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75" r:id="rId2"/>
    <p:sldId id="256" r:id="rId3"/>
    <p:sldId id="257" r:id="rId4"/>
    <p:sldId id="285" r:id="rId5"/>
    <p:sldId id="291" r:id="rId6"/>
    <p:sldId id="288" r:id="rId7"/>
    <p:sldId id="293" r:id="rId8"/>
    <p:sldId id="269" r:id="rId9"/>
    <p:sldId id="277" r:id="rId10"/>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58" autoAdjust="0"/>
    <p:restoredTop sz="93103" autoAdjust="0"/>
  </p:normalViewPr>
  <p:slideViewPr>
    <p:cSldViewPr>
      <p:cViewPr varScale="1">
        <p:scale>
          <a:sx n="83" d="100"/>
          <a:sy n="83" d="100"/>
        </p:scale>
        <p:origin x="1133" y="67"/>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802.11-15/0006r0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802.11-15/0006r0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802.11-15/0006r0</a:t>
            </a:r>
            <a:endParaRPr lang="en-US" dirty="0"/>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802.11-15/0006r0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802.11-15/0006r0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January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802.11-15/0006r0</a:t>
            </a:r>
            <a:endParaRPr lang="en-US" dirty="0"/>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7</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The loss is due to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(Initial Budget, Final budget )</a:t>
            </a:r>
          </a:p>
          <a:p>
            <a:pPr defTabSz="933450"/>
            <a:r>
              <a:rPr lang="en-US" dirty="0" smtClean="0">
                <a:latin typeface="Times New Roman" pitchFamily="18" charset="0"/>
              </a:rPr>
              <a:t>The numbers in red are a negative (deficit), and the black are a positive (surplus)</a:t>
            </a:r>
          </a:p>
          <a:p>
            <a:pPr defTabSz="933450"/>
            <a:endParaRPr lang="en-US" dirty="0" smtClean="0">
              <a:latin typeface="Times New Roman" pitchFamily="18" charset="0"/>
            </a:endParaRPr>
          </a:p>
          <a:p>
            <a:pPr defTabSz="933450"/>
            <a:r>
              <a:rPr lang="en-US" dirty="0" smtClean="0">
                <a:latin typeface="Times New Roman" pitchFamily="18" charset="0"/>
              </a:rPr>
              <a:t>2015 January  - Atlanta</a:t>
            </a:r>
            <a:r>
              <a:rPr lang="en-US" baseline="0" dirty="0" smtClean="0">
                <a:latin typeface="Times New Roman" pitchFamily="18" charset="0"/>
              </a:rPr>
              <a:t> – 802 Hosted Interim – Most 802 Groups attended (except .16 and .22)</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15-15-0031-00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2015</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a:t>
            </a:r>
            <a:r>
              <a:rPr lang="en-US" altLang="ko-KR" sz="1600" dirty="0" smtClean="0">
                <a:solidFill>
                  <a:schemeClr val="tx1"/>
                </a:solidFill>
                <a:ea typeface="굴림" pitchFamily="50" charset="-127"/>
              </a:rPr>
              <a:t>January 2015</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14 January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a:t>
            </a:r>
            <a:r>
              <a:rPr lang="en-US" altLang="ko-KR" sz="1600" dirty="0" smtClean="0">
                <a:solidFill>
                  <a:schemeClr val="tx1"/>
                </a:solidFill>
                <a:ea typeface="굴림" pitchFamily="50" charset="-127"/>
              </a:rPr>
              <a:t>January 2015 the </a:t>
            </a:r>
            <a:r>
              <a:rPr lang="en-US" altLang="ko-KR" sz="1600" dirty="0" smtClean="0">
                <a:solidFill>
                  <a:schemeClr val="tx1"/>
                </a:solidFill>
                <a:ea typeface="굴림" pitchFamily="50" charset="-127"/>
              </a:rPr>
              <a:t>Joint 802.11/.15 Wireless funds.  </a:t>
            </a:r>
            <a:r>
              <a:rPr lang="en-US" sz="1600" dirty="0" smtClean="0">
                <a:solidFill>
                  <a:schemeClr val="tx1"/>
                </a:solidFill>
              </a:rPr>
              <a:t>See Also document # </a:t>
            </a:r>
            <a:r>
              <a:rPr lang="en-US" sz="1600" dirty="0" smtClean="0">
                <a:solidFill>
                  <a:srgbClr val="000000"/>
                </a:solidFill>
                <a:latin typeface="Times New Roman" pitchFamily="16" charset="0"/>
                <a:ea typeface="MS Gothic" charset="-128"/>
                <a:cs typeface="Arial Unicode MS" charset="0"/>
              </a:rPr>
              <a:t>11-15/006r0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January 2015</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2015-01-14</a:t>
            </a:r>
          </a:p>
        </p:txBody>
      </p:sp>
      <p:graphicFrame>
        <p:nvGraphicFramePr>
          <p:cNvPr id="1026" name="Object 3"/>
          <p:cNvGraphicFramePr>
            <a:graphicFrameLocks noChangeAspect="1"/>
          </p:cNvGraphicFramePr>
          <p:nvPr>
            <p:extLst>
              <p:ext uri="{D42A27DB-BD31-4B8C-83A1-F6EECF244321}">
                <p14:modId xmlns:p14="http://schemas.microsoft.com/office/powerpoint/2010/main" val="1165635967"/>
              </p:ext>
            </p:extLst>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104" name="Document" r:id="rId5" imgW="8245941" imgH="2950464" progId="Word.Document.8">
                  <p:embed/>
                </p:oleObj>
              </mc:Choice>
              <mc:Fallback>
                <p:oleObj name="Document" r:id="rId5" imgW="8245941" imgH="2950464" progId="Word.Document.8">
                  <p:embed/>
                  <p:pic>
                    <p:nvPicPr>
                      <p:cNvPr id="0" name="Picture 46"/>
                      <p:cNvPicPr>
                        <a:picLocks noChangeAspect="1" noChangeArrowheads="1"/>
                      </p:cNvPicPr>
                      <p:nvPr/>
                    </p:nvPicPr>
                    <p:blipFill>
                      <a:blip r:embed="rId6"/>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January 2015</a:t>
            </a:r>
            <a:r>
              <a:rPr lang="en-GB" dirty="0" smtClean="0"/>
              <a:t>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smtClean="0">
                <a:latin typeface="Times New Roman" pitchFamily="16" charset="0"/>
                <a:ea typeface="MS Gothic" charset="-128"/>
                <a:cs typeface="Arial Unicode MS" charset="0"/>
              </a:rPr>
              <a:t>11-15/0006r0 </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January  2015</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882923639"/>
              </p:ext>
            </p:extLst>
          </p:nvPr>
        </p:nvGraphicFramePr>
        <p:xfrm>
          <a:off x="1447800" y="685800"/>
          <a:ext cx="6248400" cy="457200"/>
        </p:xfrm>
        <a:graphic>
          <a:graphicData uri="http://schemas.openxmlformats.org/drawingml/2006/table">
            <a:tbl>
              <a:tblPr/>
              <a:tblGrid>
                <a:gridCol w="6248400"/>
              </a:tblGrid>
              <a:tr h="457200">
                <a:tc>
                  <a:txBody>
                    <a:bodyPr/>
                    <a:lstStyle/>
                    <a:p>
                      <a:pPr marL="0" marR="0" algn="ctr">
                        <a:spcBef>
                          <a:spcPts val="0"/>
                        </a:spcBef>
                        <a:spcAft>
                          <a:spcPts val="0"/>
                        </a:spcAft>
                      </a:pPr>
                      <a:r>
                        <a:rPr lang="en-US" sz="2000" b="1" dirty="0">
                          <a:latin typeface="Arial"/>
                          <a:ea typeface="Times New Roman"/>
                          <a:cs typeface="Times New Roman"/>
                        </a:rPr>
                        <a:t>Balance </a:t>
                      </a:r>
                      <a:r>
                        <a:rPr lang="en-US" sz="2000" b="1" dirty="0" smtClean="0">
                          <a:latin typeface="Arial"/>
                          <a:ea typeface="Times New Roman"/>
                          <a:cs typeface="Times New Roman"/>
                        </a:rPr>
                        <a:t>Sheet-</a:t>
                      </a:r>
                      <a:r>
                        <a:rPr lang="en-US" sz="2000" b="1" baseline="0" dirty="0" smtClean="0">
                          <a:latin typeface="Arial"/>
                          <a:ea typeface="Times New Roman"/>
                          <a:cs typeface="Times New Roman"/>
                        </a:rPr>
                        <a:t> 31 December </a:t>
                      </a:r>
                      <a:r>
                        <a:rPr lang="en-US" sz="2000" b="1" dirty="0" smtClean="0">
                          <a:latin typeface="Arial"/>
                          <a:ea typeface="Times New Roman"/>
                          <a:cs typeface="Times New Roman"/>
                        </a:rPr>
                        <a:t>2014</a:t>
                      </a:r>
                      <a:endParaRPr lang="en-US" sz="1800" dirty="0">
                        <a:latin typeface="Times New Roman"/>
                        <a:ea typeface="Times New Roman"/>
                        <a:cs typeface="Times New Roman"/>
                      </a:endParaRPr>
                    </a:p>
                  </a:txBody>
                  <a:tcPr marL="9525" marR="9525" marT="9525" marB="9525" anchor="ctr">
                    <a:lnL>
                      <a:noFill/>
                    </a:lnL>
                    <a:lnR>
                      <a:noFill/>
                    </a:lnR>
                    <a:lnT>
                      <a:noFill/>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45563177"/>
              </p:ext>
            </p:extLst>
          </p:nvPr>
        </p:nvGraphicFramePr>
        <p:xfrm>
          <a:off x="609600" y="1066800"/>
          <a:ext cx="8153400" cy="5334004"/>
        </p:xfrm>
        <a:graphic>
          <a:graphicData uri="http://schemas.openxmlformats.org/drawingml/2006/table">
            <a:tbl>
              <a:tblPr/>
              <a:tblGrid>
                <a:gridCol w="4191000"/>
                <a:gridCol w="3962400"/>
              </a:tblGrid>
              <a:tr h="281560">
                <a:tc>
                  <a:txBody>
                    <a:bodyPr/>
                    <a:lstStyle/>
                    <a:p>
                      <a:pPr marL="0" marR="0">
                        <a:spcBef>
                          <a:spcPts val="0"/>
                        </a:spcBef>
                        <a:spcAft>
                          <a:spcPts val="0"/>
                        </a:spcAft>
                      </a:pPr>
                      <a:r>
                        <a:rPr lang="en-US" sz="1800" b="1" dirty="0">
                          <a:latin typeface="Arial"/>
                          <a:ea typeface="Times New Roman"/>
                          <a:cs typeface="Times New Roman"/>
                        </a:rPr>
                        <a:t>Financial Row</a:t>
                      </a:r>
                      <a:endParaRPr lang="en-US" sz="3600" dirty="0">
                        <a:latin typeface="Times New Roman"/>
                        <a:ea typeface="Times New Roman"/>
                        <a:cs typeface="Times New Roman"/>
                      </a:endParaRPr>
                    </a:p>
                  </a:txBody>
                  <a:tcPr marL="57150" marR="5715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c>
                  <a:txBody>
                    <a:bodyPr/>
                    <a:lstStyle/>
                    <a:p>
                      <a:pPr marL="0" marR="0" algn="r">
                        <a:spcBef>
                          <a:spcPts val="0"/>
                        </a:spcBef>
                        <a:spcAft>
                          <a:spcPts val="0"/>
                        </a:spcAft>
                      </a:pPr>
                      <a:r>
                        <a:rPr lang="en-US" sz="1800" b="1" dirty="0">
                          <a:latin typeface="Arial"/>
                          <a:ea typeface="Times New Roman"/>
                          <a:cs typeface="Times New Roman"/>
                        </a:rPr>
                        <a:t>Amount</a:t>
                      </a:r>
                      <a:endParaRPr lang="en-US" sz="3600" dirty="0">
                        <a:latin typeface="Times New Roman"/>
                        <a:ea typeface="Times New Roman"/>
                        <a:cs typeface="Times New Roman"/>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ASSETS</a:t>
                      </a:r>
                      <a:endParaRPr lang="en-US" sz="3600">
                        <a:latin typeface="Times New Roman"/>
                        <a:ea typeface="Times New Roman"/>
                        <a:cs typeface="Times New Roman"/>
                      </a:endParaRPr>
                    </a:p>
                  </a:txBody>
                  <a:tcPr marL="180975" marR="19050" marT="19050" marB="19050">
                    <a:lnL>
                      <a:noFill/>
                    </a:lnL>
                    <a:lnR>
                      <a:noFill/>
                    </a:lnR>
                    <a:lnT w="28575" cap="flat" cmpd="sng" algn="ctr">
                      <a:solidFill>
                        <a:srgbClr val="A0A0A0"/>
                      </a:solidFill>
                      <a:prstDash val="solid"/>
                      <a:round/>
                      <a:headEnd type="none" w="med" len="med"/>
                      <a:tailEnd type="none" w="med" len="med"/>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w="28575" cap="flat" cmpd="sng" algn="ctr">
                      <a:solidFill>
                        <a:srgbClr val="A0A0A0"/>
                      </a:solidFill>
                      <a:prstDash val="solid"/>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Current Assets</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Bank</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a:solidFill>
                            <a:srgbClr val="060606"/>
                          </a:solidFill>
                          <a:latin typeface="Arial"/>
                          <a:ea typeface="Times New Roman"/>
                          <a:cs typeface="Times New Roman"/>
                        </a:rPr>
                        <a:t>74331 - 802.11/.15 CB Acct No. 556802</a:t>
                      </a:r>
                      <a:endParaRPr lang="en-US" sz="3600">
                        <a:latin typeface="Times New Roman"/>
                        <a:ea typeface="Times New Roman"/>
                        <a:cs typeface="Times New Roman"/>
                      </a:endParaRPr>
                    </a:p>
                  </a:txBody>
                  <a:tcPr marL="752475" marR="19050" marT="19050" marB="19050">
                    <a:lnL>
                      <a:noFill/>
                    </a:lnL>
                    <a:lnR>
                      <a:noFill/>
                    </a:lnR>
                    <a:lnT>
                      <a:noFill/>
                    </a:lnT>
                    <a:lnB>
                      <a:noFill/>
                    </a:lnB>
                  </a:tcPr>
                </a:tc>
                <a:tc>
                  <a:txBody>
                    <a:bodyPr/>
                    <a:lstStyle/>
                    <a:p>
                      <a:pPr algn="r" fontAlgn="ctr"/>
                      <a:r>
                        <a:rPr lang="en-US" sz="2000" b="0" i="0" u="none" strike="noStrike">
                          <a:solidFill>
                            <a:srgbClr val="000000"/>
                          </a:solidFill>
                          <a:effectLst/>
                          <a:latin typeface="Arial"/>
                        </a:rPr>
                        <a:t>$388,536.57 </a:t>
                      </a:r>
                    </a:p>
                  </a:txBody>
                  <a:tcPr marL="9525" marR="9525" marT="9525" marB="0" anchor="ctr">
                    <a:lnL>
                      <a:noFill/>
                    </a:lnL>
                    <a:lnR>
                      <a:noFill/>
                    </a:lnR>
                    <a:lnT>
                      <a:noFill/>
                    </a:lnT>
                    <a:lnB>
                      <a:noFill/>
                    </a:lnB>
                  </a:tcPr>
                </a:tc>
              </a:tr>
              <a:tr h="602226">
                <a:tc>
                  <a:txBody>
                    <a:bodyPr/>
                    <a:lstStyle/>
                    <a:p>
                      <a:pPr marL="0" marR="0">
                        <a:spcBef>
                          <a:spcPts val="0"/>
                        </a:spcBef>
                        <a:spcAft>
                          <a:spcPts val="0"/>
                        </a:spcAft>
                      </a:pPr>
                      <a:r>
                        <a:rPr lang="en-US" sz="1800" dirty="0">
                          <a:solidFill>
                            <a:srgbClr val="060606"/>
                          </a:solidFill>
                          <a:latin typeface="Arial"/>
                          <a:ea typeface="Times New Roman"/>
                          <a:cs typeface="Times New Roman"/>
                        </a:rPr>
                        <a:t>74332 - 802.11/.15 Face-to-Face Checking</a:t>
                      </a:r>
                      <a:endParaRPr lang="en-US" sz="3600" dirty="0">
                        <a:latin typeface="Times New Roman"/>
                        <a:ea typeface="Times New Roman"/>
                        <a:cs typeface="Times New Roman"/>
                      </a:endParaRPr>
                    </a:p>
                  </a:txBody>
                  <a:tcPr marL="752475" marR="19050" marT="19050" marB="19050">
                    <a:lnL>
                      <a:noFill/>
                    </a:lnL>
                    <a:lnR>
                      <a:noFill/>
                    </a:lnR>
                    <a:lnT>
                      <a:noFill/>
                    </a:lnT>
                    <a:lnB w="1270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$336,228.06 </a:t>
                      </a:r>
                    </a:p>
                  </a:txBody>
                  <a:tcPr marL="9525" marR="9525" marT="9525" marB="0" anchor="ctr">
                    <a:lnL>
                      <a:noFill/>
                    </a:lnL>
                    <a:lnR>
                      <a:noFill/>
                    </a:lnR>
                    <a:lnT>
                      <a:noFill/>
                    </a:lnT>
                    <a:lnB w="12700" cap="flat" cmpd="sng" algn="ctr">
                      <a:solidFill>
                        <a:srgbClr val="C0C0C0"/>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60606"/>
                          </a:solidFill>
                          <a:latin typeface="Arial"/>
                          <a:ea typeface="Times New Roman"/>
                          <a:cs typeface="Times New Roman"/>
                        </a:rPr>
                        <a:t>Total Bank</a:t>
                      </a:r>
                      <a:endParaRPr lang="en-US" sz="3600" dirty="0">
                        <a:latin typeface="Times New Roman"/>
                        <a:ea typeface="Times New Roman"/>
                        <a:cs typeface="Times New Roman"/>
                      </a:endParaRPr>
                    </a:p>
                  </a:txBody>
                  <a:tcPr marL="561975"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$724,764.63 </a:t>
                      </a:r>
                    </a:p>
                  </a:txBody>
                  <a:tcPr marL="9525" marR="9525" marT="9525" marB="0" anchor="ctr">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Current Assets</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$724,764.63 </a:t>
                      </a:r>
                    </a:p>
                  </a:txBody>
                  <a:tcPr marL="9525" marR="9525" marT="9525" marB="0" anchor="ctr">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ASSETS</a:t>
                      </a:r>
                      <a:endParaRPr lang="en-US" sz="360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a:rPr>
                        <a:t>$724,764.63 </a:t>
                      </a:r>
                    </a:p>
                  </a:txBody>
                  <a:tcPr marL="9525" marR="9525" marT="9525" marB="0" anchor="ctr">
                    <a:lnL>
                      <a:noFill/>
                    </a:lnL>
                    <a:lnR>
                      <a:noFill/>
                    </a:lnR>
                    <a:lnT w="12700" cap="flat" cmpd="sng" algn="ctr">
                      <a:solidFill>
                        <a:srgbClr val="969696"/>
                      </a:solidFill>
                      <a:prstDash val="dot"/>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LIABILITIES &amp; EQUITY</a:t>
                      </a:r>
                      <a:endParaRPr lang="en-US" sz="3600">
                        <a:latin typeface="Times New Roman"/>
                        <a:ea typeface="Times New Roman"/>
                        <a:cs typeface="Times New Roman"/>
                      </a:endParaRPr>
                    </a:p>
                  </a:txBody>
                  <a:tcPr marL="180975" marR="19050" marT="19050" marB="19050">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Equity</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Retained Earnings</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algn="r" fontAlgn="ctr"/>
                      <a:r>
                        <a:rPr lang="en-US" sz="2000" b="0" i="0" u="none" strike="noStrike">
                          <a:solidFill>
                            <a:srgbClr val="000000"/>
                          </a:solidFill>
                          <a:effectLst/>
                          <a:latin typeface="Arial"/>
                        </a:rPr>
                        <a:t>$431,159.99 </a:t>
                      </a:r>
                    </a:p>
                  </a:txBody>
                  <a:tcPr marL="9525" marR="9525" marT="9525" marB="0" anchor="ctr">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Net Income</a:t>
                      </a:r>
                      <a:endParaRPr lang="en-US" sz="3600">
                        <a:latin typeface="Times New Roman"/>
                        <a:ea typeface="Times New Roman"/>
                        <a:cs typeface="Times New Roman"/>
                      </a:endParaRPr>
                    </a:p>
                  </a:txBody>
                  <a:tcPr marL="561975" marR="19050" marT="19050" marB="19050">
                    <a:lnL>
                      <a:noFill/>
                    </a:lnL>
                    <a:lnR>
                      <a:noFill/>
                    </a:lnR>
                    <a:lnT>
                      <a:noFill/>
                    </a:lnT>
                    <a:lnB w="1270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$293,604.64 </a:t>
                      </a:r>
                    </a:p>
                  </a:txBody>
                  <a:tcPr marL="9525" marR="9525" marT="9525" marB="0" anchor="ctr">
                    <a:lnL>
                      <a:noFill/>
                    </a:lnL>
                    <a:lnR>
                      <a:noFill/>
                    </a:lnR>
                    <a:lnT>
                      <a:noFill/>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Equity</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$724,764.63 </a:t>
                      </a:r>
                    </a:p>
                  </a:txBody>
                  <a:tcPr marL="9525" marR="9525" marT="9525" marB="0" anchor="ctr">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00000"/>
                          </a:solidFill>
                          <a:latin typeface="Arial"/>
                          <a:ea typeface="Times New Roman"/>
                          <a:cs typeface="Times New Roman"/>
                        </a:rPr>
                        <a:t>Total LIABILITIES &amp; EQUITY</a:t>
                      </a:r>
                      <a:endParaRPr lang="en-US" sz="3600" dirty="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a:rPr>
                        <a:t>$724,764.63 </a:t>
                      </a:r>
                    </a:p>
                  </a:txBody>
                  <a:tcPr marL="9525" marR="9525" marT="9525" marB="0" anchor="ctr">
                    <a:lnL>
                      <a:noFill/>
                    </a:lnL>
                    <a:lnR>
                      <a:noFill/>
                    </a:lnR>
                    <a:lnT w="12700" cap="flat" cmpd="sng" algn="ctr">
                      <a:solidFill>
                        <a:srgbClr val="969696"/>
                      </a:solidFill>
                      <a:prstDash val="dot"/>
                      <a:round/>
                      <a:headEnd type="none" w="med" len="med"/>
                      <a:tailEnd type="none" w="med" len="med"/>
                    </a:lnT>
                    <a:lnB>
                      <a:noFill/>
                    </a:lnB>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Footer Placeholder 1"/>
          <p:cNvSpPr txBox="1">
            <a:spLocks noGrp="1"/>
          </p:cNvSpPr>
          <p:nvPr/>
        </p:nvSpPr>
        <p:spPr bwMode="auto">
          <a:xfrm>
            <a:off x="6400800" y="64770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0" name="Footer Placeholder 4"/>
          <p:cNvSpPr txBox="1">
            <a:spLocks noGrp="1"/>
          </p:cNvSpPr>
          <p:nvPr/>
        </p:nvSpPr>
        <p:spPr bwMode="auto">
          <a:xfrm>
            <a:off x="5791200" y="6477000"/>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5</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2591112455"/>
              </p:ext>
            </p:extLst>
          </p:nvPr>
        </p:nvGraphicFramePr>
        <p:xfrm>
          <a:off x="381000" y="750985"/>
          <a:ext cx="8458199" cy="5700839"/>
        </p:xfrm>
        <a:graphic>
          <a:graphicData uri="http://schemas.openxmlformats.org/drawingml/2006/table">
            <a:tbl>
              <a:tblPr/>
              <a:tblGrid>
                <a:gridCol w="1819646"/>
                <a:gridCol w="999754"/>
                <a:gridCol w="1232943"/>
                <a:gridCol w="1101464"/>
                <a:gridCol w="1101464"/>
                <a:gridCol w="1101464"/>
                <a:gridCol w="1101464"/>
              </a:tblGrid>
              <a:tr h="242311">
                <a:tc gridSpan="7">
                  <a:txBody>
                    <a:bodyPr/>
                    <a:lstStyle/>
                    <a:p>
                      <a:pPr algn="ctr" fontAlgn="b"/>
                      <a:r>
                        <a:rPr lang="en-US" sz="1800" b="1" i="0" u="none" strike="noStrike" dirty="0">
                          <a:effectLst/>
                          <a:latin typeface="Arial"/>
                        </a:rPr>
                        <a:t>Income Statement 2014</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85285">
                <a:tc>
                  <a:txBody>
                    <a:bodyPr/>
                    <a:lstStyle/>
                    <a:p>
                      <a:pPr algn="l" fontAlgn="b"/>
                      <a:r>
                        <a:rPr lang="en-US" sz="1050" b="1" i="0" u="none" strike="noStrike" dirty="0">
                          <a:effectLst/>
                          <a:latin typeface="Arial"/>
                        </a:rPr>
                        <a:t>Financial Row</a:t>
                      </a:r>
                    </a:p>
                  </a:txBody>
                  <a:tcPr marL="9525" marR="9525" marT="9525" marB="0" anchor="b">
                    <a:lnL>
                      <a:noFill/>
                    </a:lnL>
                    <a:lnR>
                      <a:noFill/>
                    </a:lnR>
                    <a:lnT>
                      <a:noFill/>
                    </a:lnT>
                    <a:lnB>
                      <a:noFill/>
                    </a:lnB>
                    <a:solidFill>
                      <a:srgbClr val="D0D0D0"/>
                    </a:solidFill>
                  </a:tcPr>
                </a:tc>
                <a:tc>
                  <a:txBody>
                    <a:bodyPr/>
                    <a:lstStyle/>
                    <a:p>
                      <a:pPr algn="ctr" fontAlgn="b"/>
                      <a:r>
                        <a:rPr lang="en-US" sz="1050" b="1" i="0" u="none" strike="noStrike" dirty="0">
                          <a:effectLst/>
                          <a:latin typeface="Arial"/>
                        </a:rPr>
                        <a:t>- </a:t>
                      </a:r>
                      <a:r>
                        <a:rPr lang="en-US" sz="1050" b="1" i="0" u="none" strike="noStrike" dirty="0" smtClean="0">
                          <a:effectLst/>
                          <a:latin typeface="Arial"/>
                        </a:rPr>
                        <a:t>CB Interest-</a:t>
                      </a:r>
                      <a:endParaRPr lang="en-US" sz="105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ctr" fontAlgn="b"/>
                      <a:r>
                        <a:rPr lang="en-US" sz="1050" b="1" i="0" u="none" strike="noStrike" dirty="0">
                          <a:effectLst/>
                          <a:latin typeface="Arial"/>
                        </a:rPr>
                        <a:t>2014-01 Century City, CA</a:t>
                      </a:r>
                    </a:p>
                  </a:txBody>
                  <a:tcPr marL="9525" marR="9525" marT="9525" marB="0" anchor="b">
                    <a:lnL>
                      <a:noFill/>
                    </a:lnL>
                    <a:lnR>
                      <a:noFill/>
                    </a:lnR>
                    <a:lnT>
                      <a:noFill/>
                    </a:lnT>
                    <a:lnB>
                      <a:noFill/>
                    </a:lnB>
                    <a:solidFill>
                      <a:srgbClr val="D0D0D0"/>
                    </a:solidFill>
                  </a:tcPr>
                </a:tc>
                <a:tc>
                  <a:txBody>
                    <a:bodyPr/>
                    <a:lstStyle/>
                    <a:p>
                      <a:pPr algn="ctr" fontAlgn="b"/>
                      <a:r>
                        <a:rPr lang="en-US" sz="1050" b="1" i="0" u="none" strike="noStrike" dirty="0">
                          <a:effectLst/>
                          <a:latin typeface="Arial"/>
                        </a:rPr>
                        <a:t>2014-05 Waikoloa, HI</a:t>
                      </a:r>
                    </a:p>
                  </a:txBody>
                  <a:tcPr marL="9525" marR="9525" marT="9525" marB="0" anchor="b">
                    <a:lnL>
                      <a:noFill/>
                    </a:lnL>
                    <a:lnR>
                      <a:noFill/>
                    </a:lnR>
                    <a:lnT>
                      <a:noFill/>
                    </a:lnT>
                    <a:lnB>
                      <a:noFill/>
                    </a:lnB>
                    <a:solidFill>
                      <a:srgbClr val="D0D0D0"/>
                    </a:solidFill>
                  </a:tcPr>
                </a:tc>
                <a:tc>
                  <a:txBody>
                    <a:bodyPr/>
                    <a:lstStyle/>
                    <a:p>
                      <a:pPr algn="ctr" fontAlgn="b"/>
                      <a:r>
                        <a:rPr lang="en-US" sz="1050" b="1" i="0" u="none" strike="noStrike" dirty="0">
                          <a:effectLst/>
                          <a:latin typeface="Arial"/>
                        </a:rPr>
                        <a:t>2014-09 </a:t>
                      </a:r>
                      <a:endParaRPr lang="en-US" sz="1050" b="1" i="0" u="none" strike="noStrike" dirty="0" smtClean="0">
                        <a:effectLst/>
                        <a:latin typeface="Arial"/>
                      </a:endParaRPr>
                    </a:p>
                    <a:p>
                      <a:pPr algn="ctr" fontAlgn="b"/>
                      <a:r>
                        <a:rPr lang="en-US" sz="1050" b="1" i="0" u="none" strike="noStrike" dirty="0" smtClean="0">
                          <a:effectLst/>
                          <a:latin typeface="Arial"/>
                        </a:rPr>
                        <a:t>Athens</a:t>
                      </a:r>
                      <a:r>
                        <a:rPr lang="en-US" sz="1050" b="1" i="0" u="none" strike="noStrike" dirty="0">
                          <a:effectLst/>
                          <a:latin typeface="Arial"/>
                        </a:rPr>
                        <a:t>, Greece</a:t>
                      </a:r>
                    </a:p>
                  </a:txBody>
                  <a:tcPr marL="9525" marR="9525" marT="9525" marB="0" anchor="b">
                    <a:lnL>
                      <a:noFill/>
                    </a:lnL>
                    <a:lnR>
                      <a:noFill/>
                    </a:lnR>
                    <a:lnT>
                      <a:noFill/>
                    </a:lnT>
                    <a:lnB>
                      <a:noFill/>
                    </a:lnB>
                    <a:solidFill>
                      <a:srgbClr val="D0D0D0"/>
                    </a:solidFill>
                  </a:tcPr>
                </a:tc>
                <a:tc>
                  <a:txBody>
                    <a:bodyPr/>
                    <a:lstStyle/>
                    <a:p>
                      <a:pPr algn="ctr" fontAlgn="b"/>
                      <a:r>
                        <a:rPr lang="en-US" sz="1050" b="1" i="0" u="none" strike="noStrike" dirty="0">
                          <a:effectLst/>
                          <a:latin typeface="Arial"/>
                        </a:rPr>
                        <a:t>2015-01 </a:t>
                      </a:r>
                      <a:endParaRPr lang="en-US" sz="1050" b="1" i="0" u="none" strike="noStrike" dirty="0" smtClean="0">
                        <a:effectLst/>
                        <a:latin typeface="Arial"/>
                      </a:endParaRPr>
                    </a:p>
                    <a:p>
                      <a:pPr algn="ctr" fontAlgn="b"/>
                      <a:r>
                        <a:rPr lang="en-US" sz="1050" b="1" i="0" u="none" strike="noStrike" dirty="0" smtClean="0">
                          <a:effectLst/>
                          <a:latin typeface="Arial"/>
                        </a:rPr>
                        <a:t>Atlanta</a:t>
                      </a:r>
                      <a:r>
                        <a:rPr lang="en-US" sz="1050" b="1" i="0" u="none" strike="noStrike" dirty="0">
                          <a:effectLst/>
                          <a:latin typeface="Arial"/>
                        </a:rPr>
                        <a:t>, GA</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dirty="0">
                          <a:effectLst/>
                          <a:latin typeface="Arial"/>
                        </a:rPr>
                        <a:t>Total</a:t>
                      </a:r>
                    </a:p>
                  </a:txBody>
                  <a:tcPr marL="9525" marR="9525" marT="9525" marB="0" anchor="b">
                    <a:lnL>
                      <a:noFill/>
                    </a:lnL>
                    <a:lnR>
                      <a:noFill/>
                    </a:lnR>
                    <a:lnT>
                      <a:noFill/>
                    </a:lnT>
                    <a:lnB>
                      <a:noFill/>
                    </a:lnB>
                    <a:solidFill>
                      <a:srgbClr val="D0D0D0"/>
                    </a:solidFill>
                  </a:tcPr>
                </a:tc>
              </a:tr>
              <a:tr h="196868">
                <a:tc>
                  <a:txBody>
                    <a:bodyPr/>
                    <a:lstStyle/>
                    <a:p>
                      <a:pPr algn="l" fontAlgn="b"/>
                      <a:r>
                        <a:rPr lang="en-US" sz="105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05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dirty="0">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dirty="0">
                          <a:effectLst/>
                          <a:latin typeface="Arial"/>
                        </a:rPr>
                        <a:t>Amount</a:t>
                      </a:r>
                    </a:p>
                  </a:txBody>
                  <a:tcPr marL="9525" marR="9525" marT="9525" marB="0" anchor="b">
                    <a:lnL>
                      <a:noFill/>
                    </a:lnL>
                    <a:lnR>
                      <a:noFill/>
                    </a:lnR>
                    <a:lnT>
                      <a:noFill/>
                    </a:lnT>
                    <a:lnB>
                      <a:noFill/>
                    </a:lnB>
                    <a:solidFill>
                      <a:srgbClr val="D0D0D0"/>
                    </a:solidFill>
                  </a:tcPr>
                </a:tc>
              </a:tr>
              <a:tr h="213695">
                <a:tc>
                  <a:txBody>
                    <a:bodyPr/>
                    <a:lstStyle/>
                    <a:p>
                      <a:pPr algn="l" fontAlgn="ctr"/>
                      <a:r>
                        <a:rPr lang="en-US" sz="1100" b="1" i="0" u="none" strike="noStrike" dirty="0">
                          <a:solidFill>
                            <a:srgbClr val="000000"/>
                          </a:solidFill>
                          <a:effectLst/>
                          <a:latin typeface="Arial"/>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r>
              <a:tr h="174123">
                <a:tc>
                  <a:txBody>
                    <a:bodyPr/>
                    <a:lstStyle/>
                    <a:p>
                      <a:pPr algn="l" fontAlgn="b"/>
                      <a:r>
                        <a:rPr lang="en-US" sz="1100" b="1" i="0" u="none" strike="noStrike" dirty="0">
                          <a:solidFill>
                            <a:srgbClr val="000000"/>
                          </a:solidFill>
                          <a:effectLst/>
                          <a:latin typeface="Arial"/>
                        </a:rPr>
                        <a:t>Income</a:t>
                      </a:r>
                    </a:p>
                  </a:txBody>
                  <a:tcPr marL="85725" marR="9525" marT="9525"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r>
              <a:tr h="209993">
                <a:tc>
                  <a:txBody>
                    <a:bodyPr/>
                    <a:lstStyle/>
                    <a:p>
                      <a:pPr algn="l" fontAlgn="b"/>
                      <a:r>
                        <a:rPr lang="en-US" sz="1200" b="0" i="0" u="none" strike="noStrike" dirty="0">
                          <a:solidFill>
                            <a:srgbClr val="000000"/>
                          </a:solidFill>
                          <a:effectLst/>
                          <a:latin typeface="Arial"/>
                        </a:rPr>
                        <a:t>2.11 - Registrations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9525" marR="9525" marT="9525" marB="0" anchor="ctr">
                    <a:lnL>
                      <a:noFill/>
                    </a:lnL>
                    <a:lnR>
                      <a:noFill/>
                    </a:lnR>
                    <a:lnT>
                      <a:noFill/>
                    </a:lnT>
                    <a:lnB>
                      <a:noFill/>
                    </a:lnB>
                  </a:tcPr>
                </a:tc>
              </a:tr>
              <a:tr h="368842">
                <a:tc>
                  <a:txBody>
                    <a:bodyPr/>
                    <a:lstStyle/>
                    <a:p>
                      <a:pPr algn="l" fontAlgn="b"/>
                      <a:r>
                        <a:rPr lang="en-US" sz="1200" b="0" i="0" u="none" strike="noStrike">
                          <a:solidFill>
                            <a:srgbClr val="000000"/>
                          </a:solidFill>
                          <a:effectLst/>
                          <a:latin typeface="Arial"/>
                        </a:rPr>
                        <a:t>2.12 - Hotel Commissions</a:t>
                      </a:r>
                    </a:p>
                  </a:txBody>
                  <a:tcPr marL="171450" marR="9525" marT="9525"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9525" marR="9525" marT="9525" marB="0" anchor="ctr">
                    <a:lnL>
                      <a:noFill/>
                    </a:lnL>
                    <a:lnR>
                      <a:noFill/>
                    </a:lnR>
                    <a:lnT>
                      <a:noFill/>
                    </a:lnT>
                    <a:lnB>
                      <a:noFill/>
                    </a:lnB>
                  </a:tcPr>
                </a:tc>
              </a:tr>
              <a:tr h="391110">
                <a:tc>
                  <a:txBody>
                    <a:bodyPr/>
                    <a:lstStyle/>
                    <a:p>
                      <a:pPr algn="l" fontAlgn="b"/>
                      <a:r>
                        <a:rPr lang="en-US" sz="1200" b="0" i="0" u="none" strike="noStrike">
                          <a:solidFill>
                            <a:srgbClr val="000000"/>
                          </a:solidFill>
                          <a:effectLst/>
                          <a:latin typeface="Arial"/>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a:rPr>
                        <a:t>$898.58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9993">
                <a:tc>
                  <a:txBody>
                    <a:bodyPr/>
                    <a:lstStyle/>
                    <a:p>
                      <a:pPr algn="l" fontAlgn="b"/>
                      <a:r>
                        <a:rPr lang="en-US" sz="1200" b="1" i="0" u="none" strike="noStrike">
                          <a:solidFill>
                            <a:srgbClr val="000000"/>
                          </a:solidFill>
                          <a:effectLst/>
                          <a:latin typeface="Arial"/>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a:rPr>
                        <a:t>$302,888.60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9993">
                <a:tc>
                  <a:txBody>
                    <a:bodyPr/>
                    <a:lstStyle/>
                    <a:p>
                      <a:pPr algn="l" fontAlgn="b"/>
                      <a:r>
                        <a:rPr lang="en-US" sz="1200" b="1" i="0" u="none" strike="noStrike">
                          <a:solidFill>
                            <a:srgbClr val="000000"/>
                          </a:solidFill>
                          <a:effectLst/>
                          <a:latin typeface="Arial"/>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$265,466.92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09993">
                <a:tc>
                  <a:txBody>
                    <a:bodyPr/>
                    <a:lstStyle/>
                    <a:p>
                      <a:pPr algn="l" fontAlgn="b"/>
                      <a:r>
                        <a:rPr lang="en-US" sz="1200" b="1" i="0" u="none" strike="noStrike">
                          <a:solidFill>
                            <a:srgbClr val="000000"/>
                          </a:solidFill>
                          <a:effectLst/>
                          <a:latin typeface="Arial"/>
                        </a:rPr>
                        <a:t>Expense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25" marR="9525" marT="9525" marB="0" anchor="ctr">
                    <a:lnL>
                      <a:noFill/>
                    </a:lnL>
                    <a:lnR>
                      <a:noFill/>
                    </a:lnR>
                    <a:lnT>
                      <a:noFill/>
                    </a:lnT>
                    <a:lnB>
                      <a:noFill/>
                    </a:lnB>
                  </a:tcPr>
                </a:tc>
              </a:tr>
              <a:tr h="209993">
                <a:tc>
                  <a:txBody>
                    <a:bodyPr/>
                    <a:lstStyle/>
                    <a:p>
                      <a:pPr algn="l" fontAlgn="b"/>
                      <a:r>
                        <a:rPr lang="en-US" sz="1200" b="0" i="0" u="none" strike="noStrike">
                          <a:solidFill>
                            <a:srgbClr val="000000"/>
                          </a:solidFill>
                          <a:effectLst/>
                          <a:latin typeface="Arial"/>
                        </a:rPr>
                        <a:t>4.110 - Site Survey</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9525" marR="9525" marT="9525" marB="0" anchor="ctr">
                    <a:lnL>
                      <a:noFill/>
                    </a:lnL>
                    <a:lnR>
                      <a:noFill/>
                    </a:lnR>
                    <a:lnT>
                      <a:noFill/>
                    </a:lnT>
                    <a:lnB>
                      <a:noFill/>
                    </a:lnB>
                  </a:tcPr>
                </a:tc>
              </a:tr>
              <a:tr h="209993">
                <a:tc>
                  <a:txBody>
                    <a:bodyPr/>
                    <a:lstStyle/>
                    <a:p>
                      <a:pPr algn="l" fontAlgn="b"/>
                      <a:r>
                        <a:rPr lang="en-US" sz="1200" b="0" i="0" u="none" strike="noStrike">
                          <a:solidFill>
                            <a:srgbClr val="000000"/>
                          </a:solidFill>
                          <a:effectLst/>
                          <a:latin typeface="Arial"/>
                        </a:rPr>
                        <a:t>4.113 - Venue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$74,085.00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9525" marR="9525" marT="9525" marB="0" anchor="ctr">
                    <a:lnL>
                      <a:noFill/>
                    </a:lnL>
                    <a:lnR>
                      <a:noFill/>
                    </a:lnR>
                    <a:lnT>
                      <a:noFill/>
                    </a:lnT>
                    <a:lnB>
                      <a:noFill/>
                    </a:lnB>
                  </a:tcPr>
                </a:tc>
              </a:tr>
              <a:tr h="209993">
                <a:tc>
                  <a:txBody>
                    <a:bodyPr/>
                    <a:lstStyle/>
                    <a:p>
                      <a:pPr algn="l" fontAlgn="b"/>
                      <a:r>
                        <a:rPr lang="en-US" sz="1200" b="0" i="0" u="none" strike="noStrike">
                          <a:solidFill>
                            <a:srgbClr val="000000"/>
                          </a:solidFill>
                          <a:effectLst/>
                          <a:latin typeface="Arial"/>
                        </a:rPr>
                        <a:t>4.12 - Financial Fees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$25,216.60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$69,648.47 </a:t>
                      </a:r>
                    </a:p>
                  </a:txBody>
                  <a:tcPr marL="9525" marR="9525" marT="9525" marB="0" anchor="ctr">
                    <a:lnL>
                      <a:noFill/>
                    </a:lnL>
                    <a:lnR>
                      <a:noFill/>
                    </a:lnR>
                    <a:lnT>
                      <a:noFill/>
                    </a:lnT>
                    <a:lnB>
                      <a:noFill/>
                    </a:lnB>
                  </a:tcPr>
                </a:tc>
              </a:tr>
              <a:tr h="209993">
                <a:tc>
                  <a:txBody>
                    <a:bodyPr/>
                    <a:lstStyle/>
                    <a:p>
                      <a:pPr algn="l" fontAlgn="b"/>
                      <a:r>
                        <a:rPr lang="en-US" sz="1200" b="0" i="0" u="none" strike="noStrike">
                          <a:solidFill>
                            <a:srgbClr val="000000"/>
                          </a:solidFill>
                          <a:effectLst/>
                          <a:latin typeface="Arial"/>
                        </a:rPr>
                        <a:t>4.13 - Meeting  Planner</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$50,379.00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$20,000.00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9525" marR="9525" marT="9525" marB="0" anchor="ctr">
                    <a:lnL>
                      <a:noFill/>
                    </a:lnL>
                    <a:lnR>
                      <a:noFill/>
                    </a:lnR>
                    <a:lnT>
                      <a:noFill/>
                    </a:lnT>
                    <a:lnB>
                      <a:noFill/>
                    </a:lnB>
                  </a:tcPr>
                </a:tc>
              </a:tr>
              <a:tr h="368842">
                <a:tc>
                  <a:txBody>
                    <a:bodyPr/>
                    <a:lstStyle/>
                    <a:p>
                      <a:pPr algn="l" fontAlgn="b"/>
                      <a:r>
                        <a:rPr lang="en-US" sz="1200" b="0" i="0" u="none" strike="noStrike">
                          <a:solidFill>
                            <a:srgbClr val="000000"/>
                          </a:solidFill>
                          <a:effectLst/>
                          <a:latin typeface="Arial"/>
                        </a:rPr>
                        <a:t>4.14 - Food &amp; Beverage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9525" marR="9525" marT="9525" marB="0" anchor="ctr">
                    <a:lnL>
                      <a:noFill/>
                    </a:lnL>
                    <a:lnR>
                      <a:noFill/>
                    </a:lnR>
                    <a:lnT>
                      <a:noFill/>
                    </a:lnT>
                    <a:lnB>
                      <a:noFill/>
                    </a:lnB>
                  </a:tcPr>
                </a:tc>
              </a:tr>
              <a:tr h="368842">
                <a:tc>
                  <a:txBody>
                    <a:bodyPr/>
                    <a:lstStyle/>
                    <a:p>
                      <a:pPr algn="l" fontAlgn="b"/>
                      <a:r>
                        <a:rPr lang="en-US" sz="1200" b="0" i="0" u="none" strike="noStrike">
                          <a:solidFill>
                            <a:srgbClr val="000000"/>
                          </a:solidFill>
                          <a:effectLst/>
                          <a:latin typeface="Arial"/>
                        </a:rPr>
                        <a:t>4.15 - Network Services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9525" marR="9525" marT="9525" marB="0" anchor="ctr">
                    <a:lnL>
                      <a:noFill/>
                    </a:lnL>
                    <a:lnR>
                      <a:noFill/>
                    </a:lnR>
                    <a:lnT>
                      <a:noFill/>
                    </a:lnT>
                    <a:lnB>
                      <a:noFill/>
                    </a:lnB>
                  </a:tcPr>
                </a:tc>
              </a:tr>
              <a:tr h="209993">
                <a:tc>
                  <a:txBody>
                    <a:bodyPr/>
                    <a:lstStyle/>
                    <a:p>
                      <a:pPr algn="l" fontAlgn="b"/>
                      <a:r>
                        <a:rPr lang="en-US" sz="1200" b="0" i="0" u="none" strike="noStrike">
                          <a:solidFill>
                            <a:srgbClr val="000000"/>
                          </a:solidFill>
                          <a:effectLst/>
                          <a:latin typeface="Arial"/>
                        </a:rPr>
                        <a:t>4.16 - Social</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$55,084.32 </a:t>
                      </a:r>
                    </a:p>
                  </a:txBody>
                  <a:tcPr marL="9525" marR="9525" marT="9525" marB="0" anchor="ctr">
                    <a:lnL>
                      <a:noFill/>
                    </a:lnL>
                    <a:lnR>
                      <a:noFill/>
                    </a:lnR>
                    <a:lnT>
                      <a:noFill/>
                    </a:lnT>
                    <a:lnB>
                      <a:noFill/>
                    </a:lnB>
                  </a:tcPr>
                </a:tc>
              </a:tr>
              <a:tr h="209993">
                <a:tc>
                  <a:txBody>
                    <a:bodyPr/>
                    <a:lstStyle/>
                    <a:p>
                      <a:pPr algn="l" fontAlgn="b"/>
                      <a:r>
                        <a:rPr lang="en-US" sz="1200" b="0" i="0" u="none" strike="noStrike">
                          <a:solidFill>
                            <a:srgbClr val="000000"/>
                          </a:solidFill>
                          <a:effectLst/>
                          <a:latin typeface="Arial"/>
                        </a:rPr>
                        <a:t>4.17 - Shipping</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a:rPr>
                        <a:t>$23,802.15 </a:t>
                      </a:r>
                    </a:p>
                  </a:txBody>
                  <a:tcPr marL="9525" marR="9525" marT="9525" marB="0" anchor="ctr">
                    <a:lnL>
                      <a:noFill/>
                    </a:lnL>
                    <a:lnR>
                      <a:noFill/>
                    </a:lnR>
                    <a:lnT>
                      <a:noFill/>
                    </a:lnT>
                    <a:lnB>
                      <a:noFill/>
                    </a:lnB>
                  </a:tcPr>
                </a:tc>
              </a:tr>
              <a:tr h="209993">
                <a:tc>
                  <a:txBody>
                    <a:bodyPr/>
                    <a:lstStyle/>
                    <a:p>
                      <a:pPr algn="l" fontAlgn="b"/>
                      <a:r>
                        <a:rPr lang="en-US" sz="1200" b="0" i="0" u="none" strike="noStrike">
                          <a:solidFill>
                            <a:srgbClr val="000000"/>
                          </a:solidFill>
                          <a:effectLst/>
                          <a:latin typeface="Arial"/>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a:rPr>
                        <a:t>$7,455.72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9993">
                <a:tc>
                  <a:txBody>
                    <a:bodyPr/>
                    <a:lstStyle/>
                    <a:p>
                      <a:pPr algn="l" fontAlgn="b"/>
                      <a:r>
                        <a:rPr lang="en-US" sz="1200" b="1" i="0" u="none" strike="noStrike">
                          <a:solidFill>
                            <a:srgbClr val="000000"/>
                          </a:solidFill>
                          <a:effectLst/>
                          <a:latin typeface="Arial"/>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$335,951.75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a:rPr>
                        <a:t>$919,799.46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9993">
                <a:tc>
                  <a:txBody>
                    <a:bodyPr/>
                    <a:lstStyle/>
                    <a:p>
                      <a:pPr algn="l" fontAlgn="ctr"/>
                      <a:r>
                        <a:rPr lang="en-US" sz="1200" b="1" i="0" u="none" strike="noStrike">
                          <a:solidFill>
                            <a:srgbClr val="000000"/>
                          </a:solidFill>
                          <a:effectLst/>
                          <a:latin typeface="Arial"/>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$1,098.25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a:rPr>
                        <a:t>$293,604.64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9993">
                <a:tc>
                  <a:txBody>
                    <a:bodyPr/>
                    <a:lstStyle/>
                    <a:p>
                      <a:pPr algn="l" fontAlgn="ctr"/>
                      <a:r>
                        <a:rPr lang="en-US" sz="1200" b="1" i="0" u="none" strike="noStrike">
                          <a:solidFill>
                            <a:srgbClr val="000000"/>
                          </a:solidFill>
                          <a:effectLst/>
                          <a:latin typeface="Arial"/>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$1,098.25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$293,604.64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4157822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799"/>
            <a:ext cx="7772400" cy="649070"/>
          </a:xfrm>
        </p:spPr>
        <p:txBody>
          <a:bodyPr>
            <a:normAutofit fontScale="90000"/>
          </a:bodyPr>
          <a:lstStyle/>
          <a:p>
            <a:r>
              <a:rPr lang="en-US" dirty="0" smtClean="0"/>
              <a:t> Athens, Greece – September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020669"/>
            <a:ext cx="8229600" cy="4380131"/>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Total Income:                	</a:t>
            </a:r>
            <a:r>
              <a:rPr lang="en-US" sz="1600" dirty="0" smtClean="0">
                <a:solidFill>
                  <a:schemeClr val="tx1"/>
                </a:solidFill>
                <a:ea typeface="MS PGothic" pitchFamily="34" charset="-128"/>
              </a:rPr>
              <a:t>$</a:t>
            </a:r>
            <a:r>
              <a:rPr lang="en-US" sz="1600" dirty="0" smtClean="0">
                <a:solidFill>
                  <a:schemeClr val="tx1"/>
                </a:solidFill>
              </a:rPr>
              <a:t>327,750 </a:t>
            </a:r>
            <a:r>
              <a:rPr lang="en-US" sz="1600" b="1" dirty="0" smtClean="0">
                <a:solidFill>
                  <a:schemeClr val="tx1"/>
                </a:solidFill>
                <a:ea typeface="MS PGothic" pitchFamily="34" charset="-128"/>
              </a:rPr>
              <a:t>	$363,300	$387,035</a:t>
            </a:r>
            <a:r>
              <a:rPr lang="en-US" sz="1400" dirty="0" smtClean="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328	341</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$390,800	$387,411	$385,916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Venue 	$31,000 	$31,550	$31,550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Electronic Facilities 	$7,800	$7,800	$7,000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&amp; Shipping 	$48,500 	$46,360	$51,015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Session Room Set Up 	$42,800	$42,500	$33,825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Onsite Setup 	$6,600 	$6,600	$5,835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Staffing On Site 	$16,800	 $14,060</a:t>
            </a:r>
            <a:r>
              <a:rPr lang="en-US" sz="1400" dirty="0">
                <a:solidFill>
                  <a:schemeClr val="tx1"/>
                </a:solidFill>
                <a:ea typeface="MS PGothic" pitchFamily="34" charset="-128"/>
              </a:rPr>
              <a:t>	$</a:t>
            </a:r>
            <a:r>
              <a:rPr lang="en-US" sz="1400" dirty="0" smtClean="0">
                <a:solidFill>
                  <a:schemeClr val="tx1"/>
                </a:solidFill>
                <a:ea typeface="MS PGothic" pitchFamily="34" charset="-128"/>
              </a:rPr>
              <a:t>13,960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Disbursements 	$5,500	$5,500	$4,786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Accounting And Legal 	$23,200	$24,532	$25,182</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Repayments	$50,000	$50,000	$50,000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Contingency 	$5,000 	$0	$0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Management </a:t>
            </a:r>
            <a:r>
              <a:rPr lang="en-US" sz="1400" dirty="0">
                <a:solidFill>
                  <a:schemeClr val="tx1"/>
                </a:solidFill>
                <a:ea typeface="MS PGothic" pitchFamily="34" charset="-128"/>
              </a:rPr>
              <a:t>	$27,900	$</a:t>
            </a:r>
            <a:r>
              <a:rPr lang="en-US" sz="1400" dirty="0" smtClean="0">
                <a:solidFill>
                  <a:schemeClr val="tx1"/>
                </a:solidFill>
                <a:ea typeface="MS PGothic" pitchFamily="34" charset="-128"/>
              </a:rPr>
              <a:t>31,434	$32,829</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Delegate Materials 	 $3,000	$</a:t>
            </a:r>
            <a:r>
              <a:rPr lang="en-US" sz="1400" dirty="0" smtClean="0">
                <a:solidFill>
                  <a:schemeClr val="tx1"/>
                </a:solidFill>
                <a:ea typeface="MS PGothic" pitchFamily="34" charset="-128"/>
              </a:rPr>
              <a:t>3,460	$3,590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Printing And Publications 	$1,200	$</a:t>
            </a:r>
            <a:r>
              <a:rPr lang="en-US" sz="1400" dirty="0" smtClean="0">
                <a:solidFill>
                  <a:schemeClr val="tx1"/>
                </a:solidFill>
                <a:ea typeface="MS PGothic" pitchFamily="34" charset="-128"/>
              </a:rPr>
              <a:t>1,457	$495</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Conference Food And Beverage 	$121,500	$</a:t>
            </a:r>
            <a:r>
              <a:rPr lang="en-US" sz="1400" dirty="0" smtClean="0">
                <a:solidFill>
                  <a:schemeClr val="tx1"/>
                </a:solidFill>
                <a:ea typeface="MS PGothic" pitchFamily="34" charset="-128"/>
              </a:rPr>
              <a:t>122,158	$125,851</a:t>
            </a: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rgbClr val="FF0000"/>
                </a:solidFill>
                <a:ea typeface="MS PGothic" pitchFamily="34" charset="-128"/>
              </a:rPr>
              <a:t>($63,050) 	($24,111)</a:t>
            </a:r>
            <a:r>
              <a:rPr lang="en-US" sz="1600" b="1" dirty="0" smtClean="0">
                <a:solidFill>
                  <a:schemeClr val="tx1"/>
                </a:solidFill>
                <a:ea typeface="MS PGothic" pitchFamily="34" charset="-128"/>
              </a:rPr>
              <a:t>             $1,119</a:t>
            </a: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43300" y="1334869"/>
            <a:ext cx="19050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Budget </a:t>
            </a:r>
          </a:p>
          <a:p>
            <a:pPr algn="ctr" defTabSz="914400" eaLnBrk="0" hangingPunct="0">
              <a:spcBef>
                <a:spcPts val="0"/>
              </a:spcBef>
            </a:pPr>
            <a:r>
              <a:rPr lang="en-US" sz="1800" b="1" dirty="0" smtClean="0">
                <a:solidFill>
                  <a:schemeClr val="tx1"/>
                </a:solidFill>
                <a:ea typeface="MS PGothic" pitchFamily="34" charset="-128"/>
              </a:rPr>
              <a:t>July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6172200" y="6475413"/>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097339"/>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Sept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14" name="Text Box 8"/>
          <p:cNvSpPr txBox="1">
            <a:spLocks noChangeArrowheads="1"/>
          </p:cNvSpPr>
          <p:nvPr/>
        </p:nvSpPr>
        <p:spPr bwMode="auto">
          <a:xfrm>
            <a:off x="6934200" y="1334869"/>
            <a:ext cx="12192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Final</a:t>
            </a:r>
          </a:p>
          <a:p>
            <a:pPr algn="ctr" defTabSz="914400" eaLnBrk="0" hangingPunct="0">
              <a:spcBef>
                <a:spcPts val="0"/>
              </a:spcBef>
            </a:pPr>
            <a:r>
              <a:rPr lang="en-US" sz="1800" b="1" dirty="0" smtClean="0">
                <a:solidFill>
                  <a:schemeClr val="tx1"/>
                </a:solidFill>
                <a:ea typeface="MS PGothic" pitchFamily="34" charset="-128"/>
              </a:rPr>
              <a:t> Nov  2014</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4074246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685800"/>
          </a:xfrm>
        </p:spPr>
        <p:txBody>
          <a:bodyPr/>
          <a:lstStyle/>
          <a:p>
            <a:r>
              <a:rPr lang="en-US" dirty="0" smtClean="0"/>
              <a:t> Atlanta, GA- January 2015</a:t>
            </a:r>
            <a:endParaRPr lang="en-US" dirty="0"/>
          </a:p>
        </p:txBody>
      </p:sp>
      <p:sp>
        <p:nvSpPr>
          <p:cNvPr id="2" name="Date Placeholder 1"/>
          <p:cNvSpPr>
            <a:spLocks noGrp="1"/>
          </p:cNvSpPr>
          <p:nvPr>
            <p:ph type="dt" idx="10"/>
          </p:nvPr>
        </p:nvSpPr>
        <p:spPr/>
        <p:txBody>
          <a:bodyPr/>
          <a:lstStyle/>
          <a:p>
            <a:pPr>
              <a:defRPr/>
            </a:pPr>
            <a:r>
              <a:rPr lang="en-US" dirty="0"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218730"/>
            <a:ext cx="8229600" cy="418207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392,500</a:t>
            </a:r>
            <a:r>
              <a:rPr lang="en-US" sz="1600" b="1" dirty="0" smtClean="0">
                <a:solidFill>
                  <a:schemeClr val="tx1"/>
                </a:solidFill>
                <a:ea typeface="MS PGothic" pitchFamily="34" charset="-128"/>
              </a:rPr>
              <a:t>	$379,150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$50000	   $50,000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700	        664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$251,875	$304,057</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51,000</a:t>
            </a:r>
            <a:r>
              <a:rPr lang="en-US" sz="1400" dirty="0" smtClean="0">
                <a:solidFill>
                  <a:schemeClr val="tx1"/>
                </a:solidFill>
                <a:ea typeface="MS PGothic" pitchFamily="34" charset="-128"/>
              </a:rPr>
              <a:t>	    $50,000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$20,625	    $19,968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$75,000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$78,000 	    $73,000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$12,000	    $12,200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        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     750</a:t>
            </a:r>
            <a:r>
              <a:rPr lang="en-US" sz="1400" dirty="0" smtClean="0">
                <a:solidFill>
                  <a:schemeClr val="tx1"/>
                </a:solidFill>
                <a:ea typeface="MS PGothic" pitchFamily="34" charset="-128"/>
              </a:rPr>
              <a:t>	    $  1,000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4,500	    $  5,000	                    </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a:t>
            </a:r>
            <a:r>
              <a:rPr lang="en-US" sz="1400" dirty="0">
                <a:solidFill>
                  <a:schemeClr val="tx1"/>
                </a:solidFill>
                <a:ea typeface="MS PGothic" pitchFamily="34" charset="-128"/>
              </a:rPr>
              <a:t>Foreign Venue Set </a:t>
            </a:r>
            <a:r>
              <a:rPr lang="en-US" sz="1400" dirty="0" smtClean="0">
                <a:solidFill>
                  <a:schemeClr val="tx1"/>
                </a:solidFill>
                <a:ea typeface="MS PGothic" pitchFamily="34" charset="-128"/>
              </a:rPr>
              <a:t>Aside	$	    $ </a:t>
            </a:r>
            <a:r>
              <a:rPr lang="en-US" sz="1400" dirty="0">
                <a:solidFill>
                  <a:schemeClr val="tx1"/>
                </a:solidFill>
                <a:ea typeface="MS PGothic" pitchFamily="34" charset="-128"/>
              </a:rPr>
              <a:t>67,900</a:t>
            </a:r>
            <a:endParaRPr lang="en-US" sz="1400" dirty="0" smtClean="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Get 802 Attendee fee	$     0	      $   0</a:t>
            </a: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$190,625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$125,093</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Average cost per attendee $458</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675184" y="129540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Oct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266092"/>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January 2015</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417320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2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2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2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200" dirty="0" smtClean="0"/>
              <a:t>2012</a:t>
            </a:r>
          </a:p>
          <a:p>
            <a:pPr marL="515938" lvl="1" indent="-174625" defTabSz="914400" eaLnBrk="1" hangingPunct="1">
              <a:lnSpc>
                <a:spcPct val="90000"/>
              </a:lnSpc>
              <a:tabLst>
                <a:tab pos="7372350" algn="r"/>
              </a:tabLst>
            </a:pPr>
            <a:r>
              <a:rPr lang="en-US" sz="1200" dirty="0" smtClean="0"/>
              <a:t>359 – Jacksonville ($16,398 - $30,931.52)</a:t>
            </a:r>
          </a:p>
          <a:p>
            <a:pPr marL="515938" lvl="1" indent="-174625" defTabSz="914400" eaLnBrk="1" hangingPunct="1">
              <a:lnSpc>
                <a:spcPct val="90000"/>
              </a:lnSpc>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15938" lvl="1" indent="-174625" defTabSz="914400" eaLnBrk="1" hangingPunct="1">
              <a:lnSpc>
                <a:spcPct val="90000"/>
              </a:lnSpc>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115888" indent="-174625" defTabSz="914400" eaLnBrk="1" hangingPunct="1">
              <a:lnSpc>
                <a:spcPct val="90000"/>
              </a:lnSpc>
              <a:tabLst>
                <a:tab pos="7372350" algn="r"/>
              </a:tabLst>
            </a:pPr>
            <a:r>
              <a:rPr lang="en-US" sz="1200" dirty="0" smtClean="0"/>
              <a:t>2013</a:t>
            </a:r>
          </a:p>
          <a:p>
            <a:pPr marL="515938" lvl="1" indent="-174625" defTabSz="914400" eaLnBrk="1" hangingPunct="1">
              <a:lnSpc>
                <a:spcPct val="90000"/>
              </a:lnSpc>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15938" lvl="1" indent="-174625" defTabSz="914400" eaLnBrk="1" hangingPunct="1">
              <a:lnSpc>
                <a:spcPct val="90000"/>
              </a:lnSpc>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15938" lvl="1" indent="-174625" defTabSz="914400" eaLnBrk="1" hangingPunct="1">
              <a:lnSpc>
                <a:spcPct val="90000"/>
              </a:lnSpc>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2303837"/>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dirty="0" smtClean="0">
                <a:solidFill>
                  <a:srgbClr val="FF0000"/>
                </a:solidFill>
                <a:ea typeface="MS PGothic" pitchFamily="34" charset="-128"/>
              </a:rPr>
              <a:t>9,313 </a:t>
            </a:r>
            <a:r>
              <a:rPr lang="en-US" sz="1800" dirty="0" smtClean="0"/>
              <a:t>-- </a:t>
            </a:r>
            <a:r>
              <a:rPr lang="en-US" sz="1800" dirty="0" smtClean="0">
                <a:solidFill>
                  <a:srgbClr val="FF0000"/>
                </a:solidFill>
              </a:rPr>
              <a:t>$</a:t>
            </a:r>
            <a:r>
              <a:rPr lang="en-US" sz="1800" dirty="0" smtClean="0">
                <a:solidFill>
                  <a:srgbClr val="FF0000"/>
                </a:solidFill>
                <a:ea typeface="MS PGothic" pitchFamily="34" charset="-128"/>
              </a:rPr>
              <a:t>2,082</a:t>
            </a:r>
            <a:r>
              <a:rPr lang="en-US" sz="1800" dirty="0" smtClean="0">
                <a:solidFill>
                  <a:schemeClr val="tx1"/>
                </a:solidFill>
                <a:ea typeface="MS PGothic" pitchFamily="34" charset="-128"/>
              </a:rPr>
              <a:t>)</a:t>
            </a:r>
            <a:endParaRPr lang="en-US" sz="1800" dirty="0" smtClean="0">
              <a:solidFill>
                <a:schemeClr val="tx1"/>
              </a:solidFill>
            </a:endParaRPr>
          </a:p>
          <a:p>
            <a:pPr marL="454025" lvl="1" indent="-112713" defTabSz="914400" eaLnBrk="1" hangingPunct="1">
              <a:lnSpc>
                <a:spcPct val="90000"/>
              </a:lnSpc>
              <a:tabLst>
                <a:tab pos="7372350" algn="r"/>
              </a:tabLst>
            </a:pPr>
            <a:r>
              <a:rPr lang="en-US" sz="1800" dirty="0" smtClean="0"/>
              <a:t>337 – Waikoloa ( </a:t>
            </a:r>
            <a:r>
              <a:rPr lang="en-US" sz="1800" b="1" dirty="0" smtClean="0">
                <a:solidFill>
                  <a:schemeClr val="tx1"/>
                </a:solidFill>
              </a:rPr>
              <a:t>$8,940 - </a:t>
            </a:r>
            <a:r>
              <a:rPr lang="en-US" sz="1800" b="1" dirty="0" smtClean="0">
                <a:solidFill>
                  <a:schemeClr val="tx1"/>
                </a:solidFill>
                <a:ea typeface="MS PGothic" pitchFamily="34" charset="-128"/>
              </a:rPr>
              <a:t>$13,949</a:t>
            </a:r>
            <a:r>
              <a:rPr lang="en-US" sz="1800" b="1" dirty="0" smtClean="0"/>
              <a:t>)</a:t>
            </a:r>
          </a:p>
          <a:p>
            <a:pPr marL="454025" lvl="1" indent="-112713" defTabSz="914400" eaLnBrk="1" hangingPunct="1">
              <a:lnSpc>
                <a:spcPct val="90000"/>
              </a:lnSpc>
              <a:tabLst>
                <a:tab pos="7372350" algn="r"/>
              </a:tabLst>
            </a:pPr>
            <a:r>
              <a:rPr lang="en-US" sz="1800" dirty="0" smtClean="0"/>
              <a:t>341 – Athens (</a:t>
            </a:r>
            <a:r>
              <a:rPr lang="en-US" sz="1800" dirty="0" smtClean="0">
                <a:solidFill>
                  <a:srgbClr val="FF0000"/>
                </a:solidFill>
              </a:rPr>
              <a:t>$63,050 </a:t>
            </a:r>
            <a:r>
              <a:rPr lang="en-US" sz="1800" dirty="0" smtClean="0"/>
              <a:t>- $1,134)</a:t>
            </a:r>
          </a:p>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sz="1800" dirty="0" smtClean="0"/>
              <a:t>670 – Atlanta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15327</TotalTime>
  <Words>1115</Words>
  <Application>Microsoft Office PowerPoint</Application>
  <PresentationFormat>On-screen Show (4:3)</PresentationFormat>
  <Paragraphs>357</Paragraphs>
  <Slides>9</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Arial Unicode MS</vt:lpstr>
      <vt:lpstr>굴림</vt:lpstr>
      <vt:lpstr>MS Gothic</vt:lpstr>
      <vt:lpstr>MS PGothic</vt:lpstr>
      <vt:lpstr>Arial</vt:lpstr>
      <vt:lpstr>Times New Roman</vt:lpstr>
      <vt:lpstr>802-11-Submission</vt:lpstr>
      <vt:lpstr>Document</vt:lpstr>
      <vt:lpstr>PowerPoint Presentation</vt:lpstr>
      <vt:lpstr>Treasurer Report January 2015</vt:lpstr>
      <vt:lpstr>Abstract</vt:lpstr>
      <vt:lpstr>PowerPoint Presentation</vt:lpstr>
      <vt:lpstr>PowerPoint Presentation</vt:lpstr>
      <vt:lpstr> Athens, Greece – September 2014 Unaudited</vt:lpstr>
      <vt:lpstr> Atlanta, GA- January 2015</vt:lpstr>
      <vt:lpstr>Historical Attendance</vt:lpstr>
      <vt:lpstr>Historical Attendance</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November 2014</dc:title>
  <dc:creator>Jon Rosdahl</dc:creator>
  <cp:keywords>November2014</cp:keywords>
  <dc:description>Ben Rolfe (BCA); Jon Rosdahl (CSR)</dc:description>
  <cp:lastModifiedBy>Benjamin Rolfe</cp:lastModifiedBy>
  <cp:revision>167</cp:revision>
  <cp:lastPrinted>1601-01-01T00:00:00Z</cp:lastPrinted>
  <dcterms:created xsi:type="dcterms:W3CDTF">2012-05-13T15:07:35Z</dcterms:created>
  <dcterms:modified xsi:type="dcterms:W3CDTF">2015-01-15T22:12:02Z</dcterms:modified>
</cp:coreProperties>
</file>