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58" r:id="rId3"/>
    <p:sldId id="256" r:id="rId4"/>
    <p:sldId id="277" r:id="rId5"/>
    <p:sldId id="267" r:id="rId6"/>
    <p:sldId id="260" r:id="rId7"/>
    <p:sldId id="263" r:id="rId8"/>
    <p:sldId id="278" r:id="rId9"/>
    <p:sldId id="280" r:id="rId10"/>
    <p:sldId id="265" r:id="rId11"/>
    <p:sldId id="270" r:id="rId12"/>
    <p:sldId id="262" r:id="rId13"/>
    <p:sldId id="268" r:id="rId14"/>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ja-JP"/>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ja-JP"/>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ja-JP"/>
              <a:t>Page </a:t>
            </a:r>
            <a:fld id="{FC472849-F519-4A6E-AECD-3FC5D048A03B}" type="slidenum">
              <a:rPr lang="en-US" altLang="ja-JP"/>
              <a:pPr>
                <a:defRPr/>
              </a:pPr>
              <a:t>&lt;#&gt;</a:t>
            </a:fld>
            <a:endParaRPr lang="en-US" altLang="ja-JP"/>
          </a:p>
        </p:txBody>
      </p:sp>
      <p:sp>
        <p:nvSpPr>
          <p:cNvPr id="7174"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200" smtClean="0"/>
              <a:t>Submission</a:t>
            </a:r>
          </a:p>
        </p:txBody>
      </p:sp>
      <p:sp>
        <p:nvSpPr>
          <p:cNvPr id="7176"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358937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ja-JP"/>
              <a:t>&lt;month year&gt;</a:t>
            </a:r>
          </a:p>
        </p:txBody>
      </p:sp>
      <p:sp>
        <p:nvSpPr>
          <p:cNvPr id="5124"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ja-JP"/>
              <a:t>Page </a:t>
            </a:r>
            <a:fld id="{08FED0A9-DC58-4564-B66E-2C988C7BDBD8}" type="slidenum">
              <a:rPr lang="en-US" altLang="ja-JP"/>
              <a:pPr>
                <a:defRPr/>
              </a:pPr>
              <a:t>&lt;#&gt;</a:t>
            </a:fld>
            <a:endParaRPr lang="en-US" altLang="ja-JP"/>
          </a:p>
        </p:txBody>
      </p:sp>
      <p:sp>
        <p:nvSpPr>
          <p:cNvPr id="5128"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Submission</a:t>
            </a:r>
          </a:p>
        </p:txBody>
      </p:sp>
      <p:sp>
        <p:nvSpPr>
          <p:cNvPr id="5129"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0"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119793340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sz="1400"/>
              <a:t>doc.: IEEE 802.15-&lt;doc#&gt;</a:t>
            </a:r>
          </a:p>
        </p:txBody>
      </p:sp>
      <p:sp>
        <p:nvSpPr>
          <p:cNvPr id="614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sz="1400"/>
              <a:t>&lt;month year&gt;</a:t>
            </a:r>
          </a:p>
        </p:txBody>
      </p:sp>
      <p:sp>
        <p:nvSpPr>
          <p:cNvPr id="614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ja-JP"/>
              <a:t>&lt;author&gt;, &lt;company&gt;</a:t>
            </a:r>
          </a:p>
        </p:txBody>
      </p:sp>
      <p:sp>
        <p:nvSpPr>
          <p:cNvPr id="614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ja-JP"/>
              <a:t>Page </a:t>
            </a:r>
            <a:fld id="{3FB40413-2295-4239-80B1-88CA37172E57}" type="slidenum">
              <a:rPr lang="en-US" altLang="ja-JP"/>
              <a:pPr/>
              <a:t>3</a:t>
            </a:fld>
            <a:endParaRPr lang="en-US" altLang="ja-JP"/>
          </a:p>
        </p:txBody>
      </p:sp>
      <p:sp>
        <p:nvSpPr>
          <p:cNvPr id="6150" name="Rectangle 2"/>
          <p:cNvSpPr>
            <a:spLocks noGrp="1" noRot="1" noChangeAspect="1" noChangeArrowheads="1" noTextEdit="1"/>
          </p:cNvSpPr>
          <p:nvPr>
            <p:ph type="sldImg"/>
          </p:nvPr>
        </p:nvSpPr>
        <p:spPr>
          <a:xfrm>
            <a:off x="909638" y="746125"/>
            <a:ext cx="4916487" cy="3687763"/>
          </a:xfrm>
          <a:ln/>
        </p:spPr>
      </p:sp>
      <p:sp>
        <p:nvSpPr>
          <p:cNvPr id="6151" name="Rectangle 3"/>
          <p:cNvSpPr>
            <a:spLocks noGrp="1" noChangeArrowheads="1"/>
          </p:cNvSpPr>
          <p:nvPr>
            <p:ph type="body" idx="1"/>
          </p:nvPr>
        </p:nvSpPr>
        <p:spPr>
          <a:noFill/>
        </p:spPr>
        <p:txBody>
          <a:bodyPr/>
          <a:lstStyle/>
          <a:p>
            <a:endParaRPr lang="ja-JP" altLang="ja-JP" smtClean="0"/>
          </a:p>
        </p:txBody>
      </p:sp>
    </p:spTree>
    <p:extLst>
      <p:ext uri="{BB962C8B-B14F-4D97-AF65-F5344CB8AC3E}">
        <p14:creationId xmlns="" xmlns:p14="http://schemas.microsoft.com/office/powerpoint/2010/main" val="359012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5951D39-F58F-4079-9C8D-4371DE029886}" type="slidenum">
              <a:rPr lang="en-US" altLang="ja-JP"/>
              <a:pPr>
                <a:defRPr/>
              </a:pPr>
              <a:t>&lt;#&gt;</a:t>
            </a:fld>
            <a:endParaRPr lang="en-US" altLang="ja-JP"/>
          </a:p>
        </p:txBody>
      </p:sp>
    </p:spTree>
    <p:extLst>
      <p:ext uri="{BB962C8B-B14F-4D97-AF65-F5344CB8AC3E}">
        <p14:creationId xmlns="" xmlns:p14="http://schemas.microsoft.com/office/powerpoint/2010/main" val="102434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04882A01-BBDB-496F-A696-F7B40531DA98}" type="slidenum">
              <a:rPr lang="en-US" altLang="ja-JP"/>
              <a:pPr>
                <a:defRPr/>
              </a:pPr>
              <a:t>&lt;#&gt;</a:t>
            </a:fld>
            <a:endParaRPr lang="en-US" altLang="ja-JP"/>
          </a:p>
        </p:txBody>
      </p:sp>
    </p:spTree>
    <p:extLst>
      <p:ext uri="{BB962C8B-B14F-4D97-AF65-F5344CB8AC3E}">
        <p14:creationId xmlns="" xmlns:p14="http://schemas.microsoft.com/office/powerpoint/2010/main" val="33804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C57E163-C29B-4AC6-9E6C-665F9715AA35}" type="slidenum">
              <a:rPr lang="en-US" altLang="ja-JP"/>
              <a:pPr>
                <a:defRPr/>
              </a:pPr>
              <a:t>&lt;#&gt;</a:t>
            </a:fld>
            <a:endParaRPr lang="en-US" altLang="ja-JP"/>
          </a:p>
        </p:txBody>
      </p:sp>
    </p:spTree>
    <p:extLst>
      <p:ext uri="{BB962C8B-B14F-4D97-AF65-F5344CB8AC3E}">
        <p14:creationId xmlns="" xmlns:p14="http://schemas.microsoft.com/office/powerpoint/2010/main" val="196221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2B223C4F-2AE8-48F7-BC66-1F4520642D65}" type="slidenum">
              <a:rPr lang="en-US" altLang="ja-JP"/>
              <a:pPr>
                <a:defRPr/>
              </a:pPr>
              <a:t>&lt;#&gt;</a:t>
            </a:fld>
            <a:endParaRPr lang="en-US" altLang="ja-JP"/>
          </a:p>
        </p:txBody>
      </p:sp>
    </p:spTree>
    <p:extLst>
      <p:ext uri="{BB962C8B-B14F-4D97-AF65-F5344CB8AC3E}">
        <p14:creationId xmlns="" xmlns:p14="http://schemas.microsoft.com/office/powerpoint/2010/main" val="185431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AD527F06-0A3D-4992-80FC-8E412DB179F1}" type="slidenum">
              <a:rPr lang="en-US" altLang="ja-JP"/>
              <a:pPr>
                <a:defRPr/>
              </a:pPr>
              <a:t>&lt;#&gt;</a:t>
            </a:fld>
            <a:endParaRPr lang="en-US" altLang="ja-JP"/>
          </a:p>
        </p:txBody>
      </p:sp>
    </p:spTree>
    <p:extLst>
      <p:ext uri="{BB962C8B-B14F-4D97-AF65-F5344CB8AC3E}">
        <p14:creationId xmlns="" xmlns:p14="http://schemas.microsoft.com/office/powerpoint/2010/main" val="427708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7657C953-47C5-4946-B908-DE5C7D110FFD}" type="slidenum">
              <a:rPr lang="en-US" altLang="ja-JP"/>
              <a:pPr>
                <a:defRPr/>
              </a:pPr>
              <a:t>&lt;#&gt;</a:t>
            </a:fld>
            <a:endParaRPr lang="en-US" altLang="ja-JP"/>
          </a:p>
        </p:txBody>
      </p:sp>
    </p:spTree>
    <p:extLst>
      <p:ext uri="{BB962C8B-B14F-4D97-AF65-F5344CB8AC3E}">
        <p14:creationId xmlns="" xmlns:p14="http://schemas.microsoft.com/office/powerpoint/2010/main" val="93172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January, 2015</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Shoichi Kitazawa, ATR</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655BB1B1-E6AA-413D-B33F-8085786F3906}" type="slidenum">
              <a:rPr lang="en-US" altLang="ja-JP"/>
              <a:pPr>
                <a:defRPr/>
              </a:pPr>
              <a:t>&lt;#&gt;</a:t>
            </a:fld>
            <a:endParaRPr lang="en-US" altLang="ja-JP"/>
          </a:p>
        </p:txBody>
      </p:sp>
    </p:spTree>
    <p:extLst>
      <p:ext uri="{BB962C8B-B14F-4D97-AF65-F5344CB8AC3E}">
        <p14:creationId xmlns="" xmlns:p14="http://schemas.microsoft.com/office/powerpoint/2010/main" val="403329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ea typeface="ＭＳ Ｐゴシック" charset="-128"/>
              </a:defRPr>
            </a:lvl1pPr>
          </a:lstStyle>
          <a:p>
            <a:pPr>
              <a:defRPr/>
            </a:pPr>
            <a:r>
              <a:rPr lang="en-US" altLang="ja-JP" smtClean="0"/>
              <a:t>January, 2015</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mtClean="0">
                <a:ea typeface="ＭＳ Ｐゴシック" charset="-128"/>
              </a:defRPr>
            </a:lvl1pPr>
          </a:lstStyle>
          <a:p>
            <a:pPr>
              <a:defRPr/>
            </a:pPr>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ea typeface="ＭＳ Ｐゴシック" charset="-128"/>
              </a:defRPr>
            </a:lvl1pPr>
          </a:lstStyle>
          <a:p>
            <a:pPr>
              <a:defRPr/>
            </a:pPr>
            <a:r>
              <a:rPr lang="en-US" altLang="ja-JP"/>
              <a:t>Slide </a:t>
            </a:r>
            <a:fld id="{DE065731-3A9F-4C01-A895-5499B72CFEAC}" type="slidenum">
              <a:rPr lang="en-US" altLang="ja-JP"/>
              <a:pPr>
                <a:defRPr/>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marL="631825" lvl="4" indent="0" algn="r"/>
            <a:r>
              <a:rPr lang="en-US" altLang="ja-JP" sz="1400" b="1" dirty="0">
                <a:ea typeface="ＭＳ Ｐゴシック" charset="-128"/>
              </a:rPr>
              <a:t>doc.: IEEE </a:t>
            </a:r>
            <a:r>
              <a:rPr lang="en-US" altLang="ja-JP" sz="1400" b="1" dirty="0" smtClean="0">
                <a:ea typeface="ＭＳ Ｐゴシック" charset="-128"/>
              </a:rPr>
              <a:t>802.15-15-0028-01-wng0</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日付プレースホルダー 1"/>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dirty="0"/>
          </a:p>
        </p:txBody>
      </p:sp>
      <p:sp>
        <p:nvSpPr>
          <p:cNvPr id="2051" name="フッター プレースホルダー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dirty="0"/>
          </a:p>
        </p:txBody>
      </p:sp>
      <p:sp>
        <p:nvSpPr>
          <p:cNvPr id="2052" name="スライド番号プレースホルダー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E8D7E398-1D75-4A75-8A35-C3F35E29438C}" type="slidenum">
              <a:rPr lang="en-US" altLang="ja-JP"/>
              <a:pPr/>
              <a:t>1</a:t>
            </a:fld>
            <a:endParaRPr lang="en-US" altLang="ja-JP"/>
          </a:p>
        </p:txBody>
      </p:sp>
      <p:sp>
        <p:nvSpPr>
          <p:cNvPr id="27651" name="Rectangle 3"/>
          <p:cNvSpPr>
            <a:spLocks noChangeArrowheads="1"/>
          </p:cNvSpPr>
          <p:nvPr/>
        </p:nvSpPr>
        <p:spPr bwMode="auto">
          <a:xfrm>
            <a:off x="35496" y="609600"/>
            <a:ext cx="89916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pPr>
              <a:defRPr/>
            </a:pPr>
            <a:endParaRPr lang="en-US" altLang="ja-JP" sz="1600" dirty="0">
              <a:solidFill>
                <a:schemeClr val="tx2"/>
              </a:solidFill>
              <a:ea typeface="ＭＳ Ｐゴシック" charset="-128"/>
            </a:endParaRPr>
          </a:p>
          <a:p>
            <a:pPr>
              <a:defRPr/>
            </a:pPr>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[Overview of TG4s Spectrum Resource Usage] </a:t>
            </a:r>
            <a:r>
              <a:rPr lang="en-US" altLang="ja-JP" sz="1600" dirty="0">
                <a:solidFill>
                  <a:schemeClr val="tx2"/>
                </a:solidFill>
                <a:ea typeface="ＭＳ Ｐゴシック" charset="-128"/>
              </a:rPr>
              <a:t>	</a:t>
            </a:r>
          </a:p>
          <a:p>
            <a:pPr>
              <a:defRPr/>
            </a:pPr>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a:t>
            </a:r>
            <a:r>
              <a:rPr lang="en-US" altLang="ja-JP" sz="1600" dirty="0" smtClean="0">
                <a:ea typeface="ＭＳ Ｐゴシック" charset="-128"/>
              </a:rPr>
              <a:t>14 January, 2015</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pPr>
              <a:defRPr/>
            </a:pPr>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[Shoichi Kitazawa] Company [ATR]</a:t>
            </a:r>
          </a:p>
          <a:p>
            <a:pPr>
              <a:defRPr/>
            </a:pPr>
            <a:r>
              <a:rPr lang="en-US" altLang="ja-JP" sz="1600" dirty="0">
                <a:solidFill>
                  <a:schemeClr val="tx2"/>
                </a:solidFill>
                <a:ea typeface="ＭＳ Ｐゴシック" charset="-128"/>
              </a:rPr>
              <a:t>Address [Hikaridai, Seika, Kyoto JAPAN]</a:t>
            </a:r>
          </a:p>
          <a:p>
            <a:pPr>
              <a:defRPr/>
            </a:pPr>
            <a:r>
              <a:rPr lang="en-US" altLang="ja-JP" sz="1600" dirty="0">
                <a:solidFill>
                  <a:schemeClr val="tx2"/>
                </a:solidFill>
                <a:ea typeface="ＭＳ Ｐゴシック" charset="-128"/>
              </a:rPr>
              <a:t>Voice</a:t>
            </a:r>
            <a:r>
              <a:rPr lang="en-US" altLang="ja-JP" sz="1600" dirty="0">
                <a:ea typeface="ＭＳ Ｐゴシック" charset="-128"/>
              </a:rPr>
              <a:t>:[+81-774-95-1565</a:t>
            </a:r>
            <a:r>
              <a:rPr lang="en-US" altLang="ja-JP" sz="1600" dirty="0">
                <a:solidFill>
                  <a:schemeClr val="tx2"/>
                </a:solidFill>
                <a:ea typeface="ＭＳ Ｐゴシック" charset="-128"/>
              </a:rPr>
              <a:t>], FAX: [], E-Mail:[kitazawa@atr.jp]	</a:t>
            </a:r>
          </a:p>
          <a:p>
            <a:pPr>
              <a:spcBef>
                <a:spcPts val="600"/>
              </a:spcBef>
              <a:spcAft>
                <a:spcPts val="600"/>
              </a:spcAft>
              <a:defRPr/>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defRPr/>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defRPr/>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ea typeface="ＭＳ Ｐゴシック" charset="-128"/>
              </a:rPr>
              <a:t>This contribution summarizes TG4s </a:t>
            </a:r>
            <a:r>
              <a:rPr lang="en-US" altLang="ja-JP" sz="1600" dirty="0" smtClean="0">
                <a:ea typeface="ＭＳ Ｐゴシック" charset="-128"/>
              </a:rPr>
              <a:t>current </a:t>
            </a:r>
            <a:r>
              <a:rPr lang="en-US" altLang="ja-JP" sz="1600" dirty="0">
                <a:ea typeface="ＭＳ Ｐゴシック" charset="-128"/>
              </a:rPr>
              <a:t>activity and future plan</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defRPr/>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Promote TG4s activities to the WG15 members</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defRPr/>
            </a:pPr>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10</a:t>
            </a:fld>
            <a:endParaRPr lang="en-US" altLang="ja-JP"/>
          </a:p>
        </p:txBody>
      </p:sp>
      <p:cxnSp>
        <p:nvCxnSpPr>
          <p:cNvPr id="10" name="直線コネクタ 9"/>
          <p:cNvCxnSpPr>
            <a:stCxn id="56" idx="1"/>
            <a:endCxn id="30" idx="3"/>
          </p:cNvCxnSpPr>
          <p:nvPr/>
        </p:nvCxnSpPr>
        <p:spPr bwMode="auto">
          <a:xfrm flipH="1" flipV="1">
            <a:off x="5004048" y="1936944"/>
            <a:ext cx="2294263" cy="2041412"/>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円/楕円 10"/>
          <p:cNvSpPr/>
          <p:nvPr/>
        </p:nvSpPr>
        <p:spPr bwMode="auto">
          <a:xfrm>
            <a:off x="6763395" y="451959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6" name="円/楕円 15"/>
          <p:cNvSpPr/>
          <p:nvPr/>
        </p:nvSpPr>
        <p:spPr bwMode="auto">
          <a:xfrm rot="2265361">
            <a:off x="6425116" y="3568028"/>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7" name="円/楕円 16"/>
          <p:cNvSpPr/>
          <p:nvPr/>
        </p:nvSpPr>
        <p:spPr bwMode="auto">
          <a:xfrm>
            <a:off x="7740352" y="4407285"/>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円/楕円 17"/>
          <p:cNvSpPr/>
          <p:nvPr/>
        </p:nvSpPr>
        <p:spPr bwMode="auto">
          <a:xfrm>
            <a:off x="7605590" y="3106915"/>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13" name="直線コネクタ 12"/>
          <p:cNvCxnSpPr>
            <a:stCxn id="56" idx="7"/>
            <a:endCxn id="18" idx="4"/>
          </p:cNvCxnSpPr>
          <p:nvPr/>
        </p:nvCxnSpPr>
        <p:spPr bwMode="auto">
          <a:xfrm flipV="1">
            <a:off x="7552869" y="3394947"/>
            <a:ext cx="196737" cy="58340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コネクタ 14"/>
          <p:cNvCxnSpPr>
            <a:stCxn id="56" idx="5"/>
            <a:endCxn id="17" idx="1"/>
          </p:cNvCxnSpPr>
          <p:nvPr/>
        </p:nvCxnSpPr>
        <p:spPr bwMode="auto">
          <a:xfrm>
            <a:off x="7552869" y="4232914"/>
            <a:ext cx="229664" cy="2165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直線コネクタ 19"/>
          <p:cNvCxnSpPr>
            <a:stCxn id="56" idx="3"/>
            <a:endCxn id="11" idx="7"/>
          </p:cNvCxnSpPr>
          <p:nvPr/>
        </p:nvCxnSpPr>
        <p:spPr bwMode="auto">
          <a:xfrm flipH="1">
            <a:off x="7009246" y="4232914"/>
            <a:ext cx="289065" cy="3288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コネクタ 21"/>
          <p:cNvCxnSpPr>
            <a:stCxn id="56" idx="2"/>
            <a:endCxn id="16" idx="6"/>
          </p:cNvCxnSpPr>
          <p:nvPr/>
        </p:nvCxnSpPr>
        <p:spPr bwMode="auto">
          <a:xfrm flipH="1" flipV="1">
            <a:off x="6682995" y="3800225"/>
            <a:ext cx="562595" cy="30541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2" name="円/楕円 41"/>
          <p:cNvSpPr/>
          <p:nvPr/>
        </p:nvSpPr>
        <p:spPr bwMode="auto">
          <a:xfrm rot="19993256">
            <a:off x="1230066" y="474771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3" name="円/楕円 42"/>
          <p:cNvSpPr/>
          <p:nvPr/>
        </p:nvSpPr>
        <p:spPr bwMode="auto">
          <a:xfrm>
            <a:off x="563516" y="3656209"/>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4" name="円/楕円 43"/>
          <p:cNvSpPr/>
          <p:nvPr/>
        </p:nvSpPr>
        <p:spPr bwMode="auto">
          <a:xfrm rot="1789934">
            <a:off x="1725481" y="4459844"/>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45" name="円/楕円 44"/>
          <p:cNvSpPr/>
          <p:nvPr/>
        </p:nvSpPr>
        <p:spPr bwMode="auto">
          <a:xfrm>
            <a:off x="2281709" y="3933056"/>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46" name="直線コネクタ 45"/>
          <p:cNvCxnSpPr>
            <a:stCxn id="14" idx="6"/>
            <a:endCxn id="45" idx="1"/>
          </p:cNvCxnSpPr>
          <p:nvPr/>
        </p:nvCxnSpPr>
        <p:spPr bwMode="auto">
          <a:xfrm flipV="1">
            <a:off x="1599200" y="3975237"/>
            <a:ext cx="724690" cy="121773"/>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直線コネクタ 46"/>
          <p:cNvCxnSpPr>
            <a:stCxn id="14" idx="5"/>
            <a:endCxn id="44" idx="1"/>
          </p:cNvCxnSpPr>
          <p:nvPr/>
        </p:nvCxnSpPr>
        <p:spPr bwMode="auto">
          <a:xfrm>
            <a:off x="1546479" y="4224289"/>
            <a:ext cx="285337" cy="2405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直線コネクタ 47"/>
          <p:cNvCxnSpPr>
            <a:stCxn id="14" idx="4"/>
            <a:endCxn id="42" idx="7"/>
          </p:cNvCxnSpPr>
          <p:nvPr/>
        </p:nvCxnSpPr>
        <p:spPr bwMode="auto">
          <a:xfrm flipH="1">
            <a:off x="1419113" y="4277010"/>
            <a:ext cx="87" cy="4779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直線コネクタ 48"/>
          <p:cNvCxnSpPr>
            <a:stCxn id="14" idx="2"/>
            <a:endCxn id="43" idx="6"/>
          </p:cNvCxnSpPr>
          <p:nvPr/>
        </p:nvCxnSpPr>
        <p:spPr bwMode="auto">
          <a:xfrm flipH="1" flipV="1">
            <a:off x="851548" y="3800225"/>
            <a:ext cx="387652" cy="29678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46" name="直線コネクタ 1045"/>
          <p:cNvCxnSpPr>
            <a:stCxn id="30" idx="1"/>
            <a:endCxn id="14" idx="7"/>
          </p:cNvCxnSpPr>
          <p:nvPr/>
        </p:nvCxnSpPr>
        <p:spPr bwMode="auto">
          <a:xfrm flipH="1">
            <a:off x="1546479" y="1936944"/>
            <a:ext cx="2626459" cy="2032787"/>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直線コネクタ 28"/>
          <p:cNvCxnSpPr>
            <a:stCxn id="30" idx="0"/>
            <a:endCxn id="31" idx="3"/>
          </p:cNvCxnSpPr>
          <p:nvPr/>
        </p:nvCxnSpPr>
        <p:spPr bwMode="auto">
          <a:xfrm flipH="1" flipV="1">
            <a:off x="3851920" y="1362294"/>
            <a:ext cx="736573" cy="385146"/>
          </a:xfrm>
          <a:prstGeom prst="line">
            <a:avLst/>
          </a:prstGeom>
          <a:ln w="2540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Picture 4" descr="C:\Users\sekiguchi\AppData\Local\Microsoft\Windows\Temporary Internet Files\Content.IE5\UTMJV8BN\MC900223550[1].wmf"/>
          <p:cNvPicPr>
            <a:picLocks noChangeAspect="1" noChangeArrowheads="1"/>
          </p:cNvPicPr>
          <p:nvPr/>
        </p:nvPicPr>
        <p:blipFill>
          <a:blip r:embed="rId2" cstate="print"/>
          <a:srcRect/>
          <a:stretch>
            <a:fillRect/>
          </a:stretch>
        </p:blipFill>
        <p:spPr bwMode="auto">
          <a:xfrm>
            <a:off x="4172938" y="1747440"/>
            <a:ext cx="831110" cy="379008"/>
          </a:xfrm>
          <a:prstGeom prst="rect">
            <a:avLst/>
          </a:prstGeom>
          <a:noFill/>
          <a:ln w="9525">
            <a:noFill/>
            <a:miter lim="800000"/>
            <a:headEnd/>
            <a:tailEnd/>
          </a:ln>
        </p:spPr>
      </p:pic>
      <p:pic>
        <p:nvPicPr>
          <p:cNvPr id="31" name="Picture 3" descr="C:\Users\yano\AppData\Local\Microsoft\Windows\Temporary Internet Files\Content.IE5\RVZS0AZZ\MC900428969[1].wmf"/>
          <p:cNvPicPr>
            <a:picLocks noChangeAspect="1" noChangeArrowheads="1"/>
          </p:cNvPicPr>
          <p:nvPr/>
        </p:nvPicPr>
        <p:blipFill>
          <a:blip r:embed="rId3" cstate="print"/>
          <a:srcRect/>
          <a:stretch>
            <a:fillRect/>
          </a:stretch>
        </p:blipFill>
        <p:spPr bwMode="auto">
          <a:xfrm>
            <a:off x="2987920" y="762929"/>
            <a:ext cx="864000" cy="1198729"/>
          </a:xfrm>
          <a:prstGeom prst="rect">
            <a:avLst/>
          </a:prstGeom>
          <a:noFill/>
          <a:ln w="9525">
            <a:noFill/>
            <a:miter lim="800000"/>
            <a:headEnd/>
            <a:tailEnd/>
          </a:ln>
        </p:spPr>
      </p:pic>
      <p:sp>
        <p:nvSpPr>
          <p:cNvPr id="34" name="テキスト ボックス 33"/>
          <p:cNvSpPr txBox="1"/>
          <p:nvPr/>
        </p:nvSpPr>
        <p:spPr>
          <a:xfrm>
            <a:off x="851548" y="3171326"/>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sp>
        <p:nvSpPr>
          <p:cNvPr id="35" name="テキスト ボックス 34"/>
          <p:cNvSpPr txBox="1"/>
          <p:nvPr/>
        </p:nvSpPr>
        <p:spPr>
          <a:xfrm>
            <a:off x="7486926" y="3702052"/>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sp>
        <p:nvSpPr>
          <p:cNvPr id="58" name="円/楕円 57"/>
          <p:cNvSpPr/>
          <p:nvPr/>
        </p:nvSpPr>
        <p:spPr bwMode="auto">
          <a:xfrm>
            <a:off x="3923928" y="4653136"/>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円/楕円 58"/>
          <p:cNvSpPr/>
          <p:nvPr/>
        </p:nvSpPr>
        <p:spPr bwMode="auto">
          <a:xfrm rot="4958973">
            <a:off x="3678749" y="3494952"/>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円/楕円 59"/>
          <p:cNvSpPr/>
          <p:nvPr/>
        </p:nvSpPr>
        <p:spPr bwMode="auto">
          <a:xfrm>
            <a:off x="4860032" y="4581128"/>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1" name="円/楕円 60"/>
          <p:cNvSpPr/>
          <p:nvPr/>
        </p:nvSpPr>
        <p:spPr bwMode="auto">
          <a:xfrm rot="15731016">
            <a:off x="4749229" y="3278660"/>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コネクタ 61"/>
          <p:cNvCxnSpPr>
            <a:stCxn id="55" idx="7"/>
            <a:endCxn id="61" idx="1"/>
          </p:cNvCxnSpPr>
          <p:nvPr/>
        </p:nvCxnSpPr>
        <p:spPr bwMode="auto">
          <a:xfrm flipV="1">
            <a:off x="4481437" y="3537414"/>
            <a:ext cx="324769" cy="476463"/>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3" name="直線コネクタ 62"/>
          <p:cNvCxnSpPr>
            <a:stCxn id="55" idx="5"/>
            <a:endCxn id="60" idx="1"/>
          </p:cNvCxnSpPr>
          <p:nvPr/>
        </p:nvCxnSpPr>
        <p:spPr bwMode="auto">
          <a:xfrm>
            <a:off x="4481437" y="4268435"/>
            <a:ext cx="420776" cy="35487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直線コネクタ 63"/>
          <p:cNvCxnSpPr>
            <a:stCxn id="55" idx="4"/>
            <a:endCxn id="58" idx="7"/>
          </p:cNvCxnSpPr>
          <p:nvPr/>
        </p:nvCxnSpPr>
        <p:spPr bwMode="auto">
          <a:xfrm flipH="1">
            <a:off x="4169779" y="4321156"/>
            <a:ext cx="184379" cy="37416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5" name="直線コネクタ 64"/>
          <p:cNvCxnSpPr>
            <a:stCxn id="55" idx="2"/>
            <a:endCxn id="59" idx="7"/>
          </p:cNvCxnSpPr>
          <p:nvPr/>
        </p:nvCxnSpPr>
        <p:spPr bwMode="auto">
          <a:xfrm flipH="1" flipV="1">
            <a:off x="3936792" y="3726938"/>
            <a:ext cx="237366" cy="41421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6" name="テキスト ボックス 65"/>
          <p:cNvSpPr txBox="1"/>
          <p:nvPr/>
        </p:nvSpPr>
        <p:spPr>
          <a:xfrm>
            <a:off x="4572000" y="3669841"/>
            <a:ext cx="1268296" cy="502702"/>
          </a:xfrm>
          <a:prstGeom prst="rect">
            <a:avLst/>
          </a:prstGeom>
          <a:noFill/>
        </p:spPr>
        <p:txBody>
          <a:bodyPr wrap="none" rtlCol="0">
            <a:spAutoFit/>
          </a:bodyPr>
          <a:lstStyle/>
          <a:p>
            <a:pPr>
              <a:lnSpc>
                <a:spcPts val="1600"/>
              </a:lnSpc>
            </a:pPr>
            <a:r>
              <a:rPr lang="en-US" altLang="ja-JP" sz="1600" dirty="0" smtClean="0"/>
              <a:t>802.15.4</a:t>
            </a:r>
            <a:endParaRPr lang="en-US" altLang="ja-JP" sz="1600" dirty="0"/>
          </a:p>
          <a:p>
            <a:pPr>
              <a:lnSpc>
                <a:spcPts val="1600"/>
              </a:lnSpc>
            </a:pPr>
            <a:r>
              <a:rPr lang="en-US" altLang="ja-JP" sz="1600" dirty="0"/>
              <a:t>Coordinator</a:t>
            </a:r>
            <a:endParaRPr lang="ja-JP" altLang="en-US" sz="1600" dirty="0"/>
          </a:p>
        </p:txBody>
      </p:sp>
      <p:cxnSp>
        <p:nvCxnSpPr>
          <p:cNvPr id="68" name="直線コネクタ 67"/>
          <p:cNvCxnSpPr>
            <a:stCxn id="55" idx="0"/>
            <a:endCxn id="30" idx="2"/>
          </p:cNvCxnSpPr>
          <p:nvPr/>
        </p:nvCxnSpPr>
        <p:spPr bwMode="auto">
          <a:xfrm flipV="1">
            <a:off x="4354158" y="2126448"/>
            <a:ext cx="234335" cy="1834708"/>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4" name="円/楕円 73"/>
          <p:cNvSpPr/>
          <p:nvPr/>
        </p:nvSpPr>
        <p:spPr>
          <a:xfrm>
            <a:off x="183740" y="2971819"/>
            <a:ext cx="2700000" cy="2741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円/楕円 74"/>
          <p:cNvSpPr/>
          <p:nvPr/>
        </p:nvSpPr>
        <p:spPr>
          <a:xfrm>
            <a:off x="6228184" y="2963465"/>
            <a:ext cx="2448272" cy="24181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円/楕円 91"/>
          <p:cNvSpPr/>
          <p:nvPr/>
        </p:nvSpPr>
        <p:spPr>
          <a:xfrm>
            <a:off x="3222000" y="2811044"/>
            <a:ext cx="2574136" cy="24181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爆発 1 151"/>
          <p:cNvSpPr/>
          <p:nvPr/>
        </p:nvSpPr>
        <p:spPr>
          <a:xfrm>
            <a:off x="2771800" y="5085184"/>
            <a:ext cx="3999376" cy="1395993"/>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1278 w 21600"/>
              <a:gd name="connsiteY24" fmla="*/ 4146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5740 w 21600"/>
              <a:gd name="connsiteY22" fmla="*/ 4064 h 21600"/>
              <a:gd name="connsiteX23" fmla="*/ 8352 w 21600"/>
              <a:gd name="connsiteY23" fmla="*/ 2295 h 21600"/>
              <a:gd name="connsiteX24" fmla="*/ 11278 w 21600"/>
              <a:gd name="connsiteY24" fmla="*/ 4146 h 21600"/>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3247 w 21600"/>
              <a:gd name="connsiteY11" fmla="*/ 19737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4844 w 21600"/>
              <a:gd name="connsiteY16" fmla="*/ 14348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0092">
                <a:moveTo>
                  <a:pt x="11278" y="4146"/>
                </a:moveTo>
                <a:cubicBezTo>
                  <a:pt x="12519" y="2213"/>
                  <a:pt x="13281" y="1933"/>
                  <a:pt x="14522" y="0"/>
                </a:cubicBezTo>
                <a:cubicBezTo>
                  <a:pt x="14400" y="1775"/>
                  <a:pt x="14277" y="3550"/>
                  <a:pt x="14155" y="5325"/>
                </a:cubicBezTo>
                <a:lnTo>
                  <a:pt x="18380" y="4457"/>
                </a:lnTo>
                <a:lnTo>
                  <a:pt x="16702" y="7315"/>
                </a:lnTo>
                <a:lnTo>
                  <a:pt x="21097" y="8137"/>
                </a:lnTo>
                <a:lnTo>
                  <a:pt x="17607" y="10475"/>
                </a:lnTo>
                <a:lnTo>
                  <a:pt x="21600" y="13290"/>
                </a:lnTo>
                <a:lnTo>
                  <a:pt x="16837" y="12942"/>
                </a:lnTo>
                <a:cubicBezTo>
                  <a:pt x="16896" y="14431"/>
                  <a:pt x="16954" y="15921"/>
                  <a:pt x="17013" y="17410"/>
                </a:cubicBezTo>
                <a:lnTo>
                  <a:pt x="14020" y="14457"/>
                </a:lnTo>
                <a:lnTo>
                  <a:pt x="12733" y="18092"/>
                </a:lnTo>
                <a:lnTo>
                  <a:pt x="10532" y="14935"/>
                </a:lnTo>
                <a:lnTo>
                  <a:pt x="8485" y="20092"/>
                </a:lnTo>
                <a:cubicBezTo>
                  <a:pt x="8228" y="18101"/>
                  <a:pt x="7972" y="17618"/>
                  <a:pt x="7715" y="15627"/>
                </a:cubicBezTo>
                <a:lnTo>
                  <a:pt x="4762" y="17617"/>
                </a:lnTo>
                <a:cubicBezTo>
                  <a:pt x="4789" y="16527"/>
                  <a:pt x="4817" y="15438"/>
                  <a:pt x="4844" y="14348"/>
                </a:cubicBezTo>
                <a:lnTo>
                  <a:pt x="135" y="14587"/>
                </a:lnTo>
                <a:lnTo>
                  <a:pt x="3722" y="11775"/>
                </a:lnTo>
                <a:lnTo>
                  <a:pt x="0" y="8615"/>
                </a:lnTo>
                <a:lnTo>
                  <a:pt x="4627" y="7617"/>
                </a:lnTo>
                <a:lnTo>
                  <a:pt x="370" y="2295"/>
                </a:lnTo>
                <a:lnTo>
                  <a:pt x="5740" y="4064"/>
                </a:lnTo>
                <a:lnTo>
                  <a:pt x="8352" y="2295"/>
                </a:lnTo>
                <a:lnTo>
                  <a:pt x="11278" y="414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rgbClr val="FF0000"/>
              </a:solidFill>
            </a:endParaRPr>
          </a:p>
          <a:p>
            <a:pPr algn="ctr"/>
            <a:r>
              <a:rPr lang="en-US" altLang="ja-JP" sz="1600" dirty="0" smtClean="0">
                <a:solidFill>
                  <a:schemeClr val="tx1"/>
                </a:solidFill>
              </a:rPr>
              <a:t>Radio</a:t>
            </a:r>
            <a:r>
              <a:rPr lang="ja-JP" altLang="en-US" sz="1600" dirty="0" smtClean="0">
                <a:solidFill>
                  <a:schemeClr val="tx1"/>
                </a:solidFill>
              </a:rPr>
              <a:t> </a:t>
            </a:r>
            <a:r>
              <a:rPr lang="en-US" altLang="ja-JP" sz="1600" dirty="0" smtClean="0">
                <a:solidFill>
                  <a:schemeClr val="tx1"/>
                </a:solidFill>
              </a:rPr>
              <a:t>resource</a:t>
            </a:r>
            <a:r>
              <a:rPr lang="en-US" altLang="ja-JP" sz="1600" dirty="0">
                <a:solidFill>
                  <a:schemeClr val="tx1"/>
                </a:solidFill>
              </a:rPr>
              <a:t> </a:t>
            </a:r>
            <a:r>
              <a:rPr lang="en-US" altLang="ja-JP" sz="1600" dirty="0" smtClean="0">
                <a:solidFill>
                  <a:schemeClr val="tx1"/>
                </a:solidFill>
              </a:rPr>
              <a:t>contention</a:t>
            </a:r>
            <a:r>
              <a:rPr lang="ja-JP" altLang="en-US" sz="1600" dirty="0">
                <a:solidFill>
                  <a:schemeClr val="tx1"/>
                </a:solidFill>
              </a:rPr>
              <a:t> </a:t>
            </a:r>
            <a:r>
              <a:rPr lang="en-US" altLang="ja-JP" sz="1600" dirty="0" smtClean="0">
                <a:solidFill>
                  <a:schemeClr val="tx1"/>
                </a:solidFill>
              </a:rPr>
              <a:t>will be occur</a:t>
            </a:r>
          </a:p>
          <a:p>
            <a:pPr algn="ctr"/>
            <a:r>
              <a:rPr lang="en-US" altLang="ja-JP" sz="1600" dirty="0" smtClean="0">
                <a:solidFill>
                  <a:schemeClr val="tx1"/>
                </a:solidFill>
              </a:rPr>
              <a:t>between different </a:t>
            </a:r>
            <a:r>
              <a:rPr lang="en-US" altLang="ja-JP" sz="1600" dirty="0" err="1" smtClean="0">
                <a:solidFill>
                  <a:schemeClr val="tx1"/>
                </a:solidFill>
              </a:rPr>
              <a:t>piconet</a:t>
            </a:r>
            <a:endParaRPr lang="en-US" altLang="ja-JP" sz="1600" dirty="0" smtClean="0">
              <a:solidFill>
                <a:schemeClr val="tx1"/>
              </a:solidFill>
            </a:endParaRPr>
          </a:p>
          <a:p>
            <a:pPr algn="ctr"/>
            <a:endParaRPr kumimoji="1" lang="ja-JP" altLang="en-US" dirty="0">
              <a:solidFill>
                <a:srgbClr val="FF0000"/>
              </a:solidFill>
            </a:endParaRPr>
          </a:p>
        </p:txBody>
      </p:sp>
      <p:sp>
        <p:nvSpPr>
          <p:cNvPr id="104" name="円弧 103"/>
          <p:cNvSpPr/>
          <p:nvPr/>
        </p:nvSpPr>
        <p:spPr>
          <a:xfrm flipV="1">
            <a:off x="2584673" y="4155820"/>
            <a:ext cx="1201922" cy="1201495"/>
          </a:xfrm>
          <a:prstGeom prst="arc">
            <a:avLst>
              <a:gd name="adj1" fmla="val 10833117"/>
              <a:gd name="adj2" fmla="val 0"/>
            </a:avLst>
          </a:prstGeom>
          <a:ln w="571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flipV="1">
            <a:off x="5397137" y="3969731"/>
            <a:ext cx="1201922" cy="1201495"/>
          </a:xfrm>
          <a:prstGeom prst="arc">
            <a:avLst>
              <a:gd name="adj1" fmla="val 10833117"/>
              <a:gd name="adj2" fmla="val 0"/>
            </a:avLst>
          </a:prstGeom>
          <a:ln w="571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楕円 49"/>
          <p:cNvSpPr/>
          <p:nvPr/>
        </p:nvSpPr>
        <p:spPr bwMode="auto">
          <a:xfrm rot="19993256">
            <a:off x="707532" y="4300317"/>
            <a:ext cx="288032" cy="288032"/>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51" name="直線コネクタ 50"/>
          <p:cNvCxnSpPr>
            <a:stCxn id="14" idx="3"/>
            <a:endCxn id="50" idx="6"/>
          </p:cNvCxnSpPr>
          <p:nvPr/>
        </p:nvCxnSpPr>
        <p:spPr bwMode="auto">
          <a:xfrm flipH="1">
            <a:off x="980118" y="4224289"/>
            <a:ext cx="311803" cy="1551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円/楕円 13"/>
          <p:cNvSpPr/>
          <p:nvPr/>
        </p:nvSpPr>
        <p:spPr bwMode="auto">
          <a:xfrm>
            <a:off x="1239200" y="3917010"/>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5" name="円/楕円 54"/>
          <p:cNvSpPr/>
          <p:nvPr/>
        </p:nvSpPr>
        <p:spPr bwMode="auto">
          <a:xfrm>
            <a:off x="4174158" y="3961156"/>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6" name="円/楕円 55"/>
          <p:cNvSpPr/>
          <p:nvPr/>
        </p:nvSpPr>
        <p:spPr bwMode="auto">
          <a:xfrm>
            <a:off x="7245590" y="3925635"/>
            <a:ext cx="360000" cy="3600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81" name="直線矢印コネクタ 80"/>
          <p:cNvCxnSpPr/>
          <p:nvPr/>
        </p:nvCxnSpPr>
        <p:spPr>
          <a:xfrm flipV="1">
            <a:off x="3514626" y="1988840"/>
            <a:ext cx="337294" cy="216024"/>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4427984" y="2132856"/>
            <a:ext cx="72008" cy="331652"/>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5181113" y="1936944"/>
            <a:ext cx="280217" cy="267920"/>
          </a:xfrm>
          <a:prstGeom prst="straightConnector1">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8" name="グループ化 107"/>
          <p:cNvGrpSpPr/>
          <p:nvPr/>
        </p:nvGrpSpPr>
        <p:grpSpPr>
          <a:xfrm>
            <a:off x="2018816" y="1772816"/>
            <a:ext cx="7040030" cy="1286541"/>
            <a:chOff x="2018816" y="1772816"/>
            <a:chExt cx="7040030" cy="1286541"/>
          </a:xfrm>
        </p:grpSpPr>
        <p:sp>
          <p:nvSpPr>
            <p:cNvPr id="98" name="角丸四角形 97"/>
            <p:cNvSpPr/>
            <p:nvPr/>
          </p:nvSpPr>
          <p:spPr bwMode="auto">
            <a:xfrm>
              <a:off x="6020448" y="1772816"/>
              <a:ext cx="3038398" cy="955966"/>
            </a:xfrm>
            <a:prstGeom prst="roundRect">
              <a:avLst/>
            </a:prstGeom>
            <a:noFill/>
            <a:ln w="2857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r>
                <a:rPr lang="en-US" altLang="ja-JP" sz="1600" dirty="0">
                  <a:latin typeface="+mn-lt"/>
                </a:rPr>
                <a:t>Detecting spectrum resource usage and notifies </a:t>
              </a:r>
              <a:r>
                <a:rPr lang="en-US" altLang="ja-JP" sz="1600" dirty="0" smtClean="0">
                  <a:latin typeface="+mn-lt"/>
                </a:rPr>
                <a:t>to the Network Manager.</a:t>
              </a:r>
              <a:endParaRPr lang="en-US" altLang="ja-JP" sz="1600" dirty="0">
                <a:latin typeface="+mn-lt"/>
              </a:endParaRPr>
            </a:p>
          </p:txBody>
        </p:sp>
        <p:cxnSp>
          <p:nvCxnSpPr>
            <p:cNvPr id="100" name="直線コネクタ 99"/>
            <p:cNvCxnSpPr>
              <a:stCxn id="98" idx="2"/>
              <a:endCxn id="75" idx="0"/>
            </p:cNvCxnSpPr>
            <p:nvPr/>
          </p:nvCxnSpPr>
          <p:spPr bwMode="auto">
            <a:xfrm flipH="1">
              <a:off x="7452320" y="2728782"/>
              <a:ext cx="87327" cy="234683"/>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2" name="直線コネクタ 101"/>
            <p:cNvCxnSpPr>
              <a:stCxn id="98" idx="1"/>
            </p:cNvCxnSpPr>
            <p:nvPr/>
          </p:nvCxnSpPr>
          <p:spPr bwMode="auto">
            <a:xfrm flipH="1">
              <a:off x="4902214" y="2250799"/>
              <a:ext cx="1118234" cy="638899"/>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直線コネクタ 106"/>
            <p:cNvCxnSpPr>
              <a:stCxn id="98" idx="1"/>
            </p:cNvCxnSpPr>
            <p:nvPr/>
          </p:nvCxnSpPr>
          <p:spPr bwMode="auto">
            <a:xfrm flipH="1">
              <a:off x="2018816" y="2250799"/>
              <a:ext cx="4001632" cy="808558"/>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11" name="正方形/長方形 110"/>
          <p:cNvSpPr/>
          <p:nvPr/>
        </p:nvSpPr>
        <p:spPr bwMode="auto">
          <a:xfrm>
            <a:off x="3923929" y="838391"/>
            <a:ext cx="5184536" cy="67305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kumimoji="0" lang="en-US" altLang="ja-JP" sz="1800" b="0" i="0" u="none" strike="noStrike" cap="none" normalizeH="0" baseline="0" dirty="0" smtClean="0">
                <a:ln>
                  <a:noFill/>
                </a:ln>
                <a:solidFill>
                  <a:schemeClr val="tx1"/>
                </a:solidFill>
                <a:effectLst/>
                <a:latin typeface="+mn-lt"/>
              </a:rPr>
              <a:t>TG4s aims at building a standard</a:t>
            </a:r>
            <a:r>
              <a:rPr lang="ja-JP" altLang="en-US" sz="1800" dirty="0" smtClean="0">
                <a:latin typeface="+mn-lt"/>
              </a:rPr>
              <a:t> </a:t>
            </a:r>
            <a:r>
              <a:rPr lang="en-US" altLang="ja-JP" sz="1800" dirty="0" smtClean="0">
                <a:latin typeface="+mn-lt"/>
              </a:rPr>
              <a:t>to </a:t>
            </a:r>
            <a:r>
              <a:rPr kumimoji="0" lang="en-US" altLang="ja-JP" sz="1800" b="0" i="0" u="none" strike="noStrike" cap="none" normalizeH="0" dirty="0" smtClean="0">
                <a:ln>
                  <a:noFill/>
                </a:ln>
                <a:solidFill>
                  <a:schemeClr val="tx1"/>
                </a:solidFill>
                <a:effectLst/>
                <a:latin typeface="+mn-lt"/>
              </a:rPr>
              <a:t>specify MAC </a:t>
            </a:r>
            <a:r>
              <a:rPr lang="en-US" altLang="ja-JP" sz="1800" dirty="0" smtClean="0">
                <a:latin typeface="+mn-lt"/>
              </a:rPr>
              <a:t>framework for exchanging information on SRU. </a:t>
            </a:r>
            <a:endParaRPr kumimoji="0" lang="ja-JP" altLang="en-US" sz="1800" b="0" i="0" u="none" strike="noStrike" cap="none" normalizeH="0" baseline="0" dirty="0" smtClean="0">
              <a:ln>
                <a:noFill/>
              </a:ln>
              <a:solidFill>
                <a:schemeClr val="tx1"/>
              </a:solidFill>
              <a:effectLst/>
              <a:latin typeface="+mn-lt"/>
            </a:endParaRPr>
          </a:p>
        </p:txBody>
      </p:sp>
      <p:sp>
        <p:nvSpPr>
          <p:cNvPr id="112" name="正方形/長方形 111"/>
          <p:cNvSpPr/>
          <p:nvPr/>
        </p:nvSpPr>
        <p:spPr bwMode="auto">
          <a:xfrm>
            <a:off x="233932" y="962626"/>
            <a:ext cx="2825900" cy="1585380"/>
          </a:xfrm>
          <a:prstGeom prst="rect">
            <a:avLst/>
          </a:prstGeom>
          <a:noFill/>
          <a:ln w="12700" cap="flat" cmpd="sng" algn="ctr">
            <a:solidFill>
              <a:schemeClr val="tx1"/>
            </a:solidFill>
            <a:prstDash val="solid"/>
            <a:round/>
            <a:headEnd type="none" w="sm" len="sm"/>
            <a:tailEnd type="none" w="sm" len="sm"/>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ndParaRPr>
          </a:p>
          <a:p>
            <a:r>
              <a:rPr kumimoji="0" lang="en-US" altLang="ja-JP" sz="1800" b="0" i="0" u="none" strike="noStrike" cap="none" normalizeH="0" baseline="0" dirty="0" smtClean="0">
                <a:ln>
                  <a:noFill/>
                </a:ln>
                <a:solidFill>
                  <a:schemeClr val="tx1"/>
                </a:solidFill>
                <a:effectLst/>
                <a:latin typeface="+mn-lt"/>
              </a:rPr>
              <a:t>The</a:t>
            </a:r>
            <a:r>
              <a:rPr lang="ja-JP" altLang="en-US" sz="1800" dirty="0" smtClean="0">
                <a:latin typeface="+mn-lt"/>
              </a:rPr>
              <a:t> </a:t>
            </a:r>
            <a:r>
              <a:rPr lang="en-US" altLang="ja-JP" sz="1800" dirty="0">
                <a:latin typeface="+mn-lt"/>
              </a:rPr>
              <a:t>Network Manager</a:t>
            </a:r>
          </a:p>
          <a:p>
            <a:pPr marL="0" marR="0" indent="0" algn="l" defTabSz="914400" rtl="0" eaLnBrk="0" fontAlgn="base" latinLnBrk="0" hangingPunct="0">
              <a:lnSpc>
                <a:spcPct val="100000"/>
              </a:lnSpc>
              <a:spcBef>
                <a:spcPct val="0"/>
              </a:spcBef>
              <a:spcAft>
                <a:spcPct val="0"/>
              </a:spcAft>
              <a:buClrTx/>
              <a:buSzTx/>
              <a:buFontTx/>
              <a:buNone/>
              <a:tabLst/>
            </a:pPr>
            <a:r>
              <a:rPr lang="en-US" altLang="ja-JP" sz="1800" dirty="0" smtClean="0">
                <a:latin typeface="+mn-lt"/>
              </a:rPr>
              <a:t>controls PHY/MAC parameter based on spectrum resource usage. </a:t>
            </a:r>
            <a:endParaRPr kumimoji="0" lang="ja-JP" altLang="en-US" sz="1800" b="0" i="0" u="none" strike="noStrike" cap="none" normalizeH="0" baseline="0" dirty="0" smtClean="0">
              <a:ln>
                <a:noFill/>
              </a:ln>
              <a:solidFill>
                <a:schemeClr val="tx1"/>
              </a:solidFill>
              <a:effectLst/>
              <a:latin typeface="+mn-lt"/>
            </a:endParaRPr>
          </a:p>
        </p:txBody>
      </p:sp>
      <p:sp>
        <p:nvSpPr>
          <p:cNvPr id="78" name="角丸四角形吹き出し 77"/>
          <p:cNvSpPr/>
          <p:nvPr/>
        </p:nvSpPr>
        <p:spPr>
          <a:xfrm>
            <a:off x="489009" y="741908"/>
            <a:ext cx="1860383" cy="454844"/>
          </a:xfrm>
          <a:prstGeom prst="wedgeRoundRectCallout">
            <a:avLst>
              <a:gd name="adj1" fmla="val -1877"/>
              <a:gd name="adj2" fmla="val -133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a:r>
              <a:rPr lang="en-US" altLang="ja-JP" sz="1600" dirty="0" smtClean="0">
                <a:solidFill>
                  <a:schemeClr val="tx1"/>
                </a:solidFill>
              </a:rPr>
              <a:t>Network Manager</a:t>
            </a:r>
            <a:endParaRPr lang="en-GB" sz="1600" dirty="0">
              <a:solidFill>
                <a:schemeClr val="tx1"/>
              </a:solidFill>
            </a:endParaRPr>
          </a:p>
        </p:txBody>
      </p:sp>
    </p:spTree>
    <p:extLst>
      <p:ext uri="{BB962C8B-B14F-4D97-AF65-F5344CB8AC3E}">
        <p14:creationId xmlns="" xmlns:p14="http://schemas.microsoft.com/office/powerpoint/2010/main" val="41936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1+#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mn-lt"/>
              </a:rPr>
              <a:t>Applications</a:t>
            </a:r>
            <a:endParaRPr kumimoji="1" lang="ja-JP" altLang="en-US" dirty="0">
              <a:latin typeface="+mn-lt"/>
            </a:endParaRPr>
          </a:p>
        </p:txBody>
      </p:sp>
      <p:sp>
        <p:nvSpPr>
          <p:cNvPr id="2" name="日付プレースホルダー 1"/>
          <p:cNvSpPr>
            <a:spLocks noGrp="1"/>
          </p:cNvSpPr>
          <p:nvPr>
            <p:ph type="dt" sz="half" idx="10"/>
          </p:nvPr>
        </p:nvSpPr>
        <p:spPr/>
        <p:txBody>
          <a:bodyPr/>
          <a:lstStyle/>
          <a:p>
            <a:pPr>
              <a:defRPr/>
            </a:pPr>
            <a:r>
              <a:rPr lang="en-US" altLang="ja-JP" smtClean="0"/>
              <a:t>January, 2015</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p>
            <a:pPr>
              <a:defRPr/>
            </a:pPr>
            <a:r>
              <a:rPr lang="en-US" altLang="ja-JP" smtClean="0"/>
              <a:t>Slide </a:t>
            </a:r>
            <a:fld id="{655BB1B1-E6AA-413D-B33F-8085786F3906}" type="slidenum">
              <a:rPr lang="en-US" altLang="ja-JP" smtClean="0"/>
              <a:pPr>
                <a:defRPr/>
              </a:pPr>
              <a:t>11</a:t>
            </a:fld>
            <a:endParaRPr lang="en-US" altLang="ja-JP"/>
          </a:p>
        </p:txBody>
      </p:sp>
      <p:pic>
        <p:nvPicPr>
          <p:cNvPr id="8"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84" y="1697428"/>
            <a:ext cx="4320000" cy="2667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15028" y="3789040"/>
            <a:ext cx="4729180" cy="2664000"/>
          </a:xfrm>
          <a:prstGeom prst="rect">
            <a:avLst/>
          </a:prstGeom>
          <a:noFill/>
          <a:ln>
            <a:noFill/>
          </a:ln>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17976" y="1768109"/>
            <a:ext cx="2520000" cy="2885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79512" y="1412776"/>
            <a:ext cx="3334759" cy="400110"/>
          </a:xfrm>
          <a:prstGeom prst="rect">
            <a:avLst/>
          </a:prstGeom>
          <a:noFill/>
        </p:spPr>
        <p:txBody>
          <a:bodyPr wrap="none" rtlCol="0">
            <a:spAutoFit/>
          </a:bodyPr>
          <a:lstStyle/>
          <a:p>
            <a:r>
              <a:rPr lang="en-US" altLang="ja-JP" sz="2000" b="1" dirty="0"/>
              <a:t>Hospital/Medical/Healthcare</a:t>
            </a:r>
            <a:endParaRPr kumimoji="1" lang="ja-JP" altLang="en-US" sz="2000" dirty="0"/>
          </a:p>
        </p:txBody>
      </p:sp>
      <p:sp>
        <p:nvSpPr>
          <p:cNvPr id="11" name="テキスト ボックス 10"/>
          <p:cNvSpPr txBox="1"/>
          <p:nvPr/>
        </p:nvSpPr>
        <p:spPr>
          <a:xfrm>
            <a:off x="251452" y="4279663"/>
            <a:ext cx="2639120" cy="400110"/>
          </a:xfrm>
          <a:prstGeom prst="rect">
            <a:avLst/>
          </a:prstGeom>
          <a:noFill/>
        </p:spPr>
        <p:txBody>
          <a:bodyPr wrap="none" rtlCol="0">
            <a:spAutoFit/>
          </a:bodyPr>
          <a:lstStyle/>
          <a:p>
            <a:r>
              <a:rPr lang="en-US" altLang="ja-JP" sz="2000" b="1" dirty="0"/>
              <a:t>Industrial Automation</a:t>
            </a:r>
            <a:endParaRPr kumimoji="1" lang="ja-JP" altLang="en-US" sz="2000" dirty="0"/>
          </a:p>
        </p:txBody>
      </p:sp>
      <p:sp>
        <p:nvSpPr>
          <p:cNvPr id="12" name="テキスト ボックス 11"/>
          <p:cNvSpPr txBox="1"/>
          <p:nvPr/>
        </p:nvSpPr>
        <p:spPr>
          <a:xfrm>
            <a:off x="5940152" y="1412776"/>
            <a:ext cx="3075073" cy="400110"/>
          </a:xfrm>
          <a:prstGeom prst="rect">
            <a:avLst/>
          </a:prstGeom>
          <a:noFill/>
        </p:spPr>
        <p:txBody>
          <a:bodyPr wrap="none" rtlCol="0">
            <a:spAutoFit/>
          </a:bodyPr>
          <a:lstStyle/>
          <a:p>
            <a:r>
              <a:rPr lang="en-US" altLang="ja-JP" sz="2000" b="1" dirty="0"/>
              <a:t>Infrastructure Monitoring</a:t>
            </a:r>
            <a:endParaRPr kumimoji="1" lang="ja-JP" altLang="en-US" sz="2000" dirty="0"/>
          </a:p>
        </p:txBody>
      </p:sp>
    </p:spTree>
    <p:extLst>
      <p:ext uri="{BB962C8B-B14F-4D97-AF65-F5344CB8AC3E}">
        <p14:creationId xmlns="" xmlns:p14="http://schemas.microsoft.com/office/powerpoint/2010/main" val="978714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Timeline</a:t>
            </a:r>
            <a:endParaRPr kumimoji="1" lang="ja-JP" altLang="en-US" dirty="0">
              <a:latin typeface="+mn-lt"/>
            </a:endParaRPr>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12</a:t>
            </a:fld>
            <a:endParaRPr lang="en-US" altLang="ja-JP"/>
          </a:p>
        </p:txBody>
      </p:sp>
      <p:graphicFrame>
        <p:nvGraphicFramePr>
          <p:cNvPr id="7" name="Table 5"/>
          <p:cNvGraphicFramePr>
            <a:graphicFrameLocks noGrp="1" noChangeAspect="1"/>
          </p:cNvGraphicFramePr>
          <p:nvPr>
            <p:extLst>
              <p:ext uri="{D42A27DB-BD31-4B8C-83A1-F6EECF244321}">
                <p14:modId xmlns="" xmlns:p14="http://schemas.microsoft.com/office/powerpoint/2010/main" val="2395533464"/>
              </p:ext>
            </p:extLst>
          </p:nvPr>
        </p:nvGraphicFramePr>
        <p:xfrm>
          <a:off x="276988" y="1893486"/>
          <a:ext cx="8550216" cy="4271818"/>
        </p:xfrm>
        <a:graphic>
          <a:graphicData uri="http://schemas.openxmlformats.org/drawingml/2006/table">
            <a:tbl>
              <a:tblPr/>
              <a:tblGrid>
                <a:gridCol w="288000"/>
                <a:gridCol w="1350216"/>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gridCol w="28800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2016</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325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5</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PAR &amp; CSD development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Start TG</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Use Cases &amp;</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TGD</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Editing Draft</a:t>
                      </a: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endParaRPr lang="ja-JP" altLang="en-US" dirty="0"/>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Letter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LB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88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Initial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Sponsor Ballot</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SB Comment Resolution</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itchFamily="34" charset="0"/>
                          <a:ea typeface="ＭＳ Ｐゴシック" pitchFamily="50" charset="-128"/>
                        </a:rPr>
                        <a:t>Submission to RevCom</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72000" marR="72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bl>
          </a:graphicData>
        </a:graphic>
      </p:graphicFrame>
      <p:sp>
        <p:nvSpPr>
          <p:cNvPr id="3" name="下矢印 2"/>
          <p:cNvSpPr/>
          <p:nvPr/>
        </p:nvSpPr>
        <p:spPr bwMode="auto">
          <a:xfrm>
            <a:off x="3563888" y="1556792"/>
            <a:ext cx="432048" cy="288032"/>
          </a:xfrm>
          <a:prstGeom prst="downArrow">
            <a:avLst/>
          </a:prstGeom>
          <a:solidFill>
            <a:srgbClr val="FFC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374423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Meetings of </a:t>
            </a:r>
            <a:r>
              <a:rPr lang="en-US" altLang="ja-JP" dirty="0" smtClean="0">
                <a:latin typeface="+mn-lt"/>
              </a:rPr>
              <a:t>This Week</a:t>
            </a:r>
            <a:endParaRPr kumimoji="1" lang="ja-JP" altLang="en-US" dirty="0">
              <a:latin typeface="+mn-lt"/>
            </a:endParaRPr>
          </a:p>
        </p:txBody>
      </p:sp>
      <p:sp>
        <p:nvSpPr>
          <p:cNvPr id="3" name="コンテンツ プレースホルダー 2"/>
          <p:cNvSpPr>
            <a:spLocks noGrp="1"/>
          </p:cNvSpPr>
          <p:nvPr>
            <p:ph idx="1"/>
          </p:nvPr>
        </p:nvSpPr>
        <p:spPr>
          <a:xfrm>
            <a:off x="251520" y="1981200"/>
            <a:ext cx="8640960" cy="4114800"/>
          </a:xfrm>
        </p:spPr>
        <p:txBody>
          <a:bodyPr/>
          <a:lstStyle/>
          <a:p>
            <a:r>
              <a:rPr lang="en-US" altLang="ja-JP" sz="2800" dirty="0"/>
              <a:t>Monday 12 January </a:t>
            </a:r>
            <a:r>
              <a:rPr lang="en-US" altLang="ja-JP" sz="2800" dirty="0" smtClean="0"/>
              <a:t>AM2</a:t>
            </a:r>
          </a:p>
          <a:p>
            <a:pPr lvl="1"/>
            <a:r>
              <a:rPr lang="en-US" altLang="ja-JP" sz="2400" dirty="0" smtClean="0"/>
              <a:t>Heard 2 presentations </a:t>
            </a:r>
          </a:p>
          <a:p>
            <a:pPr lvl="1"/>
            <a:r>
              <a:rPr lang="en-US" altLang="ja-JP" sz="2400" dirty="0" smtClean="0"/>
              <a:t>Reviewed the Technical Guidance Document  (TGD)</a:t>
            </a:r>
          </a:p>
          <a:p>
            <a:r>
              <a:rPr lang="en-US" altLang="ja-JP" sz="2800" dirty="0"/>
              <a:t>Tuesday 13 January </a:t>
            </a:r>
            <a:r>
              <a:rPr lang="en-US" altLang="ja-JP" sz="2800" dirty="0" smtClean="0"/>
              <a:t>PM2</a:t>
            </a:r>
          </a:p>
          <a:p>
            <a:pPr lvl="1"/>
            <a:r>
              <a:rPr lang="en-US" altLang="ja-JP" sz="2400" dirty="0" smtClean="0"/>
              <a:t>Heard presentation and worked on the TGD</a:t>
            </a:r>
          </a:p>
          <a:p>
            <a:pPr lvl="1"/>
            <a:r>
              <a:rPr lang="en-US" altLang="ja-JP" sz="2400" dirty="0" smtClean="0"/>
              <a:t>Reviewed WNG </a:t>
            </a:r>
            <a:r>
              <a:rPr lang="en-US" altLang="ja-JP" sz="2400" dirty="0"/>
              <a:t>meeting slide</a:t>
            </a:r>
          </a:p>
          <a:p>
            <a:r>
              <a:rPr lang="en-US" altLang="ja-JP" sz="2800" dirty="0" smtClean="0"/>
              <a:t>Thursday 15January PM2</a:t>
            </a:r>
          </a:p>
          <a:p>
            <a:pPr lvl="1"/>
            <a:r>
              <a:rPr lang="en-US" altLang="ja-JP" sz="2400" dirty="0" smtClean="0"/>
              <a:t>Continue to Work </a:t>
            </a:r>
            <a:r>
              <a:rPr lang="en-US" altLang="ja-JP" sz="2400" dirty="0" smtClean="0"/>
              <a:t>on revise the TGD</a:t>
            </a:r>
            <a:endParaRPr lang="en-US" altLang="ja-JP" sz="2400" dirty="0"/>
          </a:p>
          <a:p>
            <a:pPr lvl="1">
              <a:lnSpc>
                <a:spcPct val="80000"/>
              </a:lnSpc>
            </a:pPr>
            <a:r>
              <a:rPr lang="en-US" altLang="ja-JP" sz="2400" dirty="0"/>
              <a:t>Plan for March meeting and </a:t>
            </a:r>
            <a:r>
              <a:rPr lang="en-US" altLang="ja-JP" sz="2400" dirty="0" smtClean="0"/>
              <a:t>Teleconference</a:t>
            </a:r>
            <a:endParaRPr lang="en-US" altLang="ja-JP" sz="24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13</a:t>
            </a:fld>
            <a:endParaRPr lang="en-US" altLang="ja-JP"/>
          </a:p>
        </p:txBody>
      </p:sp>
    </p:spTree>
    <p:extLst>
      <p:ext uri="{BB962C8B-B14F-4D97-AF65-F5344CB8AC3E}">
        <p14:creationId xmlns="" xmlns:p14="http://schemas.microsoft.com/office/powerpoint/2010/main" val="3981733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日付プレースホルダー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a:p>
        </p:txBody>
      </p:sp>
      <p:sp>
        <p:nvSpPr>
          <p:cNvPr id="3075" name="フッター プレースホルダー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a:p>
        </p:txBody>
      </p:sp>
      <p:sp>
        <p:nvSpPr>
          <p:cNvPr id="3076"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FB2BBD18-6581-4B08-BE9B-BB428718F055}" type="slidenum">
              <a:rPr lang="en-US" altLang="ja-JP"/>
              <a:pPr/>
              <a:t>2</a:t>
            </a:fld>
            <a:endParaRPr lang="en-US" altLang="ja-JP"/>
          </a:p>
        </p:txBody>
      </p:sp>
      <p:sp>
        <p:nvSpPr>
          <p:cNvPr id="3077" name="Rectangle 2"/>
          <p:cNvSpPr>
            <a:spLocks noGrp="1" noChangeArrowheads="1"/>
          </p:cNvSpPr>
          <p:nvPr>
            <p:ph type="ctrTitle"/>
          </p:nvPr>
        </p:nvSpPr>
        <p:spPr>
          <a:xfrm>
            <a:off x="467544" y="1916832"/>
            <a:ext cx="8208912" cy="1512168"/>
          </a:xfrm>
        </p:spPr>
        <p:txBody>
          <a:bodyPr/>
          <a:lstStyle/>
          <a:p>
            <a:r>
              <a:rPr lang="en-US" altLang="ja-JP" dirty="0" smtClean="0">
                <a:ea typeface="ＭＳ Ｐゴシック" charset="-128"/>
              </a:rPr>
              <a:t>Overview of </a:t>
            </a:r>
            <a:br>
              <a:rPr lang="en-US" altLang="ja-JP" dirty="0" smtClean="0">
                <a:ea typeface="ＭＳ Ｐゴシック" charset="-128"/>
              </a:rPr>
            </a:br>
            <a:r>
              <a:rPr lang="en-US" altLang="ja-JP" dirty="0" smtClean="0">
                <a:ea typeface="ＭＳ Ｐゴシック" charset="-128"/>
              </a:rPr>
              <a:t>TG4s Spectrum Resource Usage</a:t>
            </a:r>
            <a:endParaRPr lang="ja-JP" altLang="ja-JP" dirty="0" smtClean="0">
              <a:ea typeface="ＭＳ Ｐゴシック" charset="-128"/>
            </a:endParaRPr>
          </a:p>
        </p:txBody>
      </p:sp>
      <p:sp>
        <p:nvSpPr>
          <p:cNvPr id="3078" name="Rectangle 3"/>
          <p:cNvSpPr>
            <a:spLocks noGrp="1" noChangeArrowheads="1"/>
          </p:cNvSpPr>
          <p:nvPr>
            <p:ph type="subTitle" idx="1"/>
          </p:nvPr>
        </p:nvSpPr>
        <p:spPr/>
        <p:txBody>
          <a:bodyPr/>
          <a:lstStyle/>
          <a:p>
            <a:r>
              <a:rPr lang="en-US" altLang="ja-JP" sz="2800" dirty="0" smtClean="0">
                <a:latin typeface="+mj-lt"/>
                <a:ea typeface="+mj-ea"/>
              </a:rPr>
              <a:t>Shoichi Kitazawa</a:t>
            </a:r>
            <a:endParaRPr lang="ja-JP" altLang="ja-JP" sz="2800" dirty="0" smtClean="0">
              <a:latin typeface="+mj-lt"/>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付プレースホルダー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z="1400" smtClean="0"/>
              <a:t>January, 2015</a:t>
            </a:r>
            <a:endParaRPr lang="en-US" altLang="ja-JP" sz="1400"/>
          </a:p>
        </p:txBody>
      </p:sp>
      <p:sp>
        <p:nvSpPr>
          <p:cNvPr id="4099" name="フッター プレースホルダー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smtClean="0"/>
              <a:t>Shoichi Kitazawa, ATR</a:t>
            </a:r>
            <a:endParaRPr lang="en-US" altLang="ja-JP"/>
          </a:p>
        </p:txBody>
      </p:sp>
      <p:sp>
        <p:nvSpPr>
          <p:cNvPr id="4100"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ja-JP"/>
              <a:t>Slide </a:t>
            </a:r>
            <a:fld id="{80C232FA-3E07-4FEF-AC38-C86797E445ED}" type="slidenum">
              <a:rPr lang="en-US" altLang="ja-JP"/>
              <a:pPr/>
              <a:t>3</a:t>
            </a:fld>
            <a:endParaRPr lang="en-US" altLang="ja-JP"/>
          </a:p>
        </p:txBody>
      </p:sp>
      <p:sp>
        <p:nvSpPr>
          <p:cNvPr id="4101" name="Rectangle 2"/>
          <p:cNvSpPr>
            <a:spLocks noGrp="1" noChangeArrowheads="1"/>
          </p:cNvSpPr>
          <p:nvPr>
            <p:ph type="title"/>
          </p:nvPr>
        </p:nvSpPr>
        <p:spPr/>
        <p:txBody>
          <a:bodyPr/>
          <a:lstStyle/>
          <a:p>
            <a:r>
              <a:rPr lang="en-US" altLang="ja-JP" sz="3200" dirty="0" smtClean="0">
                <a:latin typeface="+mn-lt"/>
                <a:ea typeface="ＭＳ Ｐゴシック" charset="-128"/>
              </a:rPr>
              <a:t>Abstract</a:t>
            </a:r>
            <a:endParaRPr lang="ja-JP" altLang="ja-JP" sz="3200" dirty="0" smtClean="0">
              <a:latin typeface="+mn-lt"/>
              <a:ea typeface="ＭＳ Ｐゴシック" charset="-128"/>
            </a:endParaRPr>
          </a:p>
        </p:txBody>
      </p:sp>
      <p:sp>
        <p:nvSpPr>
          <p:cNvPr id="4102" name="Rectangle 3"/>
          <p:cNvSpPr>
            <a:spLocks noGrp="1" noChangeArrowheads="1"/>
          </p:cNvSpPr>
          <p:nvPr>
            <p:ph type="body" idx="1"/>
          </p:nvPr>
        </p:nvSpPr>
        <p:spPr>
          <a:xfrm>
            <a:off x="251520" y="1772816"/>
            <a:ext cx="8640960" cy="4323184"/>
          </a:xfrm>
        </p:spPr>
        <p:txBody>
          <a:bodyPr/>
          <a:lstStyle/>
          <a:p>
            <a:pPr marL="0" indent="0">
              <a:buNone/>
            </a:pPr>
            <a:r>
              <a:rPr lang="en-US" altLang="ja-JP" sz="2400" u="sng" dirty="0" smtClean="0">
                <a:ea typeface="ＭＳ Ｐゴシック" charset="-128"/>
              </a:rPr>
              <a:t>Objective</a:t>
            </a:r>
          </a:p>
          <a:p>
            <a:r>
              <a:rPr lang="en-US" altLang="ja-JP" sz="2400" dirty="0">
                <a:ea typeface="ＭＳ Ｐゴシック" charset="-128"/>
              </a:rPr>
              <a:t>P</a:t>
            </a:r>
            <a:r>
              <a:rPr lang="en-US" altLang="ja-JP" sz="2400" dirty="0" smtClean="0">
                <a:ea typeface="ＭＳ Ｐゴシック" charset="-128"/>
              </a:rPr>
              <a:t>rovide TG4s scope and future plan.</a:t>
            </a:r>
          </a:p>
          <a:p>
            <a:endParaRPr lang="en-US" altLang="ja-JP" sz="2000" dirty="0" smtClean="0">
              <a:ea typeface="ＭＳ Ｐゴシック" charset="-128"/>
            </a:endParaRPr>
          </a:p>
          <a:p>
            <a:pPr marL="0" indent="0">
              <a:buNone/>
            </a:pPr>
            <a:r>
              <a:rPr lang="en-US" altLang="ja-JP" sz="2400" u="sng" dirty="0" smtClean="0">
                <a:ea typeface="ＭＳ Ｐゴシック" charset="-128"/>
              </a:rPr>
              <a:t>Outline</a:t>
            </a:r>
          </a:p>
          <a:p>
            <a:r>
              <a:rPr lang="en-US" altLang="ja-JP" sz="2400" dirty="0" smtClean="0">
                <a:ea typeface="ＭＳ Ｐゴシック" charset="-128"/>
              </a:rPr>
              <a:t>Problem statement</a:t>
            </a:r>
          </a:p>
          <a:p>
            <a:r>
              <a:rPr lang="en-US" altLang="ja-JP" sz="2400" dirty="0" smtClean="0">
                <a:ea typeface="ＭＳ Ｐゴシック" charset="-128"/>
              </a:rPr>
              <a:t>History of the group</a:t>
            </a:r>
          </a:p>
          <a:p>
            <a:r>
              <a:rPr lang="en-US" altLang="ja-JP" sz="2400" dirty="0" smtClean="0">
                <a:ea typeface="ＭＳ Ｐゴシック" charset="-128"/>
              </a:rPr>
              <a:t>Scope</a:t>
            </a:r>
          </a:p>
          <a:p>
            <a:r>
              <a:rPr lang="en-US" altLang="ja-JP" sz="2400" dirty="0" smtClean="0">
                <a:ea typeface="ＭＳ Ｐゴシック" charset="-128"/>
              </a:rPr>
              <a:t>Proposed applications</a:t>
            </a:r>
          </a:p>
          <a:p>
            <a:r>
              <a:rPr lang="en-US" altLang="ja-JP" sz="2400" dirty="0" smtClean="0">
                <a:ea typeface="ＭＳ Ｐゴシック" charset="-128"/>
              </a:rPr>
              <a:t>Timeline</a:t>
            </a:r>
          </a:p>
          <a:p>
            <a:endParaRPr lang="ja-JP" altLang="ja-JP" sz="2400" dirty="0" smtClean="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Problem statement</a:t>
            </a:r>
            <a:endParaRPr kumimoji="1" lang="ja-JP" altLang="en-US" dirty="0">
              <a:latin typeface="+mn-lt"/>
            </a:endParaRPr>
          </a:p>
        </p:txBody>
      </p:sp>
      <p:sp>
        <p:nvSpPr>
          <p:cNvPr id="3" name="コンテンツ プレースホルダー 2"/>
          <p:cNvSpPr>
            <a:spLocks noGrp="1"/>
          </p:cNvSpPr>
          <p:nvPr>
            <p:ph idx="1"/>
          </p:nvPr>
        </p:nvSpPr>
        <p:spPr>
          <a:xfrm>
            <a:off x="251520" y="1700808"/>
            <a:ext cx="8640960" cy="4114800"/>
          </a:xfrm>
        </p:spPr>
        <p:txBody>
          <a:bodyPr/>
          <a:lstStyle/>
          <a:p>
            <a:r>
              <a:rPr lang="en-US" altLang="ja-JP" sz="2000" dirty="0" smtClean="0"/>
              <a:t>Many WPAN, WLAN systems use unlicensed </a:t>
            </a:r>
            <a:r>
              <a:rPr lang="en-US" altLang="ja-JP" sz="2000" dirty="0"/>
              <a:t>frequency bands including 2.4GHz and 915MHz </a:t>
            </a:r>
            <a:r>
              <a:rPr lang="en-US" altLang="ja-JP" sz="2000" dirty="0" smtClean="0"/>
              <a:t>bands</a:t>
            </a:r>
          </a:p>
          <a:p>
            <a:pPr lvl="1">
              <a:buFont typeface="Wingdings" panose="05000000000000000000" pitchFamily="2" charset="2"/>
              <a:buChar char="ü"/>
            </a:pPr>
            <a:r>
              <a:rPr lang="en-US" altLang="ja-JP" sz="1600" dirty="0"/>
              <a:t>Heavy interference </a:t>
            </a:r>
            <a:r>
              <a:rPr lang="en-US" altLang="ja-JP" sz="1600" dirty="0" smtClean="0"/>
              <a:t>occurs among these systems </a:t>
            </a:r>
            <a:r>
              <a:rPr lang="en-US" altLang="ja-JP" sz="1600" dirty="0"/>
              <a:t>and/or </a:t>
            </a:r>
            <a:r>
              <a:rPr lang="en-US" altLang="ja-JP" sz="1600" dirty="0" smtClean="0"/>
              <a:t>other disparate systems</a:t>
            </a:r>
            <a:endParaRPr lang="en-US" altLang="ja-JP" sz="1600" dirty="0"/>
          </a:p>
          <a:p>
            <a:pPr>
              <a:buFont typeface="Arial" panose="020B0604020202020204" pitchFamily="34" charset="0"/>
              <a:buChar char="•"/>
            </a:pPr>
            <a:r>
              <a:rPr lang="en-US" altLang="ja-JP" sz="2000" dirty="0" smtClean="0"/>
              <a:t>Such heavy </a:t>
            </a:r>
            <a:r>
              <a:rPr lang="en-US" altLang="ja-JP" sz="2000" dirty="0"/>
              <a:t>congestion </a:t>
            </a:r>
            <a:r>
              <a:rPr lang="en-US" altLang="ja-JP" sz="2000" dirty="0" smtClean="0"/>
              <a:t>in these conditions needs to be solved</a:t>
            </a:r>
          </a:p>
          <a:p>
            <a:pPr>
              <a:buFont typeface="Arial" panose="020B0604020202020204" pitchFamily="34" charset="0"/>
              <a:buChar char="•"/>
            </a:pPr>
            <a:r>
              <a:rPr kumimoji="1" lang="en-US" altLang="ja-JP" sz="2000" dirty="0" smtClean="0"/>
              <a:t>TG4s aims for efficient use of the spectrum resource</a:t>
            </a: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4</a:t>
            </a:fld>
            <a:endParaRPr lang="en-US" altLang="ja-JP"/>
          </a:p>
        </p:txBody>
      </p:sp>
      <p:pic>
        <p:nvPicPr>
          <p:cNvPr id="7" name="図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5514164" y="3627163"/>
            <a:ext cx="3475925" cy="2556000"/>
          </a:xfrm>
          <a:prstGeom prst="rect">
            <a:avLst/>
          </a:prstGeom>
        </p:spPr>
      </p:pic>
      <p:cxnSp>
        <p:nvCxnSpPr>
          <p:cNvPr id="8" name="直線コネクタ 7"/>
          <p:cNvCxnSpPr/>
          <p:nvPr/>
        </p:nvCxnSpPr>
        <p:spPr bwMode="auto">
          <a:xfrm flipH="1">
            <a:off x="5178299" y="5967139"/>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flipH="1">
            <a:off x="5178299" y="3734891"/>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a:off x="5346231" y="3734891"/>
            <a:ext cx="0" cy="2232248"/>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rot="16200000">
            <a:off x="4929450" y="4712515"/>
            <a:ext cx="556563" cy="276999"/>
          </a:xfrm>
          <a:prstGeom prst="rect">
            <a:avLst/>
          </a:prstGeom>
          <a:noFill/>
        </p:spPr>
        <p:txBody>
          <a:bodyPr wrap="none" rtlCol="0">
            <a:spAutoFit/>
          </a:bodyPr>
          <a:lstStyle/>
          <a:p>
            <a:r>
              <a:rPr kumimoji="1" lang="en-US" altLang="ja-JP" dirty="0" smtClean="0"/>
              <a:t>50 </a:t>
            </a:r>
            <a:r>
              <a:rPr kumimoji="1" lang="en-US" altLang="ja-JP" dirty="0" err="1" smtClean="0"/>
              <a:t>ms</a:t>
            </a:r>
            <a:endParaRPr kumimoji="1" lang="ja-JP" altLang="en-US" dirty="0"/>
          </a:p>
        </p:txBody>
      </p:sp>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0843" y="3683117"/>
            <a:ext cx="946312"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3683117"/>
            <a:ext cx="1362075"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46819" y="3864766"/>
            <a:ext cx="1081929"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左右矢印 14"/>
          <p:cNvSpPr/>
          <p:nvPr/>
        </p:nvSpPr>
        <p:spPr>
          <a:xfrm>
            <a:off x="1478193" y="4298183"/>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a:off x="2919081" y="4302882"/>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85800" y="5292466"/>
            <a:ext cx="646331" cy="276999"/>
          </a:xfrm>
          <a:prstGeom prst="rect">
            <a:avLst/>
          </a:prstGeom>
          <a:noFill/>
        </p:spPr>
        <p:txBody>
          <a:bodyPr wrap="none" rtlCol="0">
            <a:spAutoFit/>
          </a:bodyPr>
          <a:lstStyle/>
          <a:p>
            <a:r>
              <a:rPr kumimoji="1" lang="en-US" altLang="ja-JP" dirty="0" smtClean="0"/>
              <a:t>WLAN</a:t>
            </a:r>
          </a:p>
        </p:txBody>
      </p:sp>
      <p:sp>
        <p:nvSpPr>
          <p:cNvPr id="18" name="テキスト ボックス 17"/>
          <p:cNvSpPr txBox="1"/>
          <p:nvPr/>
        </p:nvSpPr>
        <p:spPr>
          <a:xfrm>
            <a:off x="2339752" y="5292466"/>
            <a:ext cx="793807" cy="276999"/>
          </a:xfrm>
          <a:prstGeom prst="rect">
            <a:avLst/>
          </a:prstGeom>
          <a:noFill/>
        </p:spPr>
        <p:txBody>
          <a:bodyPr wrap="none" rtlCol="0">
            <a:spAutoFit/>
          </a:bodyPr>
          <a:lstStyle/>
          <a:p>
            <a:r>
              <a:rPr kumimoji="1" lang="en-US" altLang="ja-JP" dirty="0" smtClean="0"/>
              <a:t>Bluetooth</a:t>
            </a:r>
          </a:p>
        </p:txBody>
      </p:sp>
      <p:sp>
        <p:nvSpPr>
          <p:cNvPr id="19" name="テキスト ボックス 18"/>
          <p:cNvSpPr txBox="1"/>
          <p:nvPr/>
        </p:nvSpPr>
        <p:spPr>
          <a:xfrm>
            <a:off x="4248834" y="5292466"/>
            <a:ext cx="646331" cy="276999"/>
          </a:xfrm>
          <a:prstGeom prst="rect">
            <a:avLst/>
          </a:prstGeom>
          <a:noFill/>
        </p:spPr>
        <p:txBody>
          <a:bodyPr wrap="none" rtlCol="0">
            <a:spAutoFit/>
          </a:bodyPr>
          <a:lstStyle/>
          <a:p>
            <a:r>
              <a:rPr kumimoji="1" lang="en-US" altLang="ja-JP" dirty="0" smtClean="0"/>
              <a:t>WLAN</a:t>
            </a:r>
          </a:p>
        </p:txBody>
      </p:sp>
      <p:sp>
        <p:nvSpPr>
          <p:cNvPr id="20" name="左右矢印 19"/>
          <p:cNvSpPr/>
          <p:nvPr/>
        </p:nvSpPr>
        <p:spPr>
          <a:xfrm rot="2213779">
            <a:off x="1162621" y="5264156"/>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右矢印 20"/>
          <p:cNvSpPr/>
          <p:nvPr/>
        </p:nvSpPr>
        <p:spPr>
          <a:xfrm rot="19026372">
            <a:off x="3345396" y="5290032"/>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79515" y="5625344"/>
            <a:ext cx="1788965"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509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History</a:t>
            </a:r>
            <a:endParaRPr kumimoji="1" lang="ja-JP" altLang="en-US" dirty="0">
              <a:latin typeface="+mn-lt"/>
            </a:endParaRPr>
          </a:p>
        </p:txBody>
      </p:sp>
      <p:sp>
        <p:nvSpPr>
          <p:cNvPr id="3" name="コンテンツ プレースホルダー 2"/>
          <p:cNvSpPr>
            <a:spLocks noGrp="1"/>
          </p:cNvSpPr>
          <p:nvPr>
            <p:ph idx="1"/>
          </p:nvPr>
        </p:nvSpPr>
        <p:spPr>
          <a:xfrm>
            <a:off x="251520" y="1700808"/>
            <a:ext cx="8640960" cy="4608512"/>
          </a:xfrm>
        </p:spPr>
        <p:txBody>
          <a:bodyPr/>
          <a:lstStyle/>
          <a:p>
            <a:r>
              <a:rPr kumimoji="1" lang="en-US" altLang="ja-JP" sz="2800" dirty="0" smtClean="0"/>
              <a:t>IG</a:t>
            </a:r>
            <a:r>
              <a:rPr kumimoji="1" lang="ja-JP" altLang="en-US" sz="2800" dirty="0" smtClean="0"/>
              <a:t> </a:t>
            </a:r>
            <a:r>
              <a:rPr kumimoji="1" lang="en-US" altLang="ja-JP" sz="2800" dirty="0" smtClean="0"/>
              <a:t>SRU</a:t>
            </a:r>
            <a:r>
              <a:rPr lang="ja-JP" altLang="en-US" sz="2800" dirty="0"/>
              <a:t> </a:t>
            </a:r>
            <a:r>
              <a:rPr lang="en-US" altLang="ja-JP" sz="2800" dirty="0" smtClean="0"/>
              <a:t>formed November 2010</a:t>
            </a:r>
          </a:p>
          <a:p>
            <a:pPr lvl="1"/>
            <a:r>
              <a:rPr kumimoji="1" lang="en-US" altLang="ja-JP" sz="2400" dirty="0" smtClean="0"/>
              <a:t>Measurement and simulation results of 2.4GHz congestion situation has been discussed.</a:t>
            </a:r>
          </a:p>
          <a:p>
            <a:pPr lvl="1"/>
            <a:r>
              <a:rPr lang="en-US" altLang="ja-JP" sz="2400" dirty="0"/>
              <a:t>The group agree to </a:t>
            </a:r>
            <a:r>
              <a:rPr lang="en-US" altLang="ja-JP" sz="2400" dirty="0" smtClean="0"/>
              <a:t>form a SG </a:t>
            </a:r>
            <a:r>
              <a:rPr lang="en-US" altLang="ja-JP" sz="2400" dirty="0"/>
              <a:t>for developing mechanisms of Radio Resource Measurement and Management (RRMM) for </a:t>
            </a:r>
            <a:r>
              <a:rPr lang="en-US" altLang="ja-JP" sz="2400" dirty="0" smtClean="0"/>
              <a:t>WPANs.</a:t>
            </a:r>
          </a:p>
          <a:p>
            <a:r>
              <a:rPr lang="en-US" altLang="ja-JP" sz="2800" dirty="0" smtClean="0"/>
              <a:t>SG</a:t>
            </a:r>
            <a:r>
              <a:rPr lang="ja-JP" altLang="en-US" sz="2800" dirty="0" smtClean="0"/>
              <a:t> </a:t>
            </a:r>
            <a:r>
              <a:rPr lang="en-US" altLang="ja-JP" sz="2800" dirty="0" smtClean="0"/>
              <a:t>SRU formed September 2013</a:t>
            </a:r>
          </a:p>
          <a:p>
            <a:pPr lvl="1"/>
            <a:r>
              <a:rPr lang="en-US" altLang="ja-JP" sz="2400" dirty="0" smtClean="0"/>
              <a:t>The group decided to standardization of Spectrum Resource </a:t>
            </a:r>
            <a:r>
              <a:rPr lang="en-US" altLang="ja-JP" sz="2400" dirty="0"/>
              <a:t>Measurement to enable spectrum resource </a:t>
            </a:r>
            <a:r>
              <a:rPr lang="en-US" altLang="ja-JP" sz="2400" dirty="0" smtClean="0"/>
              <a:t>management for 15.4.</a:t>
            </a:r>
          </a:p>
          <a:p>
            <a:r>
              <a:rPr kumimoji="1" lang="en-US" altLang="ja-JP" sz="2800" dirty="0" smtClean="0"/>
              <a:t>TG4s started </a:t>
            </a:r>
            <a:r>
              <a:rPr lang="en-US" altLang="ja-JP" sz="2800" dirty="0"/>
              <a:t>September </a:t>
            </a:r>
            <a:r>
              <a:rPr lang="en-US" altLang="ja-JP" sz="2800" dirty="0" smtClean="0"/>
              <a:t>2014</a:t>
            </a:r>
          </a:p>
          <a:p>
            <a:endParaRPr lang="en-US" altLang="ja-JP" sz="2800" dirty="0"/>
          </a:p>
          <a:p>
            <a:endParaRPr kumimoji="1" lang="ja-JP" altLang="en-US" sz="28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5</a:t>
            </a:fld>
            <a:endParaRPr lang="en-US" altLang="ja-JP"/>
          </a:p>
        </p:txBody>
      </p:sp>
    </p:spTree>
    <p:extLst>
      <p:ext uri="{BB962C8B-B14F-4D97-AF65-F5344CB8AC3E}">
        <p14:creationId xmlns="" xmlns:p14="http://schemas.microsoft.com/office/powerpoint/2010/main" val="172361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Scope of the Project</a:t>
            </a:r>
            <a:endParaRPr kumimoji="1" lang="ja-JP" altLang="en-US" dirty="0">
              <a:latin typeface="+mn-lt"/>
            </a:endParaRPr>
          </a:p>
        </p:txBody>
      </p:sp>
      <p:sp>
        <p:nvSpPr>
          <p:cNvPr id="3" name="コンテンツ プレースホルダー 2"/>
          <p:cNvSpPr>
            <a:spLocks noGrp="1"/>
          </p:cNvSpPr>
          <p:nvPr>
            <p:ph idx="1"/>
          </p:nvPr>
        </p:nvSpPr>
        <p:spPr>
          <a:xfrm>
            <a:off x="251520" y="1628800"/>
            <a:ext cx="8640960" cy="4467200"/>
          </a:xfrm>
        </p:spPr>
        <p:txBody>
          <a:bodyPr/>
          <a:lstStyle/>
          <a:p>
            <a:pPr marL="0" indent="0">
              <a:buNone/>
            </a:pPr>
            <a:r>
              <a:rPr lang="en-US" altLang="ja-JP" sz="2400" dirty="0" smtClean="0"/>
              <a:t>This amendment to IEEE </a:t>
            </a:r>
            <a:r>
              <a:rPr lang="en-US" altLang="ja-JP" sz="2400" dirty="0" err="1" smtClean="0"/>
              <a:t>Std</a:t>
            </a:r>
            <a:r>
              <a:rPr lang="en-US" altLang="ja-JP" sz="2400" dirty="0" smtClean="0"/>
              <a:t> 802.15.4 defines MAC related functions to enable spectrum resource management.</a:t>
            </a:r>
          </a:p>
          <a:p>
            <a:pPr marL="0" indent="0">
              <a:buNone/>
            </a:pPr>
            <a:r>
              <a:rPr lang="en-US" altLang="ja-JP" sz="2400" dirty="0" smtClean="0"/>
              <a:t>It specifies,</a:t>
            </a:r>
          </a:p>
          <a:p>
            <a:pPr marL="269875" indent="-269875"/>
            <a:r>
              <a:rPr lang="en-US" altLang="ja-JP" sz="2400" dirty="0" smtClean="0"/>
              <a:t>spectrum resource measurements and network performance metrics, such as packet error ratio, delay, </a:t>
            </a:r>
            <a:r>
              <a:rPr lang="en-US" altLang="ja-JP" sz="2400" dirty="0" err="1" smtClean="0"/>
              <a:t>etc</a:t>
            </a:r>
            <a:r>
              <a:rPr lang="en-US" altLang="ja-JP" sz="2400" dirty="0" smtClean="0"/>
              <a:t>,</a:t>
            </a:r>
          </a:p>
          <a:p>
            <a:pPr marL="269875" indent="-269875"/>
            <a:r>
              <a:rPr lang="en-US" altLang="ja-JP" sz="2400" dirty="0" smtClean="0"/>
              <a:t>information elements and data structures to capture these measurements,</a:t>
            </a:r>
          </a:p>
          <a:p>
            <a:pPr marL="269875" indent="-269875"/>
            <a:r>
              <a:rPr lang="en-US" altLang="ja-JP" sz="2400" dirty="0" smtClean="0"/>
              <a:t>procedures for collecting and exchanging spectrum resource measurement information with higher layers or other devices.</a:t>
            </a:r>
          </a:p>
          <a:p>
            <a:pPr marL="0" indent="0">
              <a:buNone/>
            </a:pPr>
            <a:endParaRPr lang="en-US" altLang="ja-JP" sz="2400" dirty="0" smtClean="0"/>
          </a:p>
          <a:p>
            <a:pPr marL="0" indent="0">
              <a:buNone/>
            </a:pPr>
            <a:endParaRPr kumimoji="1" lang="ja-JP" altLang="en-US" sz="24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6</a:t>
            </a:fld>
            <a:endParaRPr lang="en-US" altLang="ja-JP"/>
          </a:p>
        </p:txBody>
      </p:sp>
    </p:spTree>
    <p:extLst>
      <p:ext uri="{BB962C8B-B14F-4D97-AF65-F5344CB8AC3E}">
        <p14:creationId xmlns="" xmlns:p14="http://schemas.microsoft.com/office/powerpoint/2010/main" val="96621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lt"/>
              </a:rPr>
              <a:t>Scope of the </a:t>
            </a:r>
            <a:r>
              <a:rPr lang="en-US" altLang="ja-JP" dirty="0" smtClean="0">
                <a:latin typeface="+mn-lt"/>
              </a:rPr>
              <a:t>TG4s (cont’d)</a:t>
            </a:r>
            <a:endParaRPr kumimoji="1" lang="ja-JP" altLang="en-US" dirty="0">
              <a:latin typeface="+mn-lt"/>
            </a:endParaRPr>
          </a:p>
        </p:txBody>
      </p:sp>
      <p:sp>
        <p:nvSpPr>
          <p:cNvPr id="3" name="コンテンツ プレースホルダー 2"/>
          <p:cNvSpPr>
            <a:spLocks noGrp="1"/>
          </p:cNvSpPr>
          <p:nvPr>
            <p:ph idx="1"/>
          </p:nvPr>
        </p:nvSpPr>
        <p:spPr>
          <a:xfrm>
            <a:off x="251520" y="1981200"/>
            <a:ext cx="8640960" cy="4114800"/>
          </a:xfrm>
        </p:spPr>
        <p:txBody>
          <a:bodyPr/>
          <a:lstStyle/>
          <a:p>
            <a:pPr marL="0" indent="0">
              <a:buNone/>
            </a:pPr>
            <a:r>
              <a:rPr lang="en-US" altLang="ja-JP" sz="2000" b="1" dirty="0" smtClean="0"/>
              <a:t>Need for the Project:</a:t>
            </a:r>
          </a:p>
          <a:p>
            <a:pPr marL="0" indent="0">
              <a:buNone/>
            </a:pPr>
            <a:r>
              <a:rPr lang="en-US" altLang="ja-JP" sz="2000" b="1" dirty="0" smtClean="0"/>
              <a:t> </a:t>
            </a:r>
            <a:r>
              <a:rPr lang="en-US" altLang="ja-JP" sz="2000" dirty="0" smtClean="0"/>
              <a:t>As various wireless systems are deployed in the shared and license exempt frequency bands including 2.4GHz and 915MHz bands, heavy interference has limited performance of the wireless systems. In order for these wireless systems to operate more effectively, a standardized set of spectrum resource measurements is needed that will facilitate management functions in these networks.</a:t>
            </a:r>
          </a:p>
          <a:p>
            <a:pPr marL="0" indent="0">
              <a:buNone/>
            </a:pPr>
            <a:endParaRPr lang="en-US" altLang="ja-JP" sz="2000" dirty="0" smtClean="0"/>
          </a:p>
          <a:p>
            <a:pPr marL="0" indent="0">
              <a:buNone/>
            </a:pPr>
            <a:r>
              <a:rPr lang="en-US" altLang="ja-JP" sz="2000" b="1" dirty="0" smtClean="0"/>
              <a:t>Stakeholders for the Standard: </a:t>
            </a:r>
          </a:p>
          <a:p>
            <a:pPr marL="0" indent="0">
              <a:buNone/>
            </a:pPr>
            <a:r>
              <a:rPr lang="en-US" altLang="ja-JP" sz="2000" dirty="0" smtClean="0"/>
              <a:t>The stakeholders include manufacturers and users of telecom, medical, environmental, energy, and consumer electronics equipment and manufacturers and users of equipment involving the use of wireless sensor and control networks.</a:t>
            </a:r>
          </a:p>
          <a:p>
            <a:pPr marL="0" indent="0">
              <a:buNone/>
            </a:pPr>
            <a:endParaRPr kumimoji="1" lang="ja-JP" altLang="en-US" sz="2000" dirty="0"/>
          </a:p>
        </p:txBody>
      </p:sp>
      <p:sp>
        <p:nvSpPr>
          <p:cNvPr id="4" name="日付プレースホルダー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7</a:t>
            </a:fld>
            <a:endParaRPr lang="en-US" altLang="ja-JP"/>
          </a:p>
        </p:txBody>
      </p:sp>
    </p:spTree>
    <p:extLst>
      <p:ext uri="{BB962C8B-B14F-4D97-AF65-F5344CB8AC3E}">
        <p14:creationId xmlns="" xmlns:p14="http://schemas.microsoft.com/office/powerpoint/2010/main" val="160791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p:cNvSpPr>
            <a:spLocks noGrp="1"/>
          </p:cNvSpPr>
          <p:nvPr>
            <p:ph type="title"/>
          </p:nvPr>
        </p:nvSpPr>
        <p:spPr/>
        <p:txBody>
          <a:bodyPr/>
          <a:lstStyle/>
          <a:p>
            <a:r>
              <a:rPr lang="en-US" altLang="ja-JP" dirty="0" smtClean="0">
                <a:latin typeface="+mn-lt"/>
              </a:rPr>
              <a:t>Spectrum Resource Measurement</a:t>
            </a:r>
            <a:endParaRPr kumimoji="1" lang="ja-JP" altLang="en-US" dirty="0">
              <a:latin typeface="+mn-lt"/>
            </a:endParaRPr>
          </a:p>
        </p:txBody>
      </p:sp>
      <p:sp>
        <p:nvSpPr>
          <p:cNvPr id="30" name="コンテンツ プレースホルダ 29"/>
          <p:cNvSpPr>
            <a:spLocks noGrp="1"/>
          </p:cNvSpPr>
          <p:nvPr>
            <p:ph sz="half" idx="2"/>
          </p:nvPr>
        </p:nvSpPr>
        <p:spPr>
          <a:xfrm>
            <a:off x="4139952" y="1981200"/>
            <a:ext cx="4752528" cy="4328120"/>
          </a:xfrm>
        </p:spPr>
        <p:txBody>
          <a:bodyPr/>
          <a:lstStyle/>
          <a:p>
            <a:r>
              <a:rPr lang="en-US" altLang="ja-JP" sz="2200" dirty="0" smtClean="0"/>
              <a:t>Spectrum Resource Usage (SRU) information is collected using existing PIBs</a:t>
            </a:r>
          </a:p>
          <a:p>
            <a:r>
              <a:rPr lang="en-US" altLang="ja-JP" sz="2200" dirty="0" smtClean="0"/>
              <a:t>MLME and PLME exchanges the SRU information through existing SAPs</a:t>
            </a:r>
          </a:p>
          <a:p>
            <a:r>
              <a:rPr kumimoji="1" lang="en-US" altLang="ja-JP" sz="2200" dirty="0" smtClean="0"/>
              <a:t>MLME may send the SRU information to Next Higher Layer by IE</a:t>
            </a:r>
          </a:p>
          <a:p>
            <a:endParaRPr kumimoji="1" lang="en-US" altLang="ja-JP" sz="2200" dirty="0" smtClean="0"/>
          </a:p>
          <a:p>
            <a:pPr lvl="1"/>
            <a:endParaRPr kumimoji="1" lang="ja-JP" altLang="en-US" sz="1800" dirty="0"/>
          </a:p>
        </p:txBody>
      </p:sp>
      <p:sp>
        <p:nvSpPr>
          <p:cNvPr id="4" name="日付プレースホルダ 3"/>
          <p:cNvSpPr>
            <a:spLocks noGrp="1"/>
          </p:cNvSpPr>
          <p:nvPr>
            <p:ph type="dt" sz="half" idx="10"/>
          </p:nvPr>
        </p:nvSpPr>
        <p:spPr/>
        <p:txBody>
          <a:bodyPr/>
          <a:lstStyle/>
          <a:p>
            <a:pPr>
              <a:defRPr/>
            </a:pPr>
            <a:r>
              <a:rPr lang="en-US" altLang="ja-JP" smtClean="0"/>
              <a:t>January, 2015</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04882A01-BBDB-496F-A696-F7B40531DA98}" type="slidenum">
              <a:rPr lang="en-US" altLang="ja-JP" smtClean="0"/>
              <a:pPr>
                <a:defRPr/>
              </a:pPr>
              <a:t>8</a:t>
            </a:fld>
            <a:endParaRPr lang="en-US" altLang="ja-JP"/>
          </a:p>
        </p:txBody>
      </p:sp>
      <p:sp>
        <p:nvSpPr>
          <p:cNvPr id="8" name="正方形/長方形 7"/>
          <p:cNvSpPr/>
          <p:nvPr/>
        </p:nvSpPr>
        <p:spPr bwMode="auto">
          <a:xfrm>
            <a:off x="251520" y="4941168"/>
            <a:ext cx="3600400" cy="1260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PHY</a:t>
            </a:r>
          </a:p>
        </p:txBody>
      </p:sp>
      <p:sp>
        <p:nvSpPr>
          <p:cNvPr id="9" name="正方形/長方形 8"/>
          <p:cNvSpPr/>
          <p:nvPr/>
        </p:nvSpPr>
        <p:spPr bwMode="auto">
          <a:xfrm>
            <a:off x="251520" y="3207457"/>
            <a:ext cx="3600400" cy="1260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tLang="ja-JP" sz="2400" dirty="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MAC</a:t>
            </a:r>
            <a:endParaRPr kumimoji="0" lang="ja-JP" altLang="en-US" sz="2400" b="0" i="0" u="none" strike="noStrike" cap="none" normalizeH="0" baseline="0" dirty="0" smtClean="0">
              <a:ln>
                <a:noFill/>
              </a:ln>
              <a:solidFill>
                <a:schemeClr val="tx1"/>
              </a:solidFill>
              <a:effectLst/>
              <a:latin typeface="+mn-lt"/>
            </a:endParaRPr>
          </a:p>
        </p:txBody>
      </p:sp>
      <p:sp>
        <p:nvSpPr>
          <p:cNvPr id="10" name="正方形/長方形 9"/>
          <p:cNvSpPr/>
          <p:nvPr/>
        </p:nvSpPr>
        <p:spPr bwMode="auto">
          <a:xfrm>
            <a:off x="251520" y="1988840"/>
            <a:ext cx="3600400" cy="648072"/>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lt"/>
              </a:rPr>
              <a:t>Next Higher Layers</a:t>
            </a:r>
            <a:endParaRPr kumimoji="0" lang="ja-JP" altLang="en-US" sz="2400" b="0" i="0" u="none" strike="noStrike" cap="none" normalizeH="0" baseline="0" dirty="0" smtClean="0">
              <a:ln>
                <a:noFill/>
              </a:ln>
              <a:solidFill>
                <a:schemeClr val="tx1"/>
              </a:solidFill>
              <a:effectLst/>
              <a:latin typeface="+mn-lt"/>
            </a:endParaRPr>
          </a:p>
        </p:txBody>
      </p:sp>
      <p:cxnSp>
        <p:nvCxnSpPr>
          <p:cNvPr id="11" name="直線矢印コネクタ 10"/>
          <p:cNvCxnSpPr/>
          <p:nvPr/>
        </p:nvCxnSpPr>
        <p:spPr bwMode="auto">
          <a:xfrm>
            <a:off x="971600" y="26369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矢印コネクタ 11"/>
          <p:cNvCxnSpPr/>
          <p:nvPr/>
        </p:nvCxnSpPr>
        <p:spPr bwMode="auto">
          <a:xfrm>
            <a:off x="971600" y="44371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350276" y="3068960"/>
            <a:ext cx="1242648"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MCPS SAP</a:t>
            </a:r>
            <a:endParaRPr kumimoji="1" lang="ja-JP" altLang="en-US" sz="1600" dirty="0">
              <a:latin typeface="+mn-lt"/>
            </a:endParaRPr>
          </a:p>
        </p:txBody>
      </p:sp>
      <p:sp>
        <p:nvSpPr>
          <p:cNvPr id="14" name="テキスト ボックス 13"/>
          <p:cNvSpPr txBox="1"/>
          <p:nvPr/>
        </p:nvSpPr>
        <p:spPr>
          <a:xfrm>
            <a:off x="2515057" y="3062245"/>
            <a:ext cx="124425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MLME SAP</a:t>
            </a:r>
            <a:endParaRPr kumimoji="1" lang="ja-JP" altLang="en-US" sz="1600" dirty="0">
              <a:latin typeface="+mn-lt"/>
            </a:endParaRPr>
          </a:p>
        </p:txBody>
      </p:sp>
      <p:cxnSp>
        <p:nvCxnSpPr>
          <p:cNvPr id="15" name="直線矢印コネクタ 14"/>
          <p:cNvCxnSpPr/>
          <p:nvPr/>
        </p:nvCxnSpPr>
        <p:spPr bwMode="auto">
          <a:xfrm>
            <a:off x="3137183" y="26369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504164" y="4857005"/>
            <a:ext cx="93487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PD SAP</a:t>
            </a:r>
            <a:endParaRPr kumimoji="1" lang="ja-JP" altLang="en-US" sz="1600" dirty="0">
              <a:latin typeface="+mn-lt"/>
            </a:endParaRPr>
          </a:p>
        </p:txBody>
      </p:sp>
      <p:sp>
        <p:nvSpPr>
          <p:cNvPr id="17" name="テキスト ボックス 16"/>
          <p:cNvSpPr txBox="1"/>
          <p:nvPr/>
        </p:nvSpPr>
        <p:spPr>
          <a:xfrm>
            <a:off x="2522951" y="4805651"/>
            <a:ext cx="1208985"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PLME SAP</a:t>
            </a:r>
            <a:endParaRPr kumimoji="1" lang="ja-JP" altLang="en-US" sz="1600" dirty="0">
              <a:latin typeface="+mn-lt"/>
            </a:endParaRPr>
          </a:p>
        </p:txBody>
      </p:sp>
      <p:cxnSp>
        <p:nvCxnSpPr>
          <p:cNvPr id="18" name="直線矢印コネクタ 17"/>
          <p:cNvCxnSpPr/>
          <p:nvPr/>
        </p:nvCxnSpPr>
        <p:spPr bwMode="auto">
          <a:xfrm>
            <a:off x="3127351" y="4437112"/>
            <a:ext cx="0" cy="432048"/>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テキスト ボックス 18"/>
          <p:cNvSpPr txBox="1"/>
          <p:nvPr/>
        </p:nvSpPr>
        <p:spPr>
          <a:xfrm>
            <a:off x="1589894" y="6021241"/>
            <a:ext cx="923651" cy="338554"/>
          </a:xfrm>
          <a:prstGeom prst="rect">
            <a:avLst/>
          </a:prstGeom>
          <a:solidFill>
            <a:schemeClr val="bg1"/>
          </a:solidFill>
          <a:ln>
            <a:solidFill>
              <a:schemeClr val="tx1"/>
            </a:solidFill>
          </a:ln>
        </p:spPr>
        <p:txBody>
          <a:bodyPr wrap="none" rtlCol="0">
            <a:spAutoFit/>
          </a:bodyPr>
          <a:lstStyle/>
          <a:p>
            <a:r>
              <a:rPr kumimoji="1" lang="en-US" altLang="ja-JP" sz="1600" dirty="0" smtClean="0">
                <a:latin typeface="+mn-lt"/>
              </a:rPr>
              <a:t>RF SAP</a:t>
            </a:r>
            <a:endParaRPr kumimoji="1" lang="ja-JP" altLang="en-US" sz="1600" dirty="0">
              <a:latin typeface="+mn-lt"/>
            </a:endParaRPr>
          </a:p>
        </p:txBody>
      </p:sp>
      <p:sp>
        <p:nvSpPr>
          <p:cNvPr id="20" name="正方形/長方形 19"/>
          <p:cNvSpPr/>
          <p:nvPr/>
        </p:nvSpPr>
        <p:spPr bwMode="auto">
          <a:xfrm>
            <a:off x="2618992" y="3501009"/>
            <a:ext cx="1016904" cy="864095"/>
          </a:xfrm>
          <a:prstGeom prst="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Times New Roman" pitchFamily="18" charset="0"/>
            </a:endParaRPr>
          </a:p>
        </p:txBody>
      </p:sp>
      <p:sp>
        <p:nvSpPr>
          <p:cNvPr id="21" name="テキスト ボックス 20"/>
          <p:cNvSpPr txBox="1"/>
          <p:nvPr/>
        </p:nvSpPr>
        <p:spPr>
          <a:xfrm>
            <a:off x="2738556" y="3508231"/>
            <a:ext cx="777777" cy="338554"/>
          </a:xfrm>
          <a:prstGeom prst="rect">
            <a:avLst/>
          </a:prstGeom>
          <a:noFill/>
        </p:spPr>
        <p:txBody>
          <a:bodyPr wrap="none" rtlCol="0">
            <a:spAutoFit/>
          </a:bodyPr>
          <a:lstStyle/>
          <a:p>
            <a:r>
              <a:rPr kumimoji="1" lang="en-US" altLang="ja-JP" sz="1600" dirty="0" smtClean="0">
                <a:latin typeface="+mn-lt"/>
              </a:rPr>
              <a:t>MLME</a:t>
            </a:r>
            <a:endParaRPr kumimoji="1" lang="ja-JP" altLang="en-US" sz="1600" dirty="0">
              <a:latin typeface="+mn-lt"/>
            </a:endParaRPr>
          </a:p>
        </p:txBody>
      </p:sp>
      <p:sp>
        <p:nvSpPr>
          <p:cNvPr id="22" name="角丸四角形 21"/>
          <p:cNvSpPr/>
          <p:nvPr/>
        </p:nvSpPr>
        <p:spPr bwMode="auto">
          <a:xfrm>
            <a:off x="2862592" y="3861048"/>
            <a:ext cx="529705" cy="432000"/>
          </a:xfrm>
          <a:prstGeom prst="round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mn-lt"/>
              </a:rPr>
              <a:t>MAC PIB</a:t>
            </a:r>
            <a:endParaRPr kumimoji="0" lang="ja-JP" altLang="en-US" sz="1400" b="0" i="0" u="none" strike="noStrike" cap="none" normalizeH="0" baseline="0" dirty="0" smtClean="0">
              <a:ln>
                <a:noFill/>
              </a:ln>
              <a:solidFill>
                <a:schemeClr val="tx1"/>
              </a:solidFill>
              <a:effectLst/>
              <a:latin typeface="+mn-lt"/>
            </a:endParaRPr>
          </a:p>
        </p:txBody>
      </p:sp>
      <p:sp>
        <p:nvSpPr>
          <p:cNvPr id="23" name="テキスト ボックス 22"/>
          <p:cNvSpPr txBox="1"/>
          <p:nvPr/>
        </p:nvSpPr>
        <p:spPr>
          <a:xfrm>
            <a:off x="395536" y="3645024"/>
            <a:ext cx="1459054" cy="523220"/>
          </a:xfrm>
          <a:prstGeom prst="rect">
            <a:avLst/>
          </a:prstGeom>
          <a:noFill/>
        </p:spPr>
        <p:txBody>
          <a:bodyPr wrap="none" rtlCol="0">
            <a:spAutoFit/>
          </a:bodyPr>
          <a:lstStyle/>
          <a:p>
            <a:r>
              <a:rPr kumimoji="1" lang="en-US" altLang="ja-JP" sz="1400" dirty="0" smtClean="0">
                <a:latin typeface="+mn-lt"/>
              </a:rPr>
              <a:t>MAC Command</a:t>
            </a:r>
          </a:p>
          <a:p>
            <a:r>
              <a:rPr kumimoji="1" lang="en-US" altLang="ja-JP" sz="1400" dirty="0" smtClean="0">
                <a:latin typeface="+mn-lt"/>
              </a:rPr>
              <a:t>part sublayer</a:t>
            </a:r>
            <a:endParaRPr kumimoji="1" lang="ja-JP" altLang="en-US" sz="1400" dirty="0">
              <a:latin typeface="+mn-lt"/>
            </a:endParaRPr>
          </a:p>
        </p:txBody>
      </p:sp>
      <p:sp>
        <p:nvSpPr>
          <p:cNvPr id="24" name="左右矢印 23"/>
          <p:cNvSpPr/>
          <p:nvPr/>
        </p:nvSpPr>
        <p:spPr bwMode="auto">
          <a:xfrm>
            <a:off x="1844028" y="3678268"/>
            <a:ext cx="517357" cy="216000"/>
          </a:xfrm>
          <a:prstGeom prst="leftRightArrow">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5" name="正方形/長方形 24"/>
          <p:cNvSpPr/>
          <p:nvPr/>
        </p:nvSpPr>
        <p:spPr bwMode="auto">
          <a:xfrm>
            <a:off x="2627784" y="5229201"/>
            <a:ext cx="1016904" cy="864096"/>
          </a:xfrm>
          <a:prstGeom prst="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6" name="テキスト ボックス 25"/>
          <p:cNvSpPr txBox="1"/>
          <p:nvPr/>
        </p:nvSpPr>
        <p:spPr>
          <a:xfrm>
            <a:off x="2764981" y="5229200"/>
            <a:ext cx="742511" cy="338554"/>
          </a:xfrm>
          <a:prstGeom prst="rect">
            <a:avLst/>
          </a:prstGeom>
          <a:noFill/>
        </p:spPr>
        <p:txBody>
          <a:bodyPr wrap="none" rtlCol="0">
            <a:spAutoFit/>
          </a:bodyPr>
          <a:lstStyle/>
          <a:p>
            <a:r>
              <a:rPr kumimoji="1" lang="en-US" altLang="ja-JP" sz="1600" dirty="0" smtClean="0">
                <a:latin typeface="+mn-lt"/>
              </a:rPr>
              <a:t>PLME</a:t>
            </a:r>
            <a:endParaRPr kumimoji="1" lang="ja-JP" altLang="en-US" sz="1600" dirty="0">
              <a:latin typeface="+mn-lt"/>
            </a:endParaRPr>
          </a:p>
        </p:txBody>
      </p:sp>
      <p:sp>
        <p:nvSpPr>
          <p:cNvPr id="27" name="角丸四角形 26"/>
          <p:cNvSpPr/>
          <p:nvPr/>
        </p:nvSpPr>
        <p:spPr bwMode="auto">
          <a:xfrm>
            <a:off x="2871384" y="5589241"/>
            <a:ext cx="529705" cy="432000"/>
          </a:xfrm>
          <a:prstGeom prst="roundRect">
            <a:avLst/>
          </a:prstGeom>
          <a:noFill/>
          <a:ln w="12700" cap="flat" cmpd="sng" algn="ctr">
            <a:solidFill>
              <a:schemeClr val="tx1"/>
            </a:solidFill>
            <a:prstDash val="solid"/>
            <a:round/>
            <a:headEnd type="none" w="sm" len="sm"/>
            <a:tailEnd type="none" w="sm" len="sm"/>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mn-lt"/>
              </a:rPr>
              <a:t>PHY PIB</a:t>
            </a:r>
            <a:endParaRPr kumimoji="0" lang="ja-JP" altLang="en-US" sz="1400" b="0" i="0" u="none" strike="noStrike" cap="none" normalizeH="0" baseline="0" dirty="0" smtClean="0">
              <a:ln>
                <a:noFill/>
              </a:ln>
              <a:solidFill>
                <a:schemeClr val="tx1"/>
              </a:solidFill>
              <a:effectLst/>
              <a:latin typeface="+mn-lt"/>
            </a:endParaRPr>
          </a:p>
        </p:txBody>
      </p:sp>
      <p:sp>
        <p:nvSpPr>
          <p:cNvPr id="29" name="テキスト ボックス 28"/>
          <p:cNvSpPr txBox="1"/>
          <p:nvPr/>
        </p:nvSpPr>
        <p:spPr>
          <a:xfrm>
            <a:off x="4644008" y="5398477"/>
            <a:ext cx="3052439" cy="1015663"/>
          </a:xfrm>
          <a:prstGeom prst="rect">
            <a:avLst/>
          </a:prstGeom>
          <a:noFill/>
        </p:spPr>
        <p:txBody>
          <a:bodyPr wrap="none" rtlCol="0">
            <a:spAutoFit/>
          </a:bodyPr>
          <a:lstStyle/>
          <a:p>
            <a:r>
              <a:rPr kumimoji="1" lang="en-US" altLang="ja-JP" dirty="0">
                <a:latin typeface="+mn-lt"/>
              </a:rPr>
              <a:t>MCPS:MAC </a:t>
            </a:r>
            <a:r>
              <a:rPr kumimoji="1" lang="en-US" altLang="ja-JP" dirty="0" smtClean="0">
                <a:latin typeface="+mn-lt"/>
              </a:rPr>
              <a:t>Common Part </a:t>
            </a:r>
            <a:r>
              <a:rPr kumimoji="1" lang="en-US" altLang="ja-JP" dirty="0">
                <a:latin typeface="+mn-lt"/>
              </a:rPr>
              <a:t>Sublayer</a:t>
            </a:r>
          </a:p>
          <a:p>
            <a:r>
              <a:rPr kumimoji="1" lang="en-US" altLang="ja-JP" dirty="0" smtClean="0">
                <a:latin typeface="+mn-lt"/>
              </a:rPr>
              <a:t>MLME:MAC Layer Management Entity</a:t>
            </a:r>
          </a:p>
          <a:p>
            <a:r>
              <a:rPr kumimoji="1" lang="en-US" altLang="ja-JP" dirty="0">
                <a:latin typeface="+mn-lt"/>
              </a:rPr>
              <a:t>PD: PHY </a:t>
            </a:r>
            <a:r>
              <a:rPr kumimoji="1" lang="en-US" altLang="ja-JP" dirty="0" smtClean="0">
                <a:latin typeface="+mn-lt"/>
              </a:rPr>
              <a:t>Data</a:t>
            </a:r>
          </a:p>
          <a:p>
            <a:r>
              <a:rPr kumimoji="1" lang="en-US" altLang="ja-JP" dirty="0">
                <a:latin typeface="+mn-lt"/>
              </a:rPr>
              <a:t>PLME: Physical </a:t>
            </a:r>
            <a:r>
              <a:rPr kumimoji="1" lang="en-US" altLang="ja-JP" dirty="0" smtClean="0">
                <a:latin typeface="+mn-lt"/>
              </a:rPr>
              <a:t>Layer Management Entity</a:t>
            </a:r>
          </a:p>
          <a:p>
            <a:r>
              <a:rPr kumimoji="1" lang="en-US" altLang="ja-JP" dirty="0" smtClean="0">
                <a:latin typeface="+mn-lt"/>
              </a:rPr>
              <a:t>PIB: PAN information base</a:t>
            </a:r>
            <a:endParaRPr kumimoji="1" lang="en-US" altLang="ja-JP"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85800"/>
            <a:ext cx="8208912" cy="1066800"/>
          </a:xfrm>
        </p:spPr>
        <p:txBody>
          <a:bodyPr>
            <a:normAutofit fontScale="90000"/>
          </a:bodyPr>
          <a:lstStyle/>
          <a:p>
            <a:r>
              <a:rPr kumimoji="1" lang="en-US" altLang="ja-JP" dirty="0" smtClean="0">
                <a:latin typeface="+mn-lt"/>
              </a:rPr>
              <a:t>A Possible Enhancement for Spectrum Resource Measurement and Management </a:t>
            </a:r>
            <a:endParaRPr kumimoji="1" lang="ja-JP" altLang="en-US" dirty="0">
              <a:latin typeface="+mn-lt"/>
            </a:endParaRPr>
          </a:p>
        </p:txBody>
      </p:sp>
      <p:sp>
        <p:nvSpPr>
          <p:cNvPr id="4" name="コンテンツ プレースホルダー 3"/>
          <p:cNvSpPr>
            <a:spLocks noGrp="1"/>
          </p:cNvSpPr>
          <p:nvPr>
            <p:ph sz="half" idx="2"/>
          </p:nvPr>
        </p:nvSpPr>
        <p:spPr>
          <a:xfrm>
            <a:off x="4499992" y="2060848"/>
            <a:ext cx="4392488" cy="4248472"/>
          </a:xfrm>
        </p:spPr>
        <p:txBody>
          <a:bodyPr/>
          <a:lstStyle/>
          <a:p>
            <a:r>
              <a:rPr kumimoji="1" lang="en-US" altLang="ja-JP" sz="2000" dirty="0" smtClean="0"/>
              <a:t>The Network Manager (NM) requests the measurement of the SRU information to Pico Net Controllers (PNC).</a:t>
            </a:r>
          </a:p>
          <a:p>
            <a:r>
              <a:rPr lang="en-US" altLang="ja-JP" sz="2000" dirty="0" smtClean="0"/>
              <a:t>Each PNC collects the SRU information from attached Devices and report them to the NM.</a:t>
            </a:r>
          </a:p>
          <a:p>
            <a:r>
              <a:rPr lang="en-US" altLang="ja-JP" sz="2000" dirty="0" smtClean="0"/>
              <a:t>Based on the collected SRU information, the NM may perform network management (including a management for efficient spectrum resource usage).</a:t>
            </a:r>
            <a:endParaRPr kumimoji="1" lang="en-US" altLang="ja-JP" sz="2000" dirty="0" smtClean="0"/>
          </a:p>
          <a:p>
            <a:endParaRPr kumimoji="1" lang="ja-JP" altLang="en-US" sz="2000" dirty="0"/>
          </a:p>
        </p:txBody>
      </p:sp>
      <p:sp>
        <p:nvSpPr>
          <p:cNvPr id="5" name="日付プレースホルダー 4"/>
          <p:cNvSpPr>
            <a:spLocks noGrp="1"/>
          </p:cNvSpPr>
          <p:nvPr>
            <p:ph type="dt" sz="half" idx="10"/>
          </p:nvPr>
        </p:nvSpPr>
        <p:spPr/>
        <p:txBody>
          <a:bodyPr/>
          <a:lstStyle/>
          <a:p>
            <a:pPr>
              <a:defRPr/>
            </a:pPr>
            <a:r>
              <a:rPr lang="en-US" altLang="ja-JP" smtClean="0"/>
              <a:t>January, 2015</a:t>
            </a:r>
            <a:endParaRPr lang="en-US" altLang="ja-JP" dirty="0"/>
          </a:p>
        </p:txBody>
      </p:sp>
      <p:sp>
        <p:nvSpPr>
          <p:cNvPr id="6" name="フッター プレースホルダー 5"/>
          <p:cNvSpPr>
            <a:spLocks noGrp="1"/>
          </p:cNvSpPr>
          <p:nvPr>
            <p:ph type="ftr" sz="quarter" idx="11"/>
          </p:nvPr>
        </p:nvSpPr>
        <p:spPr/>
        <p:txBody>
          <a:bodyPr/>
          <a:lstStyle/>
          <a:p>
            <a:pPr>
              <a:defRPr/>
            </a:pPr>
            <a:r>
              <a:rPr lang="en-US" altLang="ja-JP"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p>
            <a:pPr>
              <a:defRPr/>
            </a:pPr>
            <a:r>
              <a:rPr lang="en-US" altLang="ja-JP" smtClean="0"/>
              <a:t>Slide </a:t>
            </a:r>
            <a:fld id="{2B223C4F-2AE8-48F7-BC66-1F4520642D65}" type="slidenum">
              <a:rPr lang="en-US" altLang="ja-JP" smtClean="0"/>
              <a:pPr>
                <a:defRPr/>
              </a:pPr>
              <a:t>9</a:t>
            </a:fld>
            <a:endParaRPr lang="en-US" altLang="ja-JP"/>
          </a:p>
        </p:txBody>
      </p:sp>
      <p:sp>
        <p:nvSpPr>
          <p:cNvPr id="9" name="正方形/長方形 8"/>
          <p:cNvSpPr/>
          <p:nvPr/>
        </p:nvSpPr>
        <p:spPr bwMode="auto">
          <a:xfrm>
            <a:off x="251520"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PNC1</a:t>
            </a:r>
          </a:p>
        </p:txBody>
      </p:sp>
      <p:sp>
        <p:nvSpPr>
          <p:cNvPr id="10" name="正方形/長方形 9"/>
          <p:cNvSpPr/>
          <p:nvPr/>
        </p:nvSpPr>
        <p:spPr bwMode="auto">
          <a:xfrm>
            <a:off x="251520" y="2276872"/>
            <a:ext cx="4032320" cy="648072"/>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a:r>
              <a:rPr lang="en-US" altLang="ja-JP" sz="2000" dirty="0">
                <a:latin typeface="+mn-lt"/>
              </a:rPr>
              <a:t>Network Manager</a:t>
            </a:r>
          </a:p>
        </p:txBody>
      </p:sp>
      <p:cxnSp>
        <p:nvCxnSpPr>
          <p:cNvPr id="11" name="直線矢印コネクタ 10"/>
          <p:cNvCxnSpPr>
            <a:endCxn id="9" idx="0"/>
          </p:cNvCxnSpPr>
          <p:nvPr/>
        </p:nvCxnSpPr>
        <p:spPr bwMode="auto">
          <a:xfrm flipH="1">
            <a:off x="827520" y="2924944"/>
            <a:ext cx="57600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線矢印コネクタ 29"/>
          <p:cNvCxnSpPr/>
          <p:nvPr/>
        </p:nvCxnSpPr>
        <p:spPr bwMode="auto">
          <a:xfrm>
            <a:off x="847292"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 name="正方形/長方形 31"/>
          <p:cNvSpPr/>
          <p:nvPr/>
        </p:nvSpPr>
        <p:spPr bwMode="auto">
          <a:xfrm>
            <a:off x="251520"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Devices</a:t>
            </a:r>
          </a:p>
        </p:txBody>
      </p:sp>
      <p:sp>
        <p:nvSpPr>
          <p:cNvPr id="34" name="正方形/長方形 33"/>
          <p:cNvSpPr/>
          <p:nvPr/>
        </p:nvSpPr>
        <p:spPr bwMode="auto">
          <a:xfrm>
            <a:off x="1619672"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PNC2</a:t>
            </a:r>
          </a:p>
        </p:txBody>
      </p:sp>
      <p:sp>
        <p:nvSpPr>
          <p:cNvPr id="35" name="正方形/長方形 34"/>
          <p:cNvSpPr/>
          <p:nvPr/>
        </p:nvSpPr>
        <p:spPr bwMode="auto">
          <a:xfrm>
            <a:off x="1619672"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Devices</a:t>
            </a:r>
          </a:p>
        </p:txBody>
      </p:sp>
      <p:sp>
        <p:nvSpPr>
          <p:cNvPr id="36" name="正方形/長方形 35"/>
          <p:cNvSpPr/>
          <p:nvPr/>
        </p:nvSpPr>
        <p:spPr bwMode="auto">
          <a:xfrm>
            <a:off x="3131840" y="3424774"/>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err="1" smtClean="0">
                <a:ln>
                  <a:noFill/>
                </a:ln>
                <a:solidFill>
                  <a:schemeClr val="tx1"/>
                </a:solidFill>
                <a:effectLst/>
                <a:latin typeface="+mn-lt"/>
              </a:rPr>
              <a:t>PNCn</a:t>
            </a:r>
            <a:endParaRPr kumimoji="0" lang="en-US" altLang="ja-JP" sz="2000" b="0" i="0" u="none" strike="noStrike" cap="none" normalizeH="0" baseline="0" dirty="0" smtClean="0">
              <a:ln>
                <a:noFill/>
              </a:ln>
              <a:solidFill>
                <a:schemeClr val="tx1"/>
              </a:solidFill>
              <a:effectLst/>
              <a:latin typeface="+mn-lt"/>
            </a:endParaRPr>
          </a:p>
        </p:txBody>
      </p:sp>
      <p:sp>
        <p:nvSpPr>
          <p:cNvPr id="37" name="正方形/長方形 36"/>
          <p:cNvSpPr/>
          <p:nvPr/>
        </p:nvSpPr>
        <p:spPr bwMode="auto">
          <a:xfrm>
            <a:off x="3131840" y="4542430"/>
            <a:ext cx="1152000" cy="648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rPr>
              <a:t>Device</a:t>
            </a:r>
          </a:p>
        </p:txBody>
      </p:sp>
      <p:cxnSp>
        <p:nvCxnSpPr>
          <p:cNvPr id="39" name="直線矢印コネクタ 38"/>
          <p:cNvCxnSpPr>
            <a:stCxn id="10" idx="2"/>
          </p:cNvCxnSpPr>
          <p:nvPr/>
        </p:nvCxnSpPr>
        <p:spPr bwMode="auto">
          <a:xfrm flipH="1">
            <a:off x="2186944" y="2924944"/>
            <a:ext cx="80736"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 name="直線矢印コネクタ 40"/>
          <p:cNvCxnSpPr/>
          <p:nvPr/>
        </p:nvCxnSpPr>
        <p:spPr bwMode="auto">
          <a:xfrm>
            <a:off x="3203848" y="2924944"/>
            <a:ext cx="571603"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直線コネクタ 43"/>
          <p:cNvCxnSpPr/>
          <p:nvPr/>
        </p:nvCxnSpPr>
        <p:spPr bwMode="auto">
          <a:xfrm>
            <a:off x="2807840" y="4866430"/>
            <a:ext cx="324000" cy="0"/>
          </a:xfrm>
          <a:prstGeom prst="line">
            <a:avLst/>
          </a:prstGeom>
          <a:solidFill>
            <a:schemeClr val="accent1"/>
          </a:solidFill>
          <a:ln w="57150" cap="flat" cmpd="sng" algn="ctr">
            <a:solidFill>
              <a:schemeClr val="tx1"/>
            </a:solidFill>
            <a:prstDash val="sysDot"/>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直線コネクタ 45"/>
          <p:cNvCxnSpPr/>
          <p:nvPr/>
        </p:nvCxnSpPr>
        <p:spPr bwMode="auto">
          <a:xfrm>
            <a:off x="2807840" y="3789040"/>
            <a:ext cx="324000" cy="0"/>
          </a:xfrm>
          <a:prstGeom prst="line">
            <a:avLst/>
          </a:prstGeom>
          <a:solidFill>
            <a:schemeClr val="accent1"/>
          </a:solidFill>
          <a:ln w="57150" cap="flat" cmpd="sng" algn="ctr">
            <a:solidFill>
              <a:schemeClr val="tx1"/>
            </a:solidFill>
            <a:prstDash val="sysDot"/>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直線矢印コネクタ 46"/>
          <p:cNvCxnSpPr/>
          <p:nvPr/>
        </p:nvCxnSpPr>
        <p:spPr bwMode="auto">
          <a:xfrm>
            <a:off x="2195672"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直線矢印コネクタ 47"/>
          <p:cNvCxnSpPr/>
          <p:nvPr/>
        </p:nvCxnSpPr>
        <p:spPr bwMode="auto">
          <a:xfrm>
            <a:off x="3707840" y="4072774"/>
            <a:ext cx="0" cy="499830"/>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374770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for_kitazawa">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sm" len="sm"/>
          <a:tailEnd type="none" w="sm" len="sm"/>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IEEE-P802_15_for_kitazawa</Template>
  <TotalTime>6122</TotalTime>
  <Words>814</Words>
  <Application>Microsoft Office PowerPoint</Application>
  <PresentationFormat>画面に合わせる (4:3)</PresentationFormat>
  <Paragraphs>207</Paragraphs>
  <Slides>13</Slides>
  <Notes>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IEEE-P802_15_for_kitazawa</vt:lpstr>
      <vt:lpstr>スライド 1</vt:lpstr>
      <vt:lpstr>Overview of  TG4s Spectrum Resource Usage</vt:lpstr>
      <vt:lpstr>Abstract</vt:lpstr>
      <vt:lpstr>Problem statement</vt:lpstr>
      <vt:lpstr>History</vt:lpstr>
      <vt:lpstr>Scope of the Project</vt:lpstr>
      <vt:lpstr>Scope of the TG4s (cont’d)</vt:lpstr>
      <vt:lpstr>Spectrum Resource Measurement</vt:lpstr>
      <vt:lpstr>A Possible Enhancement for Spectrum Resource Measurement and Management </vt:lpstr>
      <vt:lpstr>スライド 10</vt:lpstr>
      <vt:lpstr>Applications</vt:lpstr>
      <vt:lpstr>Timeline</vt:lpstr>
      <vt:lpstr>Meetings of This Week</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802.15-15-0028-01-wng0</dc:description>
  <cp:lastModifiedBy>kitazawa</cp:lastModifiedBy>
  <cp:revision>1</cp:revision>
  <cp:lastPrinted>2015-01-08T00:48:31Z</cp:lastPrinted>
  <dcterms:created xsi:type="dcterms:W3CDTF">2014-12-22T04:46:36Z</dcterms:created>
  <dcterms:modified xsi:type="dcterms:W3CDTF">2015-01-14T15:23:58Z</dcterms:modified>
</cp:coreProperties>
</file>