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Default Extension="doc" ContentType="application/msword"/>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58" r:id="rId3"/>
    <p:sldId id="264" r:id="rId4"/>
    <p:sldId id="265" r:id="rId5"/>
    <p:sldId id="260" r:id="rId6"/>
    <p:sldId id="261"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588" y="-11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a:t>Page </a:t>
            </a:r>
            <a:fld id="{B09F1C56-5D2A-4561-96E1-FA8061C2F428}" type="slidenum">
              <a:rPr lang="en-US" altLang="ja-JP"/>
              <a:pPr>
                <a:defRPr/>
              </a:pPr>
              <a:t>&lt;#&gt;</a:t>
            </a:fld>
            <a:endParaRPr lang="en-US" altLang="ja-JP"/>
          </a:p>
        </p:txBody>
      </p:sp>
      <p:sp>
        <p:nvSpPr>
          <p:cNvPr id="717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smtClean="0"/>
              <a:t>Submission</a:t>
            </a:r>
          </a:p>
        </p:txBody>
      </p:sp>
      <p:sp>
        <p:nvSpPr>
          <p:cNvPr id="717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xmlns="" val="33560210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a:t>Page </a:t>
            </a:r>
            <a:fld id="{CF06450B-20DC-4495-B35B-5D48515B3F68}" type="slidenum">
              <a:rPr lang="en-US" altLang="ja-JP"/>
              <a:pPr>
                <a:defRPr/>
              </a:pPr>
              <a:t>&lt;#&gt;</a:t>
            </a:fld>
            <a:endParaRPr lang="en-US" altLang="ja-JP"/>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xmlns="" val="28169082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04AB6BA-6047-44C3-A90C-73881F8BEB97}" type="slidenum">
              <a:rPr lang="en-US" altLang="ja-JP"/>
              <a:pPr>
                <a:defRPr/>
              </a:pPr>
              <a:t>&lt;#&gt;</a:t>
            </a:fld>
            <a:endParaRPr lang="en-US" altLang="ja-JP"/>
          </a:p>
        </p:txBody>
      </p:sp>
    </p:spTree>
    <p:extLst>
      <p:ext uri="{BB962C8B-B14F-4D97-AF65-F5344CB8AC3E}">
        <p14:creationId xmlns:p14="http://schemas.microsoft.com/office/powerpoint/2010/main" xmlns="" val="3747707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0ACDA59C-F7AC-4CB4-9626-74F0F6302B2D}" type="slidenum">
              <a:rPr lang="en-US" altLang="ja-JP"/>
              <a:pPr>
                <a:defRPr/>
              </a:pPr>
              <a:t>&lt;#&gt;</a:t>
            </a:fld>
            <a:endParaRPr lang="en-US" altLang="ja-JP"/>
          </a:p>
        </p:txBody>
      </p:sp>
    </p:spTree>
    <p:extLst>
      <p:ext uri="{BB962C8B-B14F-4D97-AF65-F5344CB8AC3E}">
        <p14:creationId xmlns:p14="http://schemas.microsoft.com/office/powerpoint/2010/main" xmlns="" val="2762473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7A330468-0061-4A76-99A7-EC25AB90FBC5}" type="slidenum">
              <a:rPr lang="en-US" altLang="ja-JP"/>
              <a:pPr>
                <a:defRPr/>
              </a:pPr>
              <a:t>&lt;#&gt;</a:t>
            </a:fld>
            <a:endParaRPr lang="en-US" altLang="ja-JP"/>
          </a:p>
        </p:txBody>
      </p:sp>
    </p:spTree>
    <p:extLst>
      <p:ext uri="{BB962C8B-B14F-4D97-AF65-F5344CB8AC3E}">
        <p14:creationId xmlns:p14="http://schemas.microsoft.com/office/powerpoint/2010/main" xmlns="" val="433500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B36EF185-657A-4FF6-9B70-373269AE668A}" type="slidenum">
              <a:rPr lang="en-US" altLang="ja-JP"/>
              <a:pPr>
                <a:defRPr/>
              </a:pPr>
              <a:t>&lt;#&gt;</a:t>
            </a:fld>
            <a:endParaRPr lang="en-US" altLang="ja-JP"/>
          </a:p>
        </p:txBody>
      </p:sp>
    </p:spTree>
    <p:extLst>
      <p:ext uri="{BB962C8B-B14F-4D97-AF65-F5344CB8AC3E}">
        <p14:creationId xmlns:p14="http://schemas.microsoft.com/office/powerpoint/2010/main" xmlns="" val="548073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96AE3933-9F24-439D-A89B-709AC2A85E45}" type="slidenum">
              <a:rPr lang="en-US" altLang="ja-JP"/>
              <a:pPr>
                <a:defRPr/>
              </a:pPr>
              <a:t>&lt;#&gt;</a:t>
            </a:fld>
            <a:endParaRPr lang="en-US" altLang="ja-JP"/>
          </a:p>
        </p:txBody>
      </p:sp>
    </p:spTree>
    <p:extLst>
      <p:ext uri="{BB962C8B-B14F-4D97-AF65-F5344CB8AC3E}">
        <p14:creationId xmlns:p14="http://schemas.microsoft.com/office/powerpoint/2010/main" xmlns="" val="2698011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78F61B3A-DC4F-49D9-A671-2CD76A936153}" type="slidenum">
              <a:rPr lang="en-US" altLang="ja-JP"/>
              <a:pPr>
                <a:defRPr/>
              </a:pPr>
              <a:t>&lt;#&gt;</a:t>
            </a:fld>
            <a:endParaRPr lang="en-US" altLang="ja-JP"/>
          </a:p>
        </p:txBody>
      </p:sp>
    </p:spTree>
    <p:extLst>
      <p:ext uri="{BB962C8B-B14F-4D97-AF65-F5344CB8AC3E}">
        <p14:creationId xmlns:p14="http://schemas.microsoft.com/office/powerpoint/2010/main" xmlns="" val="3752903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B017A039-3508-4A66-9FBE-85414CBEA192}" type="slidenum">
              <a:rPr lang="en-US" altLang="ja-JP"/>
              <a:pPr>
                <a:defRPr/>
              </a:pPr>
              <a:t>&lt;#&gt;</a:t>
            </a:fld>
            <a:endParaRPr lang="en-US" altLang="ja-JP"/>
          </a:p>
        </p:txBody>
      </p:sp>
    </p:spTree>
    <p:extLst>
      <p:ext uri="{BB962C8B-B14F-4D97-AF65-F5344CB8AC3E}">
        <p14:creationId xmlns:p14="http://schemas.microsoft.com/office/powerpoint/2010/main" xmlns="" val="3616076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January 2015</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a:t>Shoichi Kitazawa,ATR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a:t>Slide </a:t>
            </a:r>
            <a:fld id="{5181F2F6-CA70-4B5F-B991-5972137978E2}" type="slidenum">
              <a:rPr lang="en-US" altLang="ja-JP"/>
              <a:pPr>
                <a:defRPr/>
              </a:pPr>
              <a:t>&lt;#&gt;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802.15-15-0027-00-004s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oleObject" Target="../embeddings/Microsoft_Office_Word_97-2003___1.doc"/><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z="1400" smtClean="0"/>
              <a:t>January 2015</a:t>
            </a:r>
            <a:endParaRPr lang="en-US" altLang="ja-JP" sz="1400"/>
          </a:p>
        </p:txBody>
      </p:sp>
      <p:sp>
        <p:nvSpPr>
          <p:cNvPr id="2051" name="フッター プレースホルダー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t>Shoichi Kitazawa,ATR</a:t>
            </a:r>
          </a:p>
        </p:txBody>
      </p:sp>
      <p:sp>
        <p:nvSpPr>
          <p:cNvPr id="2052" name="スライド番号プレースホルダー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t>Slide </a:t>
            </a:r>
            <a:fld id="{9DC0D22F-56AA-4DBF-A603-5C75B8AFB83F}" type="slidenum">
              <a:rPr lang="en-US" altLang="ja-JP"/>
              <a:pPr/>
              <a:t>1</a:t>
            </a:fld>
            <a:endParaRPr lang="en-US" altLang="ja-JP"/>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charset="-128"/>
              </a:rPr>
              <a:t>An Initial Proposal of Reference Architecture for TG4s</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[12 January 2015]</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a:t>
            </a:r>
            <a:r>
              <a:rPr lang="en-US" altLang="ja-JP" sz="1600" dirty="0" smtClean="0">
                <a:solidFill>
                  <a:schemeClr val="tx2"/>
                </a:solidFill>
                <a:ea typeface="ＭＳ Ｐゴシック" charset="-128"/>
              </a:rPr>
              <a:t>Kitazawa, Masayuki Ariyoshi] </a:t>
            </a:r>
            <a:r>
              <a:rPr lang="en-US" altLang="ja-JP" sz="1600" dirty="0">
                <a:solidFill>
                  <a:schemeClr val="tx2"/>
                </a:solidFill>
                <a:ea typeface="ＭＳ Ｐゴシック" charset="-128"/>
              </a:rPr>
              <a:t>Company [ATR]</a:t>
            </a:r>
          </a:p>
          <a:p>
            <a:pPr>
              <a:defRPr/>
            </a:pPr>
            <a:r>
              <a:rPr lang="en-US" altLang="ja-JP" sz="1600" dirty="0">
                <a:solidFill>
                  <a:schemeClr val="tx2"/>
                </a:solidFill>
                <a:ea typeface="ＭＳ Ｐゴシック" charset="-128"/>
              </a:rPr>
              <a:t>Address [Hikaridai, Seika, Kyoto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:[+81-774-95-1565</a:t>
            </a:r>
            <a:r>
              <a:rPr lang="en-US" altLang="ja-JP" sz="1600" dirty="0">
                <a:solidFill>
                  <a:schemeClr val="tx2"/>
                </a:solidFill>
                <a:ea typeface="ＭＳ Ｐゴシック" charset="-128"/>
              </a:rPr>
              <a:t>], FAX: [], E-Mail:[</a:t>
            </a:r>
            <a:r>
              <a:rPr lang="en-US" altLang="ja-JP" sz="1600" dirty="0" smtClean="0">
                <a:solidFill>
                  <a:schemeClr val="tx2"/>
                </a:solidFill>
                <a:ea typeface="ＭＳ Ｐゴシック" charset="-128"/>
              </a:rPr>
              <a:t>kitazawa@atr.jp, ariyoshi@atr.jp]</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charset="-128"/>
              </a:rPr>
              <a:t>This document proposes a reference architecture for TG4s.]</a:t>
            </a:r>
            <a:endParaRPr lang="en-US" altLang="ja-JP" sz="1600" dirty="0">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ea typeface="ＭＳ Ｐゴシック" charset="-128"/>
              </a:rPr>
              <a:t>For discussion</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z="1400" dirty="0" smtClean="0"/>
              <a:t>January 2015</a:t>
            </a:r>
            <a:endParaRPr lang="en-US" altLang="ja-JP" sz="1400" dirty="0"/>
          </a:p>
        </p:txBody>
      </p:sp>
      <p:sp>
        <p:nvSpPr>
          <p:cNvPr id="3075" name="フッター プレースホルダー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t>Shoichi Kitazawa,ATR</a:t>
            </a:r>
          </a:p>
        </p:txBody>
      </p:sp>
      <p:sp>
        <p:nvSpPr>
          <p:cNvPr id="3076" name="スライド番号プレースホルダー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t>Slide </a:t>
            </a:r>
            <a:fld id="{AA7F241F-B012-463B-865C-72DACF298A61}" type="slidenum">
              <a:rPr lang="en-US" altLang="ja-JP"/>
              <a:pPr/>
              <a:t>2</a:t>
            </a:fld>
            <a:endParaRPr lang="en-US" altLang="ja-JP"/>
          </a:p>
        </p:txBody>
      </p:sp>
      <p:sp>
        <p:nvSpPr>
          <p:cNvPr id="3077" name="Rectangle 2"/>
          <p:cNvSpPr>
            <a:spLocks noGrp="1" noChangeArrowheads="1"/>
          </p:cNvSpPr>
          <p:nvPr>
            <p:ph type="ctrTitle"/>
          </p:nvPr>
        </p:nvSpPr>
        <p:spPr>
          <a:xfrm>
            <a:off x="683568" y="1628800"/>
            <a:ext cx="7772400" cy="1143000"/>
          </a:xfrm>
        </p:spPr>
        <p:txBody>
          <a:bodyPr/>
          <a:lstStyle/>
          <a:p>
            <a:r>
              <a:rPr lang="en-US" altLang="ja-JP" dirty="0" smtClean="0">
                <a:ea typeface="ＭＳ Ｐゴシック" charset="-128"/>
              </a:rPr>
              <a:t>An Initial Proposal of Reference Architecture for TG4s</a:t>
            </a:r>
            <a:endParaRPr lang="ja-JP" altLang="ja-JP" dirty="0" smtClean="0">
              <a:ea typeface="ＭＳ Ｐゴシック" charset="-128"/>
            </a:endParaRPr>
          </a:p>
        </p:txBody>
      </p:sp>
      <p:graphicFrame>
        <p:nvGraphicFramePr>
          <p:cNvPr id="7" name="Object 11"/>
          <p:cNvGraphicFramePr>
            <a:graphicFrameLocks noChangeAspect="1"/>
          </p:cNvGraphicFramePr>
          <p:nvPr>
            <p:extLst>
              <p:ext uri="{D42A27DB-BD31-4B8C-83A1-F6EECF244321}">
                <p14:modId xmlns:p14="http://schemas.microsoft.com/office/powerpoint/2010/main" xmlns="" val="2678549335"/>
              </p:ext>
            </p:extLst>
          </p:nvPr>
        </p:nvGraphicFramePr>
        <p:xfrm>
          <a:off x="552450" y="3763963"/>
          <a:ext cx="8102600" cy="2487612"/>
        </p:xfrm>
        <a:graphic>
          <a:graphicData uri="http://schemas.openxmlformats.org/presentationml/2006/ole">
            <p:oleObj spid="_x0000_s3092" name="Document" r:id="rId3" imgW="8262412" imgH="2542426" progId="Word.Document.8">
              <p:embed/>
            </p:oleObj>
          </a:graphicData>
        </a:graphic>
      </p:graphicFrame>
      <p:sp>
        <p:nvSpPr>
          <p:cNvPr id="8" name="Rectangle 12"/>
          <p:cNvSpPr>
            <a:spLocks noChangeArrowheads="1"/>
          </p:cNvSpPr>
          <p:nvPr/>
        </p:nvSpPr>
        <p:spPr bwMode="auto">
          <a:xfrm>
            <a:off x="564253" y="3429000"/>
            <a:ext cx="1447800" cy="381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085850" indent="-228600">
              <a:spcBef>
                <a:spcPct val="20000"/>
              </a:spcBef>
              <a:buChar char="•"/>
              <a:defRPr>
                <a:solidFill>
                  <a:schemeClr val="tx1"/>
                </a:solidFill>
                <a:latin typeface="Times New Roman" pitchFamily="18" charset="0"/>
              </a:defRPr>
            </a:lvl3pPr>
            <a:lvl4pPr marL="1428750" indent="-228600">
              <a:spcBef>
                <a:spcPct val="20000"/>
              </a:spcBef>
              <a:buChar char="–"/>
              <a:defRPr sz="1600">
                <a:solidFill>
                  <a:schemeClr val="tx1"/>
                </a:solidFill>
                <a:latin typeface="Times New Roman" pitchFamily="18" charset="0"/>
              </a:defRPr>
            </a:lvl4pPr>
            <a:lvl5pPr marL="1771650" indent="-228600">
              <a:spcBef>
                <a:spcPct val="20000"/>
              </a:spcBef>
              <a:buChar char="•"/>
              <a:defRPr sz="1600">
                <a:solidFill>
                  <a:schemeClr val="tx1"/>
                </a:solidFill>
                <a:latin typeface="Times New Roman" pitchFamily="18" charset="0"/>
              </a:defRPr>
            </a:lvl5pPr>
            <a:lvl6pPr marL="2228850" indent="-228600" eaLnBrk="0" fontAlgn="base" hangingPunct="0">
              <a:spcBef>
                <a:spcPct val="20000"/>
              </a:spcBef>
              <a:spcAft>
                <a:spcPct val="0"/>
              </a:spcAft>
              <a:buChar char="•"/>
              <a:defRPr sz="1600">
                <a:solidFill>
                  <a:schemeClr val="tx1"/>
                </a:solidFill>
                <a:latin typeface="Times New Roman" pitchFamily="18" charset="0"/>
              </a:defRPr>
            </a:lvl6pPr>
            <a:lvl7pPr marL="2686050" indent="-228600" eaLnBrk="0" fontAlgn="base" hangingPunct="0">
              <a:spcBef>
                <a:spcPct val="20000"/>
              </a:spcBef>
              <a:spcAft>
                <a:spcPct val="0"/>
              </a:spcAft>
              <a:buChar char="•"/>
              <a:defRPr sz="1600">
                <a:solidFill>
                  <a:schemeClr val="tx1"/>
                </a:solidFill>
                <a:latin typeface="Times New Roman" pitchFamily="18" charset="0"/>
              </a:defRPr>
            </a:lvl7pPr>
            <a:lvl8pPr marL="3143250" indent="-228600" eaLnBrk="0" fontAlgn="base" hangingPunct="0">
              <a:spcBef>
                <a:spcPct val="20000"/>
              </a:spcBef>
              <a:spcAft>
                <a:spcPct val="0"/>
              </a:spcAft>
              <a:buChar char="•"/>
              <a:defRPr sz="1600">
                <a:solidFill>
                  <a:schemeClr val="tx1"/>
                </a:solidFill>
                <a:latin typeface="Times New Roman" pitchFamily="18" charset="0"/>
              </a:defRPr>
            </a:lvl8pPr>
            <a:lvl9pPr marL="360045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ja-JP" sz="2000" dirty="0">
                <a:ea typeface="ＭＳ Ｐゴシック" charset="-128"/>
              </a:rPr>
              <a:t>Authors:</a:t>
            </a:r>
            <a:endParaRPr lang="en-US" altLang="ja-JP" sz="2000" b="0" dirty="0">
              <a:ea typeface="ＭＳ Ｐゴシック"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タイトル 27"/>
          <p:cNvSpPr>
            <a:spLocks noGrp="1"/>
          </p:cNvSpPr>
          <p:nvPr>
            <p:ph type="title"/>
          </p:nvPr>
        </p:nvSpPr>
        <p:spPr/>
        <p:txBody>
          <a:bodyPr/>
          <a:lstStyle/>
          <a:p>
            <a:r>
              <a:rPr lang="en-US" altLang="ja-JP" dirty="0" smtClean="0"/>
              <a:t>Spectrum Resource Measurement</a:t>
            </a:r>
            <a:endParaRPr kumimoji="1" lang="ja-JP" altLang="en-US" dirty="0"/>
          </a:p>
        </p:txBody>
      </p:sp>
      <p:sp>
        <p:nvSpPr>
          <p:cNvPr id="30" name="コンテンツ プレースホルダ 29"/>
          <p:cNvSpPr>
            <a:spLocks noGrp="1"/>
          </p:cNvSpPr>
          <p:nvPr>
            <p:ph sz="half" idx="2"/>
          </p:nvPr>
        </p:nvSpPr>
        <p:spPr>
          <a:xfrm>
            <a:off x="4139952" y="1981200"/>
            <a:ext cx="4752528" cy="4328120"/>
          </a:xfrm>
        </p:spPr>
        <p:txBody>
          <a:bodyPr/>
          <a:lstStyle/>
          <a:p>
            <a:r>
              <a:rPr lang="en-US" altLang="ja-JP" sz="2200" dirty="0" smtClean="0">
                <a:latin typeface="+mj-lt"/>
              </a:rPr>
              <a:t>Spectrum Resource Usage (SRU) information is collected using existing PIBs</a:t>
            </a:r>
          </a:p>
          <a:p>
            <a:r>
              <a:rPr lang="en-US" altLang="ja-JP" sz="2200" dirty="0" smtClean="0">
                <a:latin typeface="+mj-lt"/>
              </a:rPr>
              <a:t>MLME and PLME exchanges the SRU information through existing SAPs</a:t>
            </a:r>
          </a:p>
          <a:p>
            <a:r>
              <a:rPr kumimoji="1" lang="en-US" altLang="ja-JP" sz="2200" dirty="0" smtClean="0">
                <a:latin typeface="+mj-lt"/>
              </a:rPr>
              <a:t>MLME may send the SRU information to Next Higher Layer by IE</a:t>
            </a:r>
          </a:p>
          <a:p>
            <a:endParaRPr kumimoji="1" lang="en-US" altLang="ja-JP" sz="2200" dirty="0" smtClean="0">
              <a:latin typeface="+mj-lt"/>
            </a:endParaRPr>
          </a:p>
          <a:p>
            <a:pPr lvl="1"/>
            <a:endParaRPr kumimoji="1" lang="ja-JP" altLang="en-US" sz="1800" dirty="0">
              <a:latin typeface="+mj-lt"/>
            </a:endParaRPr>
          </a:p>
        </p:txBody>
      </p:sp>
      <p:sp>
        <p:nvSpPr>
          <p:cNvPr id="4" name="日付プレースホルダ 3"/>
          <p:cNvSpPr>
            <a:spLocks noGrp="1"/>
          </p:cNvSpPr>
          <p:nvPr>
            <p:ph type="dt" sz="half" idx="10"/>
          </p:nvPr>
        </p:nvSpPr>
        <p:spPr/>
        <p:txBody>
          <a:bodyPr/>
          <a:lstStyle/>
          <a:p>
            <a:pPr>
              <a:defRPr/>
            </a:pPr>
            <a:r>
              <a:rPr lang="en-US" altLang="ja-JP" smtClean="0"/>
              <a:t>January, 2015</a:t>
            </a:r>
            <a:endParaRPr lang="en-US" altLang="ja-JP"/>
          </a:p>
        </p:txBody>
      </p:sp>
      <p:sp>
        <p:nvSpPr>
          <p:cNvPr id="5" name="フッター プレースホルダ 4"/>
          <p:cNvSpPr>
            <a:spLocks noGrp="1"/>
          </p:cNvSpPr>
          <p:nvPr>
            <p:ph type="ftr" sz="quarter" idx="11"/>
          </p:nvPr>
        </p:nvSpPr>
        <p:spPr/>
        <p:txBody>
          <a:bodyPr/>
          <a:lstStyle/>
          <a:p>
            <a:pPr>
              <a:defRPr/>
            </a:pPr>
            <a:r>
              <a:rPr lang="en-US" altLang="ja-JP" smtClean="0"/>
              <a:t>Shoichi Kitazawa, ATR</a:t>
            </a:r>
            <a:endParaRPr lang="en-US" altLang="ja-JP"/>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04882A01-BBDB-496F-A696-F7B40531DA98}" type="slidenum">
              <a:rPr lang="en-US" altLang="ja-JP" smtClean="0"/>
              <a:pPr>
                <a:defRPr/>
              </a:pPr>
              <a:t>3</a:t>
            </a:fld>
            <a:endParaRPr lang="en-US" altLang="ja-JP"/>
          </a:p>
        </p:txBody>
      </p:sp>
      <p:sp>
        <p:nvSpPr>
          <p:cNvPr id="8" name="正方形/長方形 7"/>
          <p:cNvSpPr/>
          <p:nvPr/>
        </p:nvSpPr>
        <p:spPr bwMode="auto">
          <a:xfrm>
            <a:off x="251520" y="4941168"/>
            <a:ext cx="3600400" cy="12600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ja-JP" sz="2400" b="0" i="0" u="none" strike="noStrike" cap="none" normalizeH="0" baseline="0" dirty="0" smtClean="0">
              <a:ln>
                <a:noFill/>
              </a:ln>
              <a:solidFill>
                <a:schemeClr val="tx1"/>
              </a:solidFill>
              <a:effectLst/>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2400" b="0" i="0" u="none" strike="noStrike" cap="none" normalizeH="0" baseline="0" dirty="0" smtClean="0">
                <a:ln>
                  <a:noFill/>
                </a:ln>
                <a:solidFill>
                  <a:schemeClr val="tx1"/>
                </a:solidFill>
                <a:effectLst/>
                <a:latin typeface="+mn-lt"/>
              </a:rPr>
              <a:t>PHY</a:t>
            </a:r>
          </a:p>
        </p:txBody>
      </p:sp>
      <p:sp>
        <p:nvSpPr>
          <p:cNvPr id="9" name="正方形/長方形 8"/>
          <p:cNvSpPr/>
          <p:nvPr/>
        </p:nvSpPr>
        <p:spPr bwMode="auto">
          <a:xfrm>
            <a:off x="251520" y="3207457"/>
            <a:ext cx="3600400" cy="12600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ja-JP" sz="2400" b="0" i="0" u="none" strike="noStrike" cap="none" normalizeH="0" baseline="0" dirty="0" smtClean="0">
              <a:ln>
                <a:noFill/>
              </a:ln>
              <a:solidFill>
                <a:schemeClr val="tx1"/>
              </a:solidFill>
              <a:effectLst/>
              <a:latin typeface="+mn-lt"/>
            </a:endParaRPr>
          </a:p>
          <a:p>
            <a:pPr marL="0" marR="0" indent="0" algn="ctr" defTabSz="914400" rtl="0" eaLnBrk="0" fontAlgn="base" latinLnBrk="0" hangingPunct="0">
              <a:lnSpc>
                <a:spcPct val="100000"/>
              </a:lnSpc>
              <a:spcBef>
                <a:spcPct val="0"/>
              </a:spcBef>
              <a:spcAft>
                <a:spcPct val="0"/>
              </a:spcAft>
              <a:buClrTx/>
              <a:buSzTx/>
              <a:buFontTx/>
              <a:buNone/>
              <a:tabLst/>
            </a:pPr>
            <a:endParaRPr lang="en-US" altLang="ja-JP" sz="2400" dirty="0">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2400" b="0" i="0" u="none" strike="noStrike" cap="none" normalizeH="0" baseline="0" dirty="0" smtClean="0">
                <a:ln>
                  <a:noFill/>
                </a:ln>
                <a:solidFill>
                  <a:schemeClr val="tx1"/>
                </a:solidFill>
                <a:effectLst/>
                <a:latin typeface="+mn-lt"/>
              </a:rPr>
              <a:t>MAC</a:t>
            </a:r>
            <a:endParaRPr kumimoji="0" lang="ja-JP" altLang="en-US" sz="2400" b="0" i="0" u="none" strike="noStrike" cap="none" normalizeH="0" baseline="0" dirty="0" smtClean="0">
              <a:ln>
                <a:noFill/>
              </a:ln>
              <a:solidFill>
                <a:schemeClr val="tx1"/>
              </a:solidFill>
              <a:effectLst/>
              <a:latin typeface="+mn-lt"/>
            </a:endParaRPr>
          </a:p>
        </p:txBody>
      </p:sp>
      <p:sp>
        <p:nvSpPr>
          <p:cNvPr id="10" name="正方形/長方形 9"/>
          <p:cNvSpPr/>
          <p:nvPr/>
        </p:nvSpPr>
        <p:spPr bwMode="auto">
          <a:xfrm>
            <a:off x="251520" y="1988840"/>
            <a:ext cx="3600400" cy="64807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2400" b="0" i="0" u="none" strike="noStrike" cap="none" normalizeH="0" baseline="0" dirty="0" smtClean="0">
                <a:ln>
                  <a:noFill/>
                </a:ln>
                <a:solidFill>
                  <a:schemeClr val="tx1"/>
                </a:solidFill>
                <a:effectLst/>
                <a:latin typeface="+mn-lt"/>
              </a:rPr>
              <a:t>Next Higher Layer</a:t>
            </a:r>
            <a:endParaRPr kumimoji="0" lang="ja-JP" altLang="en-US" sz="2400" b="0" i="0" u="none" strike="noStrike" cap="none" normalizeH="0" baseline="0" dirty="0" smtClean="0">
              <a:ln>
                <a:noFill/>
              </a:ln>
              <a:solidFill>
                <a:schemeClr val="tx1"/>
              </a:solidFill>
              <a:effectLst/>
              <a:latin typeface="+mn-lt"/>
            </a:endParaRPr>
          </a:p>
        </p:txBody>
      </p:sp>
      <p:cxnSp>
        <p:nvCxnSpPr>
          <p:cNvPr id="11" name="直線矢印コネクタ 10"/>
          <p:cNvCxnSpPr/>
          <p:nvPr/>
        </p:nvCxnSpPr>
        <p:spPr bwMode="auto">
          <a:xfrm>
            <a:off x="971600" y="2636912"/>
            <a:ext cx="0" cy="432048"/>
          </a:xfrm>
          <a:prstGeom prst="straightConnector1">
            <a:avLst/>
          </a:prstGeom>
          <a:solidFill>
            <a:schemeClr val="accent1"/>
          </a:solidFill>
          <a:ln w="28575" cap="flat" cmpd="sng" algn="ctr">
            <a:solidFill>
              <a:schemeClr val="tx1"/>
            </a:solidFill>
            <a:prstDash val="solid"/>
            <a:round/>
            <a:headEnd type="triangle" w="lg" len="lg"/>
            <a:tailEnd type="triangle" w="lg" len="lg"/>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2" name="直線矢印コネクタ 11"/>
          <p:cNvCxnSpPr/>
          <p:nvPr/>
        </p:nvCxnSpPr>
        <p:spPr bwMode="auto">
          <a:xfrm>
            <a:off x="971600" y="4437112"/>
            <a:ext cx="0" cy="432048"/>
          </a:xfrm>
          <a:prstGeom prst="straightConnector1">
            <a:avLst/>
          </a:prstGeom>
          <a:solidFill>
            <a:schemeClr val="accent1"/>
          </a:solidFill>
          <a:ln w="28575" cap="flat" cmpd="sng" algn="ctr">
            <a:solidFill>
              <a:schemeClr val="tx1"/>
            </a:solidFill>
            <a:prstDash val="solid"/>
            <a:round/>
            <a:headEnd type="triangle" w="lg" len="lg"/>
            <a:tailEnd type="triangle" w="lg" len="lg"/>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3" name="テキスト ボックス 12"/>
          <p:cNvSpPr txBox="1"/>
          <p:nvPr/>
        </p:nvSpPr>
        <p:spPr>
          <a:xfrm>
            <a:off x="350276" y="3068960"/>
            <a:ext cx="1242648" cy="338554"/>
          </a:xfrm>
          <a:prstGeom prst="rect">
            <a:avLst/>
          </a:prstGeom>
          <a:solidFill>
            <a:schemeClr val="bg1"/>
          </a:solidFill>
          <a:ln>
            <a:solidFill>
              <a:schemeClr val="tx1"/>
            </a:solidFill>
          </a:ln>
        </p:spPr>
        <p:txBody>
          <a:bodyPr wrap="none" rtlCol="0">
            <a:spAutoFit/>
          </a:bodyPr>
          <a:lstStyle/>
          <a:p>
            <a:r>
              <a:rPr kumimoji="1" lang="en-US" altLang="ja-JP" sz="1600" dirty="0" smtClean="0">
                <a:latin typeface="+mn-lt"/>
              </a:rPr>
              <a:t>MCPS SAP</a:t>
            </a:r>
            <a:endParaRPr kumimoji="1" lang="ja-JP" altLang="en-US" sz="1600" dirty="0">
              <a:latin typeface="+mn-lt"/>
            </a:endParaRPr>
          </a:p>
        </p:txBody>
      </p:sp>
      <p:sp>
        <p:nvSpPr>
          <p:cNvPr id="14" name="テキスト ボックス 13"/>
          <p:cNvSpPr txBox="1"/>
          <p:nvPr/>
        </p:nvSpPr>
        <p:spPr>
          <a:xfrm>
            <a:off x="2515057" y="3062245"/>
            <a:ext cx="1244251" cy="338554"/>
          </a:xfrm>
          <a:prstGeom prst="rect">
            <a:avLst/>
          </a:prstGeom>
          <a:solidFill>
            <a:schemeClr val="bg1"/>
          </a:solidFill>
          <a:ln>
            <a:solidFill>
              <a:schemeClr val="tx1"/>
            </a:solidFill>
          </a:ln>
        </p:spPr>
        <p:txBody>
          <a:bodyPr wrap="none" rtlCol="0">
            <a:spAutoFit/>
          </a:bodyPr>
          <a:lstStyle/>
          <a:p>
            <a:r>
              <a:rPr kumimoji="1" lang="en-US" altLang="ja-JP" sz="1600" dirty="0" smtClean="0">
                <a:latin typeface="+mn-lt"/>
              </a:rPr>
              <a:t>MLME SAP</a:t>
            </a:r>
            <a:endParaRPr kumimoji="1" lang="ja-JP" altLang="en-US" sz="1600" dirty="0">
              <a:latin typeface="+mn-lt"/>
            </a:endParaRPr>
          </a:p>
        </p:txBody>
      </p:sp>
      <p:cxnSp>
        <p:nvCxnSpPr>
          <p:cNvPr id="15" name="直線矢印コネクタ 14"/>
          <p:cNvCxnSpPr/>
          <p:nvPr/>
        </p:nvCxnSpPr>
        <p:spPr bwMode="auto">
          <a:xfrm>
            <a:off x="3137183" y="2636912"/>
            <a:ext cx="0" cy="432048"/>
          </a:xfrm>
          <a:prstGeom prst="straightConnector1">
            <a:avLst/>
          </a:prstGeom>
          <a:solidFill>
            <a:schemeClr val="accent1"/>
          </a:solidFill>
          <a:ln w="28575" cap="flat" cmpd="sng" algn="ctr">
            <a:solidFill>
              <a:schemeClr val="tx1"/>
            </a:solidFill>
            <a:prstDash val="solid"/>
            <a:round/>
            <a:headEnd type="triangle" w="lg" len="lg"/>
            <a:tailEnd type="triangle" w="lg" len="lg"/>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6" name="テキスト ボックス 15"/>
          <p:cNvSpPr txBox="1"/>
          <p:nvPr/>
        </p:nvSpPr>
        <p:spPr>
          <a:xfrm>
            <a:off x="504164" y="4857005"/>
            <a:ext cx="934871" cy="338554"/>
          </a:xfrm>
          <a:prstGeom prst="rect">
            <a:avLst/>
          </a:prstGeom>
          <a:solidFill>
            <a:schemeClr val="bg1"/>
          </a:solidFill>
          <a:ln>
            <a:solidFill>
              <a:schemeClr val="tx1"/>
            </a:solidFill>
          </a:ln>
        </p:spPr>
        <p:txBody>
          <a:bodyPr wrap="none" rtlCol="0">
            <a:spAutoFit/>
          </a:bodyPr>
          <a:lstStyle/>
          <a:p>
            <a:r>
              <a:rPr kumimoji="1" lang="en-US" altLang="ja-JP" sz="1600" dirty="0" smtClean="0">
                <a:latin typeface="+mn-lt"/>
              </a:rPr>
              <a:t>PD SAP</a:t>
            </a:r>
            <a:endParaRPr kumimoji="1" lang="ja-JP" altLang="en-US" sz="1600" dirty="0">
              <a:latin typeface="+mn-lt"/>
            </a:endParaRPr>
          </a:p>
        </p:txBody>
      </p:sp>
      <p:sp>
        <p:nvSpPr>
          <p:cNvPr id="17" name="テキスト ボックス 16"/>
          <p:cNvSpPr txBox="1"/>
          <p:nvPr/>
        </p:nvSpPr>
        <p:spPr>
          <a:xfrm>
            <a:off x="2522951" y="4805651"/>
            <a:ext cx="1208985" cy="338554"/>
          </a:xfrm>
          <a:prstGeom prst="rect">
            <a:avLst/>
          </a:prstGeom>
          <a:solidFill>
            <a:schemeClr val="bg1"/>
          </a:solidFill>
          <a:ln>
            <a:solidFill>
              <a:schemeClr val="tx1"/>
            </a:solidFill>
          </a:ln>
        </p:spPr>
        <p:txBody>
          <a:bodyPr wrap="none" rtlCol="0">
            <a:spAutoFit/>
          </a:bodyPr>
          <a:lstStyle/>
          <a:p>
            <a:r>
              <a:rPr kumimoji="1" lang="en-US" altLang="ja-JP" sz="1600" dirty="0" smtClean="0">
                <a:latin typeface="+mn-lt"/>
              </a:rPr>
              <a:t>PLME SAP</a:t>
            </a:r>
            <a:endParaRPr kumimoji="1" lang="ja-JP" altLang="en-US" sz="1600" dirty="0">
              <a:latin typeface="+mn-lt"/>
            </a:endParaRPr>
          </a:p>
        </p:txBody>
      </p:sp>
      <p:cxnSp>
        <p:nvCxnSpPr>
          <p:cNvPr id="18" name="直線矢印コネクタ 17"/>
          <p:cNvCxnSpPr/>
          <p:nvPr/>
        </p:nvCxnSpPr>
        <p:spPr bwMode="auto">
          <a:xfrm>
            <a:off x="3127351" y="4437112"/>
            <a:ext cx="0" cy="432048"/>
          </a:xfrm>
          <a:prstGeom prst="straightConnector1">
            <a:avLst/>
          </a:prstGeom>
          <a:solidFill>
            <a:schemeClr val="accent1"/>
          </a:solidFill>
          <a:ln w="28575" cap="flat" cmpd="sng" algn="ctr">
            <a:solidFill>
              <a:schemeClr val="tx1"/>
            </a:solidFill>
            <a:prstDash val="solid"/>
            <a:round/>
            <a:headEnd type="triangle" w="lg" len="lg"/>
            <a:tailEnd type="triangle" w="lg" len="lg"/>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9" name="テキスト ボックス 18"/>
          <p:cNvSpPr txBox="1"/>
          <p:nvPr/>
        </p:nvSpPr>
        <p:spPr>
          <a:xfrm>
            <a:off x="1589894" y="6021241"/>
            <a:ext cx="923651" cy="338554"/>
          </a:xfrm>
          <a:prstGeom prst="rect">
            <a:avLst/>
          </a:prstGeom>
          <a:solidFill>
            <a:schemeClr val="bg1"/>
          </a:solidFill>
          <a:ln>
            <a:solidFill>
              <a:schemeClr val="tx1"/>
            </a:solidFill>
          </a:ln>
        </p:spPr>
        <p:txBody>
          <a:bodyPr wrap="none" rtlCol="0">
            <a:spAutoFit/>
          </a:bodyPr>
          <a:lstStyle/>
          <a:p>
            <a:r>
              <a:rPr kumimoji="1" lang="en-US" altLang="ja-JP" sz="1600" dirty="0" smtClean="0">
                <a:latin typeface="+mn-lt"/>
              </a:rPr>
              <a:t>RF SAP</a:t>
            </a:r>
            <a:endParaRPr kumimoji="1" lang="ja-JP" altLang="en-US" sz="1600" dirty="0">
              <a:latin typeface="+mn-lt"/>
            </a:endParaRPr>
          </a:p>
        </p:txBody>
      </p:sp>
      <p:sp>
        <p:nvSpPr>
          <p:cNvPr id="20" name="正方形/長方形 19"/>
          <p:cNvSpPr/>
          <p:nvPr/>
        </p:nvSpPr>
        <p:spPr bwMode="auto">
          <a:xfrm>
            <a:off x="2618992" y="3501009"/>
            <a:ext cx="1016904" cy="864095"/>
          </a:xfrm>
          <a:prstGeom prst="rect">
            <a:avLst/>
          </a:prstGeom>
          <a:noFill/>
          <a:ln w="12700" cap="flat" cmpd="sng" algn="ctr">
            <a:solidFill>
              <a:schemeClr val="tx1"/>
            </a:solidFill>
            <a:prstDash val="solid"/>
            <a:round/>
            <a:headEnd type="none" w="sm" len="sm"/>
            <a:tailEnd type="none" w="sm" len="sm"/>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400" b="0" i="0" u="none" strike="noStrike" cap="none" normalizeH="0" baseline="0" smtClean="0">
              <a:ln>
                <a:noFill/>
              </a:ln>
              <a:solidFill>
                <a:schemeClr val="tx1"/>
              </a:solidFill>
              <a:effectLst/>
              <a:latin typeface="Times New Roman" pitchFamily="18" charset="0"/>
            </a:endParaRPr>
          </a:p>
        </p:txBody>
      </p:sp>
      <p:sp>
        <p:nvSpPr>
          <p:cNvPr id="21" name="テキスト ボックス 20"/>
          <p:cNvSpPr txBox="1"/>
          <p:nvPr/>
        </p:nvSpPr>
        <p:spPr>
          <a:xfrm>
            <a:off x="2738556" y="3508231"/>
            <a:ext cx="777777" cy="338554"/>
          </a:xfrm>
          <a:prstGeom prst="rect">
            <a:avLst/>
          </a:prstGeom>
          <a:noFill/>
        </p:spPr>
        <p:txBody>
          <a:bodyPr wrap="none" rtlCol="0">
            <a:spAutoFit/>
          </a:bodyPr>
          <a:lstStyle/>
          <a:p>
            <a:r>
              <a:rPr kumimoji="1" lang="en-US" altLang="ja-JP" sz="1600" dirty="0" smtClean="0">
                <a:latin typeface="+mn-lt"/>
              </a:rPr>
              <a:t>MLME</a:t>
            </a:r>
            <a:endParaRPr kumimoji="1" lang="ja-JP" altLang="en-US" sz="1600" dirty="0">
              <a:latin typeface="+mn-lt"/>
            </a:endParaRPr>
          </a:p>
        </p:txBody>
      </p:sp>
      <p:sp>
        <p:nvSpPr>
          <p:cNvPr id="22" name="角丸四角形 21"/>
          <p:cNvSpPr/>
          <p:nvPr/>
        </p:nvSpPr>
        <p:spPr bwMode="auto">
          <a:xfrm>
            <a:off x="2862592" y="3861048"/>
            <a:ext cx="529705" cy="432000"/>
          </a:xfrm>
          <a:prstGeom prst="roundRect">
            <a:avLst/>
          </a:prstGeom>
          <a:noFill/>
          <a:ln w="12700" cap="flat" cmpd="sng" algn="ctr">
            <a:solidFill>
              <a:schemeClr val="tx1"/>
            </a:solidFill>
            <a:prstDash val="solid"/>
            <a:round/>
            <a:headEnd type="none" w="sm" len="sm"/>
            <a:tailEnd type="none" w="sm" len="sm"/>
          </a:ln>
          <a:effectLst/>
          <a:ex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mn-lt"/>
              </a:rPr>
              <a:t>MAC PIB</a:t>
            </a:r>
            <a:endParaRPr kumimoji="0" lang="ja-JP" altLang="en-US" sz="1400" b="0" i="0" u="none" strike="noStrike" cap="none" normalizeH="0" baseline="0" dirty="0" smtClean="0">
              <a:ln>
                <a:noFill/>
              </a:ln>
              <a:solidFill>
                <a:schemeClr val="tx1"/>
              </a:solidFill>
              <a:effectLst/>
              <a:latin typeface="+mn-lt"/>
            </a:endParaRPr>
          </a:p>
        </p:txBody>
      </p:sp>
      <p:sp>
        <p:nvSpPr>
          <p:cNvPr id="23" name="テキスト ボックス 22"/>
          <p:cNvSpPr txBox="1"/>
          <p:nvPr/>
        </p:nvSpPr>
        <p:spPr>
          <a:xfrm>
            <a:off x="395536" y="3645024"/>
            <a:ext cx="1459054" cy="523220"/>
          </a:xfrm>
          <a:prstGeom prst="rect">
            <a:avLst/>
          </a:prstGeom>
          <a:noFill/>
        </p:spPr>
        <p:txBody>
          <a:bodyPr wrap="none" rtlCol="0">
            <a:spAutoFit/>
          </a:bodyPr>
          <a:lstStyle/>
          <a:p>
            <a:r>
              <a:rPr kumimoji="1" lang="en-US" altLang="ja-JP" sz="1400" dirty="0" smtClean="0">
                <a:latin typeface="+mn-lt"/>
              </a:rPr>
              <a:t>MAC Command</a:t>
            </a:r>
          </a:p>
          <a:p>
            <a:r>
              <a:rPr kumimoji="1" lang="en-US" altLang="ja-JP" sz="1400" dirty="0" smtClean="0">
                <a:latin typeface="+mn-lt"/>
              </a:rPr>
              <a:t>part sublayer</a:t>
            </a:r>
            <a:endParaRPr kumimoji="1" lang="ja-JP" altLang="en-US" sz="1400" dirty="0">
              <a:latin typeface="+mn-lt"/>
            </a:endParaRPr>
          </a:p>
        </p:txBody>
      </p:sp>
      <p:sp>
        <p:nvSpPr>
          <p:cNvPr id="24" name="左右矢印 23"/>
          <p:cNvSpPr/>
          <p:nvPr/>
        </p:nvSpPr>
        <p:spPr bwMode="auto">
          <a:xfrm>
            <a:off x="1844028" y="3678268"/>
            <a:ext cx="517357" cy="216000"/>
          </a:xfrm>
          <a:prstGeom prst="leftRightArrow">
            <a:avLst/>
          </a:prstGeom>
          <a:noFill/>
          <a:ln w="12700" cap="flat" cmpd="sng" algn="ctr">
            <a:solidFill>
              <a:schemeClr val="tx1"/>
            </a:solidFill>
            <a:prstDash val="solid"/>
            <a:round/>
            <a:headEnd type="none" w="sm" len="sm"/>
            <a:tailEnd type="none" w="sm" len="sm"/>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5" name="正方形/長方形 24"/>
          <p:cNvSpPr/>
          <p:nvPr/>
        </p:nvSpPr>
        <p:spPr bwMode="auto">
          <a:xfrm>
            <a:off x="2627784" y="5229201"/>
            <a:ext cx="1016904" cy="864096"/>
          </a:xfrm>
          <a:prstGeom prst="rect">
            <a:avLst/>
          </a:prstGeom>
          <a:noFill/>
          <a:ln w="12700" cap="flat" cmpd="sng" algn="ctr">
            <a:solidFill>
              <a:schemeClr val="tx1"/>
            </a:solidFill>
            <a:prstDash val="solid"/>
            <a:round/>
            <a:headEnd type="none" w="sm" len="sm"/>
            <a:tailEnd type="none" w="sm" len="sm"/>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6" name="テキスト ボックス 25"/>
          <p:cNvSpPr txBox="1"/>
          <p:nvPr/>
        </p:nvSpPr>
        <p:spPr>
          <a:xfrm>
            <a:off x="2764981" y="5229200"/>
            <a:ext cx="742511" cy="338554"/>
          </a:xfrm>
          <a:prstGeom prst="rect">
            <a:avLst/>
          </a:prstGeom>
          <a:noFill/>
        </p:spPr>
        <p:txBody>
          <a:bodyPr wrap="none" rtlCol="0">
            <a:spAutoFit/>
          </a:bodyPr>
          <a:lstStyle/>
          <a:p>
            <a:r>
              <a:rPr kumimoji="1" lang="en-US" altLang="ja-JP" sz="1600" dirty="0" smtClean="0">
                <a:latin typeface="+mn-lt"/>
              </a:rPr>
              <a:t>PLME</a:t>
            </a:r>
            <a:endParaRPr kumimoji="1" lang="ja-JP" altLang="en-US" sz="1600" dirty="0">
              <a:latin typeface="+mn-lt"/>
            </a:endParaRPr>
          </a:p>
        </p:txBody>
      </p:sp>
      <p:sp>
        <p:nvSpPr>
          <p:cNvPr id="27" name="角丸四角形 26"/>
          <p:cNvSpPr/>
          <p:nvPr/>
        </p:nvSpPr>
        <p:spPr bwMode="auto">
          <a:xfrm>
            <a:off x="2871384" y="5589241"/>
            <a:ext cx="529705" cy="432000"/>
          </a:xfrm>
          <a:prstGeom prst="roundRect">
            <a:avLst/>
          </a:prstGeom>
          <a:noFill/>
          <a:ln w="12700" cap="flat" cmpd="sng" algn="ctr">
            <a:solidFill>
              <a:schemeClr val="tx1"/>
            </a:solidFill>
            <a:prstDash val="solid"/>
            <a:round/>
            <a:headEnd type="none" w="sm" len="sm"/>
            <a:tailEnd type="none" w="sm" len="sm"/>
          </a:ln>
          <a:effectLst/>
          <a:ex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mn-lt"/>
              </a:rPr>
              <a:t>PHY PIB</a:t>
            </a:r>
            <a:endParaRPr kumimoji="0" lang="ja-JP" altLang="en-US" sz="1400" b="0" i="0" u="none" strike="noStrike" cap="none" normalizeH="0" baseline="0" dirty="0" smtClean="0">
              <a:ln>
                <a:noFill/>
              </a:ln>
              <a:solidFill>
                <a:schemeClr val="tx1"/>
              </a:solidFill>
              <a:effectLst/>
              <a:latin typeface="+mn-lt"/>
            </a:endParaRPr>
          </a:p>
        </p:txBody>
      </p:sp>
      <p:sp>
        <p:nvSpPr>
          <p:cNvPr id="29" name="テキスト ボックス 28"/>
          <p:cNvSpPr txBox="1"/>
          <p:nvPr/>
        </p:nvSpPr>
        <p:spPr>
          <a:xfrm>
            <a:off x="4644008" y="5398477"/>
            <a:ext cx="2860078" cy="1015663"/>
          </a:xfrm>
          <a:prstGeom prst="rect">
            <a:avLst/>
          </a:prstGeom>
          <a:noFill/>
        </p:spPr>
        <p:txBody>
          <a:bodyPr wrap="none" rtlCol="0">
            <a:spAutoFit/>
          </a:bodyPr>
          <a:lstStyle/>
          <a:p>
            <a:r>
              <a:rPr kumimoji="1" lang="en-US" altLang="ja-JP" dirty="0">
                <a:latin typeface="+mj-lt"/>
              </a:rPr>
              <a:t>MCPS:MAC </a:t>
            </a:r>
            <a:r>
              <a:rPr kumimoji="1" lang="en-US" altLang="ja-JP" dirty="0" smtClean="0">
                <a:latin typeface="+mj-lt"/>
              </a:rPr>
              <a:t>Common Part </a:t>
            </a:r>
            <a:r>
              <a:rPr kumimoji="1" lang="en-US" altLang="ja-JP" dirty="0">
                <a:latin typeface="+mj-lt"/>
              </a:rPr>
              <a:t>Sublayer</a:t>
            </a:r>
          </a:p>
          <a:p>
            <a:r>
              <a:rPr kumimoji="1" lang="en-US" altLang="ja-JP" dirty="0" smtClean="0">
                <a:latin typeface="+mj-lt"/>
              </a:rPr>
              <a:t>MLME:MAC Layer Management Entity</a:t>
            </a:r>
          </a:p>
          <a:p>
            <a:r>
              <a:rPr kumimoji="1" lang="en-US" altLang="ja-JP" dirty="0">
                <a:latin typeface="+mj-lt"/>
              </a:rPr>
              <a:t>PD: PHY </a:t>
            </a:r>
            <a:r>
              <a:rPr kumimoji="1" lang="en-US" altLang="ja-JP" dirty="0" smtClean="0">
                <a:latin typeface="+mj-lt"/>
              </a:rPr>
              <a:t>Data</a:t>
            </a:r>
          </a:p>
          <a:p>
            <a:r>
              <a:rPr kumimoji="1" lang="en-US" altLang="ja-JP" dirty="0">
                <a:latin typeface="+mj-lt"/>
              </a:rPr>
              <a:t>PLME: Physical </a:t>
            </a:r>
            <a:r>
              <a:rPr kumimoji="1" lang="en-US" altLang="ja-JP" dirty="0" smtClean="0">
                <a:latin typeface="+mj-lt"/>
              </a:rPr>
              <a:t>Layer Management Entity</a:t>
            </a:r>
          </a:p>
          <a:p>
            <a:r>
              <a:rPr kumimoji="1" lang="en-US" altLang="ja-JP" dirty="0" smtClean="0">
                <a:latin typeface="+mj-lt"/>
              </a:rPr>
              <a:t>PIB: PAN information base</a:t>
            </a:r>
            <a:endParaRPr kumimoji="1" lang="en-US" altLang="ja-JP" dirty="0">
              <a:latin typeface="+mj-lt"/>
            </a:endParaRPr>
          </a:p>
        </p:txBody>
      </p:sp>
    </p:spTree>
    <p:extLst>
      <p:ext uri="{BB962C8B-B14F-4D97-AF65-F5344CB8AC3E}">
        <p14:creationId xmlns:p14="http://schemas.microsoft.com/office/powerpoint/2010/main" xmlns="" val="2950598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685800"/>
            <a:ext cx="8208912" cy="1066800"/>
          </a:xfrm>
        </p:spPr>
        <p:txBody>
          <a:bodyPr>
            <a:normAutofit fontScale="90000"/>
          </a:bodyPr>
          <a:lstStyle/>
          <a:p>
            <a:r>
              <a:rPr kumimoji="1" lang="en-US" altLang="ja-JP" dirty="0" smtClean="0"/>
              <a:t>A Possible Procedure for Spectrum Resource Measurement and Management </a:t>
            </a:r>
            <a:endParaRPr kumimoji="1" lang="ja-JP" altLang="en-US" dirty="0"/>
          </a:p>
        </p:txBody>
      </p:sp>
      <p:sp>
        <p:nvSpPr>
          <p:cNvPr id="4" name="コンテンツ プレースホルダー 3"/>
          <p:cNvSpPr>
            <a:spLocks noGrp="1"/>
          </p:cNvSpPr>
          <p:nvPr>
            <p:ph sz="half" idx="2"/>
          </p:nvPr>
        </p:nvSpPr>
        <p:spPr>
          <a:xfrm>
            <a:off x="4499992" y="2492896"/>
            <a:ext cx="4392488" cy="4248472"/>
          </a:xfrm>
        </p:spPr>
        <p:txBody>
          <a:bodyPr/>
          <a:lstStyle/>
          <a:p>
            <a:r>
              <a:rPr kumimoji="1" lang="en-US" altLang="ja-JP" sz="2000" dirty="0" smtClean="0">
                <a:latin typeface="+mj-lt"/>
              </a:rPr>
              <a:t>The Network Manager (NM) requests the measurement of the SRU information to Pico Net Controllers (PNC).</a:t>
            </a:r>
          </a:p>
          <a:p>
            <a:r>
              <a:rPr lang="en-US" altLang="ja-JP" sz="2000" dirty="0" smtClean="0">
                <a:latin typeface="+mj-lt"/>
              </a:rPr>
              <a:t>Each PNC collects the SRU information from attached Devices and report them to the NM.</a:t>
            </a:r>
          </a:p>
          <a:p>
            <a:r>
              <a:rPr lang="en-US" altLang="ja-JP" sz="2000" dirty="0" smtClean="0">
                <a:latin typeface="+mj-lt"/>
              </a:rPr>
              <a:t>Based on the collected SRU information, the NM may perform network management (including a management for efficient spectrum resource usage).</a:t>
            </a:r>
            <a:endParaRPr kumimoji="1" lang="en-US" altLang="ja-JP" sz="2000" dirty="0" smtClean="0">
              <a:latin typeface="+mj-lt"/>
            </a:endParaRPr>
          </a:p>
          <a:p>
            <a:endParaRPr kumimoji="1" lang="ja-JP" altLang="en-US" sz="2000" dirty="0">
              <a:latin typeface="+mj-lt"/>
            </a:endParaRPr>
          </a:p>
        </p:txBody>
      </p:sp>
      <p:sp>
        <p:nvSpPr>
          <p:cNvPr id="5" name="日付プレースホルダー 4"/>
          <p:cNvSpPr>
            <a:spLocks noGrp="1"/>
          </p:cNvSpPr>
          <p:nvPr>
            <p:ph type="dt" sz="half" idx="10"/>
          </p:nvPr>
        </p:nvSpPr>
        <p:spPr/>
        <p:txBody>
          <a:bodyPr/>
          <a:lstStyle/>
          <a:p>
            <a:pPr>
              <a:defRPr/>
            </a:pPr>
            <a:r>
              <a:rPr lang="en-US" altLang="ja-JP" smtClean="0"/>
              <a:t>January, 2015</a:t>
            </a:r>
            <a:endParaRPr lang="en-US" altLang="ja-JP" dirty="0"/>
          </a:p>
        </p:txBody>
      </p:sp>
      <p:sp>
        <p:nvSpPr>
          <p:cNvPr id="6" name="フッター プレースホルダー 5"/>
          <p:cNvSpPr>
            <a:spLocks noGrp="1"/>
          </p:cNvSpPr>
          <p:nvPr>
            <p:ph type="ftr" sz="quarter" idx="11"/>
          </p:nvPr>
        </p:nvSpPr>
        <p:spPr/>
        <p:txBody>
          <a:bodyPr/>
          <a:lstStyle/>
          <a:p>
            <a:pPr>
              <a:defRPr/>
            </a:pPr>
            <a:r>
              <a:rPr lang="en-US" altLang="ja-JP" smtClean="0"/>
              <a:t>Shoichi Kitazawa, ATR</a:t>
            </a:r>
            <a:endParaRPr lang="en-US" altLang="ja-JP" dirty="0"/>
          </a:p>
        </p:txBody>
      </p:sp>
      <p:sp>
        <p:nvSpPr>
          <p:cNvPr id="7" name="スライド番号プレースホルダー 6"/>
          <p:cNvSpPr>
            <a:spLocks noGrp="1"/>
          </p:cNvSpPr>
          <p:nvPr>
            <p:ph type="sldNum" sz="quarter" idx="12"/>
          </p:nvPr>
        </p:nvSpPr>
        <p:spPr/>
        <p:txBody>
          <a:bodyPr/>
          <a:lstStyle/>
          <a:p>
            <a:pPr>
              <a:defRPr/>
            </a:pPr>
            <a:r>
              <a:rPr lang="en-US" altLang="ja-JP" smtClean="0"/>
              <a:t>Slide </a:t>
            </a:r>
            <a:fld id="{2B223C4F-2AE8-48F7-BC66-1F4520642D65}" type="slidenum">
              <a:rPr lang="en-US" altLang="ja-JP" smtClean="0"/>
              <a:pPr>
                <a:defRPr/>
              </a:pPr>
              <a:t>4</a:t>
            </a:fld>
            <a:endParaRPr lang="en-US" altLang="ja-JP"/>
          </a:p>
        </p:txBody>
      </p:sp>
      <p:sp>
        <p:nvSpPr>
          <p:cNvPr id="9" name="正方形/長方形 8"/>
          <p:cNvSpPr/>
          <p:nvPr/>
        </p:nvSpPr>
        <p:spPr bwMode="auto">
          <a:xfrm>
            <a:off x="251520" y="3856822"/>
            <a:ext cx="1152000" cy="6480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2000" b="0" i="0" u="none" strike="noStrike" cap="none" normalizeH="0" baseline="0" dirty="0" smtClean="0">
                <a:ln>
                  <a:noFill/>
                </a:ln>
                <a:solidFill>
                  <a:schemeClr val="tx1"/>
                </a:solidFill>
                <a:effectLst/>
                <a:latin typeface="+mn-lt"/>
              </a:rPr>
              <a:t>PNC1</a:t>
            </a:r>
          </a:p>
        </p:txBody>
      </p:sp>
      <p:sp>
        <p:nvSpPr>
          <p:cNvPr id="10" name="正方形/長方形 9"/>
          <p:cNvSpPr/>
          <p:nvPr/>
        </p:nvSpPr>
        <p:spPr bwMode="auto">
          <a:xfrm>
            <a:off x="251520" y="2708920"/>
            <a:ext cx="4032320" cy="64807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algn="ctr"/>
            <a:r>
              <a:rPr lang="en-US" altLang="ja-JP" sz="2000" dirty="0">
                <a:latin typeface="+mn-lt"/>
              </a:rPr>
              <a:t>Network Manager</a:t>
            </a:r>
          </a:p>
        </p:txBody>
      </p:sp>
      <p:cxnSp>
        <p:nvCxnSpPr>
          <p:cNvPr id="11" name="直線矢印コネクタ 10"/>
          <p:cNvCxnSpPr>
            <a:endCxn id="9" idx="0"/>
          </p:cNvCxnSpPr>
          <p:nvPr/>
        </p:nvCxnSpPr>
        <p:spPr bwMode="auto">
          <a:xfrm flipH="1">
            <a:off x="827520" y="3356992"/>
            <a:ext cx="576000" cy="499830"/>
          </a:xfrm>
          <a:prstGeom prst="straightConnector1">
            <a:avLst/>
          </a:prstGeom>
          <a:solidFill>
            <a:schemeClr val="accent1"/>
          </a:solidFill>
          <a:ln w="28575" cap="flat" cmpd="sng" algn="ctr">
            <a:solidFill>
              <a:schemeClr val="tx1"/>
            </a:solidFill>
            <a:prstDash val="solid"/>
            <a:round/>
            <a:headEnd type="triangle" w="lg" len="lg"/>
            <a:tailEnd type="triangle" w="lg" len="lg"/>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30" name="直線矢印コネクタ 29"/>
          <p:cNvCxnSpPr/>
          <p:nvPr/>
        </p:nvCxnSpPr>
        <p:spPr bwMode="auto">
          <a:xfrm>
            <a:off x="847292" y="4504822"/>
            <a:ext cx="0" cy="499830"/>
          </a:xfrm>
          <a:prstGeom prst="straightConnector1">
            <a:avLst/>
          </a:prstGeom>
          <a:solidFill>
            <a:schemeClr val="accent1"/>
          </a:solidFill>
          <a:ln w="28575" cap="flat" cmpd="sng" algn="ctr">
            <a:solidFill>
              <a:schemeClr val="tx1"/>
            </a:solidFill>
            <a:prstDash val="solid"/>
            <a:round/>
            <a:headEnd type="triangle" w="lg" len="lg"/>
            <a:tailEnd type="triangle" w="lg" len="lg"/>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32" name="正方形/長方形 31"/>
          <p:cNvSpPr/>
          <p:nvPr/>
        </p:nvSpPr>
        <p:spPr bwMode="auto">
          <a:xfrm>
            <a:off x="251520" y="4974478"/>
            <a:ext cx="1152000" cy="648000"/>
          </a:xfrm>
          <a:prstGeom prst="rect">
            <a:avLst/>
          </a:prstGeom>
          <a:noFill/>
          <a:ln w="12700" cap="flat" cmpd="sng" algn="ctr">
            <a:solidFill>
              <a:schemeClr val="tx1"/>
            </a:solidFill>
            <a:prstDash val="solid"/>
            <a:round/>
            <a:headEnd type="none" w="sm" len="sm"/>
            <a:tailEnd type="none" w="sm" len="sm"/>
          </a:ln>
          <a:effectLst/>
          <a:extLst/>
        </p:spPr>
        <p:txBody>
          <a:bodyPr vert="horz" wrap="square" lIns="36000" tIns="36000" rIns="36000" bIns="3600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2000" b="0" i="0" u="none" strike="noStrike" cap="none" normalizeH="0" baseline="0" dirty="0" smtClean="0">
                <a:ln>
                  <a:noFill/>
                </a:ln>
                <a:solidFill>
                  <a:schemeClr val="tx1"/>
                </a:solidFill>
                <a:effectLst/>
                <a:latin typeface="+mn-lt"/>
              </a:rPr>
              <a:t>Device</a:t>
            </a:r>
          </a:p>
        </p:txBody>
      </p:sp>
      <p:sp>
        <p:nvSpPr>
          <p:cNvPr id="34" name="正方形/長方形 33"/>
          <p:cNvSpPr/>
          <p:nvPr/>
        </p:nvSpPr>
        <p:spPr bwMode="auto">
          <a:xfrm>
            <a:off x="1619672" y="3856822"/>
            <a:ext cx="1152000" cy="6480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2000" b="0" i="0" u="none" strike="noStrike" cap="none" normalizeH="0" baseline="0" dirty="0" smtClean="0">
                <a:ln>
                  <a:noFill/>
                </a:ln>
                <a:solidFill>
                  <a:schemeClr val="tx1"/>
                </a:solidFill>
                <a:effectLst/>
                <a:latin typeface="+mn-lt"/>
              </a:rPr>
              <a:t>PNC1</a:t>
            </a:r>
          </a:p>
        </p:txBody>
      </p:sp>
      <p:sp>
        <p:nvSpPr>
          <p:cNvPr id="35" name="正方形/長方形 34"/>
          <p:cNvSpPr/>
          <p:nvPr/>
        </p:nvSpPr>
        <p:spPr bwMode="auto">
          <a:xfrm>
            <a:off x="1619672" y="4974478"/>
            <a:ext cx="1152000" cy="648000"/>
          </a:xfrm>
          <a:prstGeom prst="rect">
            <a:avLst/>
          </a:prstGeom>
          <a:noFill/>
          <a:ln w="12700" cap="flat" cmpd="sng" algn="ctr">
            <a:solidFill>
              <a:schemeClr val="tx1"/>
            </a:solidFill>
            <a:prstDash val="solid"/>
            <a:round/>
            <a:headEnd type="none" w="sm" len="sm"/>
            <a:tailEnd type="none" w="sm" len="sm"/>
          </a:ln>
          <a:effectLst/>
          <a:extLst/>
        </p:spPr>
        <p:txBody>
          <a:bodyPr vert="horz" wrap="square" lIns="36000" tIns="36000" rIns="36000" bIns="3600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2000" b="0" i="0" u="none" strike="noStrike" cap="none" normalizeH="0" baseline="0" dirty="0" smtClean="0">
                <a:ln>
                  <a:noFill/>
                </a:ln>
                <a:solidFill>
                  <a:schemeClr val="tx1"/>
                </a:solidFill>
                <a:effectLst/>
                <a:latin typeface="+mn-lt"/>
              </a:rPr>
              <a:t>Device</a:t>
            </a:r>
          </a:p>
        </p:txBody>
      </p:sp>
      <p:sp>
        <p:nvSpPr>
          <p:cNvPr id="36" name="正方形/長方形 35"/>
          <p:cNvSpPr/>
          <p:nvPr/>
        </p:nvSpPr>
        <p:spPr bwMode="auto">
          <a:xfrm>
            <a:off x="3131840" y="3856822"/>
            <a:ext cx="1152000" cy="6480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2000" b="0" i="0" u="none" strike="noStrike" cap="none" normalizeH="0" baseline="0" dirty="0" err="1" smtClean="0">
                <a:ln>
                  <a:noFill/>
                </a:ln>
                <a:solidFill>
                  <a:schemeClr val="tx1"/>
                </a:solidFill>
                <a:effectLst/>
                <a:latin typeface="+mn-lt"/>
              </a:rPr>
              <a:t>PNCn</a:t>
            </a:r>
            <a:endParaRPr kumimoji="0" lang="en-US" altLang="ja-JP" sz="2000" b="0" i="0" u="none" strike="noStrike" cap="none" normalizeH="0" baseline="0" dirty="0" smtClean="0">
              <a:ln>
                <a:noFill/>
              </a:ln>
              <a:solidFill>
                <a:schemeClr val="tx1"/>
              </a:solidFill>
              <a:effectLst/>
              <a:latin typeface="+mn-lt"/>
            </a:endParaRPr>
          </a:p>
        </p:txBody>
      </p:sp>
      <p:sp>
        <p:nvSpPr>
          <p:cNvPr id="37" name="正方形/長方形 36"/>
          <p:cNvSpPr/>
          <p:nvPr/>
        </p:nvSpPr>
        <p:spPr bwMode="auto">
          <a:xfrm>
            <a:off x="3131840" y="4974478"/>
            <a:ext cx="1152000" cy="648000"/>
          </a:xfrm>
          <a:prstGeom prst="rect">
            <a:avLst/>
          </a:prstGeom>
          <a:noFill/>
          <a:ln w="12700" cap="flat" cmpd="sng" algn="ctr">
            <a:solidFill>
              <a:schemeClr val="tx1"/>
            </a:solidFill>
            <a:prstDash val="solid"/>
            <a:round/>
            <a:headEnd type="none" w="sm" len="sm"/>
            <a:tailEnd type="none" w="sm" len="sm"/>
          </a:ln>
          <a:effectLst/>
          <a:extLst/>
        </p:spPr>
        <p:txBody>
          <a:bodyPr vert="horz" wrap="square" lIns="36000" tIns="36000" rIns="36000" bIns="3600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2000" b="0" i="0" u="none" strike="noStrike" cap="none" normalizeH="0" baseline="0" dirty="0" smtClean="0">
                <a:ln>
                  <a:noFill/>
                </a:ln>
                <a:solidFill>
                  <a:schemeClr val="tx1"/>
                </a:solidFill>
                <a:effectLst/>
                <a:latin typeface="+mn-lt"/>
              </a:rPr>
              <a:t>Device</a:t>
            </a:r>
          </a:p>
        </p:txBody>
      </p:sp>
      <p:cxnSp>
        <p:nvCxnSpPr>
          <p:cNvPr id="39" name="直線矢印コネクタ 38"/>
          <p:cNvCxnSpPr>
            <a:stCxn id="10" idx="2"/>
          </p:cNvCxnSpPr>
          <p:nvPr/>
        </p:nvCxnSpPr>
        <p:spPr bwMode="auto">
          <a:xfrm flipH="1">
            <a:off x="2186944" y="3356992"/>
            <a:ext cx="80736" cy="499830"/>
          </a:xfrm>
          <a:prstGeom prst="straightConnector1">
            <a:avLst/>
          </a:prstGeom>
          <a:solidFill>
            <a:schemeClr val="accent1"/>
          </a:solidFill>
          <a:ln w="28575" cap="flat" cmpd="sng" algn="ctr">
            <a:solidFill>
              <a:schemeClr val="tx1"/>
            </a:solidFill>
            <a:prstDash val="solid"/>
            <a:round/>
            <a:headEnd type="triangle" w="lg" len="lg"/>
            <a:tailEnd type="triangle" w="lg" len="lg"/>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41" name="直線矢印コネクタ 40"/>
          <p:cNvCxnSpPr/>
          <p:nvPr/>
        </p:nvCxnSpPr>
        <p:spPr bwMode="auto">
          <a:xfrm>
            <a:off x="3203848" y="3356992"/>
            <a:ext cx="571603" cy="499830"/>
          </a:xfrm>
          <a:prstGeom prst="straightConnector1">
            <a:avLst/>
          </a:prstGeom>
          <a:solidFill>
            <a:schemeClr val="accent1"/>
          </a:solidFill>
          <a:ln w="28575" cap="flat" cmpd="sng" algn="ctr">
            <a:solidFill>
              <a:schemeClr val="tx1"/>
            </a:solidFill>
            <a:prstDash val="solid"/>
            <a:round/>
            <a:headEnd type="triangle" w="lg" len="lg"/>
            <a:tailEnd type="triangle" w="lg" len="lg"/>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44" name="直線コネクタ 43"/>
          <p:cNvCxnSpPr/>
          <p:nvPr/>
        </p:nvCxnSpPr>
        <p:spPr bwMode="auto">
          <a:xfrm>
            <a:off x="2807840" y="5298478"/>
            <a:ext cx="324000" cy="0"/>
          </a:xfrm>
          <a:prstGeom prst="line">
            <a:avLst/>
          </a:prstGeom>
          <a:solidFill>
            <a:schemeClr val="accent1"/>
          </a:solidFill>
          <a:ln w="5715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46" name="直線コネクタ 45"/>
          <p:cNvCxnSpPr/>
          <p:nvPr/>
        </p:nvCxnSpPr>
        <p:spPr bwMode="auto">
          <a:xfrm>
            <a:off x="2807840" y="4221088"/>
            <a:ext cx="324000" cy="0"/>
          </a:xfrm>
          <a:prstGeom prst="line">
            <a:avLst/>
          </a:prstGeom>
          <a:solidFill>
            <a:schemeClr val="accent1"/>
          </a:solidFill>
          <a:ln w="5715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47" name="直線矢印コネクタ 46"/>
          <p:cNvCxnSpPr/>
          <p:nvPr/>
        </p:nvCxnSpPr>
        <p:spPr bwMode="auto">
          <a:xfrm>
            <a:off x="2195672" y="4504822"/>
            <a:ext cx="0" cy="499830"/>
          </a:xfrm>
          <a:prstGeom prst="straightConnector1">
            <a:avLst/>
          </a:prstGeom>
          <a:solidFill>
            <a:schemeClr val="accent1"/>
          </a:solidFill>
          <a:ln w="28575" cap="flat" cmpd="sng" algn="ctr">
            <a:solidFill>
              <a:schemeClr val="tx1"/>
            </a:solidFill>
            <a:prstDash val="solid"/>
            <a:round/>
            <a:headEnd type="triangle" w="lg" len="lg"/>
            <a:tailEnd type="triangle" w="lg" len="lg"/>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48" name="直線矢印コネクタ 47"/>
          <p:cNvCxnSpPr/>
          <p:nvPr/>
        </p:nvCxnSpPr>
        <p:spPr bwMode="auto">
          <a:xfrm>
            <a:off x="3707840" y="4504822"/>
            <a:ext cx="0" cy="499830"/>
          </a:xfrm>
          <a:prstGeom prst="straightConnector1">
            <a:avLst/>
          </a:prstGeom>
          <a:solidFill>
            <a:schemeClr val="accent1"/>
          </a:solidFill>
          <a:ln w="28575" cap="flat" cmpd="sng" algn="ctr">
            <a:solidFill>
              <a:schemeClr val="tx1"/>
            </a:solidFill>
            <a:prstDash val="solid"/>
            <a:round/>
            <a:headEnd type="triangle" w="lg" len="lg"/>
            <a:tailEnd type="triangle" w="lg" len="lg"/>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22" name="角丸四角形 21"/>
          <p:cNvSpPr/>
          <p:nvPr/>
        </p:nvSpPr>
        <p:spPr bwMode="auto">
          <a:xfrm>
            <a:off x="241028" y="1772816"/>
            <a:ext cx="8651452" cy="648072"/>
          </a:xfrm>
          <a:prstGeom prst="round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2800" b="0" i="0" u="none" strike="noStrike" cap="none" normalizeH="0" baseline="0" dirty="0" smtClean="0">
                <a:ln>
                  <a:noFill/>
                </a:ln>
                <a:solidFill>
                  <a:schemeClr val="tx1"/>
                </a:solidFill>
                <a:effectLst/>
                <a:latin typeface="Times New Roman" pitchFamily="18" charset="0"/>
              </a:rPr>
              <a:t>Types of PIBs and IEs used for SRMM to be defined</a:t>
            </a:r>
            <a:endParaRPr kumimoji="0" lang="ja-JP" altLang="en-US" sz="28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xmlns="" val="3605367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altLang="ja-JP" smtClean="0"/>
              <a:t>January 2015</a:t>
            </a:r>
            <a:endParaRPr lang="en-US" altLang="ja-JP"/>
          </a:p>
        </p:txBody>
      </p:sp>
      <p:sp>
        <p:nvSpPr>
          <p:cNvPr id="5" name="フッター プレースホルダー 4"/>
          <p:cNvSpPr>
            <a:spLocks noGrp="1"/>
          </p:cNvSpPr>
          <p:nvPr>
            <p:ph type="ftr" sz="quarter" idx="11"/>
          </p:nvPr>
        </p:nvSpPr>
        <p:spPr/>
        <p:txBody>
          <a:bodyPr/>
          <a:lstStyle/>
          <a:p>
            <a:pPr>
              <a:defRPr/>
            </a:pPr>
            <a:r>
              <a:rPr lang="en-US" altLang="ja-JP" smtClean="0"/>
              <a:t>Shoichi Kitazawa,ATR</a:t>
            </a:r>
            <a:endParaRPr lang="en-US" altLang="ja-JP"/>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04882A01-BBDB-496F-A696-F7B40531DA98}" type="slidenum">
              <a:rPr lang="en-US" altLang="ja-JP" smtClean="0"/>
              <a:pPr>
                <a:defRPr/>
              </a:pPr>
              <a:t>5</a:t>
            </a:fld>
            <a:endParaRPr lang="en-US" altLang="ja-JP"/>
          </a:p>
        </p:txBody>
      </p:sp>
      <p:cxnSp>
        <p:nvCxnSpPr>
          <p:cNvPr id="10" name="直線コネクタ 9"/>
          <p:cNvCxnSpPr>
            <a:stCxn id="56" idx="1"/>
            <a:endCxn id="30" idx="3"/>
          </p:cNvCxnSpPr>
          <p:nvPr/>
        </p:nvCxnSpPr>
        <p:spPr bwMode="auto">
          <a:xfrm flipH="1" flipV="1">
            <a:off x="5129949" y="2485381"/>
            <a:ext cx="2249644" cy="2101759"/>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1" name="円/楕円 10"/>
          <p:cNvSpPr/>
          <p:nvPr/>
        </p:nvSpPr>
        <p:spPr bwMode="auto">
          <a:xfrm>
            <a:off x="6599059" y="5198769"/>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 name="円/楕円 15"/>
          <p:cNvSpPr/>
          <p:nvPr/>
        </p:nvSpPr>
        <p:spPr bwMode="auto">
          <a:xfrm rot="2265361">
            <a:off x="6620261" y="4466825"/>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7" name="円/楕円 16"/>
          <p:cNvSpPr/>
          <p:nvPr/>
        </p:nvSpPr>
        <p:spPr bwMode="auto">
          <a:xfrm>
            <a:off x="8137280" y="4885100"/>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8" name="円/楕円 17"/>
          <p:cNvSpPr/>
          <p:nvPr/>
        </p:nvSpPr>
        <p:spPr bwMode="auto">
          <a:xfrm>
            <a:off x="7824352" y="4114596"/>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3" name="直線コネクタ 12"/>
          <p:cNvCxnSpPr>
            <a:stCxn id="56" idx="7"/>
            <a:endCxn id="18" idx="3"/>
          </p:cNvCxnSpPr>
          <p:nvPr/>
        </p:nvCxnSpPr>
        <p:spPr bwMode="auto">
          <a:xfrm flipV="1">
            <a:off x="7634151" y="4360447"/>
            <a:ext cx="232382" cy="226693"/>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5" name="直線コネクタ 14"/>
          <p:cNvCxnSpPr>
            <a:stCxn id="56" idx="5"/>
            <a:endCxn id="17" idx="1"/>
          </p:cNvCxnSpPr>
          <p:nvPr/>
        </p:nvCxnSpPr>
        <p:spPr bwMode="auto">
          <a:xfrm>
            <a:off x="7634151" y="4841698"/>
            <a:ext cx="545310" cy="85583"/>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20" name="直線コネクタ 19"/>
          <p:cNvCxnSpPr>
            <a:stCxn id="56" idx="3"/>
            <a:endCxn id="11" idx="7"/>
          </p:cNvCxnSpPr>
          <p:nvPr/>
        </p:nvCxnSpPr>
        <p:spPr bwMode="auto">
          <a:xfrm flipH="1">
            <a:off x="6844910" y="4841698"/>
            <a:ext cx="534683" cy="39925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22" name="直線コネクタ 21"/>
          <p:cNvCxnSpPr>
            <a:stCxn id="56" idx="2"/>
            <a:endCxn id="16" idx="6"/>
          </p:cNvCxnSpPr>
          <p:nvPr/>
        </p:nvCxnSpPr>
        <p:spPr bwMode="auto">
          <a:xfrm flipH="1" flipV="1">
            <a:off x="6878140" y="4699022"/>
            <a:ext cx="448732" cy="1539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42" name="円/楕円 41"/>
          <p:cNvSpPr/>
          <p:nvPr/>
        </p:nvSpPr>
        <p:spPr bwMode="auto">
          <a:xfrm rot="19993256">
            <a:off x="1171491" y="5434076"/>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3" name="円/楕円 42"/>
          <p:cNvSpPr/>
          <p:nvPr/>
        </p:nvSpPr>
        <p:spPr bwMode="auto">
          <a:xfrm>
            <a:off x="674595" y="4372559"/>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4" name="円/楕円 43"/>
          <p:cNvSpPr/>
          <p:nvPr/>
        </p:nvSpPr>
        <p:spPr bwMode="auto">
          <a:xfrm rot="1789934">
            <a:off x="1666906" y="5146210"/>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5" name="円/楕円 44"/>
          <p:cNvSpPr/>
          <p:nvPr/>
        </p:nvSpPr>
        <p:spPr bwMode="auto">
          <a:xfrm>
            <a:off x="2055468" y="4619422"/>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46" name="直線コネクタ 45"/>
          <p:cNvCxnSpPr>
            <a:stCxn id="14" idx="6"/>
            <a:endCxn id="45" idx="2"/>
          </p:cNvCxnSpPr>
          <p:nvPr/>
        </p:nvCxnSpPr>
        <p:spPr bwMode="auto">
          <a:xfrm flipV="1">
            <a:off x="1540625" y="4763438"/>
            <a:ext cx="514843" cy="1993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47" name="直線コネクタ 46"/>
          <p:cNvCxnSpPr>
            <a:stCxn id="14" idx="5"/>
            <a:endCxn id="44" idx="1"/>
          </p:cNvCxnSpPr>
          <p:nvPr/>
        </p:nvCxnSpPr>
        <p:spPr bwMode="auto">
          <a:xfrm>
            <a:off x="1487904" y="4910655"/>
            <a:ext cx="285337" cy="2405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48" name="直線コネクタ 47"/>
          <p:cNvCxnSpPr>
            <a:stCxn id="14" idx="4"/>
            <a:endCxn id="42" idx="7"/>
          </p:cNvCxnSpPr>
          <p:nvPr/>
        </p:nvCxnSpPr>
        <p:spPr bwMode="auto">
          <a:xfrm flipH="1">
            <a:off x="1360538" y="4963376"/>
            <a:ext cx="87" cy="47792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49" name="直線コネクタ 48"/>
          <p:cNvCxnSpPr>
            <a:stCxn id="14" idx="2"/>
            <a:endCxn id="43" idx="6"/>
          </p:cNvCxnSpPr>
          <p:nvPr/>
        </p:nvCxnSpPr>
        <p:spPr bwMode="auto">
          <a:xfrm flipH="1" flipV="1">
            <a:off x="962627" y="4516575"/>
            <a:ext cx="217998" cy="26680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046" name="直線コネクタ 1045"/>
          <p:cNvCxnSpPr>
            <a:endCxn id="14" idx="7"/>
          </p:cNvCxnSpPr>
          <p:nvPr/>
        </p:nvCxnSpPr>
        <p:spPr bwMode="auto">
          <a:xfrm flipH="1">
            <a:off x="1487904" y="2619341"/>
            <a:ext cx="2970910" cy="2036756"/>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29" name="直線コネクタ 28"/>
          <p:cNvCxnSpPr>
            <a:stCxn id="30" idx="0"/>
            <a:endCxn id="31" idx="3"/>
          </p:cNvCxnSpPr>
          <p:nvPr/>
        </p:nvCxnSpPr>
        <p:spPr bwMode="auto">
          <a:xfrm flipH="1" flipV="1">
            <a:off x="3923928" y="2249062"/>
            <a:ext cx="790466" cy="46815"/>
          </a:xfrm>
          <a:prstGeom prst="line">
            <a:avLst/>
          </a:prstGeom>
          <a:ln w="25400" cmpd="sng">
            <a:solidFill>
              <a:srgbClr val="002060"/>
            </a:solidFill>
          </a:ln>
        </p:spPr>
        <p:style>
          <a:lnRef idx="1">
            <a:schemeClr val="accent1"/>
          </a:lnRef>
          <a:fillRef idx="0">
            <a:schemeClr val="accent1"/>
          </a:fillRef>
          <a:effectRef idx="0">
            <a:schemeClr val="accent1"/>
          </a:effectRef>
          <a:fontRef idx="minor">
            <a:schemeClr val="tx1"/>
          </a:fontRef>
        </p:style>
      </p:cxnSp>
      <p:pic>
        <p:nvPicPr>
          <p:cNvPr id="30" name="Picture 4" descr="C:\Users\sekiguchi\AppData\Local\Microsoft\Windows\Temporary Internet Files\Content.IE5\UTMJV8BN\MC900223550[1].wmf"/>
          <p:cNvPicPr>
            <a:picLocks noChangeAspect="1" noChangeArrowheads="1"/>
          </p:cNvPicPr>
          <p:nvPr/>
        </p:nvPicPr>
        <p:blipFill>
          <a:blip r:embed="rId2" cstate="print"/>
          <a:srcRect/>
          <a:stretch>
            <a:fillRect/>
          </a:stretch>
        </p:blipFill>
        <p:spPr bwMode="auto">
          <a:xfrm>
            <a:off x="4298839" y="2295877"/>
            <a:ext cx="831110" cy="379008"/>
          </a:xfrm>
          <a:prstGeom prst="rect">
            <a:avLst/>
          </a:prstGeom>
          <a:noFill/>
          <a:ln w="9525">
            <a:noFill/>
            <a:miter lim="800000"/>
            <a:headEnd/>
            <a:tailEnd/>
          </a:ln>
        </p:spPr>
      </p:pic>
      <p:pic>
        <p:nvPicPr>
          <p:cNvPr id="31" name="Picture 3" descr="C:\Users\yano\AppData\Local\Microsoft\Windows\Temporary Internet Files\Content.IE5\RVZS0AZZ\MC900428969[1].wmf"/>
          <p:cNvPicPr>
            <a:picLocks noChangeAspect="1" noChangeArrowheads="1"/>
          </p:cNvPicPr>
          <p:nvPr/>
        </p:nvPicPr>
        <p:blipFill>
          <a:blip r:embed="rId3" cstate="print"/>
          <a:srcRect/>
          <a:stretch>
            <a:fillRect/>
          </a:stretch>
        </p:blipFill>
        <p:spPr bwMode="auto">
          <a:xfrm>
            <a:off x="3059928" y="1649697"/>
            <a:ext cx="864000" cy="1198729"/>
          </a:xfrm>
          <a:prstGeom prst="rect">
            <a:avLst/>
          </a:prstGeom>
          <a:noFill/>
          <a:ln w="9525">
            <a:noFill/>
            <a:miter lim="800000"/>
            <a:headEnd/>
            <a:tailEnd/>
          </a:ln>
        </p:spPr>
      </p:pic>
      <p:sp>
        <p:nvSpPr>
          <p:cNvPr id="34" name="テキスト ボックス 33"/>
          <p:cNvSpPr txBox="1"/>
          <p:nvPr/>
        </p:nvSpPr>
        <p:spPr>
          <a:xfrm>
            <a:off x="739201" y="3889805"/>
            <a:ext cx="1268296" cy="502702"/>
          </a:xfrm>
          <a:prstGeom prst="rect">
            <a:avLst/>
          </a:prstGeom>
          <a:noFill/>
        </p:spPr>
        <p:txBody>
          <a:bodyPr wrap="none" rtlCol="0">
            <a:spAutoFit/>
          </a:bodyPr>
          <a:lstStyle/>
          <a:p>
            <a:pPr>
              <a:lnSpc>
                <a:spcPts val="1600"/>
              </a:lnSpc>
            </a:pPr>
            <a:r>
              <a:rPr lang="en-US" altLang="ja-JP" sz="1600" dirty="0" smtClean="0"/>
              <a:t>802.15.4</a:t>
            </a:r>
            <a:endParaRPr lang="en-US" altLang="ja-JP" sz="1600" dirty="0"/>
          </a:p>
          <a:p>
            <a:pPr>
              <a:lnSpc>
                <a:spcPts val="1600"/>
              </a:lnSpc>
            </a:pPr>
            <a:r>
              <a:rPr lang="en-US" altLang="ja-JP" sz="1600" dirty="0"/>
              <a:t>Coordinator</a:t>
            </a:r>
            <a:endParaRPr lang="ja-JP" altLang="en-US" sz="1600" dirty="0"/>
          </a:p>
        </p:txBody>
      </p:sp>
      <p:sp>
        <p:nvSpPr>
          <p:cNvPr id="35" name="テキスト ボックス 34"/>
          <p:cNvSpPr txBox="1"/>
          <p:nvPr/>
        </p:nvSpPr>
        <p:spPr>
          <a:xfrm>
            <a:off x="7090528" y="5016737"/>
            <a:ext cx="1268296" cy="502702"/>
          </a:xfrm>
          <a:prstGeom prst="rect">
            <a:avLst/>
          </a:prstGeom>
          <a:noFill/>
        </p:spPr>
        <p:txBody>
          <a:bodyPr wrap="none" rtlCol="0">
            <a:spAutoFit/>
          </a:bodyPr>
          <a:lstStyle/>
          <a:p>
            <a:pPr>
              <a:lnSpc>
                <a:spcPts val="1600"/>
              </a:lnSpc>
            </a:pPr>
            <a:r>
              <a:rPr lang="en-US" altLang="ja-JP" sz="1600" dirty="0" smtClean="0"/>
              <a:t>802.15.4</a:t>
            </a:r>
            <a:endParaRPr lang="en-US" altLang="ja-JP" sz="1600" dirty="0"/>
          </a:p>
          <a:p>
            <a:pPr>
              <a:lnSpc>
                <a:spcPts val="1600"/>
              </a:lnSpc>
            </a:pPr>
            <a:r>
              <a:rPr lang="en-US" altLang="ja-JP" sz="1600" dirty="0"/>
              <a:t>Coordinator</a:t>
            </a:r>
            <a:endParaRPr lang="ja-JP" altLang="en-US" sz="1600" dirty="0"/>
          </a:p>
        </p:txBody>
      </p:sp>
      <p:sp>
        <p:nvSpPr>
          <p:cNvPr id="58" name="円/楕円 57"/>
          <p:cNvSpPr/>
          <p:nvPr/>
        </p:nvSpPr>
        <p:spPr bwMode="auto">
          <a:xfrm>
            <a:off x="3923928" y="4653136"/>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9" name="円/楕円 58"/>
          <p:cNvSpPr/>
          <p:nvPr/>
        </p:nvSpPr>
        <p:spPr bwMode="auto">
          <a:xfrm rot="4958973">
            <a:off x="3678749" y="3770071"/>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0" name="円/楕円 59"/>
          <p:cNvSpPr/>
          <p:nvPr/>
        </p:nvSpPr>
        <p:spPr bwMode="auto">
          <a:xfrm>
            <a:off x="4860032" y="4581128"/>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1" name="円/楕円 60"/>
          <p:cNvSpPr/>
          <p:nvPr/>
        </p:nvSpPr>
        <p:spPr bwMode="auto">
          <a:xfrm rot="15731016">
            <a:off x="4890375" y="3510510"/>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62" name="直線コネクタ 61"/>
          <p:cNvCxnSpPr>
            <a:stCxn id="55" idx="7"/>
            <a:endCxn id="61" idx="1"/>
          </p:cNvCxnSpPr>
          <p:nvPr/>
        </p:nvCxnSpPr>
        <p:spPr bwMode="auto">
          <a:xfrm flipV="1">
            <a:off x="4481437" y="3769264"/>
            <a:ext cx="465915" cy="244613"/>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63" name="直線コネクタ 62"/>
          <p:cNvCxnSpPr>
            <a:stCxn id="55" idx="5"/>
            <a:endCxn id="60" idx="1"/>
          </p:cNvCxnSpPr>
          <p:nvPr/>
        </p:nvCxnSpPr>
        <p:spPr bwMode="auto">
          <a:xfrm>
            <a:off x="4481437" y="4268435"/>
            <a:ext cx="420776" cy="35487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64" name="直線コネクタ 63"/>
          <p:cNvCxnSpPr>
            <a:stCxn id="55" idx="4"/>
            <a:endCxn id="58" idx="7"/>
          </p:cNvCxnSpPr>
          <p:nvPr/>
        </p:nvCxnSpPr>
        <p:spPr bwMode="auto">
          <a:xfrm flipH="1">
            <a:off x="4169779" y="4321156"/>
            <a:ext cx="184379" cy="37416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65" name="直線コネクタ 64"/>
          <p:cNvCxnSpPr>
            <a:stCxn id="55" idx="2"/>
            <a:endCxn id="59" idx="7"/>
          </p:cNvCxnSpPr>
          <p:nvPr/>
        </p:nvCxnSpPr>
        <p:spPr bwMode="auto">
          <a:xfrm flipH="1" flipV="1">
            <a:off x="3936792" y="4002057"/>
            <a:ext cx="237366" cy="13909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66" name="テキスト ボックス 65"/>
          <p:cNvSpPr txBox="1"/>
          <p:nvPr/>
        </p:nvSpPr>
        <p:spPr>
          <a:xfrm>
            <a:off x="4513916" y="3845659"/>
            <a:ext cx="1268296" cy="502702"/>
          </a:xfrm>
          <a:prstGeom prst="rect">
            <a:avLst/>
          </a:prstGeom>
          <a:noFill/>
        </p:spPr>
        <p:txBody>
          <a:bodyPr wrap="none" rtlCol="0">
            <a:spAutoFit/>
          </a:bodyPr>
          <a:lstStyle/>
          <a:p>
            <a:pPr>
              <a:lnSpc>
                <a:spcPts val="1600"/>
              </a:lnSpc>
            </a:pPr>
            <a:r>
              <a:rPr lang="en-US" altLang="ja-JP" sz="1600" dirty="0" smtClean="0"/>
              <a:t>802.15.4</a:t>
            </a:r>
            <a:endParaRPr lang="en-US" altLang="ja-JP" sz="1600" dirty="0"/>
          </a:p>
          <a:p>
            <a:pPr>
              <a:lnSpc>
                <a:spcPts val="1600"/>
              </a:lnSpc>
            </a:pPr>
            <a:r>
              <a:rPr lang="en-US" altLang="ja-JP" sz="1600" dirty="0"/>
              <a:t>Coordinator</a:t>
            </a:r>
            <a:endParaRPr lang="ja-JP" altLang="en-US" sz="1600" dirty="0"/>
          </a:p>
        </p:txBody>
      </p:sp>
      <p:cxnSp>
        <p:nvCxnSpPr>
          <p:cNvPr id="68" name="直線コネクタ 67"/>
          <p:cNvCxnSpPr>
            <a:stCxn id="55" idx="0"/>
            <a:endCxn id="30" idx="2"/>
          </p:cNvCxnSpPr>
          <p:nvPr/>
        </p:nvCxnSpPr>
        <p:spPr bwMode="auto">
          <a:xfrm flipV="1">
            <a:off x="4354158" y="2674885"/>
            <a:ext cx="360236" cy="1286271"/>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74" name="円/楕円 73"/>
          <p:cNvSpPr/>
          <p:nvPr/>
        </p:nvSpPr>
        <p:spPr>
          <a:xfrm>
            <a:off x="140629" y="3757891"/>
            <a:ext cx="2444044" cy="223071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5" name="円/楕円 74"/>
          <p:cNvSpPr/>
          <p:nvPr/>
        </p:nvSpPr>
        <p:spPr>
          <a:xfrm>
            <a:off x="6309466" y="3906307"/>
            <a:ext cx="2232248" cy="2084097"/>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2" name="円/楕円 91"/>
          <p:cNvSpPr/>
          <p:nvPr/>
        </p:nvSpPr>
        <p:spPr>
          <a:xfrm>
            <a:off x="3501415" y="3212976"/>
            <a:ext cx="2065486" cy="2071534"/>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3" name="爆発 1 151"/>
          <p:cNvSpPr/>
          <p:nvPr/>
        </p:nvSpPr>
        <p:spPr>
          <a:xfrm>
            <a:off x="2796065" y="5173132"/>
            <a:ext cx="3999376" cy="1395993"/>
          </a:xfrm>
          <a:custGeom>
            <a:avLst/>
            <a:gdLst>
              <a:gd name="connsiteX0" fmla="*/ 10800 w 21600"/>
              <a:gd name="connsiteY0" fmla="*/ 5800 h 21600"/>
              <a:gd name="connsiteX1" fmla="*/ 14522 w 21600"/>
              <a:gd name="connsiteY1" fmla="*/ 0 h 21600"/>
              <a:gd name="connsiteX2" fmla="*/ 14155 w 21600"/>
              <a:gd name="connsiteY2" fmla="*/ 5325 h 21600"/>
              <a:gd name="connsiteX3" fmla="*/ 18380 w 21600"/>
              <a:gd name="connsiteY3" fmla="*/ 4457 h 21600"/>
              <a:gd name="connsiteX4" fmla="*/ 16702 w 21600"/>
              <a:gd name="connsiteY4" fmla="*/ 7315 h 21600"/>
              <a:gd name="connsiteX5" fmla="*/ 21097 w 21600"/>
              <a:gd name="connsiteY5" fmla="*/ 8137 h 21600"/>
              <a:gd name="connsiteX6" fmla="*/ 17607 w 21600"/>
              <a:gd name="connsiteY6" fmla="*/ 10475 h 21600"/>
              <a:gd name="connsiteX7" fmla="*/ 21600 w 21600"/>
              <a:gd name="connsiteY7" fmla="*/ 13290 h 21600"/>
              <a:gd name="connsiteX8" fmla="*/ 16837 w 21600"/>
              <a:gd name="connsiteY8" fmla="*/ 12942 h 21600"/>
              <a:gd name="connsiteX9" fmla="*/ 18145 w 21600"/>
              <a:gd name="connsiteY9" fmla="*/ 18095 h 21600"/>
              <a:gd name="connsiteX10" fmla="*/ 14020 w 21600"/>
              <a:gd name="connsiteY10" fmla="*/ 14457 h 21600"/>
              <a:gd name="connsiteX11" fmla="*/ 13247 w 21600"/>
              <a:gd name="connsiteY11" fmla="*/ 19737 h 21600"/>
              <a:gd name="connsiteX12" fmla="*/ 10532 w 21600"/>
              <a:gd name="connsiteY12" fmla="*/ 14935 h 21600"/>
              <a:gd name="connsiteX13" fmla="*/ 8485 w 21600"/>
              <a:gd name="connsiteY13" fmla="*/ 21600 h 21600"/>
              <a:gd name="connsiteX14" fmla="*/ 7715 w 21600"/>
              <a:gd name="connsiteY14" fmla="*/ 15627 h 21600"/>
              <a:gd name="connsiteX15" fmla="*/ 4762 w 21600"/>
              <a:gd name="connsiteY15" fmla="*/ 17617 h 21600"/>
              <a:gd name="connsiteX16" fmla="*/ 5667 w 21600"/>
              <a:gd name="connsiteY16" fmla="*/ 13937 h 21600"/>
              <a:gd name="connsiteX17" fmla="*/ 135 w 21600"/>
              <a:gd name="connsiteY17" fmla="*/ 14587 h 21600"/>
              <a:gd name="connsiteX18" fmla="*/ 3722 w 21600"/>
              <a:gd name="connsiteY18" fmla="*/ 11775 h 21600"/>
              <a:gd name="connsiteX19" fmla="*/ 0 w 21600"/>
              <a:gd name="connsiteY19" fmla="*/ 8615 h 21600"/>
              <a:gd name="connsiteX20" fmla="*/ 4627 w 21600"/>
              <a:gd name="connsiteY20" fmla="*/ 7617 h 21600"/>
              <a:gd name="connsiteX21" fmla="*/ 370 w 21600"/>
              <a:gd name="connsiteY21" fmla="*/ 2295 h 21600"/>
              <a:gd name="connsiteX22" fmla="*/ 7312 w 21600"/>
              <a:gd name="connsiteY22" fmla="*/ 6320 h 21600"/>
              <a:gd name="connsiteX23" fmla="*/ 8352 w 21600"/>
              <a:gd name="connsiteY23" fmla="*/ 2295 h 21600"/>
              <a:gd name="connsiteX24" fmla="*/ 10800 w 21600"/>
              <a:gd name="connsiteY24" fmla="*/ 5800 h 21600"/>
              <a:gd name="connsiteX0" fmla="*/ 11278 w 21600"/>
              <a:gd name="connsiteY0" fmla="*/ 4146 h 21600"/>
              <a:gd name="connsiteX1" fmla="*/ 14522 w 21600"/>
              <a:gd name="connsiteY1" fmla="*/ 0 h 21600"/>
              <a:gd name="connsiteX2" fmla="*/ 14155 w 21600"/>
              <a:gd name="connsiteY2" fmla="*/ 5325 h 21600"/>
              <a:gd name="connsiteX3" fmla="*/ 18380 w 21600"/>
              <a:gd name="connsiteY3" fmla="*/ 4457 h 21600"/>
              <a:gd name="connsiteX4" fmla="*/ 16702 w 21600"/>
              <a:gd name="connsiteY4" fmla="*/ 7315 h 21600"/>
              <a:gd name="connsiteX5" fmla="*/ 21097 w 21600"/>
              <a:gd name="connsiteY5" fmla="*/ 8137 h 21600"/>
              <a:gd name="connsiteX6" fmla="*/ 17607 w 21600"/>
              <a:gd name="connsiteY6" fmla="*/ 10475 h 21600"/>
              <a:gd name="connsiteX7" fmla="*/ 21600 w 21600"/>
              <a:gd name="connsiteY7" fmla="*/ 13290 h 21600"/>
              <a:gd name="connsiteX8" fmla="*/ 16837 w 21600"/>
              <a:gd name="connsiteY8" fmla="*/ 12942 h 21600"/>
              <a:gd name="connsiteX9" fmla="*/ 18145 w 21600"/>
              <a:gd name="connsiteY9" fmla="*/ 18095 h 21600"/>
              <a:gd name="connsiteX10" fmla="*/ 14020 w 21600"/>
              <a:gd name="connsiteY10" fmla="*/ 14457 h 21600"/>
              <a:gd name="connsiteX11" fmla="*/ 13247 w 21600"/>
              <a:gd name="connsiteY11" fmla="*/ 19737 h 21600"/>
              <a:gd name="connsiteX12" fmla="*/ 10532 w 21600"/>
              <a:gd name="connsiteY12" fmla="*/ 14935 h 21600"/>
              <a:gd name="connsiteX13" fmla="*/ 8485 w 21600"/>
              <a:gd name="connsiteY13" fmla="*/ 21600 h 21600"/>
              <a:gd name="connsiteX14" fmla="*/ 7715 w 21600"/>
              <a:gd name="connsiteY14" fmla="*/ 15627 h 21600"/>
              <a:gd name="connsiteX15" fmla="*/ 4762 w 21600"/>
              <a:gd name="connsiteY15" fmla="*/ 17617 h 21600"/>
              <a:gd name="connsiteX16" fmla="*/ 5667 w 21600"/>
              <a:gd name="connsiteY16" fmla="*/ 13937 h 21600"/>
              <a:gd name="connsiteX17" fmla="*/ 135 w 21600"/>
              <a:gd name="connsiteY17" fmla="*/ 14587 h 21600"/>
              <a:gd name="connsiteX18" fmla="*/ 3722 w 21600"/>
              <a:gd name="connsiteY18" fmla="*/ 11775 h 21600"/>
              <a:gd name="connsiteX19" fmla="*/ 0 w 21600"/>
              <a:gd name="connsiteY19" fmla="*/ 8615 h 21600"/>
              <a:gd name="connsiteX20" fmla="*/ 4627 w 21600"/>
              <a:gd name="connsiteY20" fmla="*/ 7617 h 21600"/>
              <a:gd name="connsiteX21" fmla="*/ 370 w 21600"/>
              <a:gd name="connsiteY21" fmla="*/ 2295 h 21600"/>
              <a:gd name="connsiteX22" fmla="*/ 7312 w 21600"/>
              <a:gd name="connsiteY22" fmla="*/ 6320 h 21600"/>
              <a:gd name="connsiteX23" fmla="*/ 8352 w 21600"/>
              <a:gd name="connsiteY23" fmla="*/ 2295 h 21600"/>
              <a:gd name="connsiteX24" fmla="*/ 11278 w 21600"/>
              <a:gd name="connsiteY24" fmla="*/ 4146 h 21600"/>
              <a:gd name="connsiteX0" fmla="*/ 11278 w 21600"/>
              <a:gd name="connsiteY0" fmla="*/ 4146 h 21600"/>
              <a:gd name="connsiteX1" fmla="*/ 14522 w 21600"/>
              <a:gd name="connsiteY1" fmla="*/ 0 h 21600"/>
              <a:gd name="connsiteX2" fmla="*/ 14155 w 21600"/>
              <a:gd name="connsiteY2" fmla="*/ 5325 h 21600"/>
              <a:gd name="connsiteX3" fmla="*/ 18380 w 21600"/>
              <a:gd name="connsiteY3" fmla="*/ 4457 h 21600"/>
              <a:gd name="connsiteX4" fmla="*/ 16702 w 21600"/>
              <a:gd name="connsiteY4" fmla="*/ 7315 h 21600"/>
              <a:gd name="connsiteX5" fmla="*/ 21097 w 21600"/>
              <a:gd name="connsiteY5" fmla="*/ 8137 h 21600"/>
              <a:gd name="connsiteX6" fmla="*/ 17607 w 21600"/>
              <a:gd name="connsiteY6" fmla="*/ 10475 h 21600"/>
              <a:gd name="connsiteX7" fmla="*/ 21600 w 21600"/>
              <a:gd name="connsiteY7" fmla="*/ 13290 h 21600"/>
              <a:gd name="connsiteX8" fmla="*/ 16837 w 21600"/>
              <a:gd name="connsiteY8" fmla="*/ 12942 h 21600"/>
              <a:gd name="connsiteX9" fmla="*/ 18145 w 21600"/>
              <a:gd name="connsiteY9" fmla="*/ 18095 h 21600"/>
              <a:gd name="connsiteX10" fmla="*/ 14020 w 21600"/>
              <a:gd name="connsiteY10" fmla="*/ 14457 h 21600"/>
              <a:gd name="connsiteX11" fmla="*/ 13247 w 21600"/>
              <a:gd name="connsiteY11" fmla="*/ 19737 h 21600"/>
              <a:gd name="connsiteX12" fmla="*/ 10532 w 21600"/>
              <a:gd name="connsiteY12" fmla="*/ 14935 h 21600"/>
              <a:gd name="connsiteX13" fmla="*/ 8485 w 21600"/>
              <a:gd name="connsiteY13" fmla="*/ 21600 h 21600"/>
              <a:gd name="connsiteX14" fmla="*/ 7715 w 21600"/>
              <a:gd name="connsiteY14" fmla="*/ 15627 h 21600"/>
              <a:gd name="connsiteX15" fmla="*/ 4762 w 21600"/>
              <a:gd name="connsiteY15" fmla="*/ 17617 h 21600"/>
              <a:gd name="connsiteX16" fmla="*/ 5667 w 21600"/>
              <a:gd name="connsiteY16" fmla="*/ 13937 h 21600"/>
              <a:gd name="connsiteX17" fmla="*/ 135 w 21600"/>
              <a:gd name="connsiteY17" fmla="*/ 14587 h 21600"/>
              <a:gd name="connsiteX18" fmla="*/ 3722 w 21600"/>
              <a:gd name="connsiteY18" fmla="*/ 11775 h 21600"/>
              <a:gd name="connsiteX19" fmla="*/ 0 w 21600"/>
              <a:gd name="connsiteY19" fmla="*/ 8615 h 21600"/>
              <a:gd name="connsiteX20" fmla="*/ 4627 w 21600"/>
              <a:gd name="connsiteY20" fmla="*/ 7617 h 21600"/>
              <a:gd name="connsiteX21" fmla="*/ 370 w 21600"/>
              <a:gd name="connsiteY21" fmla="*/ 2295 h 21600"/>
              <a:gd name="connsiteX22" fmla="*/ 5740 w 21600"/>
              <a:gd name="connsiteY22" fmla="*/ 4064 h 21600"/>
              <a:gd name="connsiteX23" fmla="*/ 8352 w 21600"/>
              <a:gd name="connsiteY23" fmla="*/ 2295 h 21600"/>
              <a:gd name="connsiteX24" fmla="*/ 11278 w 21600"/>
              <a:gd name="connsiteY24" fmla="*/ 4146 h 21600"/>
              <a:gd name="connsiteX0" fmla="*/ 11278 w 21600"/>
              <a:gd name="connsiteY0" fmla="*/ 4146 h 20092"/>
              <a:gd name="connsiteX1" fmla="*/ 14522 w 21600"/>
              <a:gd name="connsiteY1" fmla="*/ 0 h 20092"/>
              <a:gd name="connsiteX2" fmla="*/ 14155 w 21600"/>
              <a:gd name="connsiteY2" fmla="*/ 5325 h 20092"/>
              <a:gd name="connsiteX3" fmla="*/ 18380 w 21600"/>
              <a:gd name="connsiteY3" fmla="*/ 4457 h 20092"/>
              <a:gd name="connsiteX4" fmla="*/ 16702 w 21600"/>
              <a:gd name="connsiteY4" fmla="*/ 7315 h 20092"/>
              <a:gd name="connsiteX5" fmla="*/ 21097 w 21600"/>
              <a:gd name="connsiteY5" fmla="*/ 8137 h 20092"/>
              <a:gd name="connsiteX6" fmla="*/ 17607 w 21600"/>
              <a:gd name="connsiteY6" fmla="*/ 10475 h 20092"/>
              <a:gd name="connsiteX7" fmla="*/ 21600 w 21600"/>
              <a:gd name="connsiteY7" fmla="*/ 13290 h 20092"/>
              <a:gd name="connsiteX8" fmla="*/ 16837 w 21600"/>
              <a:gd name="connsiteY8" fmla="*/ 12942 h 20092"/>
              <a:gd name="connsiteX9" fmla="*/ 18145 w 21600"/>
              <a:gd name="connsiteY9" fmla="*/ 18095 h 20092"/>
              <a:gd name="connsiteX10" fmla="*/ 14020 w 21600"/>
              <a:gd name="connsiteY10" fmla="*/ 14457 h 20092"/>
              <a:gd name="connsiteX11" fmla="*/ 13247 w 21600"/>
              <a:gd name="connsiteY11" fmla="*/ 19737 h 20092"/>
              <a:gd name="connsiteX12" fmla="*/ 10532 w 21600"/>
              <a:gd name="connsiteY12" fmla="*/ 14935 h 20092"/>
              <a:gd name="connsiteX13" fmla="*/ 8485 w 21600"/>
              <a:gd name="connsiteY13" fmla="*/ 20092 h 20092"/>
              <a:gd name="connsiteX14" fmla="*/ 7715 w 21600"/>
              <a:gd name="connsiteY14" fmla="*/ 15627 h 20092"/>
              <a:gd name="connsiteX15" fmla="*/ 4762 w 21600"/>
              <a:gd name="connsiteY15" fmla="*/ 17617 h 20092"/>
              <a:gd name="connsiteX16" fmla="*/ 5667 w 21600"/>
              <a:gd name="connsiteY16" fmla="*/ 13937 h 20092"/>
              <a:gd name="connsiteX17" fmla="*/ 135 w 21600"/>
              <a:gd name="connsiteY17" fmla="*/ 14587 h 20092"/>
              <a:gd name="connsiteX18" fmla="*/ 3722 w 21600"/>
              <a:gd name="connsiteY18" fmla="*/ 11775 h 20092"/>
              <a:gd name="connsiteX19" fmla="*/ 0 w 21600"/>
              <a:gd name="connsiteY19" fmla="*/ 8615 h 20092"/>
              <a:gd name="connsiteX20" fmla="*/ 4627 w 21600"/>
              <a:gd name="connsiteY20" fmla="*/ 7617 h 20092"/>
              <a:gd name="connsiteX21" fmla="*/ 370 w 21600"/>
              <a:gd name="connsiteY21" fmla="*/ 2295 h 20092"/>
              <a:gd name="connsiteX22" fmla="*/ 5740 w 21600"/>
              <a:gd name="connsiteY22" fmla="*/ 4064 h 20092"/>
              <a:gd name="connsiteX23" fmla="*/ 8352 w 21600"/>
              <a:gd name="connsiteY23" fmla="*/ 2295 h 20092"/>
              <a:gd name="connsiteX24" fmla="*/ 11278 w 21600"/>
              <a:gd name="connsiteY24" fmla="*/ 4146 h 20092"/>
              <a:gd name="connsiteX0" fmla="*/ 11278 w 21600"/>
              <a:gd name="connsiteY0" fmla="*/ 4146 h 20092"/>
              <a:gd name="connsiteX1" fmla="*/ 14522 w 21600"/>
              <a:gd name="connsiteY1" fmla="*/ 0 h 20092"/>
              <a:gd name="connsiteX2" fmla="*/ 14155 w 21600"/>
              <a:gd name="connsiteY2" fmla="*/ 5325 h 20092"/>
              <a:gd name="connsiteX3" fmla="*/ 18380 w 21600"/>
              <a:gd name="connsiteY3" fmla="*/ 4457 h 20092"/>
              <a:gd name="connsiteX4" fmla="*/ 16702 w 21600"/>
              <a:gd name="connsiteY4" fmla="*/ 7315 h 20092"/>
              <a:gd name="connsiteX5" fmla="*/ 21097 w 21600"/>
              <a:gd name="connsiteY5" fmla="*/ 8137 h 20092"/>
              <a:gd name="connsiteX6" fmla="*/ 17607 w 21600"/>
              <a:gd name="connsiteY6" fmla="*/ 10475 h 20092"/>
              <a:gd name="connsiteX7" fmla="*/ 21600 w 21600"/>
              <a:gd name="connsiteY7" fmla="*/ 13290 h 20092"/>
              <a:gd name="connsiteX8" fmla="*/ 16837 w 21600"/>
              <a:gd name="connsiteY8" fmla="*/ 12942 h 20092"/>
              <a:gd name="connsiteX9" fmla="*/ 18145 w 21600"/>
              <a:gd name="connsiteY9" fmla="*/ 18095 h 20092"/>
              <a:gd name="connsiteX10" fmla="*/ 14020 w 21600"/>
              <a:gd name="connsiteY10" fmla="*/ 14457 h 20092"/>
              <a:gd name="connsiteX11" fmla="*/ 12733 w 21600"/>
              <a:gd name="connsiteY11" fmla="*/ 18092 h 20092"/>
              <a:gd name="connsiteX12" fmla="*/ 10532 w 21600"/>
              <a:gd name="connsiteY12" fmla="*/ 14935 h 20092"/>
              <a:gd name="connsiteX13" fmla="*/ 8485 w 21600"/>
              <a:gd name="connsiteY13" fmla="*/ 20092 h 20092"/>
              <a:gd name="connsiteX14" fmla="*/ 7715 w 21600"/>
              <a:gd name="connsiteY14" fmla="*/ 15627 h 20092"/>
              <a:gd name="connsiteX15" fmla="*/ 4762 w 21600"/>
              <a:gd name="connsiteY15" fmla="*/ 17617 h 20092"/>
              <a:gd name="connsiteX16" fmla="*/ 5667 w 21600"/>
              <a:gd name="connsiteY16" fmla="*/ 13937 h 20092"/>
              <a:gd name="connsiteX17" fmla="*/ 135 w 21600"/>
              <a:gd name="connsiteY17" fmla="*/ 14587 h 20092"/>
              <a:gd name="connsiteX18" fmla="*/ 3722 w 21600"/>
              <a:gd name="connsiteY18" fmla="*/ 11775 h 20092"/>
              <a:gd name="connsiteX19" fmla="*/ 0 w 21600"/>
              <a:gd name="connsiteY19" fmla="*/ 8615 h 20092"/>
              <a:gd name="connsiteX20" fmla="*/ 4627 w 21600"/>
              <a:gd name="connsiteY20" fmla="*/ 7617 h 20092"/>
              <a:gd name="connsiteX21" fmla="*/ 370 w 21600"/>
              <a:gd name="connsiteY21" fmla="*/ 2295 h 20092"/>
              <a:gd name="connsiteX22" fmla="*/ 5740 w 21600"/>
              <a:gd name="connsiteY22" fmla="*/ 4064 h 20092"/>
              <a:gd name="connsiteX23" fmla="*/ 8352 w 21600"/>
              <a:gd name="connsiteY23" fmla="*/ 2295 h 20092"/>
              <a:gd name="connsiteX24" fmla="*/ 11278 w 21600"/>
              <a:gd name="connsiteY24" fmla="*/ 4146 h 20092"/>
              <a:gd name="connsiteX0" fmla="*/ 11278 w 21600"/>
              <a:gd name="connsiteY0" fmla="*/ 4146 h 20092"/>
              <a:gd name="connsiteX1" fmla="*/ 14522 w 21600"/>
              <a:gd name="connsiteY1" fmla="*/ 0 h 20092"/>
              <a:gd name="connsiteX2" fmla="*/ 14155 w 21600"/>
              <a:gd name="connsiteY2" fmla="*/ 5325 h 20092"/>
              <a:gd name="connsiteX3" fmla="*/ 18380 w 21600"/>
              <a:gd name="connsiteY3" fmla="*/ 4457 h 20092"/>
              <a:gd name="connsiteX4" fmla="*/ 16702 w 21600"/>
              <a:gd name="connsiteY4" fmla="*/ 7315 h 20092"/>
              <a:gd name="connsiteX5" fmla="*/ 21097 w 21600"/>
              <a:gd name="connsiteY5" fmla="*/ 8137 h 20092"/>
              <a:gd name="connsiteX6" fmla="*/ 17607 w 21600"/>
              <a:gd name="connsiteY6" fmla="*/ 10475 h 20092"/>
              <a:gd name="connsiteX7" fmla="*/ 21600 w 21600"/>
              <a:gd name="connsiteY7" fmla="*/ 13290 h 20092"/>
              <a:gd name="connsiteX8" fmla="*/ 16837 w 21600"/>
              <a:gd name="connsiteY8" fmla="*/ 12942 h 20092"/>
              <a:gd name="connsiteX9" fmla="*/ 17013 w 21600"/>
              <a:gd name="connsiteY9" fmla="*/ 17410 h 20092"/>
              <a:gd name="connsiteX10" fmla="*/ 14020 w 21600"/>
              <a:gd name="connsiteY10" fmla="*/ 14457 h 20092"/>
              <a:gd name="connsiteX11" fmla="*/ 12733 w 21600"/>
              <a:gd name="connsiteY11" fmla="*/ 18092 h 20092"/>
              <a:gd name="connsiteX12" fmla="*/ 10532 w 21600"/>
              <a:gd name="connsiteY12" fmla="*/ 14935 h 20092"/>
              <a:gd name="connsiteX13" fmla="*/ 8485 w 21600"/>
              <a:gd name="connsiteY13" fmla="*/ 20092 h 20092"/>
              <a:gd name="connsiteX14" fmla="*/ 7715 w 21600"/>
              <a:gd name="connsiteY14" fmla="*/ 15627 h 20092"/>
              <a:gd name="connsiteX15" fmla="*/ 4762 w 21600"/>
              <a:gd name="connsiteY15" fmla="*/ 17617 h 20092"/>
              <a:gd name="connsiteX16" fmla="*/ 5667 w 21600"/>
              <a:gd name="connsiteY16" fmla="*/ 13937 h 20092"/>
              <a:gd name="connsiteX17" fmla="*/ 135 w 21600"/>
              <a:gd name="connsiteY17" fmla="*/ 14587 h 20092"/>
              <a:gd name="connsiteX18" fmla="*/ 3722 w 21600"/>
              <a:gd name="connsiteY18" fmla="*/ 11775 h 20092"/>
              <a:gd name="connsiteX19" fmla="*/ 0 w 21600"/>
              <a:gd name="connsiteY19" fmla="*/ 8615 h 20092"/>
              <a:gd name="connsiteX20" fmla="*/ 4627 w 21600"/>
              <a:gd name="connsiteY20" fmla="*/ 7617 h 20092"/>
              <a:gd name="connsiteX21" fmla="*/ 370 w 21600"/>
              <a:gd name="connsiteY21" fmla="*/ 2295 h 20092"/>
              <a:gd name="connsiteX22" fmla="*/ 5740 w 21600"/>
              <a:gd name="connsiteY22" fmla="*/ 4064 h 20092"/>
              <a:gd name="connsiteX23" fmla="*/ 8352 w 21600"/>
              <a:gd name="connsiteY23" fmla="*/ 2295 h 20092"/>
              <a:gd name="connsiteX24" fmla="*/ 11278 w 21600"/>
              <a:gd name="connsiteY24" fmla="*/ 4146 h 20092"/>
              <a:gd name="connsiteX0" fmla="*/ 11278 w 21600"/>
              <a:gd name="connsiteY0" fmla="*/ 4146 h 20092"/>
              <a:gd name="connsiteX1" fmla="*/ 14522 w 21600"/>
              <a:gd name="connsiteY1" fmla="*/ 0 h 20092"/>
              <a:gd name="connsiteX2" fmla="*/ 14155 w 21600"/>
              <a:gd name="connsiteY2" fmla="*/ 5325 h 20092"/>
              <a:gd name="connsiteX3" fmla="*/ 18380 w 21600"/>
              <a:gd name="connsiteY3" fmla="*/ 4457 h 20092"/>
              <a:gd name="connsiteX4" fmla="*/ 16702 w 21600"/>
              <a:gd name="connsiteY4" fmla="*/ 7315 h 20092"/>
              <a:gd name="connsiteX5" fmla="*/ 21097 w 21600"/>
              <a:gd name="connsiteY5" fmla="*/ 8137 h 20092"/>
              <a:gd name="connsiteX6" fmla="*/ 17607 w 21600"/>
              <a:gd name="connsiteY6" fmla="*/ 10475 h 20092"/>
              <a:gd name="connsiteX7" fmla="*/ 21600 w 21600"/>
              <a:gd name="connsiteY7" fmla="*/ 13290 h 20092"/>
              <a:gd name="connsiteX8" fmla="*/ 16837 w 21600"/>
              <a:gd name="connsiteY8" fmla="*/ 12942 h 20092"/>
              <a:gd name="connsiteX9" fmla="*/ 17013 w 21600"/>
              <a:gd name="connsiteY9" fmla="*/ 17410 h 20092"/>
              <a:gd name="connsiteX10" fmla="*/ 14020 w 21600"/>
              <a:gd name="connsiteY10" fmla="*/ 14457 h 20092"/>
              <a:gd name="connsiteX11" fmla="*/ 12733 w 21600"/>
              <a:gd name="connsiteY11" fmla="*/ 18092 h 20092"/>
              <a:gd name="connsiteX12" fmla="*/ 10532 w 21600"/>
              <a:gd name="connsiteY12" fmla="*/ 14935 h 20092"/>
              <a:gd name="connsiteX13" fmla="*/ 8485 w 21600"/>
              <a:gd name="connsiteY13" fmla="*/ 20092 h 20092"/>
              <a:gd name="connsiteX14" fmla="*/ 7715 w 21600"/>
              <a:gd name="connsiteY14" fmla="*/ 15627 h 20092"/>
              <a:gd name="connsiteX15" fmla="*/ 4762 w 21600"/>
              <a:gd name="connsiteY15" fmla="*/ 17617 h 20092"/>
              <a:gd name="connsiteX16" fmla="*/ 4844 w 21600"/>
              <a:gd name="connsiteY16" fmla="*/ 14348 h 20092"/>
              <a:gd name="connsiteX17" fmla="*/ 135 w 21600"/>
              <a:gd name="connsiteY17" fmla="*/ 14587 h 20092"/>
              <a:gd name="connsiteX18" fmla="*/ 3722 w 21600"/>
              <a:gd name="connsiteY18" fmla="*/ 11775 h 20092"/>
              <a:gd name="connsiteX19" fmla="*/ 0 w 21600"/>
              <a:gd name="connsiteY19" fmla="*/ 8615 h 20092"/>
              <a:gd name="connsiteX20" fmla="*/ 4627 w 21600"/>
              <a:gd name="connsiteY20" fmla="*/ 7617 h 20092"/>
              <a:gd name="connsiteX21" fmla="*/ 370 w 21600"/>
              <a:gd name="connsiteY21" fmla="*/ 2295 h 20092"/>
              <a:gd name="connsiteX22" fmla="*/ 5740 w 21600"/>
              <a:gd name="connsiteY22" fmla="*/ 4064 h 20092"/>
              <a:gd name="connsiteX23" fmla="*/ 8352 w 21600"/>
              <a:gd name="connsiteY23" fmla="*/ 2295 h 20092"/>
              <a:gd name="connsiteX24" fmla="*/ 11278 w 21600"/>
              <a:gd name="connsiteY24" fmla="*/ 4146 h 20092"/>
              <a:gd name="connsiteX0" fmla="*/ 11278 w 21600"/>
              <a:gd name="connsiteY0" fmla="*/ 4146 h 20092"/>
              <a:gd name="connsiteX1" fmla="*/ 14522 w 21600"/>
              <a:gd name="connsiteY1" fmla="*/ 0 h 20092"/>
              <a:gd name="connsiteX2" fmla="*/ 14155 w 21600"/>
              <a:gd name="connsiteY2" fmla="*/ 5325 h 20092"/>
              <a:gd name="connsiteX3" fmla="*/ 18380 w 21600"/>
              <a:gd name="connsiteY3" fmla="*/ 4457 h 20092"/>
              <a:gd name="connsiteX4" fmla="*/ 16702 w 21600"/>
              <a:gd name="connsiteY4" fmla="*/ 7315 h 20092"/>
              <a:gd name="connsiteX5" fmla="*/ 21097 w 21600"/>
              <a:gd name="connsiteY5" fmla="*/ 8137 h 20092"/>
              <a:gd name="connsiteX6" fmla="*/ 17607 w 21600"/>
              <a:gd name="connsiteY6" fmla="*/ 10475 h 20092"/>
              <a:gd name="connsiteX7" fmla="*/ 21600 w 21600"/>
              <a:gd name="connsiteY7" fmla="*/ 13290 h 20092"/>
              <a:gd name="connsiteX8" fmla="*/ 16837 w 21600"/>
              <a:gd name="connsiteY8" fmla="*/ 12942 h 20092"/>
              <a:gd name="connsiteX9" fmla="*/ 17013 w 21600"/>
              <a:gd name="connsiteY9" fmla="*/ 17410 h 20092"/>
              <a:gd name="connsiteX10" fmla="*/ 14020 w 21600"/>
              <a:gd name="connsiteY10" fmla="*/ 14457 h 20092"/>
              <a:gd name="connsiteX11" fmla="*/ 12733 w 21600"/>
              <a:gd name="connsiteY11" fmla="*/ 18092 h 20092"/>
              <a:gd name="connsiteX12" fmla="*/ 10532 w 21600"/>
              <a:gd name="connsiteY12" fmla="*/ 14935 h 20092"/>
              <a:gd name="connsiteX13" fmla="*/ 8485 w 21600"/>
              <a:gd name="connsiteY13" fmla="*/ 20092 h 20092"/>
              <a:gd name="connsiteX14" fmla="*/ 7715 w 21600"/>
              <a:gd name="connsiteY14" fmla="*/ 15627 h 20092"/>
              <a:gd name="connsiteX15" fmla="*/ 4762 w 21600"/>
              <a:gd name="connsiteY15" fmla="*/ 17617 h 20092"/>
              <a:gd name="connsiteX16" fmla="*/ 4844 w 21600"/>
              <a:gd name="connsiteY16" fmla="*/ 14348 h 20092"/>
              <a:gd name="connsiteX17" fmla="*/ 135 w 21600"/>
              <a:gd name="connsiteY17" fmla="*/ 14587 h 20092"/>
              <a:gd name="connsiteX18" fmla="*/ 3722 w 21600"/>
              <a:gd name="connsiteY18" fmla="*/ 11775 h 20092"/>
              <a:gd name="connsiteX19" fmla="*/ 0 w 21600"/>
              <a:gd name="connsiteY19" fmla="*/ 8615 h 20092"/>
              <a:gd name="connsiteX20" fmla="*/ 4627 w 21600"/>
              <a:gd name="connsiteY20" fmla="*/ 7617 h 20092"/>
              <a:gd name="connsiteX21" fmla="*/ 370 w 21600"/>
              <a:gd name="connsiteY21" fmla="*/ 2295 h 20092"/>
              <a:gd name="connsiteX22" fmla="*/ 5740 w 21600"/>
              <a:gd name="connsiteY22" fmla="*/ 4064 h 20092"/>
              <a:gd name="connsiteX23" fmla="*/ 8352 w 21600"/>
              <a:gd name="connsiteY23" fmla="*/ 2295 h 20092"/>
              <a:gd name="connsiteX24" fmla="*/ 11278 w 21600"/>
              <a:gd name="connsiteY24" fmla="*/ 4146 h 20092"/>
              <a:gd name="connsiteX0" fmla="*/ 11278 w 21600"/>
              <a:gd name="connsiteY0" fmla="*/ 4146 h 20092"/>
              <a:gd name="connsiteX1" fmla="*/ 14522 w 21600"/>
              <a:gd name="connsiteY1" fmla="*/ 0 h 20092"/>
              <a:gd name="connsiteX2" fmla="*/ 14155 w 21600"/>
              <a:gd name="connsiteY2" fmla="*/ 5325 h 20092"/>
              <a:gd name="connsiteX3" fmla="*/ 18380 w 21600"/>
              <a:gd name="connsiteY3" fmla="*/ 4457 h 20092"/>
              <a:gd name="connsiteX4" fmla="*/ 16702 w 21600"/>
              <a:gd name="connsiteY4" fmla="*/ 7315 h 20092"/>
              <a:gd name="connsiteX5" fmla="*/ 21097 w 21600"/>
              <a:gd name="connsiteY5" fmla="*/ 8137 h 20092"/>
              <a:gd name="connsiteX6" fmla="*/ 17607 w 21600"/>
              <a:gd name="connsiteY6" fmla="*/ 10475 h 20092"/>
              <a:gd name="connsiteX7" fmla="*/ 21600 w 21600"/>
              <a:gd name="connsiteY7" fmla="*/ 13290 h 20092"/>
              <a:gd name="connsiteX8" fmla="*/ 16837 w 21600"/>
              <a:gd name="connsiteY8" fmla="*/ 12942 h 20092"/>
              <a:gd name="connsiteX9" fmla="*/ 17013 w 21600"/>
              <a:gd name="connsiteY9" fmla="*/ 17410 h 20092"/>
              <a:gd name="connsiteX10" fmla="*/ 14020 w 21600"/>
              <a:gd name="connsiteY10" fmla="*/ 14457 h 20092"/>
              <a:gd name="connsiteX11" fmla="*/ 12733 w 21600"/>
              <a:gd name="connsiteY11" fmla="*/ 18092 h 20092"/>
              <a:gd name="connsiteX12" fmla="*/ 10532 w 21600"/>
              <a:gd name="connsiteY12" fmla="*/ 14935 h 20092"/>
              <a:gd name="connsiteX13" fmla="*/ 8485 w 21600"/>
              <a:gd name="connsiteY13" fmla="*/ 20092 h 20092"/>
              <a:gd name="connsiteX14" fmla="*/ 7715 w 21600"/>
              <a:gd name="connsiteY14" fmla="*/ 15627 h 20092"/>
              <a:gd name="connsiteX15" fmla="*/ 4762 w 21600"/>
              <a:gd name="connsiteY15" fmla="*/ 17617 h 20092"/>
              <a:gd name="connsiteX16" fmla="*/ 135 w 21600"/>
              <a:gd name="connsiteY16" fmla="*/ 14587 h 20092"/>
              <a:gd name="connsiteX17" fmla="*/ 3722 w 21600"/>
              <a:gd name="connsiteY17" fmla="*/ 11775 h 20092"/>
              <a:gd name="connsiteX18" fmla="*/ 0 w 21600"/>
              <a:gd name="connsiteY18" fmla="*/ 8615 h 20092"/>
              <a:gd name="connsiteX19" fmla="*/ 4627 w 21600"/>
              <a:gd name="connsiteY19" fmla="*/ 7617 h 20092"/>
              <a:gd name="connsiteX20" fmla="*/ 370 w 21600"/>
              <a:gd name="connsiteY20" fmla="*/ 2295 h 20092"/>
              <a:gd name="connsiteX21" fmla="*/ 5740 w 21600"/>
              <a:gd name="connsiteY21" fmla="*/ 4064 h 20092"/>
              <a:gd name="connsiteX22" fmla="*/ 8352 w 21600"/>
              <a:gd name="connsiteY22" fmla="*/ 2295 h 20092"/>
              <a:gd name="connsiteX23" fmla="*/ 11278 w 21600"/>
              <a:gd name="connsiteY23" fmla="*/ 4146 h 20092"/>
              <a:gd name="connsiteX0" fmla="*/ 11278 w 21600"/>
              <a:gd name="connsiteY0" fmla="*/ 4146 h 20092"/>
              <a:gd name="connsiteX1" fmla="*/ 14522 w 21600"/>
              <a:gd name="connsiteY1" fmla="*/ 0 h 20092"/>
              <a:gd name="connsiteX2" fmla="*/ 14155 w 21600"/>
              <a:gd name="connsiteY2" fmla="*/ 5325 h 20092"/>
              <a:gd name="connsiteX3" fmla="*/ 18380 w 21600"/>
              <a:gd name="connsiteY3" fmla="*/ 4457 h 20092"/>
              <a:gd name="connsiteX4" fmla="*/ 16702 w 21600"/>
              <a:gd name="connsiteY4" fmla="*/ 7315 h 20092"/>
              <a:gd name="connsiteX5" fmla="*/ 21097 w 21600"/>
              <a:gd name="connsiteY5" fmla="*/ 8137 h 20092"/>
              <a:gd name="connsiteX6" fmla="*/ 17607 w 21600"/>
              <a:gd name="connsiteY6" fmla="*/ 10475 h 20092"/>
              <a:gd name="connsiteX7" fmla="*/ 21600 w 21600"/>
              <a:gd name="connsiteY7" fmla="*/ 13290 h 20092"/>
              <a:gd name="connsiteX8" fmla="*/ 16837 w 21600"/>
              <a:gd name="connsiteY8" fmla="*/ 12942 h 20092"/>
              <a:gd name="connsiteX9" fmla="*/ 17013 w 21600"/>
              <a:gd name="connsiteY9" fmla="*/ 17410 h 20092"/>
              <a:gd name="connsiteX10" fmla="*/ 14020 w 21600"/>
              <a:gd name="connsiteY10" fmla="*/ 14457 h 20092"/>
              <a:gd name="connsiteX11" fmla="*/ 12733 w 21600"/>
              <a:gd name="connsiteY11" fmla="*/ 18092 h 20092"/>
              <a:gd name="connsiteX12" fmla="*/ 10532 w 21600"/>
              <a:gd name="connsiteY12" fmla="*/ 14935 h 20092"/>
              <a:gd name="connsiteX13" fmla="*/ 8485 w 21600"/>
              <a:gd name="connsiteY13" fmla="*/ 20092 h 20092"/>
              <a:gd name="connsiteX14" fmla="*/ 7715 w 21600"/>
              <a:gd name="connsiteY14" fmla="*/ 15627 h 20092"/>
              <a:gd name="connsiteX15" fmla="*/ 4762 w 21600"/>
              <a:gd name="connsiteY15" fmla="*/ 17617 h 20092"/>
              <a:gd name="connsiteX16" fmla="*/ 135 w 21600"/>
              <a:gd name="connsiteY16" fmla="*/ 14587 h 20092"/>
              <a:gd name="connsiteX17" fmla="*/ 3722 w 21600"/>
              <a:gd name="connsiteY17" fmla="*/ 11775 h 20092"/>
              <a:gd name="connsiteX18" fmla="*/ 0 w 21600"/>
              <a:gd name="connsiteY18" fmla="*/ 8615 h 20092"/>
              <a:gd name="connsiteX19" fmla="*/ 4627 w 21600"/>
              <a:gd name="connsiteY19" fmla="*/ 7617 h 20092"/>
              <a:gd name="connsiteX20" fmla="*/ 370 w 21600"/>
              <a:gd name="connsiteY20" fmla="*/ 2295 h 20092"/>
              <a:gd name="connsiteX21" fmla="*/ 5740 w 21600"/>
              <a:gd name="connsiteY21" fmla="*/ 4064 h 20092"/>
              <a:gd name="connsiteX22" fmla="*/ 8352 w 21600"/>
              <a:gd name="connsiteY22" fmla="*/ 2295 h 20092"/>
              <a:gd name="connsiteX23" fmla="*/ 11278 w 21600"/>
              <a:gd name="connsiteY23" fmla="*/ 4146 h 20092"/>
              <a:gd name="connsiteX0" fmla="*/ 11278 w 21600"/>
              <a:gd name="connsiteY0" fmla="*/ 4146 h 20092"/>
              <a:gd name="connsiteX1" fmla="*/ 14522 w 21600"/>
              <a:gd name="connsiteY1" fmla="*/ 0 h 20092"/>
              <a:gd name="connsiteX2" fmla="*/ 14155 w 21600"/>
              <a:gd name="connsiteY2" fmla="*/ 5325 h 20092"/>
              <a:gd name="connsiteX3" fmla="*/ 18380 w 21600"/>
              <a:gd name="connsiteY3" fmla="*/ 4457 h 20092"/>
              <a:gd name="connsiteX4" fmla="*/ 16702 w 21600"/>
              <a:gd name="connsiteY4" fmla="*/ 7315 h 20092"/>
              <a:gd name="connsiteX5" fmla="*/ 21097 w 21600"/>
              <a:gd name="connsiteY5" fmla="*/ 8137 h 20092"/>
              <a:gd name="connsiteX6" fmla="*/ 17607 w 21600"/>
              <a:gd name="connsiteY6" fmla="*/ 10475 h 20092"/>
              <a:gd name="connsiteX7" fmla="*/ 21600 w 21600"/>
              <a:gd name="connsiteY7" fmla="*/ 13290 h 20092"/>
              <a:gd name="connsiteX8" fmla="*/ 16837 w 21600"/>
              <a:gd name="connsiteY8" fmla="*/ 12942 h 20092"/>
              <a:gd name="connsiteX9" fmla="*/ 17013 w 21600"/>
              <a:gd name="connsiteY9" fmla="*/ 17410 h 20092"/>
              <a:gd name="connsiteX10" fmla="*/ 14020 w 21600"/>
              <a:gd name="connsiteY10" fmla="*/ 14457 h 20092"/>
              <a:gd name="connsiteX11" fmla="*/ 12733 w 21600"/>
              <a:gd name="connsiteY11" fmla="*/ 18092 h 20092"/>
              <a:gd name="connsiteX12" fmla="*/ 10532 w 21600"/>
              <a:gd name="connsiteY12" fmla="*/ 14935 h 20092"/>
              <a:gd name="connsiteX13" fmla="*/ 8485 w 21600"/>
              <a:gd name="connsiteY13" fmla="*/ 20092 h 20092"/>
              <a:gd name="connsiteX14" fmla="*/ 7715 w 21600"/>
              <a:gd name="connsiteY14" fmla="*/ 15627 h 20092"/>
              <a:gd name="connsiteX15" fmla="*/ 135 w 21600"/>
              <a:gd name="connsiteY15" fmla="*/ 14587 h 20092"/>
              <a:gd name="connsiteX16" fmla="*/ 3722 w 21600"/>
              <a:gd name="connsiteY16" fmla="*/ 11775 h 20092"/>
              <a:gd name="connsiteX17" fmla="*/ 0 w 21600"/>
              <a:gd name="connsiteY17" fmla="*/ 8615 h 20092"/>
              <a:gd name="connsiteX18" fmla="*/ 4627 w 21600"/>
              <a:gd name="connsiteY18" fmla="*/ 7617 h 20092"/>
              <a:gd name="connsiteX19" fmla="*/ 370 w 21600"/>
              <a:gd name="connsiteY19" fmla="*/ 2295 h 20092"/>
              <a:gd name="connsiteX20" fmla="*/ 5740 w 21600"/>
              <a:gd name="connsiteY20" fmla="*/ 4064 h 20092"/>
              <a:gd name="connsiteX21" fmla="*/ 8352 w 21600"/>
              <a:gd name="connsiteY21" fmla="*/ 2295 h 20092"/>
              <a:gd name="connsiteX22" fmla="*/ 11278 w 21600"/>
              <a:gd name="connsiteY22" fmla="*/ 4146 h 20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600" h="20092">
                <a:moveTo>
                  <a:pt x="11278" y="4146"/>
                </a:moveTo>
                <a:cubicBezTo>
                  <a:pt x="12519" y="2213"/>
                  <a:pt x="13281" y="1933"/>
                  <a:pt x="14522" y="0"/>
                </a:cubicBezTo>
                <a:cubicBezTo>
                  <a:pt x="14400" y="1775"/>
                  <a:pt x="14277" y="3550"/>
                  <a:pt x="14155" y="5325"/>
                </a:cubicBezTo>
                <a:lnTo>
                  <a:pt x="18380" y="4457"/>
                </a:lnTo>
                <a:lnTo>
                  <a:pt x="16702" y="7315"/>
                </a:lnTo>
                <a:lnTo>
                  <a:pt x="21097" y="8137"/>
                </a:lnTo>
                <a:lnTo>
                  <a:pt x="17607" y="10475"/>
                </a:lnTo>
                <a:lnTo>
                  <a:pt x="21600" y="13290"/>
                </a:lnTo>
                <a:lnTo>
                  <a:pt x="16837" y="12942"/>
                </a:lnTo>
                <a:cubicBezTo>
                  <a:pt x="16896" y="14431"/>
                  <a:pt x="16954" y="15921"/>
                  <a:pt x="17013" y="17410"/>
                </a:cubicBezTo>
                <a:lnTo>
                  <a:pt x="14020" y="14457"/>
                </a:lnTo>
                <a:lnTo>
                  <a:pt x="12733" y="18092"/>
                </a:lnTo>
                <a:lnTo>
                  <a:pt x="10532" y="14935"/>
                </a:lnTo>
                <a:lnTo>
                  <a:pt x="8485" y="20092"/>
                </a:lnTo>
                <a:cubicBezTo>
                  <a:pt x="8228" y="18101"/>
                  <a:pt x="7972" y="17618"/>
                  <a:pt x="7715" y="15627"/>
                </a:cubicBezTo>
                <a:lnTo>
                  <a:pt x="135" y="14587"/>
                </a:lnTo>
                <a:lnTo>
                  <a:pt x="3722" y="11775"/>
                </a:lnTo>
                <a:lnTo>
                  <a:pt x="0" y="8615"/>
                </a:lnTo>
                <a:lnTo>
                  <a:pt x="4627" y="7617"/>
                </a:lnTo>
                <a:lnTo>
                  <a:pt x="370" y="2295"/>
                </a:lnTo>
                <a:lnTo>
                  <a:pt x="5740" y="4064"/>
                </a:lnTo>
                <a:lnTo>
                  <a:pt x="8352" y="2295"/>
                </a:lnTo>
                <a:lnTo>
                  <a:pt x="11278" y="4146"/>
                </a:lnTo>
                <a:close/>
              </a:path>
            </a:pathLst>
          </a:custGeom>
          <a:solidFill>
            <a:srgbClr val="FF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smtClean="0">
              <a:solidFill>
                <a:srgbClr val="FF0000"/>
              </a:solidFill>
            </a:endParaRPr>
          </a:p>
          <a:p>
            <a:pPr algn="ctr"/>
            <a:r>
              <a:rPr lang="en-US" altLang="ja-JP" sz="1600" dirty="0" smtClean="0">
                <a:solidFill>
                  <a:schemeClr val="tx1"/>
                </a:solidFill>
              </a:rPr>
              <a:t>Radio</a:t>
            </a:r>
            <a:r>
              <a:rPr lang="ja-JP" altLang="en-US" sz="1600" dirty="0" smtClean="0">
                <a:solidFill>
                  <a:schemeClr val="tx1"/>
                </a:solidFill>
              </a:rPr>
              <a:t> </a:t>
            </a:r>
            <a:r>
              <a:rPr lang="en-US" altLang="ja-JP" sz="1600" dirty="0" smtClean="0">
                <a:solidFill>
                  <a:schemeClr val="tx1"/>
                </a:solidFill>
              </a:rPr>
              <a:t>resource</a:t>
            </a:r>
            <a:r>
              <a:rPr lang="en-US" altLang="ja-JP" sz="1600" dirty="0">
                <a:solidFill>
                  <a:schemeClr val="tx1"/>
                </a:solidFill>
              </a:rPr>
              <a:t> </a:t>
            </a:r>
            <a:r>
              <a:rPr lang="en-US" altLang="ja-JP" sz="1600" dirty="0" smtClean="0">
                <a:solidFill>
                  <a:schemeClr val="tx1"/>
                </a:solidFill>
              </a:rPr>
              <a:t>contention</a:t>
            </a:r>
            <a:r>
              <a:rPr lang="ja-JP" altLang="en-US" sz="1600" dirty="0">
                <a:solidFill>
                  <a:schemeClr val="tx1"/>
                </a:solidFill>
              </a:rPr>
              <a:t> </a:t>
            </a:r>
            <a:r>
              <a:rPr lang="en-US" altLang="ja-JP" sz="1600" dirty="0" smtClean="0">
                <a:solidFill>
                  <a:schemeClr val="tx1"/>
                </a:solidFill>
              </a:rPr>
              <a:t>will be occur</a:t>
            </a:r>
          </a:p>
          <a:p>
            <a:pPr algn="ctr"/>
            <a:r>
              <a:rPr lang="en-US" altLang="ja-JP" sz="1600" dirty="0" smtClean="0">
                <a:solidFill>
                  <a:schemeClr val="tx1"/>
                </a:solidFill>
              </a:rPr>
              <a:t>between different </a:t>
            </a:r>
            <a:r>
              <a:rPr lang="en-US" altLang="ja-JP" sz="1600" dirty="0" err="1" smtClean="0">
                <a:solidFill>
                  <a:schemeClr val="tx1"/>
                </a:solidFill>
              </a:rPr>
              <a:t>piconet</a:t>
            </a:r>
            <a:endParaRPr lang="en-US" altLang="ja-JP" sz="1600" dirty="0" smtClean="0">
              <a:solidFill>
                <a:schemeClr val="tx1"/>
              </a:solidFill>
            </a:endParaRPr>
          </a:p>
          <a:p>
            <a:pPr algn="ctr"/>
            <a:endParaRPr kumimoji="1" lang="ja-JP" altLang="en-US" dirty="0">
              <a:solidFill>
                <a:srgbClr val="FF0000"/>
              </a:solidFill>
            </a:endParaRPr>
          </a:p>
        </p:txBody>
      </p:sp>
      <p:sp>
        <p:nvSpPr>
          <p:cNvPr id="104" name="円弧 103"/>
          <p:cNvSpPr/>
          <p:nvPr/>
        </p:nvSpPr>
        <p:spPr>
          <a:xfrm flipV="1">
            <a:off x="2584673" y="4155820"/>
            <a:ext cx="1201922" cy="1201495"/>
          </a:xfrm>
          <a:prstGeom prst="arc">
            <a:avLst>
              <a:gd name="adj1" fmla="val 10833117"/>
              <a:gd name="adj2" fmla="val 0"/>
            </a:avLst>
          </a:prstGeom>
          <a:ln w="57150">
            <a:solidFill>
              <a:schemeClr val="tx2"/>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5" name="円弧 104"/>
          <p:cNvSpPr/>
          <p:nvPr/>
        </p:nvSpPr>
        <p:spPr>
          <a:xfrm flipV="1">
            <a:off x="5397137" y="3969731"/>
            <a:ext cx="1201922" cy="1201495"/>
          </a:xfrm>
          <a:prstGeom prst="arc">
            <a:avLst>
              <a:gd name="adj1" fmla="val 10833117"/>
              <a:gd name="adj2" fmla="val 0"/>
            </a:avLst>
          </a:prstGeom>
          <a:ln w="57150">
            <a:solidFill>
              <a:schemeClr val="tx2"/>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0" name="円/楕円 49"/>
          <p:cNvSpPr/>
          <p:nvPr/>
        </p:nvSpPr>
        <p:spPr bwMode="auto">
          <a:xfrm rot="19993256">
            <a:off x="648957" y="4986683"/>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51" name="直線コネクタ 50"/>
          <p:cNvCxnSpPr>
            <a:stCxn id="14" idx="3"/>
            <a:endCxn id="50" idx="6"/>
          </p:cNvCxnSpPr>
          <p:nvPr/>
        </p:nvCxnSpPr>
        <p:spPr bwMode="auto">
          <a:xfrm flipH="1">
            <a:off x="921543" y="4910655"/>
            <a:ext cx="311803" cy="15515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4" name="円/楕円 13"/>
          <p:cNvSpPr/>
          <p:nvPr/>
        </p:nvSpPr>
        <p:spPr bwMode="auto">
          <a:xfrm>
            <a:off x="1180625" y="4603376"/>
            <a:ext cx="360000" cy="360000"/>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5" name="円/楕円 54"/>
          <p:cNvSpPr/>
          <p:nvPr/>
        </p:nvSpPr>
        <p:spPr bwMode="auto">
          <a:xfrm>
            <a:off x="4174158" y="3961156"/>
            <a:ext cx="360000" cy="360000"/>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6" name="円/楕円 55"/>
          <p:cNvSpPr/>
          <p:nvPr/>
        </p:nvSpPr>
        <p:spPr bwMode="auto">
          <a:xfrm>
            <a:off x="7326872" y="4534419"/>
            <a:ext cx="360000" cy="360000"/>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81" name="直線矢印コネクタ 80"/>
          <p:cNvCxnSpPr/>
          <p:nvPr/>
        </p:nvCxnSpPr>
        <p:spPr>
          <a:xfrm flipV="1">
            <a:off x="3661507" y="2638387"/>
            <a:ext cx="451537" cy="326450"/>
          </a:xfrm>
          <a:prstGeom prst="straightConnector1">
            <a:avLst/>
          </a:prstGeom>
          <a:ln w="57150">
            <a:solidFill>
              <a:schemeClr val="accent6"/>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82" name="直線矢印コネクタ 81"/>
          <p:cNvCxnSpPr/>
          <p:nvPr/>
        </p:nvCxnSpPr>
        <p:spPr>
          <a:xfrm flipV="1">
            <a:off x="4458814" y="2746399"/>
            <a:ext cx="86404" cy="466577"/>
          </a:xfrm>
          <a:prstGeom prst="straightConnector1">
            <a:avLst/>
          </a:prstGeom>
          <a:ln w="57150">
            <a:solidFill>
              <a:schemeClr val="accent6"/>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83" name="直線矢印コネクタ 82"/>
          <p:cNvCxnSpPr/>
          <p:nvPr/>
        </p:nvCxnSpPr>
        <p:spPr>
          <a:xfrm flipH="1" flipV="1">
            <a:off x="5286684" y="2438269"/>
            <a:ext cx="280217" cy="308130"/>
          </a:xfrm>
          <a:prstGeom prst="straightConnector1">
            <a:avLst/>
          </a:prstGeom>
          <a:ln w="57150">
            <a:solidFill>
              <a:schemeClr val="accent6"/>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108" name="グループ化 107"/>
          <p:cNvGrpSpPr/>
          <p:nvPr/>
        </p:nvGrpSpPr>
        <p:grpSpPr>
          <a:xfrm>
            <a:off x="2005063" y="2572229"/>
            <a:ext cx="6935809" cy="1621185"/>
            <a:chOff x="1723319" y="2137348"/>
            <a:chExt cx="7006274" cy="1621185"/>
          </a:xfrm>
        </p:grpSpPr>
        <p:sp>
          <p:nvSpPr>
            <p:cNvPr id="98" name="角丸四角形 97"/>
            <p:cNvSpPr/>
            <p:nvPr/>
          </p:nvSpPr>
          <p:spPr bwMode="auto">
            <a:xfrm>
              <a:off x="5982112" y="2137348"/>
              <a:ext cx="2747481" cy="785217"/>
            </a:xfrm>
            <a:prstGeom prst="roundRect">
              <a:avLst/>
            </a:prstGeom>
            <a:noFill/>
            <a:ln w="1905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r>
                <a:rPr lang="en-US" altLang="ja-JP" sz="1400" dirty="0">
                  <a:latin typeface="+mn-lt"/>
                </a:rPr>
                <a:t>Detecting spectrum resource usage and notifies </a:t>
              </a:r>
              <a:r>
                <a:rPr lang="en-US" altLang="ja-JP" sz="1400" dirty="0" smtClean="0">
                  <a:latin typeface="+mn-lt"/>
                </a:rPr>
                <a:t>to the </a:t>
              </a:r>
              <a:r>
                <a:rPr lang="en-US" altLang="ja-JP" sz="1400" dirty="0">
                  <a:latin typeface="+mn-lt"/>
                </a:rPr>
                <a:t>management entity</a:t>
              </a:r>
              <a:r>
                <a:rPr lang="en-US" altLang="ja-JP" sz="1400" dirty="0" smtClean="0">
                  <a:latin typeface="+mn-lt"/>
                </a:rPr>
                <a:t>.</a:t>
              </a:r>
              <a:endParaRPr lang="en-US" altLang="ja-JP" sz="1400" dirty="0">
                <a:latin typeface="+mn-lt"/>
              </a:endParaRPr>
            </a:p>
          </p:txBody>
        </p:sp>
        <p:cxnSp>
          <p:nvCxnSpPr>
            <p:cNvPr id="100" name="直線コネクタ 99"/>
            <p:cNvCxnSpPr>
              <a:stCxn id="98" idx="2"/>
              <a:endCxn id="75" idx="0"/>
            </p:cNvCxnSpPr>
            <p:nvPr/>
          </p:nvCxnSpPr>
          <p:spPr bwMode="auto">
            <a:xfrm flipH="1">
              <a:off x="7320538" y="2922565"/>
              <a:ext cx="35314" cy="835968"/>
            </a:xfrm>
            <a:prstGeom prst="line">
              <a:avLst/>
            </a:prstGeom>
            <a:solidFill>
              <a:schemeClr val="accent1"/>
            </a:solidFill>
            <a:ln w="2857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02" name="直線コネクタ 101"/>
            <p:cNvCxnSpPr>
              <a:stCxn id="98" idx="1"/>
            </p:cNvCxnSpPr>
            <p:nvPr/>
          </p:nvCxnSpPr>
          <p:spPr bwMode="auto">
            <a:xfrm flipH="1">
              <a:off x="4863878" y="2529957"/>
              <a:ext cx="1118235" cy="535432"/>
            </a:xfrm>
            <a:prstGeom prst="line">
              <a:avLst/>
            </a:prstGeom>
            <a:solidFill>
              <a:schemeClr val="accent1"/>
            </a:solidFill>
            <a:ln w="2857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07" name="直線コネクタ 106"/>
            <p:cNvCxnSpPr>
              <a:stCxn id="98" idx="1"/>
            </p:cNvCxnSpPr>
            <p:nvPr/>
          </p:nvCxnSpPr>
          <p:spPr bwMode="auto">
            <a:xfrm flipH="1">
              <a:off x="1723319" y="2529957"/>
              <a:ext cx="4258794" cy="949249"/>
            </a:xfrm>
            <a:prstGeom prst="line">
              <a:avLst/>
            </a:prstGeom>
            <a:solidFill>
              <a:schemeClr val="accent1"/>
            </a:solidFill>
            <a:ln w="2857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grpSp>
      <p:sp>
        <p:nvSpPr>
          <p:cNvPr id="111" name="正方形/長方形 110"/>
          <p:cNvSpPr/>
          <p:nvPr/>
        </p:nvSpPr>
        <p:spPr bwMode="auto">
          <a:xfrm>
            <a:off x="3984023" y="1416074"/>
            <a:ext cx="4968552" cy="673052"/>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r>
              <a:rPr lang="en-GB" altLang="ja-JP" sz="1800" dirty="0">
                <a:latin typeface="+mj-lt"/>
              </a:rPr>
              <a:t>TG4s aims at building a standard to specify MAC framework for exchanging information on SRU. </a:t>
            </a:r>
          </a:p>
        </p:txBody>
      </p:sp>
      <p:sp>
        <p:nvSpPr>
          <p:cNvPr id="112" name="正方形/長方形 111"/>
          <p:cNvSpPr/>
          <p:nvPr/>
        </p:nvSpPr>
        <p:spPr bwMode="auto">
          <a:xfrm>
            <a:off x="105166" y="1814501"/>
            <a:ext cx="2868193" cy="1425658"/>
          </a:xfrm>
          <a:prstGeom prst="rect">
            <a:avLst/>
          </a:prstGeom>
          <a:noFill/>
          <a:ln w="12700" cap="flat" cmpd="sng" algn="ctr">
            <a:solidFill>
              <a:schemeClr val="tx1"/>
            </a:solidFill>
            <a:prstDash val="solid"/>
            <a:round/>
            <a:headEnd type="none" w="sm" len="sm"/>
            <a:tailEnd type="none" w="sm" len="sm"/>
          </a:ln>
          <a:effectLst/>
          <a:extLst/>
        </p:spPr>
        <p:txBody>
          <a:bodyPr vert="horz" wrap="square" lIns="72000" tIns="36000" rIns="72000" bIns="3600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altLang="ja-JP" sz="1200" b="0" i="0" u="none" strike="noStrike" cap="none" normalizeH="0" baseline="0" dirty="0" smtClean="0">
              <a:ln>
                <a:noFill/>
              </a:ln>
              <a:solidFill>
                <a:schemeClr val="tx1"/>
              </a:solidFill>
              <a:effectLst/>
              <a:latin typeface="Times New Roman" pitchFamily="18" charset="0"/>
            </a:endParaRPr>
          </a:p>
          <a:p>
            <a:r>
              <a:rPr lang="en-US" altLang="ja-JP" sz="1800" dirty="0">
                <a:latin typeface="+mn-lt"/>
              </a:rPr>
              <a:t>The Network Manager</a:t>
            </a:r>
          </a:p>
          <a:p>
            <a:r>
              <a:rPr lang="en-US" altLang="ja-JP" sz="1800" dirty="0">
                <a:latin typeface="+mn-lt"/>
              </a:rPr>
              <a:t>controls PHY/MAC parameter based on spectrum resource </a:t>
            </a:r>
            <a:r>
              <a:rPr lang="en-US" altLang="ja-JP" sz="1800" dirty="0" smtClean="0">
                <a:latin typeface="+mn-lt"/>
              </a:rPr>
              <a:t>usage.</a:t>
            </a:r>
            <a:endParaRPr lang="en-US" altLang="ja-JP" sz="1800" dirty="0">
              <a:latin typeface="+mn-lt"/>
            </a:endParaRPr>
          </a:p>
        </p:txBody>
      </p:sp>
      <p:sp>
        <p:nvSpPr>
          <p:cNvPr id="78" name="角丸四角形吹き出し 77"/>
          <p:cNvSpPr/>
          <p:nvPr/>
        </p:nvSpPr>
        <p:spPr>
          <a:xfrm>
            <a:off x="610433" y="1593783"/>
            <a:ext cx="1860383" cy="454844"/>
          </a:xfrm>
          <a:prstGeom prst="wedgeRoundRectCallout">
            <a:avLst>
              <a:gd name="adj1" fmla="val -1877"/>
              <a:gd name="adj2" fmla="val -13317"/>
              <a:gd name="adj3" fmla="val 16667"/>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1">
            <a:noAutofit/>
          </a:bodyPr>
          <a:lstStyle/>
          <a:p>
            <a:pPr algn="ctr"/>
            <a:r>
              <a:rPr lang="en-US" altLang="ja-JP" sz="1600" dirty="0" smtClean="0">
                <a:solidFill>
                  <a:schemeClr val="tx1"/>
                </a:solidFill>
              </a:rPr>
              <a:t>Network manager</a:t>
            </a:r>
            <a:endParaRPr lang="en-GB" sz="1600" dirty="0">
              <a:solidFill>
                <a:schemeClr val="tx1"/>
              </a:solidFill>
            </a:endParaRPr>
          </a:p>
        </p:txBody>
      </p:sp>
      <p:sp>
        <p:nvSpPr>
          <p:cNvPr id="109" name="Rectangle 2"/>
          <p:cNvSpPr txBox="1">
            <a:spLocks noChangeArrowheads="1"/>
          </p:cNvSpPr>
          <p:nvPr/>
        </p:nvSpPr>
        <p:spPr>
          <a:xfrm>
            <a:off x="685800" y="685800"/>
            <a:ext cx="7772400" cy="10668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kern="0" dirty="0" smtClean="0"/>
              <a:t>General use case</a:t>
            </a:r>
            <a:endParaRPr lang="ja-JP" altLang="ja-JP" sz="3200" kern="0" dirty="0" smtClean="0">
              <a:ea typeface="ＭＳ Ｐゴシック" charset="-128"/>
            </a:endParaRPr>
          </a:p>
        </p:txBody>
      </p:sp>
    </p:spTree>
    <p:extLst>
      <p:ext uri="{BB962C8B-B14F-4D97-AF65-F5344CB8AC3E}">
        <p14:creationId xmlns:p14="http://schemas.microsoft.com/office/powerpoint/2010/main" xmlns="" val="25467660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lang="en-US" altLang="ja-JP" dirty="0" smtClean="0"/>
              <a:t>Example of SRU related </a:t>
            </a:r>
            <a:r>
              <a:rPr kumimoji="1" lang="en-US" altLang="ja-JP" dirty="0" smtClean="0"/>
              <a:t>PHY PIBs</a:t>
            </a:r>
            <a:endParaRPr kumimoji="1" lang="ja-JP" altLang="en-US" dirty="0"/>
          </a:p>
        </p:txBody>
      </p:sp>
      <p:sp>
        <p:nvSpPr>
          <p:cNvPr id="2" name="日付プレースホルダー 1"/>
          <p:cNvSpPr>
            <a:spLocks noGrp="1"/>
          </p:cNvSpPr>
          <p:nvPr>
            <p:ph type="dt" sz="half" idx="10"/>
          </p:nvPr>
        </p:nvSpPr>
        <p:spPr/>
        <p:txBody>
          <a:bodyPr/>
          <a:lstStyle/>
          <a:p>
            <a:pPr>
              <a:defRPr/>
            </a:pPr>
            <a:r>
              <a:rPr lang="en-US" altLang="ja-JP" smtClean="0"/>
              <a:t>January 2015</a:t>
            </a:r>
            <a:endParaRPr lang="en-US" altLang="ja-JP"/>
          </a:p>
        </p:txBody>
      </p:sp>
      <p:sp>
        <p:nvSpPr>
          <p:cNvPr id="3" name="フッター プレースホルダー 2"/>
          <p:cNvSpPr>
            <a:spLocks noGrp="1"/>
          </p:cNvSpPr>
          <p:nvPr>
            <p:ph type="ftr" sz="quarter" idx="11"/>
          </p:nvPr>
        </p:nvSpPr>
        <p:spPr/>
        <p:txBody>
          <a:bodyPr/>
          <a:lstStyle/>
          <a:p>
            <a:pPr>
              <a:defRPr/>
            </a:pPr>
            <a:r>
              <a:rPr lang="en-US" altLang="ja-JP" smtClean="0"/>
              <a:t>Shoichi Kitazawa,ATR</a:t>
            </a:r>
            <a:endParaRPr lang="en-US" altLang="ja-JP"/>
          </a:p>
        </p:txBody>
      </p:sp>
      <p:sp>
        <p:nvSpPr>
          <p:cNvPr id="4" name="スライド番号プレースホルダー 3"/>
          <p:cNvSpPr>
            <a:spLocks noGrp="1"/>
          </p:cNvSpPr>
          <p:nvPr>
            <p:ph type="sldNum" sz="quarter" idx="12"/>
          </p:nvPr>
        </p:nvSpPr>
        <p:spPr/>
        <p:txBody>
          <a:bodyPr/>
          <a:lstStyle/>
          <a:p>
            <a:pPr>
              <a:defRPr/>
            </a:pPr>
            <a:r>
              <a:rPr lang="en-US" altLang="ja-JP" smtClean="0"/>
              <a:t>Slide </a:t>
            </a:r>
            <a:fld id="{B017A039-3508-4A66-9FBE-85414CBEA192}" type="slidenum">
              <a:rPr lang="en-US" altLang="ja-JP" smtClean="0"/>
              <a:pPr>
                <a:defRPr/>
              </a:pPr>
              <a:t>6</a:t>
            </a:fld>
            <a:endParaRPr lang="en-US" altLang="ja-JP"/>
          </a:p>
        </p:txBody>
      </p:sp>
      <p:graphicFrame>
        <p:nvGraphicFramePr>
          <p:cNvPr id="9" name="表 8"/>
          <p:cNvGraphicFramePr>
            <a:graphicFrameLocks noGrp="1"/>
          </p:cNvGraphicFramePr>
          <p:nvPr>
            <p:extLst>
              <p:ext uri="{D42A27DB-BD31-4B8C-83A1-F6EECF244321}">
                <p14:modId xmlns:p14="http://schemas.microsoft.com/office/powerpoint/2010/main" xmlns="" val="518807219"/>
              </p:ext>
            </p:extLst>
          </p:nvPr>
        </p:nvGraphicFramePr>
        <p:xfrm>
          <a:off x="251520" y="1844824"/>
          <a:ext cx="8640960" cy="2710550"/>
        </p:xfrm>
        <a:graphic>
          <a:graphicData uri="http://schemas.openxmlformats.org/drawingml/2006/table">
            <a:tbl>
              <a:tblPr>
                <a:tableStyleId>{616DA210-FB5B-4158-B5E0-FEB733F419BA}</a:tableStyleId>
              </a:tblPr>
              <a:tblGrid>
                <a:gridCol w="1800200"/>
                <a:gridCol w="1080120"/>
                <a:gridCol w="2304256"/>
                <a:gridCol w="3456384"/>
              </a:tblGrid>
              <a:tr h="243977">
                <a:tc>
                  <a:txBody>
                    <a:bodyPr/>
                    <a:lstStyle/>
                    <a:p>
                      <a:pPr algn="ctr" fontAlgn="t"/>
                      <a:r>
                        <a:rPr lang="en-US" sz="1400" u="none" strike="noStrike" dirty="0">
                          <a:effectLst/>
                          <a:latin typeface="+mj-lt"/>
                        </a:rPr>
                        <a:t>Attribute</a:t>
                      </a:r>
                      <a:endParaRPr lang="en-US" sz="1400" b="0" i="0" u="none" strike="noStrike" dirty="0">
                        <a:solidFill>
                          <a:srgbClr val="000000"/>
                        </a:solidFill>
                        <a:effectLst/>
                        <a:latin typeface="+mj-lt"/>
                      </a:endParaRPr>
                    </a:p>
                  </a:txBody>
                  <a:tcPr marL="8713" marR="8713" marT="8713" marB="0" anchor="ctr"/>
                </a:tc>
                <a:tc>
                  <a:txBody>
                    <a:bodyPr/>
                    <a:lstStyle/>
                    <a:p>
                      <a:pPr algn="ctr" fontAlgn="t"/>
                      <a:r>
                        <a:rPr lang="en-US" sz="1400" u="none" strike="noStrike" dirty="0">
                          <a:effectLst/>
                          <a:latin typeface="+mj-lt"/>
                        </a:rPr>
                        <a:t>Type</a:t>
                      </a:r>
                      <a:endParaRPr lang="en-US" sz="1400" b="0" i="0" u="none" strike="noStrike" dirty="0">
                        <a:solidFill>
                          <a:srgbClr val="000000"/>
                        </a:solidFill>
                        <a:effectLst/>
                        <a:latin typeface="+mj-lt"/>
                      </a:endParaRPr>
                    </a:p>
                  </a:txBody>
                  <a:tcPr marL="8713" marR="8713" marT="8713" marB="0" anchor="ctr"/>
                </a:tc>
                <a:tc>
                  <a:txBody>
                    <a:bodyPr/>
                    <a:lstStyle/>
                    <a:p>
                      <a:pPr algn="ctr" fontAlgn="t"/>
                      <a:r>
                        <a:rPr lang="en-US" sz="1400" u="none" strike="noStrike" dirty="0">
                          <a:effectLst/>
                          <a:latin typeface="+mj-lt"/>
                        </a:rPr>
                        <a:t>Range</a:t>
                      </a:r>
                      <a:endParaRPr lang="en-US" sz="1400" b="0" i="0" u="none" strike="noStrike" dirty="0">
                        <a:solidFill>
                          <a:srgbClr val="000000"/>
                        </a:solidFill>
                        <a:effectLst/>
                        <a:latin typeface="+mj-lt"/>
                      </a:endParaRPr>
                    </a:p>
                  </a:txBody>
                  <a:tcPr marL="8713" marR="8713" marT="8713" marB="0" anchor="ctr"/>
                </a:tc>
                <a:tc>
                  <a:txBody>
                    <a:bodyPr/>
                    <a:lstStyle/>
                    <a:p>
                      <a:pPr algn="ctr" fontAlgn="t"/>
                      <a:r>
                        <a:rPr lang="en-US" sz="1400" u="none" strike="noStrike" dirty="0">
                          <a:effectLst/>
                          <a:latin typeface="+mj-lt"/>
                        </a:rPr>
                        <a:t>Description</a:t>
                      </a:r>
                      <a:endParaRPr lang="en-US" sz="1400" b="0" i="0" u="none" strike="noStrike" dirty="0">
                        <a:solidFill>
                          <a:srgbClr val="000000"/>
                        </a:solidFill>
                        <a:effectLst/>
                        <a:latin typeface="+mj-lt"/>
                      </a:endParaRPr>
                    </a:p>
                  </a:txBody>
                  <a:tcPr marL="8713" marR="8713" marT="8713" marB="0" anchor="ctr"/>
                </a:tc>
              </a:tr>
              <a:tr h="365965">
                <a:tc>
                  <a:txBody>
                    <a:bodyPr/>
                    <a:lstStyle/>
                    <a:p>
                      <a:pPr algn="l" fontAlgn="t"/>
                      <a:r>
                        <a:rPr lang="en-US" sz="1400" i="1" u="none" strike="noStrike" dirty="0" err="1">
                          <a:effectLst/>
                          <a:latin typeface="+mj-lt"/>
                        </a:rPr>
                        <a:t>phyCurrentChannel</a:t>
                      </a:r>
                      <a:endParaRPr lang="en-US" sz="1400" b="0" i="1" u="none" strike="noStrike" dirty="0">
                        <a:solidFill>
                          <a:srgbClr val="000000"/>
                        </a:solidFill>
                        <a:effectLst/>
                        <a:latin typeface="+mj-lt"/>
                      </a:endParaRPr>
                    </a:p>
                  </a:txBody>
                  <a:tcPr marL="8713" marR="8713" marT="8713" marB="0"/>
                </a:tc>
                <a:tc>
                  <a:txBody>
                    <a:bodyPr/>
                    <a:lstStyle/>
                    <a:p>
                      <a:pPr algn="l" fontAlgn="t"/>
                      <a:r>
                        <a:rPr lang="en-US" sz="1400" u="none" strike="noStrike" dirty="0">
                          <a:effectLst/>
                          <a:latin typeface="+mj-lt"/>
                        </a:rPr>
                        <a:t>Integer</a:t>
                      </a:r>
                      <a:endParaRPr lang="en-US" sz="1400" b="0" i="0" u="none" strike="noStrike" dirty="0">
                        <a:solidFill>
                          <a:srgbClr val="000000"/>
                        </a:solidFill>
                        <a:effectLst/>
                        <a:latin typeface="+mj-lt"/>
                      </a:endParaRPr>
                    </a:p>
                  </a:txBody>
                  <a:tcPr marL="8713" marR="8713" marT="8713" marB="0"/>
                </a:tc>
                <a:tc>
                  <a:txBody>
                    <a:bodyPr/>
                    <a:lstStyle/>
                    <a:p>
                      <a:pPr algn="l" fontAlgn="t"/>
                      <a:r>
                        <a:rPr lang="en-US" sz="1400" u="none" strike="noStrike" dirty="0">
                          <a:effectLst/>
                          <a:latin typeface="+mj-lt"/>
                        </a:rPr>
                        <a:t>As defined </a:t>
                      </a:r>
                      <a:r>
                        <a:rPr lang="en-US" sz="1400" u="none" strike="noStrike" dirty="0" smtClean="0">
                          <a:effectLst/>
                          <a:latin typeface="+mj-lt"/>
                        </a:rPr>
                        <a:t>in</a:t>
                      </a:r>
                      <a:r>
                        <a:rPr lang="ja-JP" altLang="en-US" sz="1400" u="none" strike="noStrike" baseline="0" dirty="0" smtClean="0">
                          <a:effectLst/>
                          <a:latin typeface="+mj-lt"/>
                        </a:rPr>
                        <a:t> </a:t>
                      </a:r>
                      <a:r>
                        <a:rPr lang="en-US" sz="1400" u="none" strike="noStrike" dirty="0" smtClean="0">
                          <a:effectLst/>
                          <a:latin typeface="+mj-lt"/>
                        </a:rPr>
                        <a:t>10.1.2</a:t>
                      </a:r>
                      <a:endParaRPr lang="en-US" sz="1400" b="0" i="0" u="none" strike="noStrike" dirty="0">
                        <a:solidFill>
                          <a:srgbClr val="000000"/>
                        </a:solidFill>
                        <a:effectLst/>
                        <a:latin typeface="+mj-lt"/>
                      </a:endParaRPr>
                    </a:p>
                  </a:txBody>
                  <a:tcPr marL="8713" marR="8713" marT="8713" marB="0"/>
                </a:tc>
                <a:tc>
                  <a:txBody>
                    <a:bodyPr/>
                    <a:lstStyle/>
                    <a:p>
                      <a:pPr algn="l" fontAlgn="t"/>
                      <a:r>
                        <a:rPr lang="en-US" sz="1400" u="none" strike="noStrike" dirty="0">
                          <a:effectLst/>
                          <a:latin typeface="+mj-lt"/>
                        </a:rPr>
                        <a:t>The RF channel to use for all following </a:t>
                      </a:r>
                      <a:r>
                        <a:rPr lang="en-US" sz="1400" u="none" strike="noStrike" dirty="0" smtClean="0">
                          <a:effectLst/>
                          <a:latin typeface="+mj-lt"/>
                        </a:rPr>
                        <a:t>transmissions </a:t>
                      </a:r>
                      <a:r>
                        <a:rPr lang="en-US" sz="1400" u="none" strike="noStrike" dirty="0">
                          <a:effectLst/>
                          <a:latin typeface="+mj-lt"/>
                        </a:rPr>
                        <a:t>and receptions, 10.1.2.</a:t>
                      </a:r>
                      <a:endParaRPr lang="en-US" sz="1400" b="0" i="0" u="none" strike="noStrike" dirty="0">
                        <a:solidFill>
                          <a:srgbClr val="000000"/>
                        </a:solidFill>
                        <a:effectLst/>
                        <a:latin typeface="+mj-lt"/>
                      </a:endParaRPr>
                    </a:p>
                  </a:txBody>
                  <a:tcPr marL="8713" marR="8713" marT="8713" marB="0"/>
                </a:tc>
              </a:tr>
              <a:tr h="365965">
                <a:tc>
                  <a:txBody>
                    <a:bodyPr/>
                    <a:lstStyle/>
                    <a:p>
                      <a:pPr algn="l" fontAlgn="t"/>
                      <a:r>
                        <a:rPr lang="en-US" sz="1400" b="0" i="1" u="none" strike="noStrike" dirty="0" err="1">
                          <a:solidFill>
                            <a:srgbClr val="232021"/>
                          </a:solidFill>
                          <a:effectLst/>
                          <a:latin typeface="+mj-lt"/>
                        </a:rPr>
                        <a:t>phyCCAMode</a:t>
                      </a:r>
                      <a:endParaRPr lang="en-US" sz="1400" b="0" i="0" u="none" strike="noStrike" dirty="0">
                        <a:solidFill>
                          <a:srgbClr val="000000"/>
                        </a:solidFill>
                        <a:effectLst/>
                        <a:latin typeface="+mj-lt"/>
                      </a:endParaRPr>
                    </a:p>
                  </a:txBody>
                  <a:tcPr marL="9525" marR="9525" marT="9525" marB="0"/>
                </a:tc>
                <a:tc>
                  <a:txBody>
                    <a:bodyPr/>
                    <a:lstStyle/>
                    <a:p>
                      <a:pPr algn="l" fontAlgn="t"/>
                      <a:r>
                        <a:rPr lang="en-US" sz="1400" b="0" i="0" u="none" strike="noStrike" dirty="0">
                          <a:solidFill>
                            <a:srgbClr val="232021"/>
                          </a:solidFill>
                          <a:effectLst/>
                          <a:latin typeface="+mj-lt"/>
                        </a:rPr>
                        <a:t>Integer</a:t>
                      </a:r>
                      <a:endParaRPr lang="en-US" sz="1400" b="0" i="0" u="none" strike="noStrike" dirty="0">
                        <a:solidFill>
                          <a:srgbClr val="000000"/>
                        </a:solidFill>
                        <a:effectLst/>
                        <a:latin typeface="+mj-lt"/>
                      </a:endParaRPr>
                    </a:p>
                  </a:txBody>
                  <a:tcPr marL="9525" marR="9525" marT="9525" marB="0"/>
                </a:tc>
                <a:tc>
                  <a:txBody>
                    <a:bodyPr/>
                    <a:lstStyle/>
                    <a:p>
                      <a:pPr algn="l" fontAlgn="t"/>
                      <a:r>
                        <a:rPr lang="en-US" altLang="ja-JP" sz="1400" b="0" i="0" u="none" strike="noStrike" dirty="0">
                          <a:solidFill>
                            <a:srgbClr val="232021"/>
                          </a:solidFill>
                          <a:effectLst/>
                          <a:latin typeface="+mj-lt"/>
                        </a:rPr>
                        <a:t>1–6</a:t>
                      </a:r>
                      <a:endParaRPr lang="ja-JP" altLang="en-US" sz="1400" b="0" i="0" u="none" strike="noStrike" dirty="0">
                        <a:solidFill>
                          <a:srgbClr val="000000"/>
                        </a:solidFill>
                        <a:effectLst/>
                        <a:latin typeface="+mj-lt"/>
                      </a:endParaRPr>
                    </a:p>
                  </a:txBody>
                  <a:tcPr marL="9525" marR="9525" marT="9525" marB="0"/>
                </a:tc>
                <a:tc>
                  <a:txBody>
                    <a:bodyPr/>
                    <a:lstStyle/>
                    <a:p>
                      <a:pPr algn="l" fontAlgn="t"/>
                      <a:r>
                        <a:rPr lang="en-US" sz="1400" b="0" i="0" u="none" strike="noStrike">
                          <a:solidFill>
                            <a:srgbClr val="232021"/>
                          </a:solidFill>
                          <a:effectLst/>
                          <a:latin typeface="+mj-lt"/>
                        </a:rPr>
                        <a:t>The CCA mode, as defined in 10.2.7.</a:t>
                      </a:r>
                      <a:endParaRPr lang="en-US" sz="1400" b="0" i="0" u="none" strike="noStrike">
                        <a:solidFill>
                          <a:srgbClr val="000000"/>
                        </a:solidFill>
                        <a:effectLst/>
                        <a:latin typeface="+mj-lt"/>
                      </a:endParaRPr>
                    </a:p>
                  </a:txBody>
                  <a:tcPr marL="9525" marR="9525" marT="9525" marB="0"/>
                </a:tc>
              </a:tr>
              <a:tr h="365965">
                <a:tc>
                  <a:txBody>
                    <a:bodyPr/>
                    <a:lstStyle/>
                    <a:p>
                      <a:pPr algn="l" fontAlgn="t"/>
                      <a:r>
                        <a:rPr lang="en-US" sz="1400" b="0" i="1" u="none" strike="noStrike" dirty="0" err="1">
                          <a:solidFill>
                            <a:srgbClr val="232021"/>
                          </a:solidFill>
                          <a:effectLst/>
                          <a:latin typeface="+mj-lt"/>
                        </a:rPr>
                        <a:t>phyCurrentPage</a:t>
                      </a:r>
                      <a:endParaRPr lang="en-US" sz="1400" b="0" i="0" u="none" strike="noStrike" dirty="0">
                        <a:solidFill>
                          <a:srgbClr val="000000"/>
                        </a:solidFill>
                        <a:effectLst/>
                        <a:latin typeface="+mj-lt"/>
                      </a:endParaRPr>
                    </a:p>
                  </a:txBody>
                  <a:tcPr marL="9525" marR="9525" marT="9525" marB="0"/>
                </a:tc>
                <a:tc>
                  <a:txBody>
                    <a:bodyPr/>
                    <a:lstStyle/>
                    <a:p>
                      <a:pPr algn="l" fontAlgn="t"/>
                      <a:r>
                        <a:rPr lang="en-US" sz="1400" b="0" i="0" u="none" strike="noStrike" dirty="0">
                          <a:solidFill>
                            <a:srgbClr val="232021"/>
                          </a:solidFill>
                          <a:effectLst/>
                          <a:latin typeface="+mj-lt"/>
                        </a:rPr>
                        <a:t>Integer</a:t>
                      </a:r>
                      <a:endParaRPr lang="en-US" sz="1400" b="0" i="0" u="none" strike="noStrike" dirty="0">
                        <a:solidFill>
                          <a:srgbClr val="000000"/>
                        </a:solidFill>
                        <a:effectLst/>
                        <a:latin typeface="+mj-lt"/>
                      </a:endParaRPr>
                    </a:p>
                  </a:txBody>
                  <a:tcPr marL="9525" marR="9525" marT="9525" marB="0"/>
                </a:tc>
                <a:tc>
                  <a:txBody>
                    <a:bodyPr/>
                    <a:lstStyle/>
                    <a:p>
                      <a:pPr algn="l" fontAlgn="t"/>
                      <a:r>
                        <a:rPr lang="en-US" sz="1400" b="0" i="0" u="none" strike="noStrike" dirty="0">
                          <a:solidFill>
                            <a:srgbClr val="232021"/>
                          </a:solidFill>
                          <a:effectLst/>
                          <a:latin typeface="+mj-lt"/>
                        </a:rPr>
                        <a:t>Any valid channel page</a:t>
                      </a:r>
                      <a:endParaRPr lang="en-US" sz="1400" b="0" i="0" u="none" strike="noStrike" dirty="0">
                        <a:solidFill>
                          <a:srgbClr val="000000"/>
                        </a:solidFill>
                        <a:effectLst/>
                        <a:latin typeface="+mj-lt"/>
                      </a:endParaRPr>
                    </a:p>
                  </a:txBody>
                  <a:tcPr marL="9525" marR="9525" marT="9525" marB="0"/>
                </a:tc>
                <a:tc>
                  <a:txBody>
                    <a:bodyPr/>
                    <a:lstStyle/>
                    <a:p>
                      <a:pPr algn="l" fontAlgn="t"/>
                      <a:r>
                        <a:rPr lang="en-US" sz="1400" b="0" i="0" u="none" strike="noStrike" dirty="0">
                          <a:solidFill>
                            <a:srgbClr val="232021"/>
                          </a:solidFill>
                          <a:effectLst/>
                          <a:latin typeface="+mj-lt"/>
                        </a:rPr>
                        <a:t>This is the current PHY channel page. This is used in conjunction with </a:t>
                      </a:r>
                      <a:r>
                        <a:rPr lang="en-US" sz="1400" b="0" i="1" u="none" strike="noStrike" dirty="0" err="1">
                          <a:solidFill>
                            <a:srgbClr val="232021"/>
                          </a:solidFill>
                          <a:effectLst/>
                          <a:latin typeface="+mj-lt"/>
                        </a:rPr>
                        <a:t>phyCurrentChannel</a:t>
                      </a:r>
                      <a:r>
                        <a:rPr lang="en-US" sz="1400" b="0" i="1" u="none" strike="noStrike" dirty="0">
                          <a:solidFill>
                            <a:srgbClr val="232021"/>
                          </a:solidFill>
                          <a:effectLst/>
                          <a:latin typeface="+mj-lt"/>
                        </a:rPr>
                        <a:t> </a:t>
                      </a:r>
                      <a:r>
                        <a:rPr lang="en-US" sz="1400" b="0" i="0" u="none" strike="noStrike" dirty="0">
                          <a:solidFill>
                            <a:srgbClr val="232021"/>
                          </a:solidFill>
                          <a:effectLst/>
                          <a:latin typeface="+mj-lt"/>
                        </a:rPr>
                        <a:t>to uniquely identify the channel currently being used.</a:t>
                      </a:r>
                      <a:endParaRPr lang="en-US" sz="1400" b="0" i="0" u="none" strike="noStrike" dirty="0">
                        <a:solidFill>
                          <a:srgbClr val="000000"/>
                        </a:solidFill>
                        <a:effectLst/>
                        <a:latin typeface="+mj-lt"/>
                      </a:endParaRPr>
                    </a:p>
                  </a:txBody>
                  <a:tcPr marL="9525" marR="9525" marT="9525" marB="0"/>
                </a:tc>
              </a:tr>
              <a:tr h="365965">
                <a:tc>
                  <a:txBody>
                    <a:bodyPr/>
                    <a:lstStyle/>
                    <a:p>
                      <a:pPr algn="l" fontAlgn="t"/>
                      <a:r>
                        <a:rPr lang="en-US" sz="1400" b="0" i="1" u="none" strike="noStrike" dirty="0" err="1">
                          <a:solidFill>
                            <a:srgbClr val="232021"/>
                          </a:solidFill>
                          <a:effectLst/>
                          <a:latin typeface="+mj-lt"/>
                        </a:rPr>
                        <a:t>phyCCADuration</a:t>
                      </a:r>
                      <a:endParaRPr lang="en-US" sz="1400" b="0" i="0" u="none" strike="noStrike" dirty="0">
                        <a:solidFill>
                          <a:srgbClr val="000000"/>
                        </a:solidFill>
                        <a:effectLst/>
                        <a:latin typeface="+mj-lt"/>
                      </a:endParaRPr>
                    </a:p>
                  </a:txBody>
                  <a:tcPr marL="9525" marR="9525" marT="9525" marB="0"/>
                </a:tc>
                <a:tc>
                  <a:txBody>
                    <a:bodyPr/>
                    <a:lstStyle/>
                    <a:p>
                      <a:pPr algn="l" fontAlgn="t"/>
                      <a:r>
                        <a:rPr lang="en-US" sz="1400" b="0" i="0" u="none" strike="noStrike">
                          <a:solidFill>
                            <a:srgbClr val="232021"/>
                          </a:solidFill>
                          <a:effectLst/>
                          <a:latin typeface="+mj-lt"/>
                        </a:rPr>
                        <a:t>Integer</a:t>
                      </a:r>
                      <a:endParaRPr lang="en-US" sz="1400" b="0" i="0" u="none" strike="noStrike">
                        <a:solidFill>
                          <a:srgbClr val="000000"/>
                        </a:solidFill>
                        <a:effectLst/>
                        <a:latin typeface="+mj-lt"/>
                      </a:endParaRPr>
                    </a:p>
                  </a:txBody>
                  <a:tcPr marL="9525" marR="9525" marT="9525" marB="0"/>
                </a:tc>
                <a:tc>
                  <a:txBody>
                    <a:bodyPr/>
                    <a:lstStyle/>
                    <a:p>
                      <a:pPr algn="l" fontAlgn="t"/>
                      <a:r>
                        <a:rPr lang="en-US" altLang="ja-JP" sz="1400" b="0" i="0" u="none" strike="noStrike" dirty="0">
                          <a:solidFill>
                            <a:srgbClr val="232021"/>
                          </a:solidFill>
                          <a:effectLst/>
                          <a:latin typeface="+mj-lt"/>
                        </a:rPr>
                        <a:t>0-1000</a:t>
                      </a:r>
                      <a:endParaRPr lang="ja-JP" altLang="en-US" sz="1400" b="0" i="0" u="none" strike="noStrike" dirty="0">
                        <a:solidFill>
                          <a:srgbClr val="000000"/>
                        </a:solidFill>
                        <a:effectLst/>
                        <a:latin typeface="+mj-lt"/>
                      </a:endParaRPr>
                    </a:p>
                  </a:txBody>
                  <a:tcPr marL="9525" marR="9525" marT="9525" marB="0"/>
                </a:tc>
                <a:tc>
                  <a:txBody>
                    <a:bodyPr/>
                    <a:lstStyle/>
                    <a:p>
                      <a:pPr algn="l" fontAlgn="t"/>
                      <a:r>
                        <a:rPr lang="en-US" sz="1400" b="0" i="0" u="none" strike="noStrike" dirty="0">
                          <a:solidFill>
                            <a:srgbClr val="232021"/>
                          </a:solidFill>
                          <a:effectLst/>
                          <a:latin typeface="+mj-lt"/>
                        </a:rPr>
                        <a:t>The duration for CCA, specified in symbols for PHYs operating in the 920 MHz band.</a:t>
                      </a:r>
                    </a:p>
                  </a:txBody>
                  <a:tcPr marL="9525" marR="9525" marT="9525" marB="0"/>
                </a:tc>
              </a:tr>
              <a:tr h="365965">
                <a:tc>
                  <a:txBody>
                    <a:bodyPr/>
                    <a:lstStyle/>
                    <a:p>
                      <a:pPr algn="l" fontAlgn="t"/>
                      <a:endParaRPr lang="en-US" sz="1400" b="0" i="0" u="none" strike="noStrike">
                        <a:solidFill>
                          <a:srgbClr val="000000"/>
                        </a:solidFill>
                        <a:effectLst/>
                        <a:latin typeface="+mj-lt"/>
                      </a:endParaRPr>
                    </a:p>
                  </a:txBody>
                  <a:tcPr marL="9525" marR="9525" marT="9525" marB="0"/>
                </a:tc>
                <a:tc>
                  <a:txBody>
                    <a:bodyPr/>
                    <a:lstStyle/>
                    <a:p>
                      <a:pPr algn="l" fontAlgn="t"/>
                      <a:endParaRPr lang="en-US" sz="1400" b="0" i="0" u="none" strike="noStrike">
                        <a:solidFill>
                          <a:srgbClr val="000000"/>
                        </a:solidFill>
                        <a:effectLst/>
                        <a:latin typeface="+mj-lt"/>
                      </a:endParaRPr>
                    </a:p>
                  </a:txBody>
                  <a:tcPr marL="9525" marR="9525" marT="9525" marB="0"/>
                </a:tc>
                <a:tc>
                  <a:txBody>
                    <a:bodyPr/>
                    <a:lstStyle/>
                    <a:p>
                      <a:pPr algn="l" fontAlgn="t"/>
                      <a:endParaRPr lang="en-US" sz="1400" b="0" i="0" u="none" strike="noStrike" dirty="0">
                        <a:solidFill>
                          <a:srgbClr val="000000"/>
                        </a:solidFill>
                        <a:effectLst/>
                        <a:latin typeface="+mj-lt"/>
                      </a:endParaRPr>
                    </a:p>
                  </a:txBody>
                  <a:tcPr marL="9525" marR="9525" marT="9525" marB="0"/>
                </a:tc>
                <a:tc>
                  <a:txBody>
                    <a:bodyPr/>
                    <a:lstStyle/>
                    <a:p>
                      <a:pPr algn="l" fontAlgn="t"/>
                      <a:endParaRPr lang="en-US" sz="1400" b="0" i="0" u="none" strike="noStrike" dirty="0">
                        <a:solidFill>
                          <a:srgbClr val="000000"/>
                        </a:solidFill>
                        <a:effectLst/>
                        <a:latin typeface="+mj-lt"/>
                      </a:endParaRPr>
                    </a:p>
                  </a:txBody>
                  <a:tcPr marL="9525" marR="9525" marT="9525" marB="0"/>
                </a:tc>
              </a:tr>
            </a:tbl>
          </a:graphicData>
        </a:graphic>
      </p:graphicFrame>
    </p:spTree>
    <p:extLst>
      <p:ext uri="{BB962C8B-B14F-4D97-AF65-F5344CB8AC3E}">
        <p14:creationId xmlns:p14="http://schemas.microsoft.com/office/powerpoint/2010/main" xmlns="" val="2967927389"/>
      </p:ext>
    </p:extLst>
  </p:cSld>
  <p:clrMapOvr>
    <a:masterClrMapping/>
  </p:clrMapOvr>
</p:sld>
</file>

<file path=ppt/theme/theme1.xml><?xml version="1.0" encoding="utf-8"?>
<a:theme xmlns:a="http://schemas.openxmlformats.org/drawingml/2006/main" name="IEEE-P802_15_for_kitazawa">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IEEE-P802_15_for_kitazawa</Template>
  <TotalTime>492</TotalTime>
  <Words>402</Words>
  <Application>Microsoft Office PowerPoint</Application>
  <PresentationFormat>画面に合わせる (4:3)</PresentationFormat>
  <Paragraphs>108</Paragraphs>
  <Slides>6</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6</vt:i4>
      </vt:variant>
    </vt:vector>
  </HeadingPairs>
  <TitlesOfParts>
    <vt:vector size="8" baseType="lpstr">
      <vt:lpstr>IEEE-P802_15_for_kitazawa</vt:lpstr>
      <vt:lpstr>Document</vt:lpstr>
      <vt:lpstr>スライド 1</vt:lpstr>
      <vt:lpstr>An Initial Proposal of Reference Architecture for TG4s</vt:lpstr>
      <vt:lpstr>Spectrum Resource Measurement</vt:lpstr>
      <vt:lpstr>A Possible Procedure for Spectrum Resource Measurement and Management </vt:lpstr>
      <vt:lpstr>スライド 5</vt:lpstr>
      <vt:lpstr>Example of SRU related PHY PIBs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Shoichi Kitazawa</dc:creator>
  <dc:description>&lt;doc#&gt;</dc:description>
  <cp:lastModifiedBy>kitazawa</cp:lastModifiedBy>
  <cp:revision>19</cp:revision>
  <cp:lastPrinted>1998-02-10T13:28:06Z</cp:lastPrinted>
  <dcterms:created xsi:type="dcterms:W3CDTF">2015-01-08T22:37:05Z</dcterms:created>
  <dcterms:modified xsi:type="dcterms:W3CDTF">2015-01-12T05:50:29Z</dcterms:modified>
</cp:coreProperties>
</file>