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1" r:id="rId1"/>
  </p:sldMasterIdLst>
  <p:notesMasterIdLst>
    <p:notesMasterId r:id="rId16"/>
  </p:notesMasterIdLst>
  <p:handoutMasterIdLst>
    <p:handoutMasterId r:id="rId17"/>
  </p:handoutMasterIdLst>
  <p:sldIdLst>
    <p:sldId id="259" r:id="rId2"/>
    <p:sldId id="258" r:id="rId3"/>
    <p:sldId id="260" r:id="rId4"/>
    <p:sldId id="261" r:id="rId5"/>
    <p:sldId id="262" r:id="rId6"/>
    <p:sldId id="263" r:id="rId7"/>
    <p:sldId id="264" r:id="rId8"/>
    <p:sldId id="265" r:id="rId9"/>
    <p:sldId id="266" r:id="rId10"/>
    <p:sldId id="271" r:id="rId11"/>
    <p:sldId id="267" r:id="rId12"/>
    <p:sldId id="268" r:id="rId13"/>
    <p:sldId id="270" r:id="rId14"/>
    <p:sldId id="272"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576" y="-11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a:t>Page </a:t>
            </a:r>
            <a:fld id="{3243DEEF-D75D-4C0C-A530-CB0A7EEACC3B}" type="slidenum">
              <a:rPr lang="en-US" altLang="ja-JP"/>
              <a:pPr>
                <a:defRPr/>
              </a:pPr>
              <a:t>&lt;#&gt;</a:t>
            </a:fld>
            <a:endParaRPr lang="en-US" altLang="ja-JP"/>
          </a:p>
        </p:txBody>
      </p:sp>
      <p:sp>
        <p:nvSpPr>
          <p:cNvPr id="717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smtClean="0"/>
              <a:t>Submission</a:t>
            </a:r>
          </a:p>
        </p:txBody>
      </p:sp>
      <p:sp>
        <p:nvSpPr>
          <p:cNvPr id="717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 xmlns:p14="http://schemas.microsoft.com/office/powerpoint/2010/main" val="29428933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a:t>Page </a:t>
            </a:r>
            <a:fld id="{6567FFE6-3BE8-4E19-B5F6-D4E993EBD0EC}" type="slidenum">
              <a:rPr lang="en-US" altLang="ja-JP"/>
              <a:pPr>
                <a:defRPr/>
              </a:pPr>
              <a:t>&lt;#&gt;</a:t>
            </a:fld>
            <a:endParaRPr lang="en-US" altLang="ja-JP"/>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 xmlns:p14="http://schemas.microsoft.com/office/powerpoint/2010/main" val="3330788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953E0429-AC67-4D83-876E-FD2E4C67B0F3}" type="slidenum">
              <a:rPr lang="en-US" altLang="ja-JP"/>
              <a:pPr/>
              <a:t>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933700" y="8985250"/>
            <a:ext cx="801688"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7</a:t>
            </a:fld>
            <a:endParaRPr lang="en-US" altLang="ja-JP" sz="1200" dirty="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xfrm>
            <a:off x="923926" y="4408488"/>
            <a:ext cx="5086350" cy="4176712"/>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C63BE876-24F8-4D87-A1BE-1C84FC83F4E8}" type="slidenum">
              <a:rPr lang="en-US" altLang="ja-JP"/>
              <a:pPr/>
              <a:t>11</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C63BE876-24F8-4D87-A1BE-1C84FC83F4E8}" type="slidenum">
              <a:rPr lang="en-US" altLang="ja-JP"/>
              <a:pPr/>
              <a:t>12</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C63BE876-24F8-4D87-A1BE-1C84FC83F4E8}" type="slidenum">
              <a:rPr lang="en-US" altLang="ja-JP"/>
              <a:pPr/>
              <a:t>13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smtClean="0"/>
              <a:t>Slide </a:t>
            </a:r>
            <a:fld id="{1FBE4A83-295E-4059-94EE-91E8F372D4B5}" type="slidenum">
              <a:rPr lang="en-US" altLang="ja-JP" smtClean="0"/>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smtClean="0"/>
              <a:t>Slide </a:t>
            </a:r>
            <a:fld id="{0F7968BE-A5B2-4971-99CD-98B2BE02FF8D}" type="slidenum">
              <a:rPr lang="en-US" altLang="ja-JP" smtClean="0"/>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smtClean="0"/>
              <a:t>Slide </a:t>
            </a:r>
            <a:fld id="{805E8BAD-0C04-4FB7-A81C-DA62F3E0A6E0}" type="slidenum">
              <a:rPr lang="en-US" altLang="ja-JP" smtClean="0"/>
              <a:pPr>
                <a:defRPr/>
              </a:pPr>
              <a:t>&lt;#&gt;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January, 2015</a:t>
            </a:r>
            <a:endParaRPr lang="en-US" altLang="ja-JP" dirty="0"/>
          </a:p>
        </p:txBody>
      </p:sp>
    </p:spTree>
    <p:extLst>
      <p:ext uri="{BB962C8B-B14F-4D97-AF65-F5344CB8AC3E}">
        <p14:creationId xmlns="" xmlns:p14="http://schemas.microsoft.com/office/powerpoint/2010/main" val="38023937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smtClean="0"/>
              <a:t>Slide </a:t>
            </a:r>
            <a:fld id="{DECD0802-3178-49DF-9899-5F5F77649EE4}" type="slidenum">
              <a:rPr lang="en-US" altLang="ja-JP" smtClean="0"/>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smtClean="0"/>
              <a:t>Slide </a:t>
            </a:r>
            <a:fld id="{B6BFE570-BE13-447C-B874-E04FE54B7FA9}" type="slidenum">
              <a:rPr lang="en-US" altLang="ja-JP" smtClean="0"/>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smtClean="0"/>
              <a:t>Slide </a:t>
            </a:r>
            <a:fld id="{D3F2956A-A274-4E18-90D2-A3D0A7F8B5AD}" type="slidenum">
              <a:rPr lang="en-US" altLang="ja-JP" smtClean="0"/>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smtClean="0"/>
              <a:t>Slide </a:t>
            </a:r>
            <a:fld id="{BA3B1E4D-38AD-442A-AF46-E2DD52B96903}" type="slidenum">
              <a:rPr lang="en-US" altLang="ja-JP" smtClean="0"/>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smtClean="0"/>
              <a:t>Slide </a:t>
            </a:r>
            <a:fld id="{F386D46E-89EA-4532-A213-909886699B7E}" type="slidenum">
              <a:rPr lang="en-US" altLang="ja-JP" smtClean="0"/>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smtClean="0"/>
              <a:t>Slide </a:t>
            </a:r>
            <a:fld id="{4FBF8433-A4C3-4FFF-882E-4F79BC3E56A0}" type="slidenum">
              <a:rPr lang="en-US" altLang="ja-JP" smtClean="0"/>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smtClean="0"/>
              <a:t>Slide </a:t>
            </a:r>
            <a:fld id="{06464A97-3F4A-43AD-B942-7A237A174083}" type="slidenum">
              <a:rPr lang="en-US" altLang="ja-JP" smtClean="0"/>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smtClean="0"/>
              <a:t>Slide </a:t>
            </a:r>
            <a:fld id="{072C10D5-8B7E-468A-9F77-E8AA7198870E}" type="slidenum">
              <a:rPr lang="en-US" altLang="ja-JP" smtClean="0"/>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January, 2015</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smtClean="0"/>
              <a:t>Shoichi Kitazawa, ATR</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smtClean="0"/>
              <a:t>Slide </a:t>
            </a:r>
            <a:fld id="{6B3D4742-B482-48B0-A401-62F93DCD7EA9}" type="slidenum">
              <a:rPr lang="en-US" altLang="ja-JP" smtClean="0"/>
              <a:pPr>
                <a:defRPr/>
              </a:pPr>
              <a:t>&lt;#&gt;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538163"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802.15-15-0026-02-004s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sz="1400" smtClean="0"/>
              <a:t>January, 2015</a:t>
            </a:r>
            <a:endParaRPr lang="en-US" altLang="ja-JP" sz="1400"/>
          </a:p>
        </p:txBody>
      </p:sp>
      <p:sp>
        <p:nvSpPr>
          <p:cNvPr id="2051" name="フッター プレースホルダー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smtClean="0"/>
              <a:t>Shoichi Kitazawa, ATR</a:t>
            </a:r>
            <a:endParaRPr lang="en-US" altLang="ja-JP"/>
          </a:p>
        </p:txBody>
      </p:sp>
      <p:sp>
        <p:nvSpPr>
          <p:cNvPr id="2052" name="スライド番号プレースホルダー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a:t>Slide </a:t>
            </a:r>
            <a:fld id="{0B11A0D0-DD7B-43A0-9655-952C40377E34}" type="slidenum">
              <a:rPr lang="en-US" altLang="ja-JP"/>
              <a:pPr/>
              <a:t>1</a:t>
            </a:fld>
            <a:endParaRPr lang="en-US" altLang="ja-JP"/>
          </a:p>
        </p:txBody>
      </p:sp>
      <p:sp>
        <p:nvSpPr>
          <p:cNvPr id="27651" name="Rectangle 3"/>
          <p:cNvSpPr>
            <a:spLocks noChangeArrowheads="1"/>
          </p:cNvSpPr>
          <p:nvPr/>
        </p:nvSpPr>
        <p:spPr bwMode="auto">
          <a:xfrm>
            <a:off x="116904" y="609600"/>
            <a:ext cx="8991600" cy="47346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a:ea typeface="ＭＳ Ｐゴシック" charset="-128"/>
              </a:rPr>
              <a:t>TG4s Opening Information for </a:t>
            </a:r>
            <a:r>
              <a:rPr lang="en-US" altLang="ja-JP" sz="1600" dirty="0" smtClean="0">
                <a:ea typeface="ＭＳ Ｐゴシック" charset="-128"/>
              </a:rPr>
              <a:t>January 2015</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a:t>
            </a:r>
            <a:r>
              <a:rPr lang="en-US" altLang="ja-JP" sz="1600" dirty="0" smtClean="0">
                <a:ea typeface="ＭＳ Ｐゴシック" charset="-128"/>
              </a:rPr>
              <a:t>12 January, 2015</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Kitazawa] Company [ATR]</a:t>
            </a:r>
          </a:p>
          <a:p>
            <a:pPr>
              <a:defRPr/>
            </a:pPr>
            <a:r>
              <a:rPr lang="en-US" altLang="ja-JP" sz="1600" dirty="0">
                <a:solidFill>
                  <a:schemeClr val="tx2"/>
                </a:solidFill>
                <a:ea typeface="ＭＳ Ｐゴシック" charset="-128"/>
              </a:rPr>
              <a:t>Address [Hikaridai, Seika, Kyoto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:[+81-774-95-1565</a:t>
            </a:r>
            <a:r>
              <a:rPr lang="en-US" altLang="ja-JP" sz="1600" dirty="0">
                <a:solidFill>
                  <a:schemeClr val="tx2"/>
                </a:solidFill>
                <a:ea typeface="ＭＳ Ｐゴシック" charset="-128"/>
              </a:rPr>
              <a:t>], FAX: [], E-Mail:[kitazawa@atr.jp]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charset="-128"/>
              </a:rPr>
              <a:t>This document contains opening information and meeting agenda for the TG4s meeting.]</a:t>
            </a:r>
          </a:p>
          <a:p>
            <a:pPr>
              <a:spcBef>
                <a:spcPts val="600"/>
              </a:spcBef>
              <a:spcAft>
                <a:spcPts val="600"/>
              </a:spcAft>
            </a:pPr>
            <a:r>
              <a:rPr lang="en-US" altLang="ja-JP" sz="1600" b="1" dirty="0" smtClean="0">
                <a:solidFill>
                  <a:schemeClr val="tx2"/>
                </a:solidFill>
                <a:ea typeface="ＭＳ Ｐゴシック" charset="-128"/>
              </a:rPr>
              <a:t>Purpose</a:t>
            </a:r>
            <a:r>
              <a:rPr lang="en-US" altLang="ja-JP" sz="1600" b="1" dirty="0">
                <a:solidFill>
                  <a:schemeClr val="tx2"/>
                </a:solidFill>
                <a:ea typeface="ＭＳ Ｐゴシック" charset="-128"/>
              </a:rPr>
              <a: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charset="-128"/>
              </a:rPr>
              <a:t>Information.]</a:t>
            </a:r>
          </a:p>
          <a:p>
            <a:pPr>
              <a:defRPr/>
            </a:pPr>
            <a:r>
              <a:rPr lang="en-US" altLang="ja-JP" sz="1600" b="1" dirty="0" smtClean="0">
                <a:solidFill>
                  <a:schemeClr val="tx2"/>
                </a:solidFill>
                <a:ea typeface="ＭＳ Ｐゴシック" charset="-128"/>
              </a:rPr>
              <a:t>Notice</a:t>
            </a:r>
            <a:r>
              <a:rPr lang="en-US" altLang="ja-JP" sz="1600" b="1" dirty="0">
                <a:solidFill>
                  <a:schemeClr val="tx2"/>
                </a:solidFill>
                <a:ea typeface="ＭＳ Ｐゴシック" charset="-128"/>
              </a:rPr>
              <a:t>:</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700808"/>
            <a:ext cx="8640960" cy="4395192"/>
          </a:xfrm>
        </p:spPr>
        <p:txBody>
          <a:bodyPr/>
          <a:lstStyle/>
          <a:p>
            <a:r>
              <a:rPr lang="en-US" altLang="ja-JP" sz="2000" dirty="0"/>
              <a:t>TG4s January 2015 </a:t>
            </a:r>
            <a:r>
              <a:rPr lang="en-US" altLang="ja-JP" sz="2000" dirty="0" smtClean="0"/>
              <a:t>Agenda</a:t>
            </a:r>
            <a:r>
              <a:rPr lang="ja-JP" altLang="en-US" sz="2000" dirty="0" smtClean="0"/>
              <a:t>　</a:t>
            </a:r>
            <a:r>
              <a:rPr lang="en-US" altLang="ja-JP" sz="2000" dirty="0" smtClean="0"/>
              <a:t>(15-14-725)</a:t>
            </a:r>
          </a:p>
          <a:p>
            <a:r>
              <a:rPr lang="en-US" altLang="ja-JP" sz="2000" dirty="0" smtClean="0"/>
              <a:t>Opening Information </a:t>
            </a:r>
            <a:r>
              <a:rPr lang="en-US" altLang="ja-JP" sz="2000" dirty="0"/>
              <a:t>(</a:t>
            </a:r>
            <a:r>
              <a:rPr lang="en-US" altLang="ja-JP" sz="2000" dirty="0" smtClean="0"/>
              <a:t>15-15-026)</a:t>
            </a:r>
          </a:p>
          <a:p>
            <a:r>
              <a:rPr lang="en-US" altLang="ja-JP" sz="2000" dirty="0"/>
              <a:t>TG4s November 2014 Meeting </a:t>
            </a:r>
            <a:r>
              <a:rPr lang="en-US" altLang="ja-JP" sz="2000" dirty="0" smtClean="0"/>
              <a:t>Minutes (15-14-667)</a:t>
            </a:r>
          </a:p>
          <a:p>
            <a:r>
              <a:rPr lang="en-US" altLang="ja-JP" sz="2000" dirty="0" smtClean="0"/>
              <a:t>IEEE 802.15.4 Revision Information (15-15-034)</a:t>
            </a:r>
          </a:p>
          <a:p>
            <a:r>
              <a:rPr lang="en-US" altLang="ja-JP" sz="2000" dirty="0" smtClean="0">
                <a:ea typeface="ＭＳ Ｐゴシック" charset="-128"/>
              </a:rPr>
              <a:t>An Initial Proposal of Reference Architecture for TG4s </a:t>
            </a:r>
            <a:r>
              <a:rPr lang="en-US" altLang="ja-JP" sz="2000" dirty="0" smtClean="0"/>
              <a:t>(15-15-027)</a:t>
            </a:r>
            <a:endParaRPr kumimoji="1" lang="en-US" altLang="ja-JP" sz="2000" dirty="0" smtClean="0"/>
          </a:p>
          <a:p>
            <a:r>
              <a:rPr lang="en-US" altLang="ja-JP" sz="2000" dirty="0" smtClean="0">
                <a:solidFill>
                  <a:schemeClr val="tx2"/>
                </a:solidFill>
                <a:ea typeface="ＭＳ Ｐゴシック" charset="-128"/>
              </a:rPr>
              <a:t>Overview of TG4s Spectrum Resource Usage </a:t>
            </a:r>
            <a:r>
              <a:rPr lang="en-US" altLang="ja-JP" sz="2000" dirty="0" smtClean="0"/>
              <a:t>(15-15-028)</a:t>
            </a:r>
          </a:p>
          <a:p>
            <a:r>
              <a:rPr lang="en-US" altLang="ja-JP" sz="2000" dirty="0" smtClean="0"/>
              <a:t>Vigilance of Spectrum Resource Usage in private facilities for network stability and security</a:t>
            </a:r>
            <a:r>
              <a:rPr lang="ja-JP" altLang="en-US" sz="2000" dirty="0" smtClean="0"/>
              <a:t> </a:t>
            </a:r>
            <a:r>
              <a:rPr lang="en-US" altLang="ja-JP" sz="2000" dirty="0" smtClean="0"/>
              <a:t>(15-15-040)</a:t>
            </a:r>
          </a:p>
          <a:p>
            <a:r>
              <a:rPr lang="en-US" altLang="ja-JP" sz="2000" dirty="0" smtClean="0"/>
              <a:t>Metrics used in some Wireless Sensor Network standards (15-15-72)</a:t>
            </a:r>
          </a:p>
          <a:p>
            <a:r>
              <a:rPr lang="en-US" altLang="ja-JP" sz="2000" dirty="0" smtClean="0"/>
              <a:t>Proposed Spectrum Resource Measurement Report Structure</a:t>
            </a:r>
            <a:r>
              <a:rPr lang="ja-JP" altLang="en-US" sz="2000" dirty="0" smtClean="0"/>
              <a:t>　 </a:t>
            </a:r>
            <a:r>
              <a:rPr lang="en-US" altLang="ja-JP" sz="2000" dirty="0" smtClean="0"/>
              <a:t>(15-15-86)</a:t>
            </a:r>
          </a:p>
          <a:p>
            <a:r>
              <a:rPr lang="en-US" altLang="ja-JP" sz="2000" dirty="0" smtClean="0"/>
              <a:t>TG4s Technical Guidance Document (15-14-555r3)</a:t>
            </a:r>
            <a:endParaRPr kumimoji="1" lang="ja-JP" altLang="en-US" sz="2000" dirty="0"/>
          </a:p>
        </p:txBody>
      </p:sp>
      <p:sp>
        <p:nvSpPr>
          <p:cNvPr id="3" name="タイトル 2"/>
          <p:cNvSpPr>
            <a:spLocks noGrp="1"/>
          </p:cNvSpPr>
          <p:nvPr>
            <p:ph type="title"/>
          </p:nvPr>
        </p:nvSpPr>
        <p:spPr/>
        <p:txBody>
          <a:bodyPr/>
          <a:lstStyle/>
          <a:p>
            <a:r>
              <a:rPr kumimoji="1" lang="en-US" altLang="ja-JP" dirty="0" smtClean="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smtClean="0"/>
              <a:t>Slide </a:t>
            </a:r>
            <a:fld id="{17C47D4F-CAA3-4307-B0EF-8C4B3E0CF21D}" type="slidenum">
              <a:rPr lang="en-US" altLang="ja-JP" smtClean="0"/>
              <a:pPr/>
              <a:t>10</a:t>
            </a:fld>
            <a:endParaRPr lang="en-US" altLang="ja-JP" dirty="0"/>
          </a:p>
        </p:txBody>
      </p:sp>
      <p:sp>
        <p:nvSpPr>
          <p:cNvPr id="6" name="日付プレースホルダー 5"/>
          <p:cNvSpPr>
            <a:spLocks noGrp="1"/>
          </p:cNvSpPr>
          <p:nvPr>
            <p:ph type="dt" sz="half" idx="10"/>
          </p:nvPr>
        </p:nvSpPr>
        <p:spPr/>
        <p:txBody>
          <a:bodyPr/>
          <a:lstStyle/>
          <a:p>
            <a:r>
              <a:rPr lang="en-US" altLang="ja-JP" smtClean="0"/>
              <a:t>January, 2015</a:t>
            </a:r>
            <a:endParaRPr lang="en-US" altLang="ja-JP" dirty="0"/>
          </a:p>
        </p:txBody>
      </p:sp>
    </p:spTree>
    <p:extLst>
      <p:ext uri="{BB962C8B-B14F-4D97-AF65-F5344CB8AC3E}">
        <p14:creationId xmlns="" xmlns:p14="http://schemas.microsoft.com/office/powerpoint/2010/main" val="42224665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ja-JP" dirty="0" smtClean="0"/>
              <a:t>Agenda for Monday</a:t>
            </a:r>
            <a:r>
              <a:rPr lang="ja-JP" altLang="en-US" dirty="0" smtClean="0"/>
              <a:t> </a:t>
            </a:r>
            <a:r>
              <a:rPr lang="en-US" altLang="ja-JP" dirty="0" smtClean="0"/>
              <a:t>AM2</a:t>
            </a:r>
            <a:endParaRPr lang="ja-JP" altLang="ja-JP" dirty="0"/>
          </a:p>
        </p:txBody>
      </p:sp>
      <p:sp>
        <p:nvSpPr>
          <p:cNvPr id="4099" name="Rectangle 3"/>
          <p:cNvSpPr>
            <a:spLocks noGrp="1" noChangeArrowheads="1"/>
          </p:cNvSpPr>
          <p:nvPr>
            <p:ph idx="1"/>
          </p:nvPr>
        </p:nvSpPr>
        <p:spPr>
          <a:ln/>
        </p:spPr>
        <p:txBody>
          <a:bodyPr/>
          <a:lstStyle/>
          <a:p>
            <a:r>
              <a:rPr lang="en-US" altLang="ja-JP" sz="2800" dirty="0" smtClean="0"/>
              <a:t>OPEN/Patent Policy</a:t>
            </a:r>
          </a:p>
          <a:p>
            <a:r>
              <a:rPr lang="en-US" altLang="ja-JP" sz="2800" dirty="0" smtClean="0"/>
              <a:t>Approve Agenda </a:t>
            </a:r>
          </a:p>
          <a:p>
            <a:r>
              <a:rPr lang="en-US" altLang="ja-JP" sz="2800" dirty="0" smtClean="0"/>
              <a:t>San Antonio meeting minutes</a:t>
            </a:r>
          </a:p>
          <a:p>
            <a:r>
              <a:rPr lang="en-US" altLang="ja-JP" sz="2800" dirty="0" smtClean="0"/>
              <a:t>Opening information  </a:t>
            </a:r>
          </a:p>
          <a:p>
            <a:r>
              <a:rPr lang="en-US" altLang="ja-JP" sz="2800" dirty="0" smtClean="0"/>
              <a:t>Presentations </a:t>
            </a:r>
          </a:p>
          <a:p>
            <a:pPr lvl="1"/>
            <a:r>
              <a:rPr lang="en-US" altLang="ja-JP" sz="2400" dirty="0" smtClean="0"/>
              <a:t>IEEE 802.15.4 Revision Information (15-15-034)</a:t>
            </a:r>
          </a:p>
          <a:p>
            <a:pPr lvl="1"/>
            <a:r>
              <a:rPr lang="en-US" altLang="ja-JP" sz="2400" dirty="0" smtClean="0">
                <a:ea typeface="ＭＳ Ｐゴシック" charset="-128"/>
              </a:rPr>
              <a:t>An Initial Proposal of Reference Architecture for TG4s </a:t>
            </a:r>
            <a:r>
              <a:rPr lang="en-US" altLang="ja-JP" sz="2400" dirty="0" smtClean="0"/>
              <a:t>(15-15-027)</a:t>
            </a:r>
          </a:p>
          <a:p>
            <a:pPr lvl="1"/>
            <a:endParaRPr lang="ja-JP" altLang="ja-JP" sz="2400" dirty="0"/>
          </a:p>
        </p:txBody>
      </p:sp>
      <p:sp>
        <p:nvSpPr>
          <p:cNvPr id="4" name="日付プレースホルダ 3"/>
          <p:cNvSpPr>
            <a:spLocks noGrp="1"/>
          </p:cNvSpPr>
          <p:nvPr>
            <p:ph type="dt" sz="half" idx="10"/>
          </p:nvPr>
        </p:nvSpPr>
        <p:spPr/>
        <p:txBody>
          <a:bodyPr/>
          <a:lstStyle/>
          <a:p>
            <a:r>
              <a:rPr lang="en-US" altLang="ja-JP" smtClean="0"/>
              <a:t>January, 2015</a:t>
            </a:r>
            <a:endParaRPr lang="en-US" altLang="ja-JP" dirty="0"/>
          </a:p>
        </p:txBody>
      </p:sp>
      <p:sp>
        <p:nvSpPr>
          <p:cNvPr id="5" name="フッター プレースホルダ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a:t>Slide </a:t>
            </a:r>
            <a:fld id="{D5798E63-F48B-4FA3-B1EA-49F461E46462}" type="slidenum">
              <a:rPr lang="en-US" altLang="ja-JP"/>
              <a:pPr/>
              <a:t>11</a:t>
            </a:fld>
            <a:endParaRPr lang="en-US" altLang="ja-JP" dirty="0"/>
          </a:p>
        </p:txBody>
      </p:sp>
    </p:spTree>
    <p:extLst>
      <p:ext uri="{BB962C8B-B14F-4D97-AF65-F5344CB8AC3E}">
        <p14:creationId xmlns="" xmlns:p14="http://schemas.microsoft.com/office/powerpoint/2010/main" val="24193660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ja-JP" dirty="0" smtClean="0"/>
              <a:t>Agenda for Tuesday</a:t>
            </a:r>
            <a:r>
              <a:rPr lang="ja-JP" altLang="en-US" dirty="0" smtClean="0"/>
              <a:t> </a:t>
            </a:r>
            <a:r>
              <a:rPr lang="en-US" altLang="ja-JP" dirty="0" smtClean="0"/>
              <a:t>PM2</a:t>
            </a:r>
            <a:endParaRPr lang="ja-JP" altLang="ja-JP" dirty="0"/>
          </a:p>
        </p:txBody>
      </p:sp>
      <p:sp>
        <p:nvSpPr>
          <p:cNvPr id="4099" name="Rectangle 3"/>
          <p:cNvSpPr>
            <a:spLocks noGrp="1" noChangeArrowheads="1"/>
          </p:cNvSpPr>
          <p:nvPr>
            <p:ph idx="1"/>
          </p:nvPr>
        </p:nvSpPr>
        <p:spPr>
          <a:ln/>
        </p:spPr>
        <p:txBody>
          <a:bodyPr/>
          <a:lstStyle/>
          <a:p>
            <a:r>
              <a:rPr lang="en-US" altLang="ja-JP" sz="2800" dirty="0" smtClean="0"/>
              <a:t>OPEN</a:t>
            </a:r>
          </a:p>
          <a:p>
            <a:r>
              <a:rPr lang="en-US" altLang="ja-JP" sz="2800" dirty="0" smtClean="0"/>
              <a:t>Work on Technical Guidance Document</a:t>
            </a:r>
          </a:p>
          <a:p>
            <a:pPr lvl="1"/>
            <a:r>
              <a:rPr lang="en-US" altLang="ja-JP" sz="2400" dirty="0" smtClean="0"/>
              <a:t>Vigilance of Spectrum Resource Usage in private facilities for network stability and security (15-15-040)</a:t>
            </a:r>
          </a:p>
          <a:p>
            <a:pPr lvl="1"/>
            <a:r>
              <a:rPr lang="en-US" altLang="ja-JP" sz="2400" dirty="0" smtClean="0"/>
              <a:t>TG4s Technical Guidance Document (15-14- 555)</a:t>
            </a:r>
          </a:p>
          <a:p>
            <a:r>
              <a:rPr lang="en-US" altLang="ja-JP" sz="2800" dirty="0" smtClean="0"/>
              <a:t>Prepare the WNG meeting slide</a:t>
            </a:r>
          </a:p>
          <a:p>
            <a:pPr lvl="1"/>
            <a:r>
              <a:rPr lang="en-US" altLang="ja-JP" sz="2400" dirty="0" smtClean="0">
                <a:solidFill>
                  <a:schemeClr val="tx2"/>
                </a:solidFill>
                <a:ea typeface="ＭＳ Ｐゴシック" charset="-128"/>
              </a:rPr>
              <a:t>Overview of TG4s Spectrum Resource Usage </a:t>
            </a:r>
            <a:r>
              <a:rPr lang="en-US" altLang="ja-JP" sz="2400" dirty="0" smtClean="0"/>
              <a:t>(15-15-0028)</a:t>
            </a:r>
          </a:p>
          <a:p>
            <a:pPr>
              <a:buNone/>
            </a:pPr>
            <a:endParaRPr lang="en-US" altLang="ja-JP" dirty="0" smtClean="0"/>
          </a:p>
        </p:txBody>
      </p:sp>
      <p:sp>
        <p:nvSpPr>
          <p:cNvPr id="4" name="日付プレースホルダ 3"/>
          <p:cNvSpPr>
            <a:spLocks noGrp="1"/>
          </p:cNvSpPr>
          <p:nvPr>
            <p:ph type="dt" sz="half" idx="10"/>
          </p:nvPr>
        </p:nvSpPr>
        <p:spPr/>
        <p:txBody>
          <a:bodyPr/>
          <a:lstStyle/>
          <a:p>
            <a:r>
              <a:rPr lang="en-US" altLang="ja-JP" smtClean="0"/>
              <a:t>January, 2015</a:t>
            </a:r>
            <a:endParaRPr lang="en-US" altLang="ja-JP" dirty="0"/>
          </a:p>
        </p:txBody>
      </p:sp>
      <p:sp>
        <p:nvSpPr>
          <p:cNvPr id="5" name="フッター プレースホルダ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a:t>Slide </a:t>
            </a:r>
            <a:fld id="{D5798E63-F48B-4FA3-B1EA-49F461E46462}" type="slidenum">
              <a:rPr lang="en-US" altLang="ja-JP"/>
              <a:pPr/>
              <a:t>12</a:t>
            </a:fld>
            <a:endParaRPr lang="en-US" altLang="ja-JP" dirty="0"/>
          </a:p>
        </p:txBody>
      </p:sp>
    </p:spTree>
    <p:extLst>
      <p:ext uri="{BB962C8B-B14F-4D97-AF65-F5344CB8AC3E}">
        <p14:creationId xmlns="" xmlns:p14="http://schemas.microsoft.com/office/powerpoint/2010/main" val="19438304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ja-JP" dirty="0" smtClean="0"/>
              <a:t>Agenda for Thursday</a:t>
            </a:r>
            <a:r>
              <a:rPr lang="ja-JP" altLang="en-US" dirty="0" smtClean="0"/>
              <a:t> </a:t>
            </a:r>
            <a:r>
              <a:rPr lang="en-US" altLang="ja-JP" dirty="0" smtClean="0"/>
              <a:t>PM2</a:t>
            </a:r>
            <a:endParaRPr lang="ja-JP" altLang="ja-JP" dirty="0"/>
          </a:p>
        </p:txBody>
      </p:sp>
      <p:sp>
        <p:nvSpPr>
          <p:cNvPr id="4099" name="Rectangle 3"/>
          <p:cNvSpPr>
            <a:spLocks noGrp="1" noChangeArrowheads="1"/>
          </p:cNvSpPr>
          <p:nvPr>
            <p:ph idx="1"/>
          </p:nvPr>
        </p:nvSpPr>
        <p:spPr>
          <a:xfrm>
            <a:off x="251520" y="1772816"/>
            <a:ext cx="8640960" cy="4608512"/>
          </a:xfrm>
          <a:ln/>
        </p:spPr>
        <p:txBody>
          <a:bodyPr/>
          <a:lstStyle/>
          <a:p>
            <a:r>
              <a:rPr lang="en-US" altLang="ja-JP" sz="2400" dirty="0" smtClean="0"/>
              <a:t>OPEN</a:t>
            </a:r>
          </a:p>
          <a:p>
            <a:r>
              <a:rPr lang="en-US" altLang="ja-JP" sz="2400" dirty="0" smtClean="0"/>
              <a:t>Contributions</a:t>
            </a:r>
          </a:p>
          <a:p>
            <a:pPr lvl="1"/>
            <a:r>
              <a:rPr lang="en-US" altLang="ja-JP" sz="2000" dirty="0" smtClean="0"/>
              <a:t>Proposed Spectrum Resource Measurement Report Structure</a:t>
            </a:r>
            <a:r>
              <a:rPr lang="ja-JP" altLang="en-US" sz="2000" dirty="0" smtClean="0"/>
              <a:t>　</a:t>
            </a:r>
            <a:r>
              <a:rPr lang="en-US" altLang="ja-JP" sz="2000" dirty="0" smtClean="0"/>
              <a:t> (15-15-86)</a:t>
            </a:r>
          </a:p>
          <a:p>
            <a:pPr lvl="1"/>
            <a:r>
              <a:rPr lang="en-US" altLang="ja-JP" sz="2000" dirty="0" smtClean="0"/>
              <a:t>Metrics </a:t>
            </a:r>
            <a:r>
              <a:rPr lang="en-US" altLang="ja-JP" sz="2000" dirty="0" smtClean="0"/>
              <a:t>used in some Wireless Sensor Network standards (15-15-72</a:t>
            </a:r>
            <a:r>
              <a:rPr lang="en-US" altLang="ja-JP" sz="2000" dirty="0" smtClean="0"/>
              <a:t>)</a:t>
            </a:r>
          </a:p>
          <a:p>
            <a:pPr lvl="1"/>
            <a:r>
              <a:rPr lang="en-US" altLang="ja-JP" sz="2000" dirty="0" smtClean="0"/>
              <a:t>Spectrum Resource Measurement and Management requirement </a:t>
            </a:r>
            <a:r>
              <a:rPr lang="en-US" altLang="ja-JP" sz="2000" dirty="0" smtClean="0"/>
              <a:t>table (15-15-089)</a:t>
            </a:r>
            <a:endParaRPr lang="en-US" altLang="ja-JP" sz="2000" dirty="0" smtClean="0"/>
          </a:p>
          <a:p>
            <a:r>
              <a:rPr lang="en-US" altLang="ja-JP" sz="2400" dirty="0" smtClean="0"/>
              <a:t>Work </a:t>
            </a:r>
            <a:r>
              <a:rPr lang="en-US" altLang="ja-JP" sz="2400" dirty="0" smtClean="0"/>
              <a:t>on Technical Guidance Document</a:t>
            </a:r>
          </a:p>
          <a:p>
            <a:r>
              <a:rPr lang="en-US" altLang="ja-JP" sz="2400" dirty="0" smtClean="0"/>
              <a:t>Editing Call for Contributions</a:t>
            </a:r>
          </a:p>
          <a:p>
            <a:pPr>
              <a:lnSpc>
                <a:spcPct val="80000"/>
              </a:lnSpc>
            </a:pPr>
            <a:r>
              <a:rPr lang="en-US" altLang="ja-JP" sz="2400" dirty="0" smtClean="0"/>
              <a:t>Plan for March meeting and Teleconference</a:t>
            </a:r>
          </a:p>
          <a:p>
            <a:r>
              <a:rPr lang="en-US" altLang="ja-JP" sz="2400" dirty="0" smtClean="0"/>
              <a:t>Other business </a:t>
            </a:r>
          </a:p>
        </p:txBody>
      </p:sp>
      <p:sp>
        <p:nvSpPr>
          <p:cNvPr id="4" name="日付プレースホルダ 3"/>
          <p:cNvSpPr>
            <a:spLocks noGrp="1"/>
          </p:cNvSpPr>
          <p:nvPr>
            <p:ph type="dt" sz="half" idx="10"/>
          </p:nvPr>
        </p:nvSpPr>
        <p:spPr/>
        <p:txBody>
          <a:bodyPr/>
          <a:lstStyle/>
          <a:p>
            <a:r>
              <a:rPr lang="en-US" altLang="ja-JP" smtClean="0"/>
              <a:t>January, 2015</a:t>
            </a:r>
            <a:endParaRPr lang="en-US" altLang="ja-JP" dirty="0"/>
          </a:p>
        </p:txBody>
      </p:sp>
      <p:sp>
        <p:nvSpPr>
          <p:cNvPr id="5" name="フッター プレースホルダ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a:t>Slide </a:t>
            </a:r>
            <a:fld id="{D5798E63-F48B-4FA3-B1EA-49F461E46462}" type="slidenum">
              <a:rPr lang="en-US" altLang="ja-JP"/>
              <a:pPr/>
              <a:t>13</a:t>
            </a:fld>
            <a:endParaRPr lang="en-US" altLang="ja-JP" dirty="0"/>
          </a:p>
        </p:txBody>
      </p:sp>
    </p:spTree>
    <p:extLst>
      <p:ext uri="{BB962C8B-B14F-4D97-AF65-F5344CB8AC3E}">
        <p14:creationId xmlns="" xmlns:p14="http://schemas.microsoft.com/office/powerpoint/2010/main" val="10056057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a:t>
            </a:r>
            <a:endParaRPr kumimoji="1" lang="ja-JP" altLang="en-US" dirty="0"/>
          </a:p>
        </p:txBody>
      </p:sp>
      <p:graphicFrame>
        <p:nvGraphicFramePr>
          <p:cNvPr id="7" name="コンテンツ プレースホルダ 6"/>
          <p:cNvGraphicFramePr>
            <a:graphicFrameLocks noGrp="1"/>
          </p:cNvGraphicFramePr>
          <p:nvPr>
            <p:ph idx="1"/>
          </p:nvPr>
        </p:nvGraphicFramePr>
        <p:xfrm>
          <a:off x="685800" y="2636912"/>
          <a:ext cx="6592808" cy="1651000"/>
        </p:xfrm>
        <a:graphic>
          <a:graphicData uri="http://schemas.openxmlformats.org/drawingml/2006/table">
            <a:tbl>
              <a:tblPr firstRow="1" bandRow="1">
                <a:tableStyleId>{5C22544A-7EE6-4342-B048-85BDC9FD1C3A}</a:tableStyleId>
              </a:tblPr>
              <a:tblGrid>
                <a:gridCol w="1005880"/>
                <a:gridCol w="2103080"/>
                <a:gridCol w="1929368"/>
                <a:gridCol w="1554480"/>
              </a:tblGrid>
              <a:tr h="370840">
                <a:tc>
                  <a:txBody>
                    <a:bodyPr/>
                    <a:lstStyle/>
                    <a:p>
                      <a:endParaRPr kumimoji="1" lang="ja-JP" altLang="en-US" dirty="0"/>
                    </a:p>
                  </a:txBody>
                  <a:tcPr/>
                </a:tc>
                <a:tc>
                  <a:txBody>
                    <a:bodyPr/>
                    <a:lstStyle/>
                    <a:p>
                      <a:r>
                        <a:rPr kumimoji="1" lang="en-US" altLang="ja-JP" dirty="0" smtClean="0"/>
                        <a:t>Date</a:t>
                      </a:r>
                      <a:r>
                        <a:rPr kumimoji="1" lang="en-US" altLang="ja-JP" baseline="0" dirty="0" smtClean="0"/>
                        <a:t> (ET)</a:t>
                      </a:r>
                      <a:endParaRPr kumimoji="1" lang="ja-JP" altLang="en-US" dirty="0"/>
                    </a:p>
                  </a:txBody>
                  <a:tcPr/>
                </a:tc>
                <a:tc>
                  <a:txBody>
                    <a:bodyPr/>
                    <a:lstStyle/>
                    <a:p>
                      <a:r>
                        <a:rPr kumimoji="1" lang="en-US" altLang="ja-JP" dirty="0" smtClean="0"/>
                        <a:t>Date (JST)</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1</a:t>
                      </a:r>
                      <a:endParaRPr kumimoji="1" lang="ja-JP" altLang="en-US" dirty="0"/>
                    </a:p>
                  </a:txBody>
                  <a:tcPr/>
                </a:tc>
                <a:tc>
                  <a:txBody>
                    <a:bodyPr/>
                    <a:lstStyle/>
                    <a:p>
                      <a:r>
                        <a:rPr kumimoji="1" lang="en-US" altLang="ja-JP" dirty="0" smtClean="0"/>
                        <a:t>February  3</a:t>
                      </a:r>
                    </a:p>
                    <a:p>
                      <a:r>
                        <a:rPr kumimoji="1" lang="en-US" altLang="ja-JP" dirty="0" smtClean="0"/>
                        <a:t>20:00</a:t>
                      </a:r>
                      <a:endParaRPr kumimoji="1" lang="ja-JP" altLang="en-US" dirty="0"/>
                    </a:p>
                  </a:txBody>
                  <a:tcPr/>
                </a:tc>
                <a:tc>
                  <a:txBody>
                    <a:bodyPr/>
                    <a:lstStyle/>
                    <a:p>
                      <a:r>
                        <a:rPr kumimoji="1" lang="en-US" altLang="ja-JP" dirty="0" smtClean="0"/>
                        <a:t>February 4</a:t>
                      </a:r>
                    </a:p>
                    <a:p>
                      <a:r>
                        <a:rPr kumimoji="1" lang="en-US" altLang="ja-JP" dirty="0" smtClean="0"/>
                        <a:t>10:00</a:t>
                      </a:r>
                      <a:endParaRPr kumimoji="1" lang="ja-JP" altLang="en-US" dirty="0"/>
                    </a:p>
                  </a:txBody>
                  <a:tcPr/>
                </a:tc>
                <a:tc>
                  <a:txBody>
                    <a:bodyPr/>
                    <a:lstStyle/>
                    <a:p>
                      <a:endParaRPr kumimoji="1" lang="ja-JP" altLang="en-US"/>
                    </a:p>
                  </a:txBody>
                  <a:tcPr/>
                </a:tc>
              </a:tr>
              <a:tr h="370840">
                <a:tc>
                  <a:txBody>
                    <a:bodyPr/>
                    <a:lstStyle/>
                    <a:p>
                      <a:r>
                        <a:rPr kumimoji="1" lang="en-US" altLang="ja-JP" dirty="0" smtClean="0"/>
                        <a:t>2</a:t>
                      </a:r>
                      <a:endParaRPr kumimoji="1" lang="ja-JP" altLang="en-US" dirty="0"/>
                    </a:p>
                  </a:txBody>
                  <a:tcPr/>
                </a:tc>
                <a:tc>
                  <a:txBody>
                    <a:bodyPr/>
                    <a:lstStyle/>
                    <a:p>
                      <a:r>
                        <a:rPr kumimoji="1" lang="en-US" altLang="ja-JP" dirty="0" smtClean="0"/>
                        <a:t>February  17</a:t>
                      </a:r>
                    </a:p>
                    <a:p>
                      <a:r>
                        <a:rPr kumimoji="1" lang="en-US" altLang="ja-JP" dirty="0" smtClean="0"/>
                        <a:t>20:00</a:t>
                      </a:r>
                      <a:endParaRPr kumimoji="1" lang="ja-JP" altLang="en-US" dirty="0"/>
                    </a:p>
                  </a:txBody>
                  <a:tcPr/>
                </a:tc>
                <a:tc>
                  <a:txBody>
                    <a:bodyPr/>
                    <a:lstStyle/>
                    <a:p>
                      <a:r>
                        <a:rPr kumimoji="1" lang="en-US" altLang="ja-JP" dirty="0" smtClean="0"/>
                        <a:t>February 18</a:t>
                      </a:r>
                    </a:p>
                    <a:p>
                      <a:r>
                        <a:rPr kumimoji="1" lang="en-US" altLang="ja-JP" dirty="0" smtClean="0"/>
                        <a:t>10:00</a:t>
                      </a:r>
                      <a:endParaRPr kumimoji="1" lang="ja-JP" altLang="en-US" dirty="0"/>
                    </a:p>
                  </a:txBody>
                  <a:tcPr/>
                </a:tc>
                <a:tc>
                  <a:txBody>
                    <a:bodyPr/>
                    <a:lstStyle/>
                    <a:p>
                      <a:endParaRPr kumimoji="1" lang="ja-JP" altLang="en-US" dirty="0"/>
                    </a:p>
                  </a:txBody>
                  <a:tcPr/>
                </a:tc>
              </a:tr>
            </a:tbl>
          </a:graphicData>
        </a:graphic>
      </p:graphicFrame>
      <p:sp>
        <p:nvSpPr>
          <p:cNvPr id="4" name="日付プレースホルダ 3"/>
          <p:cNvSpPr>
            <a:spLocks noGrp="1"/>
          </p:cNvSpPr>
          <p:nvPr>
            <p:ph type="dt" sz="half" idx="10"/>
          </p:nvPr>
        </p:nvSpPr>
        <p:spPr/>
        <p:txBody>
          <a:bodyPr/>
          <a:lstStyle/>
          <a:p>
            <a:pPr>
              <a:defRPr/>
            </a:pPr>
            <a:r>
              <a:rPr lang="en-US" altLang="ja-JP" smtClean="0"/>
              <a:t>January, 2015</a:t>
            </a:r>
            <a:endParaRPr lang="en-US" altLang="ja-JP"/>
          </a:p>
        </p:txBody>
      </p:sp>
      <p:sp>
        <p:nvSpPr>
          <p:cNvPr id="5" name="フッター プレースホルダ 4"/>
          <p:cNvSpPr>
            <a:spLocks noGrp="1"/>
          </p:cNvSpPr>
          <p:nvPr>
            <p:ph type="ftr" sz="quarter" idx="11"/>
          </p:nvPr>
        </p:nvSpPr>
        <p:spPr/>
        <p:txBody>
          <a:bodyPr/>
          <a:lstStyle/>
          <a:p>
            <a:pPr>
              <a:defRPr/>
            </a:pPr>
            <a:r>
              <a:rPr lang="en-US" altLang="ja-JP" smtClean="0"/>
              <a:t>Shoichi Kitazawa, ATR</a:t>
            </a:r>
            <a:endParaRPr lang="en-US" altLang="ja-JP"/>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DECD0802-3178-49DF-9899-5F5F77649EE4}" type="slidenum">
              <a:rPr lang="en-US" altLang="ja-JP" smtClean="0"/>
              <a:pPr>
                <a:defRPr/>
              </a:pPr>
              <a:t>14</a:t>
            </a:fld>
            <a:endParaRPr lang="en-US" altLang="ja-JP"/>
          </a:p>
        </p:txBody>
      </p:sp>
      <p:sp>
        <p:nvSpPr>
          <p:cNvPr id="8" name="テキスト ボックス 7"/>
          <p:cNvSpPr txBox="1"/>
          <p:nvPr/>
        </p:nvSpPr>
        <p:spPr>
          <a:xfrm>
            <a:off x="611560" y="1700808"/>
            <a:ext cx="2890728" cy="461665"/>
          </a:xfrm>
          <a:prstGeom prst="rect">
            <a:avLst/>
          </a:prstGeom>
          <a:noFill/>
        </p:spPr>
        <p:txBody>
          <a:bodyPr wrap="none" rtlCol="0">
            <a:spAutoFit/>
          </a:bodyPr>
          <a:lstStyle/>
          <a:p>
            <a:r>
              <a:rPr kumimoji="1" lang="en-US" altLang="ja-JP" sz="2400" dirty="0" smtClean="0"/>
              <a:t>Topic: Updating TGD</a:t>
            </a:r>
            <a:endParaRPr kumimoji="1" lang="ja-JP" alt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ctrTitle"/>
          </p:nvPr>
        </p:nvSpPr>
        <p:spPr>
          <a:xfrm>
            <a:off x="685800" y="2286000"/>
            <a:ext cx="7772400" cy="1143000"/>
          </a:xfrm>
        </p:spPr>
        <p:txBody>
          <a:bodyPr/>
          <a:lstStyle/>
          <a:p>
            <a:r>
              <a:rPr lang="en-US" altLang="ja-JP" b="1" dirty="0" smtClean="0">
                <a:ea typeface="ＭＳ Ｐゴシック" pitchFamily="50" charset="-128"/>
              </a:rPr>
              <a:t>IEEE 802.15  TG4s</a:t>
            </a:r>
            <a:br>
              <a:rPr lang="en-US" altLang="ja-JP" b="1" dirty="0" smtClean="0">
                <a:ea typeface="ＭＳ Ｐゴシック" pitchFamily="50" charset="-128"/>
              </a:rPr>
            </a:br>
            <a:r>
              <a:rPr lang="en-US" altLang="ja-JP" b="1" dirty="0" smtClean="0">
                <a:ea typeface="ＭＳ Ｐゴシック" pitchFamily="50" charset="-128"/>
              </a:rPr>
              <a:t/>
            </a:r>
            <a:br>
              <a:rPr lang="en-US" altLang="ja-JP" b="1" dirty="0" smtClean="0">
                <a:ea typeface="ＭＳ Ｐゴシック" pitchFamily="50" charset="-128"/>
              </a:rPr>
            </a:br>
            <a:r>
              <a:rPr lang="en-US" altLang="ja-JP" dirty="0" smtClean="0">
                <a:ea typeface="ＭＳ Ｐゴシック" pitchFamily="50" charset="-128"/>
              </a:rPr>
              <a:t>Opening Information</a:t>
            </a:r>
            <a:br>
              <a:rPr lang="en-US" altLang="ja-JP" dirty="0" smtClean="0">
                <a:ea typeface="ＭＳ Ｐゴシック" pitchFamily="50" charset="-128"/>
              </a:rPr>
            </a:b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Atlanta, GA</a:t>
            </a:r>
            <a:br>
              <a:rPr lang="en-US" altLang="ja-JP" dirty="0" smtClean="0">
                <a:ea typeface="ＭＳ Ｐゴシック" pitchFamily="50" charset="-128"/>
              </a:rPr>
            </a:br>
            <a:r>
              <a:rPr lang="en-US" altLang="ja-JP" dirty="0" smtClean="0">
                <a:ea typeface="ＭＳ Ｐゴシック" pitchFamily="50" charset="-128"/>
              </a:rPr>
              <a:t>January 12, 2015</a:t>
            </a:r>
            <a:endParaRPr lang="ja-JP" altLang="ja-JP" dirty="0" smtClean="0">
              <a:ea typeface="ＭＳ Ｐゴシック" charset="-128"/>
            </a:endParaRPr>
          </a:p>
        </p:txBody>
      </p:sp>
      <p:sp>
        <p:nvSpPr>
          <p:cNvPr id="3074" name="日付プレースホルダー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sz="1400" smtClean="0"/>
              <a:t>January, 2015</a:t>
            </a:r>
            <a:endParaRPr lang="en-US" altLang="ja-JP" sz="1400"/>
          </a:p>
        </p:txBody>
      </p:sp>
      <p:sp>
        <p:nvSpPr>
          <p:cNvPr id="3075" name="フッター プレースホルダー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smtClean="0"/>
              <a:t>Shoichi Kitazawa, ATR</a:t>
            </a:r>
            <a:endParaRPr lang="en-US" altLang="ja-JP"/>
          </a:p>
        </p:txBody>
      </p:sp>
      <p:sp>
        <p:nvSpPr>
          <p:cNvPr id="3076" name="スライド番号プレースホルダー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a:t>Slide </a:t>
            </a:r>
            <a:fld id="{E37A9730-C5DB-428E-A2FC-A21064FF512D}" type="slidenum">
              <a:rPr lang="en-US" altLang="ja-JP"/>
              <a:pPr/>
              <a:t>2</a:t>
            </a:fld>
            <a:endParaRPr lang="en-US" altLang="ja-JP"/>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ja-JP" dirty="0" smtClean="0"/>
              <a:t>Attendance</a:t>
            </a:r>
            <a:endParaRPr lang="ja-JP" altLang="ja-JP" dirty="0"/>
          </a:p>
        </p:txBody>
      </p:sp>
      <p:sp>
        <p:nvSpPr>
          <p:cNvPr id="4099" name="Rectangle 3"/>
          <p:cNvSpPr>
            <a:spLocks noGrp="1" noChangeArrowheads="1"/>
          </p:cNvSpPr>
          <p:nvPr>
            <p:ph idx="1"/>
          </p:nvPr>
        </p:nvSpPr>
        <p:spPr>
          <a:ln/>
        </p:spPr>
        <p:txBody>
          <a:bodyPr/>
          <a:lstStyle/>
          <a:p>
            <a:pPr marL="457200" indent="-457200"/>
            <a:r>
              <a:rPr lang="en-US" altLang="ja-JP" sz="2800" dirty="0" smtClean="0"/>
              <a:t>https://imat.ieee.org</a:t>
            </a:r>
          </a:p>
          <a:p>
            <a:pPr marL="457200" indent="-457200">
              <a:buNone/>
            </a:pPr>
            <a:endParaRPr lang="en-US" altLang="ja-JP" sz="2800" dirty="0" smtClean="0"/>
          </a:p>
          <a:p>
            <a:pPr marL="457200" indent="-457200">
              <a:buFontTx/>
              <a:buAutoNum type="arabicPeriod"/>
            </a:pPr>
            <a:r>
              <a:rPr lang="en-US" altLang="ja-JP" sz="2800" dirty="0" smtClean="0"/>
              <a:t>Register</a:t>
            </a:r>
          </a:p>
          <a:p>
            <a:pPr marL="457200" indent="-457200">
              <a:buFontTx/>
              <a:buAutoNum type="arabicPeriod"/>
            </a:pPr>
            <a:r>
              <a:rPr lang="en-US" altLang="ja-JP" sz="2800" dirty="0" smtClean="0"/>
              <a:t>Indicate attendance</a:t>
            </a:r>
          </a:p>
          <a:p>
            <a:pPr>
              <a:buNone/>
            </a:pPr>
            <a:endParaRPr lang="ja-JP" altLang="ja-JP" sz="2800" dirty="0"/>
          </a:p>
        </p:txBody>
      </p:sp>
      <p:sp>
        <p:nvSpPr>
          <p:cNvPr id="4" name="日付プレースホルダー 3"/>
          <p:cNvSpPr>
            <a:spLocks noGrp="1"/>
          </p:cNvSpPr>
          <p:nvPr>
            <p:ph type="dt" sz="half" idx="10"/>
          </p:nvPr>
        </p:nvSpPr>
        <p:spPr/>
        <p:txBody>
          <a:bodyPr/>
          <a:lstStyle/>
          <a:p>
            <a:r>
              <a:rPr lang="en-US" altLang="ja-JP" smtClean="0"/>
              <a:t>January, 2015</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010EF666-04CB-4A0C-82F6-9B75A1863274}" type="slidenum">
              <a:rPr lang="en-US" altLang="ja-JP"/>
              <a:pPr/>
              <a:t>3</a:t>
            </a:fld>
            <a:endParaRPr lang="en-US" altLang="ja-JP" dirty="0"/>
          </a:p>
        </p:txBody>
      </p:sp>
    </p:spTree>
    <p:extLst>
      <p:ext uri="{BB962C8B-B14F-4D97-AF65-F5344CB8AC3E}">
        <p14:creationId xmlns="" xmlns:p14="http://schemas.microsoft.com/office/powerpoint/2010/main" val="20064993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January, 2015</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4</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u="sng" kern="0" dirty="0" smtClean="0">
                <a:ea typeface="ＭＳ Ｐゴシック" charset="-128"/>
              </a:rPr>
              <a:t>Participants, Patents, and Duty to Inform</a:t>
            </a:r>
            <a:endParaRPr lang="en-US" altLang="ja-JP" sz="3200"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9"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#1</a:t>
            </a:r>
          </a:p>
        </p:txBody>
      </p:sp>
    </p:spTree>
    <p:extLst>
      <p:ext uri="{BB962C8B-B14F-4D97-AF65-F5344CB8AC3E}">
        <p14:creationId xmlns="" xmlns:p14="http://schemas.microsoft.com/office/powerpoint/2010/main" val="3429431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sz="3200" u="sng" kern="0" dirty="0"/>
              <a:t>Patent Related Links</a:t>
            </a:r>
            <a:endParaRPr lang="en-US" altLang="ja-JP" sz="3200" u="sng" kern="0"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January, 2015</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5</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0" lvl="1" indent="0">
              <a:lnSpc>
                <a:spcPct val="90000"/>
              </a:lnSpc>
              <a:buFont typeface="Monotype Sorts" pitchFamily="2" charset="2"/>
              <a:buNone/>
            </a:pPr>
            <a:r>
              <a:rPr lang="en-US" altLang="ja-JP" sz="2000" kern="0" dirty="0" smtClean="0">
                <a:ea typeface="ＭＳ Ｐゴシック" charset="-128"/>
                <a:cs typeface="Times New Roman" pitchFamily="18" charset="0"/>
              </a:rPr>
              <a:t>All participants should be familiar with their obligations under the IEEE-SA Policies &amp; Procedures for standards development.</a:t>
            </a:r>
          </a:p>
          <a:p>
            <a:pPr marL="0" lvl="1" indent="0">
              <a:lnSpc>
                <a:spcPct val="90000"/>
              </a:lnSpc>
              <a:buFont typeface="Monotype Sorts" pitchFamily="2" charset="2"/>
              <a:buNone/>
            </a:pPr>
            <a:endParaRPr lang="en-US" altLang="ja-JP" sz="2000" kern="0" dirty="0" smtClean="0">
              <a:ea typeface="ＭＳ Ｐゴシック" charset="-128"/>
              <a:cs typeface="Times New Roman" pitchFamily="18" charset="0"/>
            </a:endParaRPr>
          </a:p>
          <a:p>
            <a:pPr marL="0" lvl="1" indent="0">
              <a:lnSpc>
                <a:spcPct val="90000"/>
              </a:lnSpc>
              <a:buFont typeface="Monotype Sorts" pitchFamily="2" charset="2"/>
              <a:buNone/>
            </a:pPr>
            <a:r>
              <a:rPr lang="en-US" altLang="ja-JP" sz="2000" kern="0" dirty="0" smtClean="0">
                <a:ea typeface="ＭＳ Ｐゴシック" charset="-128"/>
                <a:cs typeface="Times New Roman" pitchFamily="18" charset="0"/>
              </a:rPr>
              <a:t>Patent Policy is stated in these sources:</a:t>
            </a:r>
          </a:p>
          <a:p>
            <a:pPr marL="0" lvl="1" indent="0">
              <a:lnSpc>
                <a:spcPct val="90000"/>
              </a:lnSpc>
              <a:buNone/>
            </a:pPr>
            <a:r>
              <a:rPr lang="en-GB" sz="2000" kern="0" dirty="0" smtClean="0">
                <a:ea typeface="ＭＳ Ｐゴシック" charset="-128"/>
                <a:cs typeface="Times New Roman" pitchFamily="18" charset="0"/>
              </a:rPr>
              <a:t>IEEE-SA </a:t>
            </a:r>
            <a:r>
              <a:rPr lang="en-GB" sz="2000" kern="0" dirty="0">
                <a:ea typeface="ＭＳ Ｐゴシック" charset="-128"/>
                <a:cs typeface="Times New Roman" pitchFamily="18" charset="0"/>
              </a:rPr>
              <a:t>Standards Boards Bylaws</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a:t>
            </a:r>
            <a:r>
              <a:rPr lang="en-US" altLang="ja-JP" sz="2000" i="1" kern="0" dirty="0" smtClean="0">
                <a:ea typeface="ＭＳ Ｐゴシック" charset="-128"/>
                <a:cs typeface="Times New Roman" pitchFamily="18" charset="0"/>
              </a:rPr>
              <a:t>standards.ieee.org/develop/policies/bylaws/sect6-7.html#6</a:t>
            </a:r>
            <a:endParaRPr lang="en-GB" sz="2000" kern="0" dirty="0" smtClean="0">
              <a:ea typeface="ＭＳ Ｐゴシック" charset="-128"/>
              <a:cs typeface="Times New Roman" pitchFamily="18" charset="0"/>
            </a:endParaRPr>
          </a:p>
          <a:p>
            <a:pPr marL="0" lvl="1" indent="0">
              <a:lnSpc>
                <a:spcPct val="90000"/>
              </a:lnSpc>
              <a:buNone/>
            </a:pPr>
            <a:r>
              <a:rPr lang="en-GB" sz="2000" kern="0" dirty="0" smtClean="0">
                <a:ea typeface="ＭＳ Ｐゴシック" charset="-128"/>
                <a:cs typeface="Times New Roman" pitchFamily="18" charset="0"/>
              </a:rPr>
              <a:t>IEEE-SA </a:t>
            </a:r>
            <a:r>
              <a:rPr lang="en-GB" sz="2000" kern="0" dirty="0">
                <a:ea typeface="ＭＳ Ｐゴシック" charset="-128"/>
                <a:cs typeface="Times New Roman" pitchFamily="18" charset="0"/>
              </a:rPr>
              <a:t>Standards Board Operations Manual</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a:t>
            </a:r>
            <a:r>
              <a:rPr lang="en-US" altLang="ja-JP" sz="2000" i="1" kern="0" dirty="0" smtClean="0">
                <a:ea typeface="ＭＳ Ｐゴシック" charset="-128"/>
                <a:cs typeface="Times New Roman" pitchFamily="18" charset="0"/>
              </a:rPr>
              <a:t>standards.ieee.org/develop/policies/opman/sect6.html#6.3</a:t>
            </a:r>
            <a:endParaRPr lang="en-US" altLang="ja-JP" sz="2000" kern="0" dirty="0" smtClean="0">
              <a:ea typeface="ＭＳ Ｐゴシック" charset="-128"/>
              <a:cs typeface="Times New Roman" pitchFamily="18" charset="0"/>
            </a:endParaRPr>
          </a:p>
          <a:p>
            <a:pPr marL="0" lvl="1" indent="0">
              <a:lnSpc>
                <a:spcPct val="90000"/>
              </a:lnSpc>
              <a:buNone/>
            </a:pPr>
            <a:r>
              <a:rPr lang="en-US" altLang="ja-JP" sz="2000" kern="0" dirty="0" smtClean="0">
                <a:ea typeface="ＭＳ Ｐゴシック" charset="-128"/>
                <a:cs typeface="Times New Roman" pitchFamily="18" charset="0"/>
              </a:rPr>
              <a:t>Material </a:t>
            </a:r>
            <a:r>
              <a:rPr lang="en-US" altLang="ja-JP" sz="2000" kern="0" dirty="0">
                <a:ea typeface="ＭＳ Ｐゴシック" charset="-128"/>
                <a:cs typeface="Times New Roman" pitchFamily="18" charset="0"/>
              </a:rPr>
              <a:t>about the patent policy is available at </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://standards.ieee.org/about/sasb/patcom/materials.html</a:t>
            </a:r>
          </a:p>
        </p:txBody>
      </p:sp>
      <p:sp>
        <p:nvSpPr>
          <p:cNvPr id="7" name="Text Box 6"/>
          <p:cNvSpPr txBox="1">
            <a:spLocks noChangeArrowheads="1"/>
          </p:cNvSpPr>
          <p:nvPr/>
        </p:nvSpPr>
        <p:spPr bwMode="auto">
          <a:xfrm>
            <a:off x="57150" y="6158631"/>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#2</a:t>
            </a:r>
            <a:endParaRPr lang="en-US" altLang="ja-JP" dirty="0">
              <a:ea typeface="ＭＳ Ｐゴシック" charset="-128"/>
            </a:endParaRPr>
          </a:p>
        </p:txBody>
      </p:sp>
      <p:sp>
        <p:nvSpPr>
          <p:cNvPr id="8" name="Rectangle 7"/>
          <p:cNvSpPr>
            <a:spLocks noChangeArrowheads="1"/>
          </p:cNvSpPr>
          <p:nvPr/>
        </p:nvSpPr>
        <p:spPr bwMode="auto">
          <a:xfrm>
            <a:off x="251520" y="4716896"/>
            <a:ext cx="8640960" cy="15204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Tree>
    <p:extLst>
      <p:ext uri="{BB962C8B-B14F-4D97-AF65-F5344CB8AC3E}">
        <p14:creationId xmlns="" xmlns:p14="http://schemas.microsoft.com/office/powerpoint/2010/main" val="28754167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a:xfrm>
            <a:off x="362272" y="620688"/>
            <a:ext cx="8458200" cy="609600"/>
          </a:xfrm>
        </p:spPr>
        <p:txBody>
          <a:bodyPr/>
          <a:lstStyle/>
          <a:p>
            <a:r>
              <a:rPr lang="en-US" altLang="ja-JP" sz="3200" u="sng" dirty="0"/>
              <a:t>Call for Potentially Essential Patents</a:t>
            </a:r>
            <a:endParaRPr lang="en-US" altLang="ja-JP" sz="3200" u="sng" dirty="0" smtClean="0">
              <a:ea typeface="ＭＳ Ｐゴシック" charset="-128"/>
            </a:endParaRPr>
          </a:p>
        </p:txBody>
      </p:sp>
      <p:sp>
        <p:nvSpPr>
          <p:cNvPr id="3" name="日付プレースホルダー 2"/>
          <p:cNvSpPr>
            <a:spLocks noGrp="1"/>
          </p:cNvSpPr>
          <p:nvPr>
            <p:ph type="dt" sz="half" idx="10"/>
          </p:nvPr>
        </p:nvSpPr>
        <p:spPr/>
        <p:txBody>
          <a:bodyPr/>
          <a:lstStyle/>
          <a:p>
            <a:r>
              <a:rPr lang="en-US" altLang="ja-JP" smtClean="0"/>
              <a:t>January, 2015</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F80C6039-A5FA-4F5B-9853-58798A63706D}" type="slidenum">
              <a:rPr lang="en-US" altLang="ja-JP" smtClean="0"/>
              <a:pPr/>
              <a:t>6</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smtClean="0">
                <a:ea typeface="ＭＳ Ｐゴシック" charset="-128"/>
              </a:rPr>
              <a:t>Either speak up now or</a:t>
            </a:r>
          </a:p>
          <a:p>
            <a:pPr lvl="1"/>
            <a:r>
              <a:rPr lang="en-US" altLang="ja-JP" sz="1800" kern="0" dirty="0" smtClean="0">
                <a:ea typeface="ＭＳ Ｐゴシック" charset="-128"/>
              </a:rPr>
              <a:t>Provide the chair of this group with the identity of the holder(s) of any and all such claims as soon as possible or</a:t>
            </a:r>
          </a:p>
          <a:p>
            <a:pPr lvl="1"/>
            <a:r>
              <a:rPr lang="en-US" altLang="ja-JP" sz="1800" kern="0" dirty="0" smtClean="0">
                <a:ea typeface="ＭＳ Ｐゴシック" charset="-128"/>
              </a:rPr>
              <a:t>Cause an LOA to be submitted</a:t>
            </a:r>
          </a:p>
        </p:txBody>
      </p:sp>
      <p:sp>
        <p:nvSpPr>
          <p:cNvPr id="7"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#3</a:t>
            </a:r>
          </a:p>
        </p:txBody>
      </p:sp>
    </p:spTree>
    <p:extLst>
      <p:ext uri="{BB962C8B-B14F-4D97-AF65-F5344CB8AC3E}">
        <p14:creationId xmlns="" xmlns:p14="http://schemas.microsoft.com/office/powerpoint/2010/main" val="13387554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u="sng" dirty="0" smtClean="0">
                <a:ea typeface="ＭＳ Ｐゴシック" charset="-128"/>
              </a:rPr>
              <a:t>Other Guidelines for IEEE WG Meetings</a:t>
            </a:r>
          </a:p>
        </p:txBody>
      </p:sp>
      <p:sp>
        <p:nvSpPr>
          <p:cNvPr id="3" name="フッター プレースホルダー 2"/>
          <p:cNvSpPr>
            <a:spLocks noGrp="1"/>
          </p:cNvSpPr>
          <p:nvPr>
            <p:ph type="ftr" sz="quarter" idx="11"/>
          </p:nvPr>
        </p:nvSpPr>
        <p:spPr/>
        <p:txBody>
          <a:bodyPr/>
          <a:lstStyle/>
          <a:p>
            <a:r>
              <a:rPr lang="en-US" altLang="ja-JP"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7</a:t>
            </a:fld>
            <a:endParaRPr lang="en-US" altLang="ja-JP" dirty="0"/>
          </a:p>
        </p:txBody>
      </p:sp>
      <p:sp>
        <p:nvSpPr>
          <p:cNvPr id="2" name="日付プレースホルダー 1"/>
          <p:cNvSpPr>
            <a:spLocks noGrp="1"/>
          </p:cNvSpPr>
          <p:nvPr>
            <p:ph type="dt" sz="half" idx="10"/>
          </p:nvPr>
        </p:nvSpPr>
        <p:spPr/>
        <p:txBody>
          <a:bodyPr/>
          <a:lstStyle/>
          <a:p>
            <a:r>
              <a:rPr lang="en-US" altLang="ja-JP" smtClean="0"/>
              <a:t>January, 2015</a:t>
            </a:r>
            <a:endParaRPr lang="en-US" altLang="ja-JP" dirty="0"/>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7173" name="Text Box 7"/>
          <p:cNvSpPr txBox="1">
            <a:spLocks noChangeArrowheads="1"/>
          </p:cNvSpPr>
          <p:nvPr/>
        </p:nvSpPr>
        <p:spPr bwMode="auto">
          <a:xfrm>
            <a:off x="57150" y="6158631"/>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#4</a:t>
            </a:r>
            <a:endParaRPr lang="en-US" altLang="ja-JP" dirty="0">
              <a:ea typeface="ＭＳ Ｐゴシック" charset="-128"/>
            </a:endParaRPr>
          </a:p>
        </p:txBody>
      </p:sp>
    </p:spTree>
    <p:extLst>
      <p:ext uri="{BB962C8B-B14F-4D97-AF65-F5344CB8AC3E}">
        <p14:creationId xmlns="" xmlns:p14="http://schemas.microsoft.com/office/powerpoint/2010/main" val="86296330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コンテンツ プレースホルダー 8"/>
          <p:cNvGraphicFramePr>
            <a:graphicFrameLocks noGrp="1"/>
          </p:cNvGraphicFramePr>
          <p:nvPr>
            <p:ph idx="1"/>
            <p:extLst>
              <p:ext uri="{D42A27DB-BD31-4B8C-83A1-F6EECF244321}">
                <p14:modId xmlns="" xmlns:p14="http://schemas.microsoft.com/office/powerpoint/2010/main" val="2574273805"/>
              </p:ext>
            </p:extLst>
          </p:nvPr>
        </p:nvGraphicFramePr>
        <p:xfrm>
          <a:off x="952824" y="2060848"/>
          <a:ext cx="7128000" cy="2530840"/>
        </p:xfrm>
        <a:graphic>
          <a:graphicData uri="http://schemas.openxmlformats.org/drawingml/2006/table">
            <a:tbl>
              <a:tblPr firstRow="1" bandRow="1">
                <a:tableStyleId>{93296810-A885-4BE3-A3E7-6D5BEEA58F35}</a:tableStyleId>
              </a:tblPr>
              <a:tblGrid>
                <a:gridCol w="1080000"/>
                <a:gridCol w="1512000"/>
                <a:gridCol w="1512000"/>
                <a:gridCol w="1512000"/>
                <a:gridCol w="1512000"/>
              </a:tblGrid>
              <a:tr h="370840">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anchor="ctr"/>
                </a:tc>
                <a:tc>
                  <a:txBody>
                    <a:bodyPr/>
                    <a:lstStyle/>
                    <a:p>
                      <a:pPr algn="ctr"/>
                      <a:r>
                        <a:rPr kumimoji="1" lang="en-US" altLang="ja-JP" dirty="0" smtClean="0"/>
                        <a:t>Thursday</a:t>
                      </a:r>
                      <a:endParaRPr kumimoji="1" lang="ja-JP" altLang="en-US" dirty="0"/>
                    </a:p>
                  </a:txBody>
                  <a:tcPr anchor="ctr"/>
                </a:tc>
              </a:tr>
              <a:tr h="540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540000">
                <a:tc>
                  <a:txBody>
                    <a:bodyPr/>
                    <a:lstStyle/>
                    <a:p>
                      <a:pPr algn="ctr"/>
                      <a:r>
                        <a:rPr kumimoji="1" lang="en-US" altLang="ja-JP" dirty="0" smtClean="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chemeClr val="tx1"/>
                          </a:solidFill>
                        </a:rPr>
                        <a:t>TG4s</a:t>
                      </a:r>
                      <a:endParaRPr kumimoji="1" lang="ja-JP" altLang="en-US"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r>
                        <a:rPr kumimoji="1" lang="en-US" altLang="ja-JP" dirty="0" smtClean="0">
                          <a:solidFill>
                            <a:schemeClr val="tx1"/>
                          </a:solidFill>
                        </a:rPr>
                        <a:t>WNG</a:t>
                      </a: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540000">
                <a:tc>
                  <a:txBody>
                    <a:bodyPr/>
                    <a:lstStyle/>
                    <a:p>
                      <a:pPr algn="ctr"/>
                      <a:r>
                        <a:rPr kumimoji="1" lang="en-US" altLang="ja-JP" dirty="0" smtClean="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540000">
                <a:tc>
                  <a:txBody>
                    <a:bodyPr/>
                    <a:lstStyle/>
                    <a:p>
                      <a:pPr algn="ctr"/>
                      <a:r>
                        <a:rPr kumimoji="1" lang="en-US" altLang="ja-JP" dirty="0" smtClean="0"/>
                        <a:t>PM2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TG4s</a:t>
                      </a: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smtClean="0"/>
                        <a:t>TG4s</a:t>
                      </a:r>
                      <a:endParaRPr kumimoji="1" lang="ja-JP" altLang="en-US" u="none" dirty="0" smtClean="0">
                        <a:solidFill>
                          <a:schemeClr val="tx1"/>
                        </a:solidFill>
                      </a:endParaRPr>
                    </a:p>
                  </a:txBody>
                  <a:tcPr anchor="ctr"/>
                </a:tc>
              </a:tr>
            </a:tbl>
          </a:graphicData>
        </a:graphic>
      </p:graphicFrame>
      <p:sp>
        <p:nvSpPr>
          <p:cNvPr id="3" name="タイトル 2"/>
          <p:cNvSpPr>
            <a:spLocks noGrp="1"/>
          </p:cNvSpPr>
          <p:nvPr>
            <p:ph type="title"/>
          </p:nvPr>
        </p:nvSpPr>
        <p:spPr/>
        <p:txBody>
          <a:bodyPr/>
          <a:lstStyle/>
          <a:p>
            <a:r>
              <a:rPr kumimoji="1" lang="en-US" altLang="ja-JP" dirty="0" smtClean="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8</a:t>
            </a:fld>
            <a:endParaRPr lang="en-US" altLang="ja-JP" dirty="0"/>
          </a:p>
        </p:txBody>
      </p:sp>
      <p:sp>
        <p:nvSpPr>
          <p:cNvPr id="6" name="日付プレースホルダー 5"/>
          <p:cNvSpPr>
            <a:spLocks noGrp="1"/>
          </p:cNvSpPr>
          <p:nvPr>
            <p:ph type="dt" sz="half" idx="10"/>
          </p:nvPr>
        </p:nvSpPr>
        <p:spPr/>
        <p:txBody>
          <a:bodyPr/>
          <a:lstStyle/>
          <a:p>
            <a:r>
              <a:rPr lang="en-US" altLang="ja-JP" smtClean="0"/>
              <a:t>January, 2015</a:t>
            </a:r>
            <a:endParaRPr lang="en-US" altLang="ja-JP" dirty="0"/>
          </a:p>
        </p:txBody>
      </p:sp>
    </p:spTree>
    <p:extLst>
      <p:ext uri="{BB962C8B-B14F-4D97-AF65-F5344CB8AC3E}">
        <p14:creationId xmlns="" xmlns:p14="http://schemas.microsoft.com/office/powerpoint/2010/main" val="37533111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981200"/>
            <a:ext cx="8640960" cy="4114800"/>
          </a:xfrm>
        </p:spPr>
        <p:txBody>
          <a:bodyPr>
            <a:normAutofit lnSpcReduction="10000"/>
          </a:bodyPr>
          <a:lstStyle/>
          <a:p>
            <a:r>
              <a:rPr lang="en-US" altLang="ja-JP" sz="2800" dirty="0" smtClean="0"/>
              <a:t>TG4s meeting call to order</a:t>
            </a:r>
          </a:p>
          <a:p>
            <a:r>
              <a:rPr lang="en-US" altLang="ja-JP" sz="2800" dirty="0" smtClean="0"/>
              <a:t>Call for essential patents and policies &amp; procedures reminder </a:t>
            </a:r>
          </a:p>
          <a:p>
            <a:r>
              <a:rPr lang="en-US" altLang="ja-JP" sz="2800" dirty="0" smtClean="0"/>
              <a:t>Approve San Antonio meeting minutes</a:t>
            </a:r>
          </a:p>
          <a:p>
            <a:pPr>
              <a:lnSpc>
                <a:spcPct val="80000"/>
              </a:lnSpc>
            </a:pPr>
            <a:r>
              <a:rPr lang="en-US" altLang="ja-JP" sz="2800" dirty="0" smtClean="0"/>
              <a:t>Hearing presentations</a:t>
            </a:r>
          </a:p>
          <a:p>
            <a:pPr>
              <a:lnSpc>
                <a:spcPct val="80000"/>
              </a:lnSpc>
            </a:pPr>
            <a:r>
              <a:rPr lang="en-US" altLang="ja-JP" sz="2800" dirty="0" smtClean="0"/>
              <a:t>Prepare WNG meeting slide</a:t>
            </a:r>
          </a:p>
          <a:p>
            <a:pPr>
              <a:lnSpc>
                <a:spcPct val="80000"/>
              </a:lnSpc>
            </a:pPr>
            <a:r>
              <a:rPr lang="en-US" altLang="ja-JP" sz="2800" dirty="0" smtClean="0"/>
              <a:t>Work on Technical Guidance Document </a:t>
            </a:r>
          </a:p>
          <a:p>
            <a:pPr>
              <a:lnSpc>
                <a:spcPct val="80000"/>
              </a:lnSpc>
            </a:pPr>
            <a:r>
              <a:rPr lang="en-US" altLang="ja-JP" sz="2800" dirty="0" smtClean="0"/>
              <a:t>Plan for March meeting and Teleconference</a:t>
            </a:r>
          </a:p>
          <a:p>
            <a:r>
              <a:rPr lang="en-US" altLang="ja-JP" sz="2800" dirty="0" smtClean="0">
                <a:ea typeface="ＭＳ Ｐゴシック" pitchFamily="50" charset="-128"/>
              </a:rPr>
              <a:t>Report on progress to WG</a:t>
            </a:r>
          </a:p>
        </p:txBody>
      </p:sp>
      <p:sp>
        <p:nvSpPr>
          <p:cNvPr id="3" name="タイトル 2"/>
          <p:cNvSpPr>
            <a:spLocks noGrp="1"/>
          </p:cNvSpPr>
          <p:nvPr>
            <p:ph type="title"/>
          </p:nvPr>
        </p:nvSpPr>
        <p:spPr/>
        <p:txBody>
          <a:bodyPr/>
          <a:lstStyle/>
          <a:p>
            <a:r>
              <a:rPr lang="en-US" altLang="ja-JP" dirty="0" smtClean="0"/>
              <a:t>Agenda items for the week</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9</a:t>
            </a:fld>
            <a:endParaRPr lang="en-US" altLang="ja-JP" dirty="0"/>
          </a:p>
        </p:txBody>
      </p:sp>
      <p:sp>
        <p:nvSpPr>
          <p:cNvPr id="6" name="日付プレースホルダ 5"/>
          <p:cNvSpPr>
            <a:spLocks noGrp="1"/>
          </p:cNvSpPr>
          <p:nvPr>
            <p:ph type="dt" sz="half" idx="10"/>
          </p:nvPr>
        </p:nvSpPr>
        <p:spPr/>
        <p:txBody>
          <a:bodyPr/>
          <a:lstStyle/>
          <a:p>
            <a:r>
              <a:rPr lang="en-US" altLang="ja-JP" smtClean="0"/>
              <a:t>January, 2015</a:t>
            </a:r>
            <a:endParaRPr lang="en-US" altLang="ja-JP" dirty="0"/>
          </a:p>
        </p:txBody>
      </p:sp>
    </p:spTree>
    <p:extLst>
      <p:ext uri="{BB962C8B-B14F-4D97-AF65-F5344CB8AC3E}">
        <p14:creationId xmlns="" xmlns:p14="http://schemas.microsoft.com/office/powerpoint/2010/main" val="73748782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1093</TotalTime>
  <Words>1011</Words>
  <Application>Microsoft Office PowerPoint</Application>
  <PresentationFormat>画面に合わせる (4:3)</PresentationFormat>
  <Paragraphs>193</Paragraphs>
  <Slides>14</Slides>
  <Notes>5</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IEEE-P802_15</vt:lpstr>
      <vt:lpstr>スライド 1</vt:lpstr>
      <vt:lpstr>IEEE 802.15  TG4s  Opening Information  Atlanta, GA January 12, 2015</vt:lpstr>
      <vt:lpstr>Attendance</vt:lpstr>
      <vt:lpstr>スライド 4</vt:lpstr>
      <vt:lpstr>スライド 5</vt:lpstr>
      <vt:lpstr>Call for Potentially Essential Patents</vt:lpstr>
      <vt:lpstr>Other Guidelines for IEEE WG Meetings</vt:lpstr>
      <vt:lpstr>TG4s schedule for the week</vt:lpstr>
      <vt:lpstr>Agenda items for the week</vt:lpstr>
      <vt:lpstr>Contributions</vt:lpstr>
      <vt:lpstr>Agenda for Monday AM2</vt:lpstr>
      <vt:lpstr>Agenda for Tuesday PM2</vt:lpstr>
      <vt:lpstr>Agenda for Thursday PM2</vt:lpstr>
      <vt:lpstr>Teleconference</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Opening Information for January 2015</dc:title>
  <dc:subject>IEEE 802.15 &lt;subject&gt;</dc:subject>
  <dc:creator>Shoichi Kitazawa</dc:creator>
  <dc:description>15-15-0026-00-004s</dc:description>
  <cp:lastModifiedBy>kitazawa</cp:lastModifiedBy>
  <cp:revision>8</cp:revision>
  <cp:lastPrinted>1998-02-10T13:28:06Z</cp:lastPrinted>
  <dcterms:created xsi:type="dcterms:W3CDTF">2014-12-24T01:13:46Z</dcterms:created>
  <dcterms:modified xsi:type="dcterms:W3CDTF">2015-01-15T21:00:01Z</dcterms:modified>
</cp:coreProperties>
</file>