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5"/>
  </p:notesMasterIdLst>
  <p:handoutMasterIdLst>
    <p:handoutMasterId r:id="rId26"/>
  </p:handoutMasterIdLst>
  <p:sldIdLst>
    <p:sldId id="287" r:id="rId2"/>
    <p:sldId id="264" r:id="rId3"/>
    <p:sldId id="294" r:id="rId4"/>
    <p:sldId id="309" r:id="rId5"/>
    <p:sldId id="308" r:id="rId6"/>
    <p:sldId id="295" r:id="rId7"/>
    <p:sldId id="296" r:id="rId8"/>
    <p:sldId id="297" r:id="rId9"/>
    <p:sldId id="298" r:id="rId10"/>
    <p:sldId id="299" r:id="rId11"/>
    <p:sldId id="300" r:id="rId12"/>
    <p:sldId id="301" r:id="rId13"/>
    <p:sldId id="302" r:id="rId14"/>
    <p:sldId id="303" r:id="rId15"/>
    <p:sldId id="304" r:id="rId16"/>
    <p:sldId id="305" r:id="rId17"/>
    <p:sldId id="306" r:id="rId18"/>
    <p:sldId id="307" r:id="rId19"/>
    <p:sldId id="289" r:id="rId20"/>
    <p:sldId id="290" r:id="rId21"/>
    <p:sldId id="291" r:id="rId22"/>
    <p:sldId id="293" r:id="rId23"/>
    <p:sldId id="274" r:id="rId24"/>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15620"/>
    <p:restoredTop sz="96634" autoAdjust="0"/>
  </p:normalViewPr>
  <p:slideViewPr>
    <p:cSldViewPr>
      <p:cViewPr>
        <p:scale>
          <a:sx n="100" d="100"/>
          <a:sy n="100" d="100"/>
        </p:scale>
        <p:origin x="-1800" y="-60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notesMaster" Target="notesMasters/notesMaster1.xml"/><Relationship Id="rId26" Type="http://schemas.openxmlformats.org/officeDocument/2006/relationships/handoutMaster" Target="handoutMasters/handoutMaster1.xml"/><Relationship Id="rId27" Type="http://schemas.openxmlformats.org/officeDocument/2006/relationships/printerSettings" Target="printerSettings/printerSettings1.bin"/><Relationship Id="rId28" Type="http://schemas.openxmlformats.org/officeDocument/2006/relationships/presProps" Target="presProps.xml"/><Relationship Id="rId29" Type="http://schemas.openxmlformats.org/officeDocument/2006/relationships/viewProps" Target="viewProps.xml"/><Relationship Id="rId30" Type="http://schemas.openxmlformats.org/officeDocument/2006/relationships/theme" Target="theme/theme1.xml"/><Relationship Id="rId3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10</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15</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10</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11</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15</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11</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12</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15</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12</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13</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15</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13</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14</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15</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14</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15</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15</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15</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16</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15</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16</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17</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15</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17</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18</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15</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18</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19</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15</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19</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15</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20</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15</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20</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21</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15</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21</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22</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15</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22</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23</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15</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23</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3</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15</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3</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4</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15</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4</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5</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15</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5</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6</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15</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6</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7</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15</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7</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8</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15</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8</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9</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15</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9</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&lt;January 2015&gt;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&lt;January 2015&gt;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&lt;January 2015&gt;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&lt;January 2015&gt;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&lt;January 2015&gt;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&lt;January 2015&gt;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&lt;January 2015&gt;</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&lt;January 2015&gt;</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&lt;January 2015&gt;</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&lt;January 2015&gt;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&lt;January 2015&gt;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smtClean="0"/>
              <a:t>&lt;January 2015&gt;</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396875"/>
            <a:ext cx="39624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b="1" dirty="0"/>
              <a:t>15-</a:t>
            </a:r>
            <a:r>
              <a:rPr lang="en-US" b="1" dirty="0" smtClean="0"/>
              <a:t>14-0025-00-006T</a:t>
            </a:r>
            <a:r>
              <a:rPr lang="en-US" sz="1400" b="1" dirty="0" smtClean="0"/>
              <a:t>&gt;</a:t>
            </a:r>
            <a:endParaRPr lang="en-US" sz="1400" b="1" dirty="0"/>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8.xml"/><Relationship Id="rId3" Type="http://schemas.openxmlformats.org/officeDocument/2006/relationships/hyperlink" Target="http://www.ietf.org/id/draft-bradner-ietf-liaisoning-00.txt"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3" Type="http://schemas.openxmlformats.org/officeDocument/2006/relationships/hyperlink" Target="mailto:6tisch@ietf.org" TargetMode="External"/><Relationship Id="rId4" Type="http://schemas.openxmlformats.org/officeDocument/2006/relationships/hyperlink" Target="https://www.ietf.org/mailman/listinfo/6tisch" TargetMode="External"/><Relationship Id="rId1" Type="http://schemas.openxmlformats.org/officeDocument/2006/relationships/slideLayout" Target="../slideLayouts/slideLayout7.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1.xml"/><Relationship Id="rId3" Type="http://schemas.openxmlformats.org/officeDocument/2006/relationships/hyperlink" Target="https://ciscosales.webex.com/ciscosales/j.php?ED=219615007&amp;UID=481905242&amp;PW=NZTRkNDAwOTE1&amp;RT=MiMyMw=="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grouper.ieee.org/groups/802/15/pub/Subscribe.html" TargetMode="External"/><Relationship Id="rId4" Type="http://schemas.openxmlformats.org/officeDocument/2006/relationships/hyperlink" Target="stds-802-15-ig6t@listserv.ieee.org" TargetMode="External"/><Relationship Id="rId1" Type="http://schemas.openxmlformats.org/officeDocument/2006/relationships/slideLayout" Target="../slideLayouts/slideLayout7.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6.xml"/><Relationship Id="rId3" Type="http://schemas.openxmlformats.org/officeDocument/2006/relationships/hyperlink" Target="http://www.ietf.org/id/draft-piro-6tisch-security-issues-03.txt"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1536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52400" y="609600"/>
            <a:ext cx="8839200" cy="4770537"/>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IG 6tisch Opening </a:t>
            </a:r>
            <a:r>
              <a:rPr lang="en-US" sz="1600" dirty="0">
                <a:solidFill>
                  <a:srgbClr val="FF0000"/>
                </a:solidFill>
                <a:latin typeface="Times New Roman" pitchFamily="18" charset="0"/>
                <a:ea typeface="ＭＳ Ｐゴシック" pitchFamily="-65" charset="-128"/>
                <a:cs typeface="+mn-cs"/>
              </a:rPr>
              <a:t>Report for </a:t>
            </a:r>
            <a:r>
              <a:rPr lang="en-US" sz="1600" dirty="0" smtClean="0">
                <a:solidFill>
                  <a:srgbClr val="FF0000"/>
                </a:solidFill>
                <a:latin typeface="Times New Roman" pitchFamily="18" charset="0"/>
                <a:ea typeface="ＭＳ Ｐゴシック" pitchFamily="-65" charset="-128"/>
                <a:cs typeface="+mn-cs"/>
              </a:rPr>
              <a:t>Jan 2015 </a:t>
            </a:r>
            <a:r>
              <a:rPr lang="en-US" sz="1600" dirty="0">
                <a:solidFill>
                  <a:srgbClr val="FF0000"/>
                </a:solidFill>
                <a:latin typeface="Times New Roman" pitchFamily="18" charset="0"/>
                <a:ea typeface="ＭＳ Ｐゴシック" pitchFamily="-65" charset="-128"/>
                <a:cs typeface="+mn-cs"/>
              </a:rPr>
              <a:t>Session</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11 Jan 2015</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Patrick Kinney</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Kinney Consulting LLC</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Address [</a:t>
            </a:r>
            <a:r>
              <a:rPr lang="en-US" sz="1600" dirty="0">
                <a:solidFill>
                  <a:srgbClr val="FF0000"/>
                </a:solidFill>
                <a:latin typeface="Times New Roman" pitchFamily="18" charset="0"/>
                <a:ea typeface="ＭＳ Ｐゴシック" pitchFamily="-65" charset="-128"/>
                <a:cs typeface="+mn-cs"/>
              </a:rPr>
              <a:t>Chicago area, IL, USA</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Voice:[</a:t>
            </a:r>
            <a:r>
              <a:rPr lang="en-US" sz="1600" dirty="0">
                <a:solidFill>
                  <a:srgbClr val="FF0000"/>
                </a:solidFill>
                <a:latin typeface="Times New Roman" pitchFamily="18" charset="0"/>
                <a:ea typeface="ＭＳ Ｐゴシック" pitchFamily="-65" charset="-128"/>
                <a:cs typeface="+mn-cs"/>
              </a:rPr>
              <a:t>+1.847.960.3715</a:t>
            </a:r>
            <a:r>
              <a:rPr lang="en-US" sz="1600" dirty="0">
                <a:solidFill>
                  <a:schemeClr val="tx2"/>
                </a:solidFill>
                <a:latin typeface="Times New Roman" pitchFamily="18" charset="0"/>
                <a:ea typeface="ＭＳ Ｐゴシック" pitchFamily="-65" charset="-128"/>
                <a:cs typeface="+mn-cs"/>
              </a:rPr>
              <a:t>], E-Mail:[</a:t>
            </a:r>
            <a:r>
              <a:rPr lang="en-US" sz="1600" dirty="0">
                <a:solidFill>
                  <a:srgbClr val="FF0000"/>
                </a:solidFill>
                <a:latin typeface="Times New Roman" pitchFamily="18" charset="0"/>
                <a:ea typeface="ＭＳ Ｐゴシック" pitchFamily="-65" charset="-128"/>
                <a:cs typeface="+mn-cs"/>
              </a:rPr>
              <a:t>pat.kinney@ieee.org</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a:solidFill>
                  <a:srgbClr val="000000"/>
                </a:solidFill>
                <a:latin typeface="Times New Roman" pitchFamily="18" charset="0"/>
                <a:ea typeface="ＭＳ Ｐゴシック" pitchFamily="-65" charset="-128"/>
              </a:rPr>
              <a:t>IG 6tisch</a:t>
            </a:r>
            <a:r>
              <a:rPr lang="en-US" sz="1600" dirty="0" smtClean="0">
                <a:solidFill>
                  <a:srgbClr val="000000"/>
                </a:solidFill>
                <a:latin typeface="Times New Roman" pitchFamily="18" charset="0"/>
                <a:ea typeface="ＭＳ Ｐゴシック" pitchFamily="-65" charset="-128"/>
                <a:cs typeface="+mn-cs"/>
              </a:rPr>
              <a:t> </a:t>
            </a:r>
            <a:r>
              <a:rPr lang="en-US" sz="1600" dirty="0" smtClean="0">
                <a:latin typeface="Times New Roman" pitchFamily="18" charset="0"/>
                <a:ea typeface="ＭＳ Ｐゴシック" pitchFamily="-65" charset="-128"/>
                <a:cs typeface="+mn-cs"/>
              </a:rPr>
              <a:t>Opening&amp; Closing Report </a:t>
            </a:r>
            <a:r>
              <a:rPr lang="en-US" sz="1600" dirty="0">
                <a:latin typeface="Times New Roman" pitchFamily="18" charset="0"/>
                <a:ea typeface="ＭＳ Ｐゴシック" pitchFamily="-65" charset="-128"/>
                <a:cs typeface="+mn-cs"/>
              </a:rPr>
              <a:t>for </a:t>
            </a:r>
            <a:r>
              <a:rPr lang="en-US" sz="1600" dirty="0" smtClean="0">
                <a:latin typeface="Times New Roman" pitchFamily="18" charset="0"/>
                <a:ea typeface="ＭＳ Ｐゴシック" pitchFamily="-65" charset="-128"/>
                <a:cs typeface="+mn-cs"/>
              </a:rPr>
              <a:t>January 2015 Session</a:t>
            </a:r>
            <a:r>
              <a:rPr lang="en-US" sz="1600" dirty="0">
                <a:solidFill>
                  <a:srgbClr val="FF0000"/>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latin typeface="Times New Roman" pitchFamily="18" charset="0"/>
                <a:ea typeface="ＭＳ Ｐゴシック" pitchFamily="-65" charset="-128"/>
                <a:cs typeface="+mn-cs"/>
              </a:rPr>
              <a:t>Opening Report </a:t>
            </a:r>
            <a:r>
              <a:rPr lang="en-US" sz="1600" dirty="0">
                <a:latin typeface="Times New Roman" pitchFamily="18" charset="0"/>
                <a:ea typeface="ＭＳ Ｐゴシック" pitchFamily="-65" charset="-128"/>
                <a:cs typeface="+mn-cs"/>
              </a:rPr>
              <a:t>for the </a:t>
            </a:r>
            <a:r>
              <a:rPr lang="en-US" sz="1600" dirty="0" smtClean="0">
                <a:latin typeface="Times New Roman" pitchFamily="18" charset="0"/>
                <a:ea typeface="ＭＳ Ｐゴシック" pitchFamily="-65" charset="-128"/>
                <a:cs typeface="+mn-cs"/>
              </a:rPr>
              <a:t>Jan Session</a:t>
            </a:r>
            <a:r>
              <a:rPr lang="en-US" sz="1600" dirty="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endParaRPr lang="en-US" sz="1600" b="1" dirty="0" smtClean="0">
              <a:solidFill>
                <a:schemeClr val="tx2"/>
              </a:solidFill>
              <a:latin typeface="Times New Roman" pitchFamily="18" charset="0"/>
              <a:ea typeface="ＭＳ Ｐゴシック" pitchFamily="-65" charset="-128"/>
              <a:cs typeface="+mn-cs"/>
            </a:endParaRPr>
          </a:p>
          <a:p>
            <a:pPr eaLnBrk="0" hangingPunct="0">
              <a:defRPr/>
            </a:pPr>
            <a:r>
              <a:rPr lang="en-US" sz="1600" b="1" dirty="0" smtClean="0">
                <a:solidFill>
                  <a:schemeClr val="tx2"/>
                </a:solidFill>
                <a:latin typeface="Times New Roman" pitchFamily="18" charset="0"/>
                <a:ea typeface="ＭＳ Ｐゴシック" pitchFamily="-65" charset="-128"/>
                <a:cs typeface="+mn-cs"/>
              </a:rPr>
              <a:t>Release</a:t>
            </a:r>
            <a:r>
              <a:rPr lang="en-US" sz="1600" b="1" dirty="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&lt;January 2015&gt;</a:t>
            </a:r>
            <a:endParaRPr lang="en-US" sz="1400"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&lt;January 2015&gt;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10</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10</a:t>
            </a:fld>
            <a:endParaRPr lang="en-US"/>
          </a:p>
        </p:txBody>
      </p:sp>
      <p:sp>
        <p:nvSpPr>
          <p:cNvPr id="21509" name="Rectangle 2"/>
          <p:cNvSpPr>
            <a:spLocks noGrp="1" noChangeArrowheads="1"/>
          </p:cNvSpPr>
          <p:nvPr>
            <p:ph type="title" idx="4294967295"/>
          </p:nvPr>
        </p:nvSpPr>
        <p:spPr>
          <a:xfrm>
            <a:off x="381000" y="304800"/>
            <a:ext cx="7772400" cy="990600"/>
          </a:xfrm>
        </p:spPr>
        <p:txBody>
          <a:bodyPr/>
          <a:lstStyle/>
          <a:p>
            <a:r>
              <a:rPr lang="en-US" b="1" dirty="0" smtClean="0">
                <a:latin typeface="Times New Roman" charset="0"/>
                <a:ea typeface="ＭＳ Ｐゴシック" charset="0"/>
                <a:cs typeface="ＭＳ Ｐゴシック" charset="0"/>
              </a:rPr>
              <a:t>6TISCH ISSUES - </a:t>
            </a:r>
            <a:r>
              <a:rPr lang="en-US" b="1" dirty="0" err="1" smtClean="0">
                <a:latin typeface="Times New Roman" charset="0"/>
                <a:ea typeface="ＭＳ Ｐゴシック" charset="0"/>
                <a:cs typeface="ＭＳ Ｐゴシック" charset="0"/>
              </a:rPr>
              <a:t>IoT</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676400"/>
            <a:ext cx="8839200" cy="3505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4763">
              <a:spcBef>
                <a:spcPts val="600"/>
              </a:spcBef>
            </a:pPr>
            <a:r>
              <a:rPr lang="en-US" sz="2400" b="1" dirty="0"/>
              <a:t>Multi-Hop Topology </a:t>
            </a:r>
            <a:endParaRPr lang="en-US" sz="2400" b="1" dirty="0" smtClean="0"/>
          </a:p>
          <a:p>
            <a:pPr marL="4763">
              <a:spcBef>
                <a:spcPts val="600"/>
              </a:spcBef>
            </a:pPr>
            <a:r>
              <a:rPr lang="en-US" sz="2400" dirty="0" smtClean="0"/>
              <a:t>RPL</a:t>
            </a:r>
            <a:r>
              <a:rPr lang="en-US" sz="2400" dirty="0"/>
              <a:t>, given a weighted connectivity graph, determines multi-hop routes. The LLC needs to</a:t>
            </a:r>
            <a:r>
              <a:rPr lang="en-US" sz="2400" dirty="0" smtClean="0"/>
              <a:t>:</a:t>
            </a:r>
          </a:p>
          <a:p>
            <a:pPr marL="461963" indent="-457200">
              <a:spcBef>
                <a:spcPts val="600"/>
              </a:spcBef>
              <a:buFont typeface="+mj-lt"/>
              <a:buAutoNum type="arabicPeriod"/>
            </a:pPr>
            <a:r>
              <a:rPr lang="en-US" sz="2400" dirty="0" smtClean="0"/>
              <a:t>Define </a:t>
            </a:r>
            <a:r>
              <a:rPr lang="en-US" sz="2400" dirty="0"/>
              <a:t>a mechanism to gather topological information, node and link state, which it can then feed to </a:t>
            </a:r>
            <a:r>
              <a:rPr lang="en-US" sz="2400" dirty="0" smtClean="0"/>
              <a:t>RPL</a:t>
            </a:r>
          </a:p>
          <a:p>
            <a:pPr marL="461963" indent="-457200">
              <a:spcBef>
                <a:spcPts val="600"/>
              </a:spcBef>
              <a:buFont typeface="+mj-lt"/>
              <a:buAutoNum type="arabicPeriod"/>
            </a:pPr>
            <a:r>
              <a:rPr lang="en-US" sz="2400" dirty="0" smtClean="0"/>
              <a:t>Ensure </a:t>
            </a:r>
            <a:r>
              <a:rPr lang="en-US" sz="2400" dirty="0"/>
              <a:t>that the TSCH schedule contains cells along the multi-hop routes identified by </a:t>
            </a:r>
            <a:r>
              <a:rPr lang="en-US" sz="2400" dirty="0" smtClean="0"/>
              <a:t>RPL</a:t>
            </a:r>
          </a:p>
          <a:p>
            <a:pPr marL="461963" indent="-457200">
              <a:spcBef>
                <a:spcPts val="600"/>
              </a:spcBef>
              <a:buFont typeface="+mj-lt"/>
              <a:buAutoNum type="arabicPeriod"/>
            </a:pPr>
            <a:r>
              <a:rPr lang="en-US" sz="2400" dirty="0" smtClean="0"/>
              <a:t>Where </a:t>
            </a:r>
            <a:r>
              <a:rPr lang="en-US" sz="2400" dirty="0"/>
              <a:t>applicable, maintain independent sets of cells to transport independent flows of data.</a:t>
            </a:r>
            <a:endParaRPr lang="en-US" sz="1800" b="1" dirty="0" smtClean="0"/>
          </a:p>
        </p:txBody>
      </p:sp>
    </p:spTree>
    <p:extLst>
      <p:ext uri="{BB962C8B-B14F-4D97-AF65-F5344CB8AC3E}">
        <p14:creationId xmlns:p14="http://schemas.microsoft.com/office/powerpoint/2010/main" val="3427099269"/>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&lt;January 2015&gt;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11</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11</a:t>
            </a:fld>
            <a:endParaRPr lang="en-US"/>
          </a:p>
        </p:txBody>
      </p:sp>
      <p:sp>
        <p:nvSpPr>
          <p:cNvPr id="21509" name="Rectangle 2"/>
          <p:cNvSpPr>
            <a:spLocks noGrp="1" noChangeArrowheads="1"/>
          </p:cNvSpPr>
          <p:nvPr>
            <p:ph type="title" idx="4294967295"/>
          </p:nvPr>
        </p:nvSpPr>
        <p:spPr>
          <a:xfrm>
            <a:off x="381000" y="304800"/>
            <a:ext cx="7772400" cy="990600"/>
          </a:xfrm>
        </p:spPr>
        <p:txBody>
          <a:bodyPr/>
          <a:lstStyle/>
          <a:p>
            <a:r>
              <a:rPr lang="en-US" b="1" dirty="0" smtClean="0">
                <a:latin typeface="Times New Roman" charset="0"/>
                <a:ea typeface="ＭＳ Ｐゴシック" charset="0"/>
                <a:cs typeface="ＭＳ Ｐゴシック" charset="0"/>
              </a:rPr>
              <a:t>6TISCH ISSUES - </a:t>
            </a:r>
            <a:r>
              <a:rPr lang="en-US" b="1" dirty="0" err="1" smtClean="0">
                <a:latin typeface="Times New Roman" charset="0"/>
                <a:ea typeface="ＭＳ Ｐゴシック" charset="0"/>
                <a:cs typeface="ＭＳ Ｐゴシック" charset="0"/>
              </a:rPr>
              <a:t>IoT</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92100" y="1066800"/>
            <a:ext cx="8839200" cy="3505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4763">
              <a:spcBef>
                <a:spcPts val="600"/>
              </a:spcBef>
            </a:pPr>
            <a:r>
              <a:rPr lang="en-US" sz="2400" b="1" dirty="0"/>
              <a:t>Routing and Timing Parents</a:t>
            </a:r>
            <a:r>
              <a:rPr lang="en-US" sz="2400" dirty="0"/>
              <a:t> </a:t>
            </a:r>
            <a:endParaRPr lang="en-US" sz="2400" dirty="0" smtClean="0"/>
          </a:p>
          <a:p>
            <a:pPr marL="4763">
              <a:spcBef>
                <a:spcPts val="600"/>
              </a:spcBef>
            </a:pPr>
            <a:r>
              <a:rPr lang="en-US" sz="2400" dirty="0" smtClean="0"/>
              <a:t>At </a:t>
            </a:r>
            <a:r>
              <a:rPr lang="en-US" sz="2400" dirty="0"/>
              <a:t>all times, a TSCH node needs to have a time source neighbor it can synchronize to. The LLC therefore needs to assign a time source neighbor to allow for correct operation of the TSCH network. A time source neighbors could, or not, be taken from the RPL routing parent set. </a:t>
            </a:r>
            <a:endParaRPr lang="en-US" sz="2400" dirty="0" smtClean="0"/>
          </a:p>
        </p:txBody>
      </p:sp>
    </p:spTree>
    <p:extLst>
      <p:ext uri="{BB962C8B-B14F-4D97-AF65-F5344CB8AC3E}">
        <p14:creationId xmlns:p14="http://schemas.microsoft.com/office/powerpoint/2010/main" val="445569664"/>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&lt;January 2015&gt;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12</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12</a:t>
            </a:fld>
            <a:endParaRPr lang="en-US"/>
          </a:p>
        </p:txBody>
      </p:sp>
      <p:sp>
        <p:nvSpPr>
          <p:cNvPr id="21509" name="Rectangle 2"/>
          <p:cNvSpPr>
            <a:spLocks noGrp="1" noChangeArrowheads="1"/>
          </p:cNvSpPr>
          <p:nvPr>
            <p:ph type="title" idx="4294967295"/>
          </p:nvPr>
        </p:nvSpPr>
        <p:spPr>
          <a:xfrm>
            <a:off x="381000" y="304800"/>
            <a:ext cx="7772400" cy="990600"/>
          </a:xfrm>
        </p:spPr>
        <p:txBody>
          <a:bodyPr/>
          <a:lstStyle/>
          <a:p>
            <a:r>
              <a:rPr lang="en-US" b="1" dirty="0" smtClean="0">
                <a:latin typeface="Times New Roman" charset="0"/>
                <a:ea typeface="ＭＳ Ｐゴシック" charset="0"/>
                <a:cs typeface="ＭＳ Ｐゴシック" charset="0"/>
              </a:rPr>
              <a:t>6TISCH ISSUES - </a:t>
            </a:r>
            <a:r>
              <a:rPr lang="en-US" b="1" dirty="0" err="1" smtClean="0">
                <a:latin typeface="Times New Roman" charset="0"/>
                <a:ea typeface="ＭＳ Ｐゴシック" charset="0"/>
                <a:cs typeface="ＭＳ Ｐゴシック" charset="0"/>
              </a:rPr>
              <a:t>IoT</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447800"/>
            <a:ext cx="8839200" cy="3505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4763">
              <a:spcBef>
                <a:spcPts val="600"/>
              </a:spcBef>
            </a:pPr>
            <a:r>
              <a:rPr lang="en-US" sz="2400" b="1" dirty="0" smtClean="0"/>
              <a:t>Resource </a:t>
            </a:r>
            <a:r>
              <a:rPr lang="en-US" sz="2400" b="1" dirty="0"/>
              <a:t>Management </a:t>
            </a:r>
            <a:endParaRPr lang="en-US" sz="2400" b="1" dirty="0" smtClean="0"/>
          </a:p>
          <a:p>
            <a:pPr marL="4763">
              <a:spcBef>
                <a:spcPts val="600"/>
              </a:spcBef>
            </a:pPr>
            <a:r>
              <a:rPr lang="en-US" sz="2400" dirty="0" smtClean="0"/>
              <a:t>A </a:t>
            </a:r>
            <a:r>
              <a:rPr lang="en-US" sz="2400" dirty="0"/>
              <a:t>cell in a TSCH schedule is an atomic "unit" of resource. The number of cells to assign between neighbor nodes needs to be appropriate for the size of the traffic flow. The LLC needs to</a:t>
            </a:r>
            <a:r>
              <a:rPr lang="en-US" sz="2400" dirty="0" smtClean="0"/>
              <a:t>:</a:t>
            </a:r>
          </a:p>
          <a:p>
            <a:pPr marL="461963" indent="-457200">
              <a:spcBef>
                <a:spcPts val="600"/>
              </a:spcBef>
              <a:buFont typeface="+mj-lt"/>
              <a:buAutoNum type="arabicPeriod"/>
            </a:pPr>
            <a:r>
              <a:rPr lang="en-US" sz="2400" dirty="0" smtClean="0"/>
              <a:t>Define </a:t>
            </a:r>
            <a:r>
              <a:rPr lang="en-US" sz="2400" dirty="0"/>
              <a:t>a mechanism for neighbor nodes to exchange information about their schedule and, if applicable, negotiate the addition/ deletion of </a:t>
            </a:r>
            <a:r>
              <a:rPr lang="en-US" sz="2400" dirty="0" smtClean="0"/>
              <a:t>cells </a:t>
            </a:r>
          </a:p>
          <a:p>
            <a:pPr marL="461963" indent="-457200">
              <a:spcBef>
                <a:spcPts val="600"/>
              </a:spcBef>
              <a:buFont typeface="+mj-lt"/>
              <a:buAutoNum type="arabicPeriod"/>
            </a:pPr>
            <a:r>
              <a:rPr lang="en-US" sz="2400" dirty="0" smtClean="0"/>
              <a:t>Allow </a:t>
            </a:r>
            <a:r>
              <a:rPr lang="en-US" sz="2400" dirty="0"/>
              <a:t>for an entity (e.g., a set of devices, a distributed protocol, a PCE, etc.) to take control of the </a:t>
            </a:r>
            <a:r>
              <a:rPr lang="en-US" sz="2400" dirty="0" smtClean="0"/>
              <a:t>schedule</a:t>
            </a:r>
            <a:endParaRPr lang="en-US" sz="1800" b="1" dirty="0" smtClean="0"/>
          </a:p>
        </p:txBody>
      </p:sp>
    </p:spTree>
    <p:extLst>
      <p:ext uri="{BB962C8B-B14F-4D97-AF65-F5344CB8AC3E}">
        <p14:creationId xmlns:p14="http://schemas.microsoft.com/office/powerpoint/2010/main" val="9968362"/>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&lt;January 2015&gt;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13</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13</a:t>
            </a:fld>
            <a:endParaRPr lang="en-US"/>
          </a:p>
        </p:txBody>
      </p:sp>
      <p:sp>
        <p:nvSpPr>
          <p:cNvPr id="21509" name="Rectangle 2"/>
          <p:cNvSpPr>
            <a:spLocks noGrp="1" noChangeArrowheads="1"/>
          </p:cNvSpPr>
          <p:nvPr>
            <p:ph type="title" idx="4294967295"/>
          </p:nvPr>
        </p:nvSpPr>
        <p:spPr>
          <a:xfrm>
            <a:off x="381000" y="304800"/>
            <a:ext cx="7772400" cy="990600"/>
          </a:xfrm>
        </p:spPr>
        <p:txBody>
          <a:bodyPr/>
          <a:lstStyle/>
          <a:p>
            <a:r>
              <a:rPr lang="en-US" b="1" dirty="0" smtClean="0">
                <a:latin typeface="Times New Roman" charset="0"/>
                <a:ea typeface="ＭＳ Ｐゴシック" charset="0"/>
                <a:cs typeface="ＭＳ Ｐゴシック" charset="0"/>
              </a:rPr>
              <a:t>6TISCH ISSUES - </a:t>
            </a:r>
            <a:r>
              <a:rPr lang="en-US" b="1" dirty="0" err="1" smtClean="0">
                <a:latin typeface="Times New Roman" charset="0"/>
                <a:ea typeface="ＭＳ Ｐゴシック" charset="0"/>
                <a:cs typeface="ＭＳ Ｐゴシック" charset="0"/>
              </a:rPr>
              <a:t>IoT</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0" y="2438400"/>
            <a:ext cx="8839200" cy="3505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4763">
              <a:spcBef>
                <a:spcPts val="600"/>
              </a:spcBef>
            </a:pPr>
            <a:r>
              <a:rPr lang="en-US" sz="2400" b="1" dirty="0" smtClean="0"/>
              <a:t>Dataflow </a:t>
            </a:r>
            <a:r>
              <a:rPr lang="en-US" sz="2400" b="1" dirty="0"/>
              <a:t>Control </a:t>
            </a:r>
            <a:endParaRPr lang="en-US" sz="2400" b="1" dirty="0" smtClean="0"/>
          </a:p>
          <a:p>
            <a:pPr marL="4763">
              <a:spcBef>
                <a:spcPts val="600"/>
              </a:spcBef>
            </a:pPr>
            <a:r>
              <a:rPr lang="en-US" sz="2400" dirty="0" smtClean="0"/>
              <a:t>TSCH </a:t>
            </a:r>
            <a:r>
              <a:rPr lang="en-US" sz="2400" dirty="0"/>
              <a:t>defines mechanisms for a node to signal it cannot accept an incoming packet. It does not, however, define the policy which determines when to stop accepting packets. The LLC needs to</a:t>
            </a:r>
            <a:r>
              <a:rPr lang="en-US" sz="2400" dirty="0" smtClean="0"/>
              <a:t>: </a:t>
            </a:r>
          </a:p>
          <a:p>
            <a:pPr marL="461963" indent="-457200">
              <a:spcBef>
                <a:spcPts val="600"/>
              </a:spcBef>
              <a:buFont typeface="+mj-lt"/>
              <a:buAutoNum type="arabicPeriod"/>
            </a:pPr>
            <a:r>
              <a:rPr lang="en-US" sz="2400" dirty="0" smtClean="0"/>
              <a:t>Define </a:t>
            </a:r>
            <a:r>
              <a:rPr lang="en-US" sz="2400" dirty="0"/>
              <a:t>a queuing policy for incoming and outgoing </a:t>
            </a:r>
            <a:r>
              <a:rPr lang="en-US" sz="2400" dirty="0" smtClean="0"/>
              <a:t>packets.</a:t>
            </a:r>
          </a:p>
          <a:p>
            <a:pPr marL="461963" indent="-457200">
              <a:spcBef>
                <a:spcPts val="600"/>
              </a:spcBef>
              <a:buFont typeface="+mj-lt"/>
              <a:buAutoNum type="arabicPeriod"/>
            </a:pPr>
            <a:r>
              <a:rPr lang="en-US" sz="2400" dirty="0" smtClean="0"/>
              <a:t>Manage </a:t>
            </a:r>
            <a:r>
              <a:rPr lang="en-US" sz="2400" dirty="0"/>
              <a:t>the buffer space, and indicate to TSCH when to stop accepting incoming </a:t>
            </a:r>
            <a:r>
              <a:rPr lang="en-US" sz="2400" dirty="0" smtClean="0"/>
              <a:t>packets</a:t>
            </a:r>
          </a:p>
          <a:p>
            <a:pPr marL="461963" indent="-457200">
              <a:spcBef>
                <a:spcPts val="600"/>
              </a:spcBef>
              <a:buFont typeface="+mj-lt"/>
              <a:buAutoNum type="arabicPeriod"/>
            </a:pPr>
            <a:r>
              <a:rPr lang="en-US" sz="2400" dirty="0" smtClean="0"/>
              <a:t>Handle </a:t>
            </a:r>
            <a:r>
              <a:rPr lang="en-US" sz="2400" dirty="0"/>
              <a:t>transmissions that have failed. A transmission is declared failed when TSCH has retransmitted the packet multiple times, without receiving an acknowledgment. This covers both dedicated and shared cells.</a:t>
            </a:r>
            <a:endParaRPr lang="en-US" sz="1800" b="1" dirty="0" smtClean="0"/>
          </a:p>
        </p:txBody>
      </p:sp>
    </p:spTree>
    <p:extLst>
      <p:ext uri="{BB962C8B-B14F-4D97-AF65-F5344CB8AC3E}">
        <p14:creationId xmlns:p14="http://schemas.microsoft.com/office/powerpoint/2010/main" val="1496797364"/>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&lt;January 2015&gt;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14</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14</a:t>
            </a:fld>
            <a:endParaRPr lang="en-US"/>
          </a:p>
        </p:txBody>
      </p:sp>
      <p:sp>
        <p:nvSpPr>
          <p:cNvPr id="21509" name="Rectangle 2"/>
          <p:cNvSpPr>
            <a:spLocks noGrp="1" noChangeArrowheads="1"/>
          </p:cNvSpPr>
          <p:nvPr>
            <p:ph type="title" idx="4294967295"/>
          </p:nvPr>
        </p:nvSpPr>
        <p:spPr>
          <a:xfrm>
            <a:off x="381000" y="304800"/>
            <a:ext cx="7772400" cy="990600"/>
          </a:xfrm>
        </p:spPr>
        <p:txBody>
          <a:bodyPr/>
          <a:lstStyle/>
          <a:p>
            <a:r>
              <a:rPr lang="en-US" b="1" dirty="0" smtClean="0">
                <a:latin typeface="Times New Roman" charset="0"/>
                <a:ea typeface="ＭＳ Ｐゴシック" charset="0"/>
                <a:cs typeface="ＭＳ Ｐゴシック" charset="0"/>
              </a:rPr>
              <a:t>6TISCH ISSUES - </a:t>
            </a:r>
            <a:r>
              <a:rPr lang="en-US" b="1" dirty="0" err="1" smtClean="0">
                <a:latin typeface="Times New Roman" charset="0"/>
                <a:ea typeface="ＭＳ Ｐゴシック" charset="0"/>
                <a:cs typeface="ＭＳ Ｐゴシック" charset="0"/>
              </a:rPr>
              <a:t>IoT</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0" y="1447800"/>
            <a:ext cx="8839200" cy="3505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4763">
              <a:spcBef>
                <a:spcPts val="600"/>
              </a:spcBef>
            </a:pPr>
            <a:r>
              <a:rPr lang="en-US" sz="2400" b="1" dirty="0"/>
              <a:t>Deterministic Behavior </a:t>
            </a:r>
            <a:endParaRPr lang="en-US" sz="2400" b="1" dirty="0" smtClean="0"/>
          </a:p>
          <a:p>
            <a:pPr marL="4763">
              <a:spcBef>
                <a:spcPts val="600"/>
              </a:spcBef>
            </a:pPr>
            <a:r>
              <a:rPr lang="en-US" sz="2400" dirty="0" smtClean="0"/>
              <a:t>As </a:t>
            </a:r>
            <a:r>
              <a:rPr lang="en-US" sz="2400" dirty="0"/>
              <a:t>highlighted in [RFC5673], in some applications, data is generated periodically and has a well understood data bandwidth requirement, which is deterministic and predictable. The LLC needs to</a:t>
            </a:r>
            <a:r>
              <a:rPr lang="en-US" sz="2400" dirty="0" smtClean="0"/>
              <a:t>:</a:t>
            </a:r>
          </a:p>
          <a:p>
            <a:pPr marL="461963" indent="-457200">
              <a:spcBef>
                <a:spcPts val="600"/>
              </a:spcBef>
              <a:buFont typeface="+mj-lt"/>
              <a:buAutoNum type="arabicPeriod"/>
            </a:pPr>
            <a:r>
              <a:rPr lang="en-US" sz="2400" dirty="0" smtClean="0"/>
              <a:t>Ensure </a:t>
            </a:r>
            <a:r>
              <a:rPr lang="en-US" sz="2400" dirty="0"/>
              <a:t>timely delivery of such data</a:t>
            </a:r>
            <a:r>
              <a:rPr lang="en-US" sz="2400" dirty="0" smtClean="0"/>
              <a:t>.</a:t>
            </a:r>
          </a:p>
          <a:p>
            <a:pPr marL="461963" indent="-457200">
              <a:spcBef>
                <a:spcPts val="600"/>
              </a:spcBef>
              <a:buFont typeface="+mj-lt"/>
              <a:buAutoNum type="arabicPeriod"/>
            </a:pPr>
            <a:r>
              <a:rPr lang="en-US" sz="2400" dirty="0" smtClean="0"/>
              <a:t>Provide </a:t>
            </a:r>
            <a:r>
              <a:rPr lang="en-US" sz="2400" dirty="0"/>
              <a:t>a mechanism for such deterministic flows to coexist with </a:t>
            </a:r>
            <a:r>
              <a:rPr lang="en-US" sz="2400" dirty="0" err="1"/>
              <a:t>bursty</a:t>
            </a:r>
            <a:r>
              <a:rPr lang="en-US" sz="2400" dirty="0"/>
              <a:t> or infrequent traffic flows of different priorities.</a:t>
            </a:r>
            <a:endParaRPr lang="en-US" sz="1800" b="1" dirty="0" smtClean="0"/>
          </a:p>
        </p:txBody>
      </p:sp>
    </p:spTree>
    <p:extLst>
      <p:ext uri="{BB962C8B-B14F-4D97-AF65-F5344CB8AC3E}">
        <p14:creationId xmlns:p14="http://schemas.microsoft.com/office/powerpoint/2010/main" val="2349869116"/>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&lt;January 2015&gt;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15</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15</a:t>
            </a:fld>
            <a:endParaRPr lang="en-US"/>
          </a:p>
        </p:txBody>
      </p:sp>
      <p:sp>
        <p:nvSpPr>
          <p:cNvPr id="21509" name="Rectangle 2"/>
          <p:cNvSpPr>
            <a:spLocks noGrp="1" noChangeArrowheads="1"/>
          </p:cNvSpPr>
          <p:nvPr>
            <p:ph type="title" idx="4294967295"/>
          </p:nvPr>
        </p:nvSpPr>
        <p:spPr>
          <a:xfrm>
            <a:off x="381000" y="304800"/>
            <a:ext cx="7772400" cy="990600"/>
          </a:xfrm>
        </p:spPr>
        <p:txBody>
          <a:bodyPr/>
          <a:lstStyle/>
          <a:p>
            <a:r>
              <a:rPr lang="en-US" b="1" dirty="0" smtClean="0">
                <a:latin typeface="Times New Roman" charset="0"/>
                <a:ea typeface="ＭＳ Ｐゴシック" charset="0"/>
                <a:cs typeface="ＭＳ Ｐゴシック" charset="0"/>
              </a:rPr>
              <a:t>6TISCH ISSUES - </a:t>
            </a:r>
            <a:r>
              <a:rPr lang="en-US" b="1" dirty="0" err="1" smtClean="0">
                <a:latin typeface="Times New Roman" charset="0"/>
                <a:ea typeface="ＭＳ Ｐゴシック" charset="0"/>
                <a:cs typeface="ＭＳ Ｐゴシック" charset="0"/>
              </a:rPr>
              <a:t>IoT</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0" y="1143000"/>
            <a:ext cx="88392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4763">
              <a:spcBef>
                <a:spcPts val="600"/>
              </a:spcBef>
            </a:pPr>
            <a:r>
              <a:rPr lang="en-US" sz="2000" b="1" dirty="0"/>
              <a:t>Scheduling Mechanisms </a:t>
            </a:r>
            <a:endParaRPr lang="en-US" sz="2000" b="1" dirty="0" smtClean="0"/>
          </a:p>
          <a:p>
            <a:pPr marL="4763">
              <a:spcBef>
                <a:spcPts val="600"/>
              </a:spcBef>
            </a:pPr>
            <a:r>
              <a:rPr lang="en-US" sz="2000" dirty="0" smtClean="0"/>
              <a:t>Several </a:t>
            </a:r>
            <a:r>
              <a:rPr lang="en-US" sz="2000" dirty="0"/>
              <a:t>scheduling mechanisms can be envisioned, and possibly coexist in the same network. For example, [I-</a:t>
            </a:r>
            <a:r>
              <a:rPr lang="en-US" sz="2000" dirty="0" err="1"/>
              <a:t>D.phinney</a:t>
            </a:r>
            <a:r>
              <a:rPr lang="en-US" sz="2000" dirty="0"/>
              <a:t>-roll-</a:t>
            </a:r>
            <a:r>
              <a:rPr lang="en-US" sz="2000" dirty="0" err="1"/>
              <a:t>rpl</a:t>
            </a:r>
            <a:r>
              <a:rPr lang="en-US" sz="2000" dirty="0"/>
              <a:t>-industrial-applicability] describes how the allocation of bandwidth can be optimized by an external Path Computation Element (PCE). Another centralized (PCE-based) traffic- aware scheduling algorithm is defined in [TASA-PIMRC]. Alternatively, two neighbor nodes can adapt the number of cells autonomously by monitoring the amount of traffic, and negotiating the allocation to extra cell when needed. An example of decentralized algorithm is provided in [tinka10decentralized]. This mechanism can be used to establish multi-hop paths in a fashion similar to RSVP. The LLC needs </a:t>
            </a:r>
            <a:r>
              <a:rPr lang="en-US" sz="2000" dirty="0" smtClean="0"/>
              <a:t>to:</a:t>
            </a:r>
          </a:p>
          <a:p>
            <a:pPr marL="461963" indent="-457200">
              <a:spcBef>
                <a:spcPts val="600"/>
              </a:spcBef>
              <a:buFont typeface="+mj-lt"/>
              <a:buAutoNum type="arabicPeriod"/>
            </a:pPr>
            <a:r>
              <a:rPr lang="en-US" sz="2000" dirty="0" smtClean="0"/>
              <a:t>Provide </a:t>
            </a:r>
            <a:r>
              <a:rPr lang="en-US" sz="2000" dirty="0"/>
              <a:t>a mechanism for two 6TiSCH devices to negotiate the allocation and deallocation of cells between </a:t>
            </a:r>
            <a:r>
              <a:rPr lang="en-US" sz="2000" dirty="0" smtClean="0"/>
              <a:t>them</a:t>
            </a:r>
          </a:p>
          <a:p>
            <a:pPr marL="461963" indent="-457200">
              <a:spcBef>
                <a:spcPts val="600"/>
              </a:spcBef>
              <a:buFont typeface="+mj-lt"/>
              <a:buAutoNum type="arabicPeriod"/>
            </a:pPr>
            <a:r>
              <a:rPr lang="en-US" sz="2000" dirty="0" smtClean="0"/>
              <a:t>Provide </a:t>
            </a:r>
            <a:r>
              <a:rPr lang="en-US" sz="2000" dirty="0"/>
              <a:t>a mechanism for device to monitor and manage the 6TiSCH capabilities of a node several hops </a:t>
            </a:r>
            <a:r>
              <a:rPr lang="en-US" sz="2000" dirty="0" smtClean="0"/>
              <a:t>away</a:t>
            </a:r>
          </a:p>
          <a:p>
            <a:pPr marL="461963" indent="-457200">
              <a:spcBef>
                <a:spcPts val="600"/>
              </a:spcBef>
              <a:buFont typeface="+mj-lt"/>
              <a:buAutoNum type="arabicPeriod"/>
            </a:pPr>
            <a:r>
              <a:rPr lang="en-US" sz="2000" dirty="0" smtClean="0"/>
              <a:t>Define </a:t>
            </a:r>
            <a:r>
              <a:rPr lang="en-US" sz="2000" dirty="0"/>
              <a:t>an mechanism for these different scheduling mechanisms to coexist in the same network. </a:t>
            </a:r>
            <a:endParaRPr lang="en-US" sz="1600" b="1" dirty="0" smtClean="0"/>
          </a:p>
        </p:txBody>
      </p:sp>
    </p:spTree>
    <p:extLst>
      <p:ext uri="{BB962C8B-B14F-4D97-AF65-F5344CB8AC3E}">
        <p14:creationId xmlns:p14="http://schemas.microsoft.com/office/powerpoint/2010/main" val="290873408"/>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&lt;January 2015&gt;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16</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16</a:t>
            </a:fld>
            <a:endParaRPr lang="en-US"/>
          </a:p>
        </p:txBody>
      </p:sp>
      <p:sp>
        <p:nvSpPr>
          <p:cNvPr id="21509" name="Rectangle 2"/>
          <p:cNvSpPr>
            <a:spLocks noGrp="1" noChangeArrowheads="1"/>
          </p:cNvSpPr>
          <p:nvPr>
            <p:ph type="title" idx="4294967295"/>
          </p:nvPr>
        </p:nvSpPr>
        <p:spPr>
          <a:xfrm>
            <a:off x="381000" y="304800"/>
            <a:ext cx="7772400" cy="990600"/>
          </a:xfrm>
        </p:spPr>
        <p:txBody>
          <a:bodyPr/>
          <a:lstStyle/>
          <a:p>
            <a:r>
              <a:rPr lang="en-US" b="1" dirty="0" smtClean="0">
                <a:latin typeface="Times New Roman" charset="0"/>
                <a:ea typeface="ＭＳ Ｐゴシック" charset="0"/>
                <a:cs typeface="ＭＳ Ｐゴシック" charset="0"/>
              </a:rPr>
              <a:t>6TISCH ISSUES - </a:t>
            </a:r>
            <a:r>
              <a:rPr lang="en-US" b="1" dirty="0" err="1" smtClean="0">
                <a:latin typeface="Times New Roman" charset="0"/>
                <a:ea typeface="ＭＳ Ｐゴシック" charset="0"/>
                <a:cs typeface="ＭＳ Ｐゴシック" charset="0"/>
              </a:rPr>
              <a:t>IoT</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76200" y="1143000"/>
            <a:ext cx="8839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4763">
              <a:spcBef>
                <a:spcPts val="600"/>
              </a:spcBef>
            </a:pPr>
            <a:r>
              <a:rPr lang="en-US" sz="2000" b="1" dirty="0"/>
              <a:t>Secure Communication </a:t>
            </a:r>
            <a:endParaRPr lang="en-US" sz="2000" b="1" dirty="0" smtClean="0"/>
          </a:p>
          <a:p>
            <a:pPr marL="4763">
              <a:spcBef>
                <a:spcPts val="600"/>
              </a:spcBef>
            </a:pPr>
            <a:r>
              <a:rPr lang="en-US" sz="2000" dirty="0" smtClean="0"/>
              <a:t>Given </a:t>
            </a:r>
            <a:r>
              <a:rPr lang="en-US" sz="2000" dirty="0"/>
              <a:t>some keying material, TSCH defines mechanisms to encrypt and authenticate MAC frames. It does not define how this keying material is generated. The LLC needs to</a:t>
            </a:r>
            <a:r>
              <a:rPr lang="en-US" sz="2000" dirty="0" smtClean="0"/>
              <a:t>:</a:t>
            </a:r>
          </a:p>
          <a:p>
            <a:pPr marL="461963" indent="-457200">
              <a:spcBef>
                <a:spcPts val="600"/>
              </a:spcBef>
              <a:buFont typeface="+mj-lt"/>
              <a:buAutoNum type="arabicPeriod"/>
            </a:pPr>
            <a:r>
              <a:rPr lang="en-US" sz="2000" dirty="0" smtClean="0"/>
              <a:t>Define </a:t>
            </a:r>
            <a:r>
              <a:rPr lang="en-US" sz="2000" dirty="0"/>
              <a:t>the keying material and authentication mechanism needed by a new node to join an existing </a:t>
            </a:r>
            <a:r>
              <a:rPr lang="en-US" sz="2000" dirty="0" smtClean="0"/>
              <a:t>network</a:t>
            </a:r>
          </a:p>
          <a:p>
            <a:pPr marL="461963" indent="-457200">
              <a:spcBef>
                <a:spcPts val="600"/>
              </a:spcBef>
              <a:buFont typeface="+mj-lt"/>
              <a:buAutoNum type="arabicPeriod"/>
            </a:pPr>
            <a:r>
              <a:rPr lang="en-US" sz="2000" dirty="0" smtClean="0"/>
              <a:t>Define </a:t>
            </a:r>
            <a:r>
              <a:rPr lang="en-US" sz="2000" dirty="0"/>
              <a:t>a mechanism to allow for the secure transfer of application data between neighbor </a:t>
            </a:r>
            <a:r>
              <a:rPr lang="en-US" sz="2000" dirty="0" smtClean="0"/>
              <a:t>nodes</a:t>
            </a:r>
          </a:p>
          <a:p>
            <a:pPr marL="461963" indent="-457200">
              <a:spcBef>
                <a:spcPts val="600"/>
              </a:spcBef>
              <a:buFont typeface="+mj-lt"/>
              <a:buAutoNum type="arabicPeriod"/>
            </a:pPr>
            <a:r>
              <a:rPr lang="en-US" sz="2000" dirty="0" smtClean="0"/>
              <a:t>Define </a:t>
            </a:r>
            <a:r>
              <a:rPr lang="en-US" sz="2000" dirty="0"/>
              <a:t>a mechanism to allow for the secure transfer of signaling data between nodes and the LLC.</a:t>
            </a:r>
            <a:endParaRPr lang="en-US" sz="1600" b="1" dirty="0" smtClean="0"/>
          </a:p>
        </p:txBody>
      </p:sp>
    </p:spTree>
    <p:extLst>
      <p:ext uri="{BB962C8B-B14F-4D97-AF65-F5344CB8AC3E}">
        <p14:creationId xmlns:p14="http://schemas.microsoft.com/office/powerpoint/2010/main" val="1693373075"/>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&lt;January 2015&gt;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17</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17</a:t>
            </a:fld>
            <a:endParaRPr lang="en-US"/>
          </a:p>
        </p:txBody>
      </p:sp>
      <p:sp>
        <p:nvSpPr>
          <p:cNvPr id="21509" name="Rectangle 2"/>
          <p:cNvSpPr>
            <a:spLocks noGrp="1" noChangeArrowheads="1"/>
          </p:cNvSpPr>
          <p:nvPr>
            <p:ph type="title" idx="4294967295"/>
          </p:nvPr>
        </p:nvSpPr>
        <p:spPr>
          <a:xfrm>
            <a:off x="381000" y="304800"/>
            <a:ext cx="7772400" cy="990600"/>
          </a:xfrm>
        </p:spPr>
        <p:txBody>
          <a:bodyPr/>
          <a:lstStyle/>
          <a:p>
            <a:pPr marL="1257300" lvl="2" indent="-342900"/>
            <a:r>
              <a:rPr lang="en-US" b="1" dirty="0" smtClean="0">
                <a:latin typeface="Times New Roman" charset="0"/>
                <a:ea typeface="ＭＳ Ｐゴシック" charset="0"/>
                <a:cs typeface="ＭＳ Ｐゴシック" charset="0"/>
              </a:rPr>
              <a:t>6TISCH ISSUES – </a:t>
            </a:r>
            <a:br>
              <a:rPr lang="en-US" b="1" dirty="0" smtClean="0">
                <a:latin typeface="Times New Roman" charset="0"/>
                <a:ea typeface="ＭＳ Ｐゴシック" charset="0"/>
                <a:cs typeface="ＭＳ Ｐゴシック" charset="0"/>
              </a:rPr>
            </a:br>
            <a:r>
              <a:rPr lang="en-US" sz="2800" b="1" dirty="0" smtClean="0">
                <a:solidFill>
                  <a:srgbClr val="000000"/>
                </a:solidFill>
                <a:ea typeface="Lucida Grande"/>
                <a:cs typeface="Lucida Grande"/>
              </a:rPr>
              <a:t>6tisch</a:t>
            </a:r>
            <a:r>
              <a:rPr lang="en-US" sz="2800" b="1" dirty="0">
                <a:solidFill>
                  <a:srgbClr val="000000"/>
                </a:solidFill>
                <a:ea typeface="Lucida Grande"/>
                <a:cs typeface="Lucida Grande"/>
              </a:rPr>
              <a:t>-802.15 Liaison discussion</a:t>
            </a:r>
          </a:p>
        </p:txBody>
      </p:sp>
      <p:sp>
        <p:nvSpPr>
          <p:cNvPr id="21510" name="Rectangle 5"/>
          <p:cNvSpPr>
            <a:spLocks noChangeArrowheads="1"/>
          </p:cNvSpPr>
          <p:nvPr/>
        </p:nvSpPr>
        <p:spPr bwMode="auto">
          <a:xfrm>
            <a:off x="38100" y="1828800"/>
            <a:ext cx="8839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r>
              <a:rPr lang="en-US" sz="2000" dirty="0" smtClean="0"/>
              <a:t>Email sent from Rene Struik on 9 Dec 2014</a:t>
            </a:r>
            <a:endParaRPr lang="en-US" sz="2000" dirty="0"/>
          </a:p>
          <a:p>
            <a:r>
              <a:rPr lang="en-US" sz="2000" dirty="0"/>
              <a:t>During the 6tisch meeting of IETF-91, I asked the question how one would be sure the 802.15.4 revision spec would satisfy the needs of 6tisch. At the time, it was suggested that 6tisch-802.15 liaison would take care of this.</a:t>
            </a:r>
          </a:p>
          <a:p>
            <a:endParaRPr lang="en-US" sz="2000" dirty="0"/>
          </a:p>
          <a:p>
            <a:r>
              <a:rPr lang="en-US" sz="2000" dirty="0"/>
              <a:t>I have a question here, though, since I have never seen any discussion on this "liaison" in 6tisch. Shouldn't one have more transparency here of who is representing 6tisch here and that this would liaison would really </a:t>
            </a:r>
            <a:r>
              <a:rPr lang="en-US" sz="2000" dirty="0" smtClean="0"/>
              <a:t>address </a:t>
            </a:r>
            <a:r>
              <a:rPr lang="en-US" sz="2000" dirty="0"/>
              <a:t>6tisch's technical interests? I know that the set of people participating in 6tisch and 802.15 does have a non-empty intersection (i.e., some participate in both). While I do acknowledge the experience of those people, this does not necessarily mean they can speak for 6tisch's interests, at least not without consensus.</a:t>
            </a:r>
          </a:p>
          <a:p>
            <a:endParaRPr lang="en-US" sz="2000" dirty="0"/>
          </a:p>
          <a:p>
            <a:r>
              <a:rPr lang="en-US" sz="2000" dirty="0"/>
              <a:t>I do realize there is some tension here, since IEEE operates in a different way than IETF, but I think this is an important enough topic to raise this.</a:t>
            </a:r>
            <a:endParaRPr lang="en-US" sz="1600" b="1" dirty="0" smtClean="0"/>
          </a:p>
        </p:txBody>
      </p:sp>
    </p:spTree>
    <p:extLst>
      <p:ext uri="{BB962C8B-B14F-4D97-AF65-F5344CB8AC3E}">
        <p14:creationId xmlns:p14="http://schemas.microsoft.com/office/powerpoint/2010/main" val="1716883530"/>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&lt;January 2015&gt;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18</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18</a:t>
            </a:fld>
            <a:endParaRPr lang="en-US"/>
          </a:p>
        </p:txBody>
      </p:sp>
      <p:sp>
        <p:nvSpPr>
          <p:cNvPr id="21509" name="Rectangle 2"/>
          <p:cNvSpPr>
            <a:spLocks noGrp="1" noChangeArrowheads="1"/>
          </p:cNvSpPr>
          <p:nvPr>
            <p:ph type="title" idx="4294967295"/>
          </p:nvPr>
        </p:nvSpPr>
        <p:spPr>
          <a:xfrm>
            <a:off x="381000" y="304800"/>
            <a:ext cx="7772400" cy="990600"/>
          </a:xfrm>
        </p:spPr>
        <p:txBody>
          <a:bodyPr/>
          <a:lstStyle/>
          <a:p>
            <a:pPr marL="1257300" lvl="2" indent="-342900"/>
            <a:r>
              <a:rPr lang="en-US" b="1" dirty="0" smtClean="0">
                <a:latin typeface="Times New Roman" charset="0"/>
                <a:ea typeface="ＭＳ Ｐゴシック" charset="0"/>
                <a:cs typeface="ＭＳ Ｐゴシック" charset="0"/>
              </a:rPr>
              <a:t>6TISCH ISSUES – </a:t>
            </a:r>
            <a:br>
              <a:rPr lang="en-US" b="1" dirty="0" smtClean="0">
                <a:latin typeface="Times New Roman" charset="0"/>
                <a:ea typeface="ＭＳ Ｐゴシック" charset="0"/>
                <a:cs typeface="ＭＳ Ｐゴシック" charset="0"/>
              </a:rPr>
            </a:br>
            <a:r>
              <a:rPr lang="en-US" sz="2800" b="1" dirty="0" smtClean="0">
                <a:solidFill>
                  <a:srgbClr val="000000"/>
                </a:solidFill>
                <a:ea typeface="Lucida Grande"/>
                <a:cs typeface="Lucida Grande"/>
              </a:rPr>
              <a:t>6tisch</a:t>
            </a:r>
            <a:r>
              <a:rPr lang="en-US" sz="2800" b="1" dirty="0">
                <a:solidFill>
                  <a:srgbClr val="000000"/>
                </a:solidFill>
                <a:ea typeface="Lucida Grande"/>
                <a:cs typeface="Lucida Grande"/>
              </a:rPr>
              <a:t>-802.15 Liaison discussion</a:t>
            </a:r>
          </a:p>
        </p:txBody>
      </p:sp>
      <p:sp>
        <p:nvSpPr>
          <p:cNvPr id="21510" name="Rectangle 5"/>
          <p:cNvSpPr>
            <a:spLocks noChangeArrowheads="1"/>
          </p:cNvSpPr>
          <p:nvPr/>
        </p:nvSpPr>
        <p:spPr bwMode="auto">
          <a:xfrm>
            <a:off x="228600" y="1447800"/>
            <a:ext cx="8458200" cy="426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a:spcAft>
                <a:spcPts val="600"/>
              </a:spcAft>
            </a:pPr>
            <a:r>
              <a:rPr lang="en-US" sz="2000" dirty="0" smtClean="0"/>
              <a:t>Email from  </a:t>
            </a:r>
            <a:r>
              <a:rPr lang="en-US" sz="2000" dirty="0" err="1"/>
              <a:t>Romascanu</a:t>
            </a:r>
            <a:r>
              <a:rPr lang="en-US" sz="2000" dirty="0"/>
              <a:t>, Dan (Dan) </a:t>
            </a:r>
            <a:r>
              <a:rPr lang="en-US" sz="2000" dirty="0" smtClean="0"/>
              <a:t>12</a:t>
            </a:r>
            <a:r>
              <a:rPr lang="en-US" sz="2000" dirty="0"/>
              <a:t>/10/2014 5:23 AM</a:t>
            </a:r>
            <a:endParaRPr lang="en-US" sz="2000" dirty="0"/>
          </a:p>
          <a:p>
            <a:pPr>
              <a:spcAft>
                <a:spcPts val="600"/>
              </a:spcAft>
            </a:pPr>
            <a:r>
              <a:rPr lang="en-US" sz="2000" dirty="0"/>
              <a:t>Hi</a:t>
            </a:r>
            <a:r>
              <a:rPr lang="en-US" sz="2000" dirty="0" smtClean="0"/>
              <a:t>,</a:t>
            </a:r>
            <a:endParaRPr lang="en-US" sz="2000" dirty="0"/>
          </a:p>
          <a:p>
            <a:pPr>
              <a:spcAft>
                <a:spcPts val="600"/>
              </a:spcAft>
            </a:pPr>
            <a:r>
              <a:rPr lang="en-US" sz="2000" dirty="0"/>
              <a:t>The 6tisch WG has the option of nominating a Liaison Manager to the IEEE 802.15 WG. This is not always necessary and not always the best way of communicating with peer organizations which the IETF works with in close collaboration like the IEEE 802 WG but it can be done if the WG feels it is needed</a:t>
            </a:r>
            <a:r>
              <a:rPr lang="en-US" sz="2000" dirty="0" smtClean="0"/>
              <a:t>.</a:t>
            </a:r>
            <a:endParaRPr lang="en-US" sz="2000" dirty="0"/>
          </a:p>
          <a:p>
            <a:pPr>
              <a:spcAft>
                <a:spcPts val="600"/>
              </a:spcAft>
            </a:pPr>
            <a:r>
              <a:rPr lang="en-US" sz="2000" dirty="0"/>
              <a:t>See </a:t>
            </a:r>
            <a:r>
              <a:rPr lang="en-US" sz="2000" u="sng" dirty="0">
                <a:hlinkClick r:id="rId3"/>
              </a:rPr>
              <a:t>http://www.ietf.org/id/draft-bradner-ietf-liaisoning-00.txt</a:t>
            </a:r>
            <a:r>
              <a:rPr lang="en-US" sz="2000" u="sng" dirty="0"/>
              <a:t> </a:t>
            </a:r>
            <a:r>
              <a:rPr lang="en-US" sz="2000" dirty="0" smtClean="0"/>
              <a:t>(work in progress) For useful information about the responsibilities of the IETF liaison managers, and the process of nominating them.</a:t>
            </a:r>
          </a:p>
          <a:p>
            <a:pPr>
              <a:spcAft>
                <a:spcPts val="600"/>
              </a:spcAft>
            </a:pPr>
            <a:r>
              <a:rPr lang="en-US" sz="2000" dirty="0" smtClean="0"/>
              <a:t>Ted </a:t>
            </a:r>
            <a:r>
              <a:rPr lang="en-US" sz="2000" dirty="0"/>
              <a:t>as Shepherding AD and myself can help you with further information</a:t>
            </a:r>
            <a:r>
              <a:rPr lang="en-US" sz="2000" dirty="0" smtClean="0"/>
              <a:t>.</a:t>
            </a:r>
          </a:p>
          <a:p>
            <a:r>
              <a:rPr lang="en-US" sz="2000" dirty="0" smtClean="0"/>
              <a:t>Regards,</a:t>
            </a:r>
            <a:r>
              <a:rPr lang="en-US" sz="2000" dirty="0"/>
              <a:t> </a:t>
            </a:r>
            <a:r>
              <a:rPr lang="en-US" sz="2000" dirty="0" smtClean="0"/>
              <a:t>Dan</a:t>
            </a:r>
            <a:r>
              <a:rPr lang="en-US" sz="2000" dirty="0"/>
              <a:t> </a:t>
            </a:r>
            <a:r>
              <a:rPr lang="en-US" sz="2000" dirty="0" smtClean="0"/>
              <a:t> (</a:t>
            </a:r>
            <a:r>
              <a:rPr lang="en-US" sz="2000" dirty="0"/>
              <a:t>speaking as IETF liaison manager to the IEEE-SA)</a:t>
            </a:r>
            <a:endParaRPr lang="en-US" sz="1600" b="1" dirty="0" smtClean="0"/>
          </a:p>
        </p:txBody>
      </p:sp>
    </p:spTree>
    <p:extLst>
      <p:ext uri="{BB962C8B-B14F-4D97-AF65-F5344CB8AC3E}">
        <p14:creationId xmlns:p14="http://schemas.microsoft.com/office/powerpoint/2010/main" val="458564465"/>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&lt;January 2015&gt;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19</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19</a:t>
            </a:fld>
            <a:endParaRPr lang="en-US"/>
          </a:p>
        </p:txBody>
      </p:sp>
      <p:sp>
        <p:nvSpPr>
          <p:cNvPr id="21509" name="Rectangle 2"/>
          <p:cNvSpPr>
            <a:spLocks noGrp="1" noChangeArrowheads="1"/>
          </p:cNvSpPr>
          <p:nvPr>
            <p:ph type="title" idx="4294967295"/>
          </p:nvPr>
        </p:nvSpPr>
        <p:spPr>
          <a:xfrm>
            <a:off x="533400" y="533400"/>
            <a:ext cx="7772400" cy="990600"/>
          </a:xfrm>
        </p:spPr>
        <p:txBody>
          <a:bodyPr/>
          <a:lstStyle/>
          <a:p>
            <a:r>
              <a:rPr lang="en-US" b="1" dirty="0">
                <a:latin typeface="Times New Roman" charset="0"/>
                <a:ea typeface="ＭＳ Ｐゴシック" charset="0"/>
                <a:cs typeface="ＭＳ Ｐゴシック" charset="0"/>
              </a:rPr>
              <a:t>Meeting </a:t>
            </a:r>
            <a:r>
              <a:rPr lang="en-US" b="1" dirty="0" smtClean="0">
                <a:latin typeface="Times New Roman" charset="0"/>
                <a:ea typeface="ＭＳ Ｐゴシック" charset="0"/>
                <a:cs typeface="ＭＳ Ｐゴシック" charset="0"/>
              </a:rPr>
              <a:t>Accomplishments</a:t>
            </a:r>
            <a:br>
              <a:rPr lang="en-US" b="1" dirty="0" smtClean="0">
                <a:latin typeface="Times New Roman" charset="0"/>
                <a:ea typeface="ＭＳ Ｐゴシック" charset="0"/>
                <a:cs typeface="ＭＳ Ｐゴシック" charset="0"/>
              </a:rPr>
            </a:b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447800"/>
            <a:ext cx="8839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914400" lvl="1" indent="-457200">
              <a:buClr>
                <a:srgbClr val="FF0000"/>
              </a:buClr>
              <a:buFont typeface="Wingdings" charset="2"/>
              <a:buChar char="q"/>
            </a:pPr>
            <a:r>
              <a:rPr lang="en-US" sz="2800" dirty="0" smtClean="0"/>
              <a:t>802.15.4 Revision status presented to 6TISCH </a:t>
            </a:r>
            <a:br>
              <a:rPr lang="en-US" sz="2800" dirty="0" smtClean="0"/>
            </a:br>
            <a:r>
              <a:rPr lang="en-US" sz="2800" dirty="0" smtClean="0"/>
              <a:t>(doc 15-15-0034-00)</a:t>
            </a:r>
          </a:p>
          <a:p>
            <a:pPr marL="800100" lvl="1" indent="-342900">
              <a:buClr>
                <a:srgbClr val="FF0000"/>
              </a:buClr>
              <a:buFont typeface="Wingdings" charset="2"/>
              <a:buChar char="q"/>
            </a:pPr>
            <a:r>
              <a:rPr lang="en-US" sz="2800" dirty="0" smtClean="0"/>
              <a:t>Overview </a:t>
            </a:r>
            <a:r>
              <a:rPr lang="en-US" sz="2800" dirty="0" smtClean="0"/>
              <a:t>and status of 6TISCH </a:t>
            </a:r>
            <a:r>
              <a:rPr lang="en-US" sz="2800" dirty="0" smtClean="0"/>
              <a:t>project</a:t>
            </a:r>
          </a:p>
          <a:p>
            <a:pPr marL="800100" lvl="1" indent="-342900">
              <a:buClr>
                <a:srgbClr val="FF0000"/>
              </a:buClr>
              <a:buFont typeface="Wingdings" charset="2"/>
              <a:buChar char="q"/>
            </a:pPr>
            <a:r>
              <a:rPr lang="en-US" sz="2800" dirty="0" smtClean="0"/>
              <a:t>Issues include</a:t>
            </a:r>
            <a:r>
              <a:rPr lang="en-US" sz="2800" dirty="0"/>
              <a:t>: </a:t>
            </a:r>
            <a:endParaRPr lang="en-US" sz="2800" dirty="0" smtClean="0"/>
          </a:p>
          <a:p>
            <a:pPr marL="1257300" lvl="2" indent="-342900">
              <a:buClr>
                <a:srgbClr val="FF0000"/>
              </a:buClr>
              <a:buFont typeface="Wingdings" charset="2"/>
              <a:buChar char="q"/>
            </a:pPr>
            <a:r>
              <a:rPr lang="en-US" sz="2800" dirty="0" smtClean="0"/>
              <a:t>RPL </a:t>
            </a:r>
            <a:r>
              <a:rPr lang="en-US" sz="2800" dirty="0"/>
              <a:t>Hop-by-Hop flow label size </a:t>
            </a:r>
            <a:r>
              <a:rPr lang="en-US" sz="2800" dirty="0" smtClean="0"/>
              <a:t/>
            </a:r>
            <a:br>
              <a:rPr lang="en-US" sz="2800" dirty="0" smtClean="0"/>
            </a:br>
            <a:r>
              <a:rPr lang="en-US" sz="2800" dirty="0" smtClean="0"/>
              <a:t>(+8 </a:t>
            </a:r>
            <a:r>
              <a:rPr lang="en-US" sz="2800" dirty="0"/>
              <a:t>octets), and security </a:t>
            </a:r>
            <a:r>
              <a:rPr lang="en-US" sz="2800" dirty="0" smtClean="0"/>
              <a:t>architecture</a:t>
            </a:r>
          </a:p>
          <a:p>
            <a:pPr marL="1257300" lvl="2" indent="-342900">
              <a:buClr>
                <a:srgbClr val="FF0000"/>
              </a:buClr>
              <a:buFont typeface="Wingdings" charset="2"/>
              <a:buChar char="q"/>
            </a:pPr>
            <a:r>
              <a:rPr lang="en-US" sz="2800" dirty="0" smtClean="0"/>
              <a:t>802.15.4 </a:t>
            </a:r>
            <a:r>
              <a:rPr lang="en-US" sz="2800" dirty="0"/>
              <a:t>TSCH timings must change per band to accommodate data rates, </a:t>
            </a:r>
            <a:r>
              <a:rPr lang="en-US" sz="2800" dirty="0" smtClean="0"/>
              <a:t>etc.</a:t>
            </a:r>
          </a:p>
          <a:p>
            <a:pPr marL="1257300" lvl="2" indent="-342900">
              <a:buClr>
                <a:srgbClr val="FF0000"/>
              </a:buClr>
              <a:buFont typeface="Wingdings" charset="2"/>
              <a:buChar char="q"/>
            </a:pPr>
            <a:r>
              <a:rPr lang="en-US" sz="2800" dirty="0" smtClean="0"/>
              <a:t>Numerous </a:t>
            </a:r>
            <a:r>
              <a:rPr lang="en-US" sz="2800" dirty="0"/>
              <a:t>mistakes in TSCH text must be corrected</a:t>
            </a:r>
            <a:endParaRPr lang="en-US" sz="2800" dirty="0"/>
          </a:p>
          <a:p>
            <a:pPr marL="800100" lvl="1" indent="-342900">
              <a:buClr>
                <a:srgbClr val="FF0000"/>
              </a:buClr>
              <a:buFont typeface="Wingdings" charset="2"/>
              <a:buChar char="q"/>
            </a:pPr>
            <a:endParaRPr lang="en-US" sz="2800" b="1" dirty="0" smtClean="0"/>
          </a:p>
        </p:txBody>
      </p:sp>
    </p:spTree>
    <p:extLst>
      <p:ext uri="{BB962C8B-B14F-4D97-AF65-F5344CB8AC3E}">
        <p14:creationId xmlns:p14="http://schemas.microsoft.com/office/powerpoint/2010/main" val="3842285384"/>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&lt;January 2015&gt;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a:t>
            </a:fld>
            <a:endParaRPr lang="en-US"/>
          </a:p>
        </p:txBody>
      </p:sp>
      <p:sp>
        <p:nvSpPr>
          <p:cNvPr id="21509" name="Rectangle 2"/>
          <p:cNvSpPr>
            <a:spLocks noGrp="1" noChangeArrowheads="1"/>
          </p:cNvSpPr>
          <p:nvPr>
            <p:ph type="title" idx="4294967295"/>
          </p:nvPr>
        </p:nvSpPr>
        <p:spPr>
          <a:xfrm>
            <a:off x="304800" y="457200"/>
            <a:ext cx="8001000" cy="762000"/>
          </a:xfrm>
        </p:spPr>
        <p:txBody>
          <a:bodyPr/>
          <a:lstStyle/>
          <a:p>
            <a:r>
              <a:rPr lang="en-US" b="1" dirty="0" smtClean="0">
                <a:latin typeface="Times New Roman" charset="0"/>
                <a:ea typeface="ＭＳ Ｐゴシック" charset="0"/>
                <a:cs typeface="ＭＳ Ｐゴシック" charset="0"/>
              </a:rPr>
              <a:t>IG 6T Meeting Goals </a:t>
            </a:r>
            <a:r>
              <a:rPr lang="en-US" sz="2800" dirty="0" smtClean="0">
                <a:latin typeface="Times New Roman" charset="0"/>
                <a:ea typeface="ＭＳ Ｐゴシック" charset="0"/>
                <a:cs typeface="ＭＳ Ｐゴシック" charset="0"/>
              </a:rPr>
              <a:t>(Agenda 15-15-0021-00)</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0" y="1219200"/>
            <a:ext cx="87630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r>
              <a:rPr lang="en-US" sz="2800" b="1" dirty="0" smtClean="0"/>
              <a:t>Monday 12 January, PM1: </a:t>
            </a:r>
          </a:p>
          <a:p>
            <a:pPr marL="800100" lvl="1" indent="-342900">
              <a:buClr>
                <a:srgbClr val="FF0000"/>
              </a:buClr>
              <a:buFont typeface="Wingdings" charset="2"/>
              <a:buChar char="q"/>
            </a:pPr>
            <a:r>
              <a:rPr lang="en-US" sz="2800" dirty="0"/>
              <a:t>802.15.4 Revision status presented to 6TISCH </a:t>
            </a:r>
            <a:br>
              <a:rPr lang="en-US" sz="2800" dirty="0"/>
            </a:br>
            <a:r>
              <a:rPr lang="en-US" sz="2800" dirty="0"/>
              <a:t>(doc 15-15-0034-00)</a:t>
            </a:r>
          </a:p>
          <a:p>
            <a:pPr marL="800100" lvl="1" indent="-342900">
              <a:buClr>
                <a:srgbClr val="FF0000"/>
              </a:buClr>
              <a:buFont typeface="Wingdings" charset="2"/>
              <a:buChar char="q"/>
            </a:pPr>
            <a:r>
              <a:rPr lang="en-US" sz="2800" dirty="0" smtClean="0">
                <a:solidFill>
                  <a:srgbClr val="000000"/>
                </a:solidFill>
                <a:latin typeface="+mj-lt"/>
                <a:ea typeface="Lucida Grande"/>
                <a:cs typeface="Lucida Grande"/>
              </a:rPr>
              <a:t>Status </a:t>
            </a:r>
            <a:r>
              <a:rPr lang="en-US" sz="2800" dirty="0" smtClean="0">
                <a:solidFill>
                  <a:srgbClr val="000000"/>
                </a:solidFill>
                <a:latin typeface="+mj-lt"/>
                <a:ea typeface="Lucida Grande"/>
                <a:cs typeface="Lucida Grande"/>
              </a:rPr>
              <a:t>of </a:t>
            </a:r>
            <a:r>
              <a:rPr lang="en-US" sz="2800" dirty="0">
                <a:solidFill>
                  <a:srgbClr val="000000"/>
                </a:solidFill>
                <a:latin typeface="+mj-lt"/>
                <a:ea typeface="Lucida Grande"/>
                <a:cs typeface="Lucida Grande"/>
              </a:rPr>
              <a:t>IETF </a:t>
            </a:r>
            <a:r>
              <a:rPr lang="en-US" sz="2800" dirty="0" smtClean="0">
                <a:solidFill>
                  <a:srgbClr val="000000"/>
                </a:solidFill>
                <a:latin typeface="+mj-lt"/>
                <a:ea typeface="Lucida Grande"/>
                <a:cs typeface="Lucida Grande"/>
              </a:rPr>
              <a:t>6TiSCH</a:t>
            </a:r>
          </a:p>
          <a:p>
            <a:pPr marL="800100" lvl="1" indent="-342900">
              <a:buClr>
                <a:srgbClr val="FF0000"/>
              </a:buClr>
              <a:buFont typeface="Wingdings" charset="2"/>
              <a:buChar char="q"/>
            </a:pPr>
            <a:r>
              <a:rPr lang="en-US" sz="2800" dirty="0" smtClean="0">
                <a:solidFill>
                  <a:srgbClr val="000000"/>
                </a:solidFill>
                <a:latin typeface="+mj-lt"/>
                <a:ea typeface="Lucida Grande"/>
                <a:cs typeface="Lucida Grande"/>
              </a:rPr>
              <a:t>6tisch </a:t>
            </a:r>
            <a:r>
              <a:rPr lang="en-US" sz="2800" dirty="0">
                <a:solidFill>
                  <a:srgbClr val="000000"/>
                </a:solidFill>
                <a:latin typeface="+mj-lt"/>
                <a:ea typeface="Lucida Grande"/>
                <a:cs typeface="Lucida Grande"/>
              </a:rPr>
              <a:t>issues </a:t>
            </a:r>
            <a:r>
              <a:rPr lang="en-US" sz="2800" dirty="0" smtClean="0">
                <a:solidFill>
                  <a:srgbClr val="000000"/>
                </a:solidFill>
                <a:latin typeface="+mj-lt"/>
                <a:ea typeface="Lucida Grande"/>
                <a:cs typeface="Lucida Grande"/>
              </a:rPr>
              <a:t>discussion</a:t>
            </a:r>
          </a:p>
          <a:p>
            <a:pPr marL="1257300" lvl="2" indent="-342900">
              <a:buClr>
                <a:srgbClr val="FF0000"/>
              </a:buClr>
              <a:buFont typeface="Wingdings" charset="2"/>
              <a:buChar char="q"/>
            </a:pPr>
            <a:r>
              <a:rPr lang="en-US" sz="2800" dirty="0" smtClean="0">
                <a:solidFill>
                  <a:srgbClr val="000000"/>
                </a:solidFill>
                <a:latin typeface="+mj-lt"/>
                <a:ea typeface="Lucida Grande"/>
                <a:cs typeface="Lucida Grande"/>
              </a:rPr>
              <a:t>RPL overhead</a:t>
            </a:r>
          </a:p>
          <a:p>
            <a:pPr marL="1257300" lvl="2" indent="-342900">
              <a:buClr>
                <a:srgbClr val="FF0000"/>
              </a:buClr>
              <a:buFont typeface="Wingdings" charset="2"/>
              <a:buChar char="q"/>
            </a:pPr>
            <a:r>
              <a:rPr lang="en-US" sz="2800" dirty="0" smtClean="0">
                <a:solidFill>
                  <a:srgbClr val="000000"/>
                </a:solidFill>
                <a:latin typeface="+mj-lt"/>
                <a:ea typeface="Lucida Grande"/>
                <a:cs typeface="Lucida Grande"/>
              </a:rPr>
              <a:t>Security</a:t>
            </a:r>
          </a:p>
          <a:p>
            <a:pPr marL="1257300" lvl="2" indent="-342900">
              <a:buClr>
                <a:srgbClr val="FF0000"/>
              </a:buClr>
              <a:buFont typeface="Wingdings" charset="2"/>
              <a:buChar char="q"/>
            </a:pPr>
            <a:r>
              <a:rPr lang="en-US" sz="2800" dirty="0" err="1" smtClean="0">
                <a:solidFill>
                  <a:srgbClr val="000000"/>
                </a:solidFill>
                <a:latin typeface="+mj-lt"/>
                <a:ea typeface="Lucida Grande"/>
                <a:cs typeface="Lucida Grande"/>
              </a:rPr>
              <a:t>ReCharter</a:t>
            </a:r>
            <a:endParaRPr lang="en-US" sz="2800" dirty="0" smtClean="0">
              <a:solidFill>
                <a:srgbClr val="000000"/>
              </a:solidFill>
              <a:latin typeface="+mj-lt"/>
              <a:ea typeface="Lucida Grande"/>
              <a:cs typeface="Lucida Grande"/>
            </a:endParaRPr>
          </a:p>
          <a:p>
            <a:pPr marL="1257300" lvl="2" indent="-342900">
              <a:buClr>
                <a:srgbClr val="FF0000"/>
              </a:buClr>
              <a:buFont typeface="Wingdings" charset="2"/>
              <a:buChar char="q"/>
            </a:pPr>
            <a:r>
              <a:rPr lang="en-US" sz="2800" dirty="0" smtClean="0">
                <a:solidFill>
                  <a:srgbClr val="000000"/>
                </a:solidFill>
                <a:latin typeface="+mj-lt"/>
                <a:ea typeface="Lucida Grande"/>
                <a:cs typeface="Lucida Grande"/>
              </a:rPr>
              <a:t>6tisch-802.15 Liaison discussion</a:t>
            </a:r>
          </a:p>
          <a:p>
            <a:pPr marL="800100" lvl="1" indent="-342900">
              <a:buClr>
                <a:srgbClr val="FF0000"/>
              </a:buClr>
              <a:buFont typeface="Wingdings" charset="2"/>
              <a:buChar char="q"/>
            </a:pPr>
            <a:r>
              <a:rPr lang="en-US" sz="2800" dirty="0" smtClean="0">
                <a:solidFill>
                  <a:srgbClr val="000000"/>
                </a:solidFill>
                <a:latin typeface="+mj-lt"/>
                <a:ea typeface="Lucida Grande"/>
                <a:cs typeface="Lucida Grande"/>
              </a:rPr>
              <a:t>Next Meeting – IETF92, Dallas; 22 – 27 March 2015</a:t>
            </a:r>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&lt;January 2015&gt;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20</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20</a:t>
            </a:fld>
            <a:endParaRPr lang="en-US"/>
          </a:p>
        </p:txBody>
      </p:sp>
      <p:sp>
        <p:nvSpPr>
          <p:cNvPr id="21509" name="Rectangle 2"/>
          <p:cNvSpPr>
            <a:spLocks noGrp="1" noChangeArrowheads="1"/>
          </p:cNvSpPr>
          <p:nvPr>
            <p:ph type="title" idx="4294967295"/>
          </p:nvPr>
        </p:nvSpPr>
        <p:spPr>
          <a:xfrm>
            <a:off x="533400" y="685800"/>
            <a:ext cx="8458200" cy="762000"/>
          </a:xfrm>
        </p:spPr>
        <p:txBody>
          <a:bodyPr/>
          <a:lstStyle/>
          <a:p>
            <a:r>
              <a:rPr lang="en-US" b="1" dirty="0" smtClean="0">
                <a:latin typeface="Times New Roman" charset="0"/>
                <a:ea typeface="ＭＳ Ｐゴシック" charset="0"/>
                <a:cs typeface="ＭＳ Ｐゴシック" charset="0"/>
              </a:rPr>
              <a:t>IETF 6TISCH Mailing List Information</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600200"/>
            <a:ext cx="8763000" cy="205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r>
              <a:rPr lang="en-US" sz="3600" u="sng" dirty="0" smtClean="0">
                <a:ln>
                  <a:solidFill>
                    <a:srgbClr val="0000FF"/>
                  </a:solidFill>
                </a:ln>
                <a:hlinkClick r:id="rId3"/>
              </a:rPr>
              <a:t>6tisch</a:t>
            </a:r>
            <a:r>
              <a:rPr lang="en-US" sz="3600" u="sng" dirty="0">
                <a:ln>
                  <a:solidFill>
                    <a:srgbClr val="0000FF"/>
                  </a:solidFill>
                </a:ln>
                <a:hlinkClick r:id="rId3"/>
              </a:rPr>
              <a:t>@</a:t>
            </a:r>
            <a:r>
              <a:rPr lang="en-US" sz="3600" u="sng" dirty="0" smtClean="0">
                <a:ln>
                  <a:solidFill>
                    <a:srgbClr val="0000FF"/>
                  </a:solidFill>
                </a:ln>
                <a:hlinkClick r:id="rId3"/>
              </a:rPr>
              <a:t>ietf.org</a:t>
            </a:r>
          </a:p>
          <a:p>
            <a:endParaRPr lang="en-US" sz="3600" u="sng" dirty="0">
              <a:ln>
                <a:solidFill>
                  <a:srgbClr val="0000FF"/>
                </a:solidFill>
              </a:ln>
              <a:hlinkClick r:id="rId3"/>
            </a:endParaRPr>
          </a:p>
          <a:p>
            <a:r>
              <a:rPr lang="en-US" sz="3600" u="sng" dirty="0">
                <a:ln>
                  <a:solidFill>
                    <a:srgbClr val="0000FF"/>
                  </a:solidFill>
                </a:ln>
                <a:hlinkClick r:id="rId4"/>
              </a:rPr>
              <a:t>https://www.ietf.org/mailman/listinfo/6tisch</a:t>
            </a:r>
            <a:endParaRPr lang="en-US" sz="2800" dirty="0" smtClean="0">
              <a:ln>
                <a:solidFill>
                  <a:srgbClr val="0000FF"/>
                </a:solidFill>
              </a:ln>
            </a:endParaRPr>
          </a:p>
        </p:txBody>
      </p:sp>
    </p:spTree>
    <p:extLst>
      <p:ext uri="{BB962C8B-B14F-4D97-AF65-F5344CB8AC3E}">
        <p14:creationId xmlns:p14="http://schemas.microsoft.com/office/powerpoint/2010/main" val="795159050"/>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&lt;January 2015&gt;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21</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21</a:t>
            </a:fld>
            <a:endParaRPr lang="en-US"/>
          </a:p>
        </p:txBody>
      </p:sp>
      <p:sp>
        <p:nvSpPr>
          <p:cNvPr id="21509" name="Rectangle 2"/>
          <p:cNvSpPr>
            <a:spLocks noGrp="1" noChangeArrowheads="1"/>
          </p:cNvSpPr>
          <p:nvPr>
            <p:ph type="title" idx="4294967295"/>
          </p:nvPr>
        </p:nvSpPr>
        <p:spPr>
          <a:xfrm>
            <a:off x="533400" y="381000"/>
            <a:ext cx="7772400" cy="762000"/>
          </a:xfrm>
        </p:spPr>
        <p:txBody>
          <a:bodyPr/>
          <a:lstStyle/>
          <a:p>
            <a:r>
              <a:rPr lang="en-US" b="1" dirty="0" smtClean="0">
                <a:latin typeface="Times New Roman" charset="0"/>
                <a:ea typeface="ＭＳ Ｐゴシック" charset="0"/>
                <a:cs typeface="ＭＳ Ｐゴシック" charset="0"/>
              </a:rPr>
              <a:t>IETF 6TISCH call information</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371600"/>
            <a:ext cx="87630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r>
              <a:rPr lang="en-US" sz="2200" dirty="0" smtClean="0"/>
              <a:t>Next 3 dates: 10</a:t>
            </a:r>
            <a:r>
              <a:rPr lang="en-US" sz="2200" dirty="0"/>
              <a:t>-Oct 08:00 </a:t>
            </a:r>
            <a:r>
              <a:rPr lang="en-US" sz="2200" dirty="0" smtClean="0"/>
              <a:t>PDT, 24</a:t>
            </a:r>
            <a:r>
              <a:rPr lang="en-US" sz="2200" dirty="0"/>
              <a:t>-Oct 08:00 </a:t>
            </a:r>
            <a:r>
              <a:rPr lang="en-US" sz="2200" dirty="0" smtClean="0"/>
              <a:t>PDT, </a:t>
            </a:r>
            <a:r>
              <a:rPr lang="sk-SK" sz="2200" dirty="0" smtClean="0"/>
              <a:t>07</a:t>
            </a:r>
            <a:r>
              <a:rPr lang="sk-SK" sz="2200" dirty="0"/>
              <a:t>-Nov 08:00 PDT</a:t>
            </a:r>
            <a:endParaRPr lang="en-US" sz="2200" dirty="0"/>
          </a:p>
          <a:p>
            <a:r>
              <a:rPr lang="en-US" sz="2200" dirty="0" smtClean="0"/>
              <a:t>Meeting </a:t>
            </a:r>
            <a:r>
              <a:rPr lang="en-US" sz="2200" dirty="0"/>
              <a:t>Number: 206 802 913</a:t>
            </a:r>
          </a:p>
          <a:p>
            <a:r>
              <a:rPr lang="en-US" sz="2200" dirty="0"/>
              <a:t>Meeting Password: </a:t>
            </a:r>
            <a:r>
              <a:rPr lang="en-US" sz="2200" dirty="0" err="1" smtClean="0"/>
              <a:t>sixtus</a:t>
            </a:r>
            <a:endParaRPr lang="en-US" sz="2200" dirty="0"/>
          </a:p>
          <a:p>
            <a:r>
              <a:rPr lang="en-US" sz="2200" dirty="0" smtClean="0"/>
              <a:t>To </a:t>
            </a:r>
            <a:r>
              <a:rPr lang="en-US" sz="2200" dirty="0"/>
              <a:t>start the online </a:t>
            </a:r>
            <a:r>
              <a:rPr lang="en-US" sz="2200" dirty="0" smtClean="0"/>
              <a:t>meeting:</a:t>
            </a:r>
            <a:endParaRPr lang="en-US" sz="2200" dirty="0"/>
          </a:p>
          <a:p>
            <a:r>
              <a:rPr lang="en-US" sz="2200" dirty="0" smtClean="0"/>
              <a:t>1</a:t>
            </a:r>
            <a:r>
              <a:rPr lang="en-US" sz="2200" dirty="0"/>
              <a:t>. Go </a:t>
            </a:r>
            <a:r>
              <a:rPr lang="en-US" sz="2200" dirty="0" smtClean="0"/>
              <a:t>to: </a:t>
            </a:r>
            <a:r>
              <a:rPr lang="en-US" sz="2200" u="sng" dirty="0" smtClean="0">
                <a:ln>
                  <a:solidFill>
                    <a:srgbClr val="0000FF"/>
                  </a:solidFill>
                </a:ln>
                <a:solidFill>
                  <a:srgbClr val="0000FF"/>
                </a:solidFill>
                <a:hlinkClick r:id="rId3"/>
              </a:rPr>
              <a:t>https</a:t>
            </a:r>
            <a:r>
              <a:rPr lang="en-US" sz="2200" u="sng" dirty="0">
                <a:ln>
                  <a:solidFill>
                    <a:srgbClr val="0000FF"/>
                  </a:solidFill>
                </a:ln>
                <a:solidFill>
                  <a:srgbClr val="0000FF"/>
                </a:solidFill>
                <a:hlinkClick r:id="rId3"/>
              </a:rPr>
              <a:t>://ciscosales.webex.com/ciscosales/j.php?ED=219615007&amp;UID=481905242&amp;PW=NZTRkNDAwOTE1&amp;RT=MiMyMw%3D%3D</a:t>
            </a:r>
          </a:p>
          <a:p>
            <a:r>
              <a:rPr lang="en-US" sz="2200" dirty="0"/>
              <a:t>2. Log in to your account.</a:t>
            </a:r>
          </a:p>
          <a:p>
            <a:r>
              <a:rPr lang="en-US" sz="2200" dirty="0"/>
              <a:t>3. Click "Start </a:t>
            </a:r>
            <a:r>
              <a:rPr lang="en-US" sz="2200" dirty="0" smtClean="0"/>
              <a:t>Now”</a:t>
            </a:r>
            <a:endParaRPr lang="en-US" sz="2200" dirty="0"/>
          </a:p>
          <a:p>
            <a:r>
              <a:rPr lang="en-US" sz="2200" dirty="0"/>
              <a:t>4. Follow the instructions that appear on your </a:t>
            </a:r>
            <a:r>
              <a:rPr lang="en-US" sz="2200" dirty="0" smtClean="0"/>
              <a:t>screen</a:t>
            </a:r>
          </a:p>
          <a:p>
            <a:r>
              <a:rPr lang="en-US" sz="2200" dirty="0" smtClean="0"/>
              <a:t>5. Note: Local </a:t>
            </a:r>
            <a:r>
              <a:rPr lang="en-US" sz="2200" dirty="0"/>
              <a:t>access </a:t>
            </a:r>
            <a:r>
              <a:rPr lang="en-US" sz="2200" dirty="0" smtClean="0"/>
              <a:t>numbers </a:t>
            </a:r>
            <a:r>
              <a:rPr lang="en-US" sz="2200" dirty="0"/>
              <a:t>for </a:t>
            </a:r>
            <a:r>
              <a:rPr lang="en-US" sz="2200" dirty="0" smtClean="0"/>
              <a:t>the following areas are:</a:t>
            </a:r>
            <a:endParaRPr lang="en-US" sz="2200" dirty="0"/>
          </a:p>
          <a:p>
            <a:pPr marL="571500" indent="-571500">
              <a:buFont typeface="Arial"/>
              <a:buChar char="•"/>
            </a:pPr>
            <a:r>
              <a:rPr lang="en-US" sz="2200" dirty="0"/>
              <a:t>San Jose/Milpitas (408) area: 525-6800</a:t>
            </a:r>
          </a:p>
          <a:p>
            <a:pPr marL="571500" indent="-571500">
              <a:buFont typeface="Arial"/>
              <a:buChar char="•"/>
            </a:pPr>
            <a:r>
              <a:rPr lang="en-US" sz="2200" dirty="0"/>
              <a:t>RTP (919) area: 392-</a:t>
            </a:r>
            <a:r>
              <a:rPr lang="en-US" sz="2200" dirty="0" smtClean="0"/>
              <a:t>3330</a:t>
            </a:r>
            <a:endParaRPr lang="en-US" sz="2200" dirty="0"/>
          </a:p>
        </p:txBody>
      </p:sp>
    </p:spTree>
    <p:extLst>
      <p:ext uri="{BB962C8B-B14F-4D97-AF65-F5344CB8AC3E}">
        <p14:creationId xmlns:p14="http://schemas.microsoft.com/office/powerpoint/2010/main" val="249397697"/>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&lt;January 2015&gt;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22</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22</a:t>
            </a:fld>
            <a:endParaRPr lang="en-US"/>
          </a:p>
        </p:txBody>
      </p:sp>
      <p:sp>
        <p:nvSpPr>
          <p:cNvPr id="21509" name="Rectangle 2"/>
          <p:cNvSpPr>
            <a:spLocks noGrp="1" noChangeArrowheads="1"/>
          </p:cNvSpPr>
          <p:nvPr>
            <p:ph type="title" idx="4294967295"/>
          </p:nvPr>
        </p:nvSpPr>
        <p:spPr>
          <a:xfrm>
            <a:off x="533400" y="762000"/>
            <a:ext cx="7772400" cy="762000"/>
          </a:xfrm>
        </p:spPr>
        <p:txBody>
          <a:bodyPr/>
          <a:lstStyle/>
          <a:p>
            <a:r>
              <a:rPr lang="en-US" b="1" dirty="0" smtClean="0">
                <a:latin typeface="Times New Roman" charset="0"/>
                <a:ea typeface="ＭＳ Ｐゴシック" charset="0"/>
                <a:cs typeface="ＭＳ Ｐゴシック" charset="0"/>
              </a:rPr>
              <a:t>IG 6TISCH reflector information</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295400"/>
            <a:ext cx="8763000" cy="289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endParaRPr lang="en-US" sz="2400" dirty="0" smtClean="0">
              <a:hlinkClick r:id="rId3"/>
            </a:endParaRPr>
          </a:p>
          <a:p>
            <a:r>
              <a:rPr lang="en-US" sz="3200" b="1" dirty="0">
                <a:ln>
                  <a:solidFill>
                    <a:srgbClr val="0000FF"/>
                  </a:solidFill>
                </a:ln>
                <a:hlinkClick r:id="rId4" action="ppaction://hlinkfile"/>
              </a:rPr>
              <a:t>stds-802-15-</a:t>
            </a:r>
            <a:r>
              <a:rPr lang="en-US" sz="3200" b="1" dirty="0" smtClean="0">
                <a:ln>
                  <a:solidFill>
                    <a:srgbClr val="0000FF"/>
                  </a:solidFill>
                </a:ln>
                <a:hlinkClick r:id="rId4" action="ppaction://hlinkfile"/>
              </a:rPr>
              <a:t>ig6t@</a:t>
            </a:r>
            <a:r>
              <a:rPr lang="en-US" sz="3200" b="1" dirty="0">
                <a:ln>
                  <a:solidFill>
                    <a:srgbClr val="0000FF"/>
                  </a:solidFill>
                </a:ln>
                <a:hlinkClick r:id="rId4" action="ppaction://hlinkfile"/>
              </a:rPr>
              <a:t>listserv.ieee.org</a:t>
            </a:r>
            <a:endParaRPr lang="en-US" sz="3200" dirty="0">
              <a:ln>
                <a:solidFill>
                  <a:srgbClr val="0000FF"/>
                </a:solidFill>
              </a:ln>
              <a:hlinkClick r:id="rId3"/>
            </a:endParaRPr>
          </a:p>
          <a:p>
            <a:endParaRPr lang="en-US" sz="3200" dirty="0" smtClean="0">
              <a:ln>
                <a:solidFill>
                  <a:srgbClr val="0000FF"/>
                </a:solidFill>
              </a:ln>
              <a:hlinkClick r:id="rId3"/>
            </a:endParaRPr>
          </a:p>
          <a:p>
            <a:endParaRPr lang="en-US" sz="3200" dirty="0">
              <a:ln>
                <a:solidFill>
                  <a:srgbClr val="0000FF"/>
                </a:solidFill>
              </a:ln>
              <a:hlinkClick r:id="rId3"/>
            </a:endParaRPr>
          </a:p>
          <a:p>
            <a:r>
              <a:rPr lang="en-US" sz="3200" dirty="0" smtClean="0">
                <a:ln>
                  <a:solidFill>
                    <a:srgbClr val="0000FF"/>
                  </a:solidFill>
                </a:ln>
                <a:hlinkClick r:id="rId3"/>
              </a:rPr>
              <a:t>http</a:t>
            </a:r>
            <a:r>
              <a:rPr lang="en-US" sz="3200" dirty="0">
                <a:ln>
                  <a:solidFill>
                    <a:srgbClr val="0000FF"/>
                  </a:solidFill>
                </a:ln>
                <a:hlinkClick r:id="rId3"/>
              </a:rPr>
              <a:t>://grouper.ieee.org/groups/802/15/pub/</a:t>
            </a:r>
            <a:r>
              <a:rPr lang="en-US" sz="3200" dirty="0" smtClean="0">
                <a:ln>
                  <a:solidFill>
                    <a:srgbClr val="0000FF"/>
                  </a:solidFill>
                </a:ln>
                <a:hlinkClick r:id="rId3"/>
              </a:rPr>
              <a:t>Subscribe.html</a:t>
            </a:r>
            <a:endParaRPr lang="en-US" sz="3200" dirty="0" smtClean="0">
              <a:ln>
                <a:solidFill>
                  <a:srgbClr val="0000FF"/>
                </a:solidFill>
              </a:ln>
            </a:endParaRPr>
          </a:p>
        </p:txBody>
      </p:sp>
    </p:spTree>
    <p:extLst>
      <p:ext uri="{BB962C8B-B14F-4D97-AF65-F5344CB8AC3E}">
        <p14:creationId xmlns:p14="http://schemas.microsoft.com/office/powerpoint/2010/main" val="3955486692"/>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&lt;January 2015&gt;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23</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23</a:t>
            </a:fld>
            <a:endParaRPr lang="en-US"/>
          </a:p>
        </p:txBody>
      </p:sp>
      <p:sp>
        <p:nvSpPr>
          <p:cNvPr id="21509" name="Rectangle 2"/>
          <p:cNvSpPr>
            <a:spLocks noGrp="1" noChangeArrowheads="1"/>
          </p:cNvSpPr>
          <p:nvPr>
            <p:ph type="title" idx="4294967295"/>
          </p:nvPr>
        </p:nvSpPr>
        <p:spPr>
          <a:xfrm>
            <a:off x="457200" y="609600"/>
            <a:ext cx="8305800" cy="762000"/>
          </a:xfrm>
        </p:spPr>
        <p:txBody>
          <a:bodyPr/>
          <a:lstStyle/>
          <a:p>
            <a:r>
              <a:rPr lang="en-US" b="1" dirty="0" smtClean="0">
                <a:latin typeface="Times New Roman" charset="0"/>
                <a:ea typeface="ＭＳ Ｐゴシック" charset="0"/>
                <a:cs typeface="ＭＳ Ｐゴシック" charset="0"/>
              </a:rPr>
              <a:t>IETF 6tisch Working Group Scope</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600200"/>
            <a:ext cx="8763000" cy="205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eaLnBrk="0" fontAlgn="b" hangingPunct="0">
              <a:buClr>
                <a:srgbClr val="FF0000"/>
              </a:buClr>
            </a:pPr>
            <a:endParaRPr lang="en-US" sz="2800" dirty="0" smtClean="0"/>
          </a:p>
        </p:txBody>
      </p:sp>
      <p:sp>
        <p:nvSpPr>
          <p:cNvPr id="3" name="Rectangle 2"/>
          <p:cNvSpPr/>
          <p:nvPr/>
        </p:nvSpPr>
        <p:spPr>
          <a:xfrm>
            <a:off x="304800" y="1371600"/>
            <a:ext cx="8534400" cy="4385816"/>
          </a:xfrm>
          <a:prstGeom prst="rect">
            <a:avLst/>
          </a:prstGeom>
        </p:spPr>
        <p:txBody>
          <a:bodyPr wrap="square">
            <a:spAutoFit/>
          </a:bodyPr>
          <a:lstStyle/>
          <a:p>
            <a:r>
              <a:rPr lang="en-US" sz="1800" b="1" dirty="0"/>
              <a:t>6tisch </a:t>
            </a:r>
            <a:r>
              <a:rPr lang="en-US" sz="1800" b="1" dirty="0" smtClean="0"/>
              <a:t>Goal</a:t>
            </a:r>
            <a:r>
              <a:rPr lang="en-US" sz="1800" dirty="0" smtClean="0"/>
              <a:t>: </a:t>
            </a:r>
            <a:r>
              <a:rPr lang="en-US" sz="1600" dirty="0" smtClean="0"/>
              <a:t>The </a:t>
            </a:r>
            <a:r>
              <a:rPr lang="en-US" sz="1600" dirty="0"/>
              <a:t>6tisch Working Group is focused upon enabling IPv6 over the TSCH mode of the IEEE802.15.4e standard. The extent of the problem space for the WG is one or more Low Power and Lossy Networks (LLNs), eventually federated through a common backbone link via one or more LLN Border Routers (LBRs).</a:t>
            </a:r>
          </a:p>
          <a:p>
            <a:pPr marL="4763">
              <a:spcBef>
                <a:spcPts val="600"/>
              </a:spcBef>
            </a:pPr>
            <a:r>
              <a:rPr lang="en-US" sz="1800" b="1" dirty="0"/>
              <a:t>Work Item </a:t>
            </a:r>
            <a:r>
              <a:rPr lang="en-US" sz="1800" b="1" dirty="0" smtClean="0"/>
              <a:t>1</a:t>
            </a:r>
            <a:r>
              <a:rPr lang="en-US" sz="1800" dirty="0" smtClean="0"/>
              <a:t>: </a:t>
            </a:r>
            <a:r>
              <a:rPr lang="en-US" sz="1600" dirty="0" smtClean="0"/>
              <a:t>Produce </a:t>
            </a:r>
            <a:r>
              <a:rPr lang="en-US" sz="1600" dirty="0"/>
              <a:t>"</a:t>
            </a:r>
            <a:r>
              <a:rPr lang="en-US" sz="1600" b="1" dirty="0"/>
              <a:t>6TiSCH architecture</a:t>
            </a:r>
            <a:r>
              <a:rPr lang="en-US" sz="1600" dirty="0"/>
              <a:t>" to describe the design of 6TiSCH  networks. This document will highlight the different architectural blocks and signaling flows, including the operation of the network in the presence of </a:t>
            </a:r>
            <a:r>
              <a:rPr lang="en-US" sz="1600" b="1" dirty="0"/>
              <a:t>multiple LBRs</a:t>
            </a:r>
            <a:r>
              <a:rPr lang="en-US" sz="1600" dirty="0"/>
              <a:t>. Initially, the document will focus on </a:t>
            </a:r>
            <a:r>
              <a:rPr lang="en-US" sz="1600" b="1" dirty="0"/>
              <a:t>distributed routing operation over a static TSCH schedule</a:t>
            </a:r>
            <a:r>
              <a:rPr lang="en-US" sz="1600" dirty="0"/>
              <a:t>.</a:t>
            </a:r>
          </a:p>
          <a:p>
            <a:pPr>
              <a:spcBef>
                <a:spcPts val="600"/>
              </a:spcBef>
            </a:pPr>
            <a:r>
              <a:rPr lang="en-US" sz="1800" b="1" dirty="0"/>
              <a:t>Work Item </a:t>
            </a:r>
            <a:r>
              <a:rPr lang="en-US" sz="1800" b="1" dirty="0" smtClean="0"/>
              <a:t>2</a:t>
            </a:r>
            <a:r>
              <a:rPr lang="en-US" sz="1800" dirty="0" smtClean="0"/>
              <a:t>: </a:t>
            </a:r>
            <a:r>
              <a:rPr lang="en-US" sz="1600" dirty="0" smtClean="0"/>
              <a:t>Produce </a:t>
            </a:r>
            <a:r>
              <a:rPr lang="en-US" sz="1600" dirty="0"/>
              <a:t>an </a:t>
            </a:r>
            <a:r>
              <a:rPr lang="en-US" sz="1600" b="1" dirty="0"/>
              <a:t>Information Model</a:t>
            </a:r>
            <a:r>
              <a:rPr lang="en-US" sz="1600" dirty="0"/>
              <a:t> containing the management requirements of a 6TiSCH node. This includes describing how an entity can manage the TSCH schedule on a 6TiSCH node, and query timeslot information from that node. A data model mapping for an existing protocol (such as Concise Binary Object Representation (</a:t>
            </a:r>
            <a:r>
              <a:rPr lang="en-US" sz="1600" b="1" dirty="0"/>
              <a:t>CBOR</a:t>
            </a:r>
            <a:r>
              <a:rPr lang="en-US" sz="1600" dirty="0"/>
              <a:t>) over the Constrained Application Protocol (</a:t>
            </a:r>
            <a:r>
              <a:rPr lang="en-US" sz="1600" b="1" dirty="0" err="1"/>
              <a:t>CoAP</a:t>
            </a:r>
            <a:r>
              <a:rPr lang="en-US" sz="1600" dirty="0"/>
              <a:t>)) will be provided.</a:t>
            </a:r>
          </a:p>
          <a:p>
            <a:pPr>
              <a:spcBef>
                <a:spcPts val="600"/>
              </a:spcBef>
            </a:pPr>
            <a:r>
              <a:rPr lang="en-US" sz="1800" b="1" dirty="0" smtClean="0"/>
              <a:t>Work </a:t>
            </a:r>
            <a:r>
              <a:rPr lang="en-US" sz="1800" b="1" dirty="0"/>
              <a:t>Item </a:t>
            </a:r>
            <a:r>
              <a:rPr lang="en-US" sz="1800" b="1" dirty="0" smtClean="0"/>
              <a:t>3</a:t>
            </a:r>
            <a:r>
              <a:rPr lang="en-US" sz="1800" dirty="0" smtClean="0"/>
              <a:t>: </a:t>
            </a:r>
            <a:r>
              <a:rPr lang="en-US" sz="1600" dirty="0" smtClean="0"/>
              <a:t>Produce </a:t>
            </a:r>
            <a:r>
              <a:rPr lang="en-US" sz="1600" dirty="0"/>
              <a:t>"</a:t>
            </a:r>
            <a:r>
              <a:rPr lang="en-US" sz="1600" b="1" dirty="0"/>
              <a:t>Minimal 6TiSCH Configuration</a:t>
            </a:r>
            <a:r>
              <a:rPr lang="en-US" sz="1600" dirty="0"/>
              <a:t>" defining how to build a 6TiSCH network using the Routing Protocol for LLNs (</a:t>
            </a:r>
            <a:r>
              <a:rPr lang="en-US" sz="1600" b="1" dirty="0"/>
              <a:t>RPL</a:t>
            </a:r>
            <a:r>
              <a:rPr lang="en-US" sz="1600" dirty="0"/>
              <a:t>) and a </a:t>
            </a:r>
            <a:r>
              <a:rPr lang="en-US" sz="1600" b="1" dirty="0"/>
              <a:t>static TSCH schedule</a:t>
            </a:r>
            <a:r>
              <a:rPr lang="en-US" sz="1600" dirty="0"/>
              <a:t>. It is expected that RPL and the Objective Function 0 (</a:t>
            </a:r>
            <a:r>
              <a:rPr lang="en-US" sz="1600" b="1" dirty="0"/>
              <a:t>OF0</a:t>
            </a:r>
            <a:r>
              <a:rPr lang="en-US" sz="1600" dirty="0"/>
              <a:t>) will be reused as-is.</a:t>
            </a:r>
          </a:p>
        </p:txBody>
      </p:sp>
    </p:spTree>
    <p:extLst>
      <p:ext uri="{BB962C8B-B14F-4D97-AF65-F5344CB8AC3E}">
        <p14:creationId xmlns:p14="http://schemas.microsoft.com/office/powerpoint/2010/main" val="1522355038"/>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&lt;January 2015&gt;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3</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3</a:t>
            </a:fld>
            <a:endParaRPr lang="en-US"/>
          </a:p>
        </p:txBody>
      </p:sp>
      <p:sp>
        <p:nvSpPr>
          <p:cNvPr id="21509" name="Rectangle 2"/>
          <p:cNvSpPr>
            <a:spLocks noGrp="1" noChangeArrowheads="1"/>
          </p:cNvSpPr>
          <p:nvPr>
            <p:ph type="title" idx="4294967295"/>
          </p:nvPr>
        </p:nvSpPr>
        <p:spPr>
          <a:xfrm>
            <a:off x="381000" y="304800"/>
            <a:ext cx="7772400" cy="990600"/>
          </a:xfrm>
        </p:spPr>
        <p:txBody>
          <a:bodyPr/>
          <a:lstStyle/>
          <a:p>
            <a:pPr marL="1257300" lvl="2" indent="-342900"/>
            <a:r>
              <a:rPr lang="en-US" b="1" dirty="0" smtClean="0">
                <a:latin typeface="Times New Roman" charset="0"/>
                <a:ea typeface="ＭＳ Ｐゴシック" charset="0"/>
                <a:cs typeface="ＭＳ Ｐゴシック" charset="0"/>
              </a:rPr>
              <a:t>6TISCH Status</a:t>
            </a:r>
            <a:endParaRPr lang="en-US" b="1" dirty="0">
              <a:solidFill>
                <a:srgbClr val="000000"/>
              </a:solidFill>
              <a:ea typeface="Lucida Grande"/>
              <a:cs typeface="Lucida Grande"/>
            </a:endParaRPr>
          </a:p>
        </p:txBody>
      </p:sp>
      <p:sp>
        <p:nvSpPr>
          <p:cNvPr id="21510" name="Rectangle 5"/>
          <p:cNvSpPr>
            <a:spLocks noChangeArrowheads="1"/>
          </p:cNvSpPr>
          <p:nvPr/>
        </p:nvSpPr>
        <p:spPr bwMode="auto">
          <a:xfrm>
            <a:off x="0" y="1600200"/>
            <a:ext cx="87630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800100" lvl="1" indent="-342900">
              <a:buClr>
                <a:srgbClr val="FF0000"/>
              </a:buClr>
              <a:buFont typeface="Wingdings" charset="2"/>
              <a:buChar char="q"/>
            </a:pPr>
            <a:r>
              <a:rPr lang="en-US" sz="2000" dirty="0" smtClean="0"/>
              <a:t>TSCH </a:t>
            </a:r>
            <a:r>
              <a:rPr lang="en-US" sz="2000" dirty="0"/>
              <a:t>draft completed and moved to the IESG for </a:t>
            </a:r>
            <a:r>
              <a:rPr lang="en-US" sz="2000" dirty="0" smtClean="0"/>
              <a:t>publication</a:t>
            </a:r>
          </a:p>
          <a:p>
            <a:pPr marL="800100" lvl="1" indent="-342900">
              <a:buClr>
                <a:srgbClr val="FF0000"/>
              </a:buClr>
              <a:buFont typeface="Wingdings" charset="2"/>
              <a:buChar char="q"/>
            </a:pPr>
            <a:r>
              <a:rPr lang="en-US" sz="2000" dirty="0"/>
              <a:t>C</a:t>
            </a:r>
            <a:r>
              <a:rPr lang="en-US" sz="2000" dirty="0" smtClean="0"/>
              <a:t>ompleted </a:t>
            </a:r>
            <a:r>
              <a:rPr lang="en-US" sz="2000" dirty="0"/>
              <a:t>last call for </a:t>
            </a:r>
            <a:r>
              <a:rPr lang="en-US" sz="2000" dirty="0" smtClean="0"/>
              <a:t>minimal.</a:t>
            </a:r>
          </a:p>
          <a:p>
            <a:pPr marL="1257300" lvl="2" indent="-342900">
              <a:buClr>
                <a:srgbClr val="FF0000"/>
              </a:buClr>
              <a:buFont typeface="Wingdings" charset="2"/>
              <a:buChar char="q"/>
            </a:pPr>
            <a:r>
              <a:rPr lang="en-US" sz="2000" dirty="0" smtClean="0"/>
              <a:t>Changes</a:t>
            </a:r>
            <a:r>
              <a:rPr lang="en-US" sz="2000" dirty="0"/>
              <a:t>: state that we are not using the beacon to synchronize, sync is only achieved by data packets, beacons are not used to </a:t>
            </a:r>
            <a:r>
              <a:rPr lang="en-US" sz="2000" dirty="0" smtClean="0"/>
              <a:t>synchronize</a:t>
            </a:r>
          </a:p>
          <a:p>
            <a:pPr marL="1257300" lvl="2" indent="-342900">
              <a:buClr>
                <a:srgbClr val="FF0000"/>
              </a:buClr>
              <a:buFont typeface="Wingdings" charset="2"/>
              <a:buChar char="q"/>
            </a:pPr>
            <a:r>
              <a:rPr lang="en-US" sz="2000" dirty="0" smtClean="0"/>
              <a:t>what </a:t>
            </a:r>
            <a:r>
              <a:rPr lang="en-US" sz="2000" dirty="0"/>
              <a:t>is the coverage of the minimal draft in terms of </a:t>
            </a:r>
            <a:r>
              <a:rPr lang="en-US" sz="2000" dirty="0" smtClean="0"/>
              <a:t>security</a:t>
            </a:r>
            <a:endParaRPr lang="en-US" sz="2000" dirty="0"/>
          </a:p>
          <a:p>
            <a:pPr marL="1714500" lvl="3" indent="-342900">
              <a:buClr>
                <a:srgbClr val="FF0000"/>
              </a:buClr>
              <a:buFont typeface="Wingdings" charset="2"/>
              <a:buChar char="q"/>
            </a:pPr>
            <a:r>
              <a:rPr lang="en-US" sz="2000" dirty="0" smtClean="0"/>
              <a:t>minimal </a:t>
            </a:r>
            <a:r>
              <a:rPr lang="en-US" sz="2000" dirty="0"/>
              <a:t>draft should not address all the lifetime of a device, so it can be assumed that minimal starts after the key is </a:t>
            </a:r>
            <a:r>
              <a:rPr lang="en-US" sz="2000" dirty="0" smtClean="0"/>
              <a:t>known.</a:t>
            </a:r>
          </a:p>
          <a:p>
            <a:pPr marL="1257300" lvl="2" indent="-342900">
              <a:buClr>
                <a:srgbClr val="FF0000"/>
              </a:buClr>
              <a:buFont typeface="Wingdings" charset="2"/>
              <a:buChar char="q"/>
            </a:pPr>
            <a:r>
              <a:rPr lang="en-US" sz="2000" dirty="0" smtClean="0"/>
              <a:t>Issue </a:t>
            </a:r>
            <a:r>
              <a:rPr lang="en-US" sz="2000" dirty="0"/>
              <a:t>on how to compress the routing </a:t>
            </a:r>
            <a:r>
              <a:rPr lang="en-US" sz="2000" dirty="0" smtClean="0"/>
              <a:t>headers.</a:t>
            </a:r>
          </a:p>
          <a:p>
            <a:pPr marL="1714500" lvl="3" indent="-342900">
              <a:buClr>
                <a:srgbClr val="FF0000"/>
              </a:buClr>
              <a:buFont typeface="Wingdings" charset="2"/>
              <a:buChar char="q"/>
            </a:pPr>
            <a:r>
              <a:rPr lang="en-US" sz="2000" dirty="0" smtClean="0"/>
              <a:t>we </a:t>
            </a:r>
            <a:r>
              <a:rPr lang="en-US" sz="2000" dirty="0"/>
              <a:t>do not have any draft that we can point to indicating how to compress. We depend on other WG that need to adopt that </a:t>
            </a:r>
            <a:r>
              <a:rPr lang="en-US" sz="2000" dirty="0" smtClean="0"/>
              <a:t>proposals.</a:t>
            </a:r>
          </a:p>
          <a:p>
            <a:pPr marL="1714500" lvl="3" indent="-342900">
              <a:buClr>
                <a:srgbClr val="FF0000"/>
              </a:buClr>
              <a:buFont typeface="Wingdings" charset="2"/>
              <a:buChar char="q"/>
            </a:pPr>
            <a:r>
              <a:rPr lang="en-US" sz="2000" dirty="0" smtClean="0"/>
              <a:t>Options </a:t>
            </a:r>
            <a:r>
              <a:rPr lang="en-US" sz="2000" dirty="0"/>
              <a:t>for the routing </a:t>
            </a:r>
            <a:r>
              <a:rPr lang="en-US" sz="2000" dirty="0" smtClean="0"/>
              <a:t>header:</a:t>
            </a:r>
          </a:p>
          <a:p>
            <a:pPr marL="2171700" lvl="4" indent="-342900">
              <a:buClr>
                <a:srgbClr val="FF0000"/>
              </a:buClr>
              <a:buFont typeface="Wingdings" charset="2"/>
              <a:buChar char="q"/>
            </a:pPr>
            <a:r>
              <a:rPr lang="en-US" sz="2000" dirty="0" smtClean="0"/>
              <a:t>delay minimal</a:t>
            </a:r>
          </a:p>
          <a:p>
            <a:pPr marL="2171700" lvl="4" indent="-342900">
              <a:buClr>
                <a:srgbClr val="FF0000"/>
              </a:buClr>
              <a:buFont typeface="Wingdings" charset="2"/>
              <a:buChar char="q"/>
            </a:pPr>
            <a:r>
              <a:rPr lang="en-US" sz="2000" dirty="0" smtClean="0"/>
              <a:t>use </a:t>
            </a:r>
            <a:r>
              <a:rPr lang="en-US" sz="2000" dirty="0"/>
              <a:t>the default current mechanism, i.e. not compressing the RPL extension headers</a:t>
            </a:r>
            <a:r>
              <a:rPr lang="en-US" sz="2000" dirty="0" smtClean="0"/>
              <a:t>.</a:t>
            </a:r>
          </a:p>
          <a:p>
            <a:pPr marL="800100" lvl="1" indent="-342900">
              <a:buClr>
                <a:srgbClr val="FF0000"/>
              </a:buClr>
              <a:buFont typeface="Wingdings" charset="2"/>
              <a:buChar char="q"/>
            </a:pPr>
            <a:r>
              <a:rPr lang="en-US" sz="2000" dirty="0" smtClean="0">
                <a:solidFill>
                  <a:srgbClr val="000000"/>
                </a:solidFill>
                <a:ea typeface="Lucida Grande"/>
                <a:cs typeface="Lucida Grande"/>
              </a:rPr>
              <a:t>Completed last call for CoAP draft</a:t>
            </a:r>
            <a:endParaRPr lang="en-US" sz="2000" dirty="0">
              <a:solidFill>
                <a:srgbClr val="000000"/>
              </a:solidFill>
              <a:ea typeface="Lucida Grande"/>
              <a:cs typeface="Lucida Grande"/>
            </a:endParaRPr>
          </a:p>
        </p:txBody>
      </p:sp>
    </p:spTree>
    <p:extLst>
      <p:ext uri="{BB962C8B-B14F-4D97-AF65-F5344CB8AC3E}">
        <p14:creationId xmlns:p14="http://schemas.microsoft.com/office/powerpoint/2010/main" val="3667745730"/>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&lt;January 2015&gt;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4</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4</a:t>
            </a:fld>
            <a:endParaRPr lang="en-US"/>
          </a:p>
        </p:txBody>
      </p:sp>
      <p:sp>
        <p:nvSpPr>
          <p:cNvPr id="21509" name="Rectangle 2"/>
          <p:cNvSpPr>
            <a:spLocks noGrp="1" noChangeArrowheads="1"/>
          </p:cNvSpPr>
          <p:nvPr>
            <p:ph type="title" idx="4294967295"/>
          </p:nvPr>
        </p:nvSpPr>
        <p:spPr>
          <a:xfrm>
            <a:off x="228600" y="0"/>
            <a:ext cx="7772400" cy="990600"/>
          </a:xfrm>
        </p:spPr>
        <p:txBody>
          <a:bodyPr/>
          <a:lstStyle/>
          <a:p>
            <a:pPr marL="1257300" lvl="2" indent="-342900"/>
            <a:r>
              <a:rPr lang="en-US" b="1" dirty="0" smtClean="0">
                <a:latin typeface="Times New Roman" charset="0"/>
                <a:ea typeface="ＭＳ Ｐゴシック" charset="0"/>
                <a:cs typeface="ＭＳ Ｐゴシック" charset="0"/>
              </a:rPr>
              <a:t>6TISCH Status</a:t>
            </a:r>
            <a:endParaRPr lang="en-US" b="1" dirty="0">
              <a:solidFill>
                <a:srgbClr val="000000"/>
              </a:solidFill>
              <a:ea typeface="Lucida Grande"/>
              <a:cs typeface="Lucida Grande"/>
            </a:endParaRPr>
          </a:p>
        </p:txBody>
      </p:sp>
      <p:sp>
        <p:nvSpPr>
          <p:cNvPr id="21510" name="Rectangle 5"/>
          <p:cNvSpPr>
            <a:spLocks noChangeArrowheads="1"/>
          </p:cNvSpPr>
          <p:nvPr/>
        </p:nvSpPr>
        <p:spPr bwMode="auto">
          <a:xfrm>
            <a:off x="152400" y="990600"/>
            <a:ext cx="87630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a:spcAft>
                <a:spcPts val="600"/>
              </a:spcAft>
            </a:pPr>
            <a:r>
              <a:rPr lang="en-US" sz="1600" b="1" dirty="0" smtClean="0"/>
              <a:t>Email from WG Chair to WG requesting consensus on RPL use in 6tisch</a:t>
            </a:r>
          </a:p>
          <a:p>
            <a:pPr>
              <a:spcAft>
                <a:spcPts val="600"/>
              </a:spcAft>
            </a:pPr>
            <a:r>
              <a:rPr lang="en-US" sz="1600" dirty="0" smtClean="0"/>
              <a:t>We are now in last call for draft-ietf-6tisch-minimal-04 which describes an interoperable operation of RPL over 802.15.4e TSCH. In order to guarantee </a:t>
            </a:r>
            <a:r>
              <a:rPr lang="en-US" sz="1600" dirty="0" err="1" smtClean="0"/>
              <a:t>interop</a:t>
            </a:r>
            <a:r>
              <a:rPr lang="en-US" sz="1600" dirty="0" smtClean="0"/>
              <a:t>, the draft must indicate which compression technique to use for the RPL option, and, if any, the RH3 as well.</a:t>
            </a:r>
          </a:p>
          <a:p>
            <a:pPr>
              <a:spcAft>
                <a:spcPts val="600"/>
              </a:spcAft>
            </a:pPr>
            <a:r>
              <a:rPr lang="en-US" sz="1600" dirty="0" smtClean="0"/>
              <a:t>The question was apparently solved at the ROLL meeting in Toronto, and we were going to use the IPv6 flow label to carry the RPI, with no compression for the RH3.</a:t>
            </a:r>
          </a:p>
          <a:p>
            <a:pPr>
              <a:spcAft>
                <a:spcPts val="600"/>
              </a:spcAft>
            </a:pPr>
            <a:r>
              <a:rPr lang="en-US" sz="1600" dirty="0" smtClean="0"/>
              <a:t>Adrian noted that since this is a deviation to RFC 6437, we should go to 6MAN to validate. We went to 6MAN in April and got support from Brian Carpenter. The ask in 4 points was discussed again in Hawaii. But still no final decision to date that we could reset/reuse the flow label in LLNs.</a:t>
            </a:r>
          </a:p>
          <a:p>
            <a:pPr>
              <a:spcAft>
                <a:spcPts val="600"/>
              </a:spcAft>
            </a:pPr>
            <a:r>
              <a:rPr lang="en-US" sz="1600" dirty="0" smtClean="0"/>
              <a:t>Considering the lack of progress at 6MAN earlier in the year, we studied an alternate compression technique for the RPI at 6lo. Decision in Hawaii was that the NHC draft could not be accepted as is, since we should compress also the RH3, and without a clear view of how that would happen, the details of the NHC compression could not be determined. So the NHC approach was abandoned and we proposed a new 6lowpan routing header that would reuse for Route-over the 1/3 of the total dispatch space that is used for Mesh header in Mesh-under. There were interesting discussions and an update but there we are, no WG document anywhere that we can reference, and no consensus that 6lo will adopt that work.</a:t>
            </a:r>
          </a:p>
          <a:p>
            <a:pPr>
              <a:spcAft>
                <a:spcPts val="600"/>
              </a:spcAft>
            </a:pPr>
            <a:r>
              <a:rPr lang="en-US" sz="1600" dirty="0" smtClean="0"/>
              <a:t>Yet we need to choose one compression for the minimal version that we will submit to IESG. At some point we hoped that the NHC would cut it but as I said, the meeting in Hawaii left us with little hope that this would happen. So what should we do now? I think we need to call to 6lo and 6MAN for a decision on the topics we have been asking. And since a decision may not come in time, we also need to define our default.</a:t>
            </a:r>
            <a:endParaRPr lang="en-US" sz="1600" dirty="0"/>
          </a:p>
        </p:txBody>
      </p:sp>
    </p:spTree>
    <p:extLst>
      <p:ext uri="{BB962C8B-B14F-4D97-AF65-F5344CB8AC3E}">
        <p14:creationId xmlns:p14="http://schemas.microsoft.com/office/powerpoint/2010/main" val="122715893"/>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&lt;January 2015&gt;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5</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5</a:t>
            </a:fld>
            <a:endParaRPr lang="en-US"/>
          </a:p>
        </p:txBody>
      </p:sp>
      <p:sp>
        <p:nvSpPr>
          <p:cNvPr id="21509" name="Rectangle 2"/>
          <p:cNvSpPr>
            <a:spLocks noGrp="1" noChangeArrowheads="1"/>
          </p:cNvSpPr>
          <p:nvPr>
            <p:ph type="title" idx="4294967295"/>
          </p:nvPr>
        </p:nvSpPr>
        <p:spPr>
          <a:xfrm>
            <a:off x="381000" y="304800"/>
            <a:ext cx="7772400" cy="990600"/>
          </a:xfrm>
        </p:spPr>
        <p:txBody>
          <a:bodyPr/>
          <a:lstStyle/>
          <a:p>
            <a:pPr marL="1257300" lvl="2" indent="-342900"/>
            <a:r>
              <a:rPr lang="en-US" b="1" dirty="0" smtClean="0">
                <a:latin typeface="Times New Roman" charset="0"/>
                <a:ea typeface="ＭＳ Ｐゴシック" charset="0"/>
                <a:cs typeface="ＭＳ Ｐゴシック" charset="0"/>
              </a:rPr>
              <a:t>6TISCH ISSUES - </a:t>
            </a:r>
            <a:r>
              <a:rPr lang="en-US" b="1" dirty="0">
                <a:solidFill>
                  <a:srgbClr val="000000"/>
                </a:solidFill>
                <a:ea typeface="Lucida Grande"/>
                <a:cs typeface="Lucida Grande"/>
              </a:rPr>
              <a:t>RPL overhead</a:t>
            </a:r>
          </a:p>
        </p:txBody>
      </p:sp>
      <p:sp>
        <p:nvSpPr>
          <p:cNvPr id="21510" name="Rectangle 5"/>
          <p:cNvSpPr>
            <a:spLocks noChangeArrowheads="1"/>
          </p:cNvSpPr>
          <p:nvPr/>
        </p:nvSpPr>
        <p:spPr bwMode="auto">
          <a:xfrm>
            <a:off x="304800" y="3352800"/>
            <a:ext cx="8763000" cy="152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r>
              <a:rPr lang="en-US" sz="2000" dirty="0"/>
              <a:t>S</a:t>
            </a:r>
            <a:r>
              <a:rPr lang="en-US" sz="2000" dirty="0" smtClean="0"/>
              <a:t>ummary </a:t>
            </a:r>
            <a:r>
              <a:rPr lang="en-US" sz="2000" dirty="0"/>
              <a:t>about RPI/RH3 discussions</a:t>
            </a:r>
          </a:p>
          <a:p>
            <a:pPr marL="342900" indent="-342900">
              <a:buClr>
                <a:srgbClr val="FF0000"/>
              </a:buClr>
              <a:buFont typeface="Wingdings" charset="2"/>
              <a:buChar char="q"/>
            </a:pPr>
            <a:r>
              <a:rPr lang="en-US" sz="2000" dirty="0"/>
              <a:t>talk </a:t>
            </a:r>
            <a:r>
              <a:rPr lang="en-US" sz="2000" dirty="0" smtClean="0"/>
              <a:t>last week to </a:t>
            </a:r>
            <a:r>
              <a:rPr lang="en-US" sz="2000" dirty="0"/>
              <a:t>find a solution to compressing the RPL </a:t>
            </a:r>
            <a:r>
              <a:rPr lang="en-US" sz="2000" dirty="0" smtClean="0"/>
              <a:t>packets</a:t>
            </a:r>
          </a:p>
          <a:p>
            <a:pPr marL="342900" indent="-342900">
              <a:buClr>
                <a:srgbClr val="FF0000"/>
              </a:buClr>
              <a:buFont typeface="Wingdings" charset="2"/>
              <a:buChar char="q"/>
            </a:pPr>
            <a:r>
              <a:rPr lang="en-US" sz="2000" dirty="0" smtClean="0"/>
              <a:t>Three possible outcomes:</a:t>
            </a:r>
          </a:p>
          <a:p>
            <a:pPr marL="457200" indent="-457200">
              <a:buClr>
                <a:srgbClr val="FF0000"/>
              </a:buClr>
              <a:buFont typeface="+mj-lt"/>
              <a:buAutoNum type="arabicPeriod"/>
            </a:pPr>
            <a:r>
              <a:rPr lang="en-US" sz="2000" dirty="0" smtClean="0"/>
              <a:t>no </a:t>
            </a:r>
            <a:r>
              <a:rPr lang="en-US" sz="2000" dirty="0"/>
              <a:t>changes to existing </a:t>
            </a:r>
            <a:r>
              <a:rPr lang="en-US" sz="2000" dirty="0" smtClean="0"/>
              <a:t>specs</a:t>
            </a:r>
          </a:p>
          <a:p>
            <a:pPr marL="457200" indent="-457200">
              <a:buClr>
                <a:srgbClr val="FF0000"/>
              </a:buClr>
              <a:buFont typeface="+mj-lt"/>
              <a:buAutoNum type="arabicPeriod"/>
            </a:pPr>
            <a:r>
              <a:rPr lang="en-US" sz="2000" dirty="0" smtClean="0"/>
              <a:t>only </a:t>
            </a:r>
            <a:r>
              <a:rPr lang="en-US" sz="2000" dirty="0"/>
              <a:t>reset the </a:t>
            </a:r>
            <a:r>
              <a:rPr lang="en-US" sz="2000" dirty="0"/>
              <a:t>Flow Label </a:t>
            </a:r>
            <a:r>
              <a:rPr lang="en-US" sz="2000" dirty="0" smtClean="0"/>
              <a:t>to </a:t>
            </a:r>
            <a:r>
              <a:rPr lang="en-US" sz="2000" dirty="0"/>
              <a:t>0 inside the LLN. </a:t>
            </a:r>
            <a:r>
              <a:rPr lang="en-US" sz="2000" dirty="0"/>
              <a:t>Flow Label </a:t>
            </a:r>
            <a:r>
              <a:rPr lang="en-US" sz="2000" dirty="0" smtClean="0"/>
              <a:t> </a:t>
            </a:r>
            <a:r>
              <a:rPr lang="en-US" sz="2000" dirty="0"/>
              <a:t>cannot be used for </a:t>
            </a:r>
            <a:r>
              <a:rPr lang="en-US" sz="2000" dirty="0" smtClean="0"/>
              <a:t>RPI</a:t>
            </a:r>
          </a:p>
          <a:p>
            <a:pPr marL="457200" indent="-457200">
              <a:buClr>
                <a:srgbClr val="FF0000"/>
              </a:buClr>
              <a:buFont typeface="+mj-lt"/>
              <a:buAutoNum type="arabicPeriod"/>
            </a:pPr>
            <a:r>
              <a:rPr lang="en-US" sz="2000" dirty="0" smtClean="0"/>
              <a:t>free </a:t>
            </a:r>
            <a:r>
              <a:rPr lang="en-US" sz="2000" dirty="0"/>
              <a:t>use of the </a:t>
            </a:r>
            <a:r>
              <a:rPr lang="en-US" sz="2000" dirty="0"/>
              <a:t>Flow Label </a:t>
            </a:r>
            <a:r>
              <a:rPr lang="en-US" sz="2000" dirty="0" smtClean="0"/>
              <a:t> </a:t>
            </a:r>
            <a:r>
              <a:rPr lang="en-US" sz="2000" dirty="0"/>
              <a:t>as long as does not goes out of the LLN</a:t>
            </a:r>
            <a:r>
              <a:rPr lang="en-US" sz="2000" dirty="0" smtClean="0"/>
              <a:t>.</a:t>
            </a:r>
          </a:p>
          <a:p>
            <a:pPr marL="342900" indent="-342900">
              <a:buClr>
                <a:srgbClr val="FF0000"/>
              </a:buClr>
              <a:buFont typeface="Wingdings" charset="2"/>
              <a:buChar char="q"/>
            </a:pPr>
            <a:r>
              <a:rPr lang="en-US" sz="2000" dirty="0" smtClean="0"/>
              <a:t>Note: 6man </a:t>
            </a:r>
            <a:r>
              <a:rPr lang="en-US" sz="2000" dirty="0"/>
              <a:t>is opposed to use the </a:t>
            </a:r>
            <a:r>
              <a:rPr lang="en-US" sz="2000" dirty="0" smtClean="0"/>
              <a:t>Flow Label </a:t>
            </a:r>
            <a:r>
              <a:rPr lang="en-US" sz="2000" dirty="0"/>
              <a:t>to carry RPL information</a:t>
            </a:r>
            <a:endParaRPr lang="en-US" sz="2000" b="1" dirty="0" smtClean="0"/>
          </a:p>
        </p:txBody>
      </p:sp>
    </p:spTree>
    <p:extLst>
      <p:ext uri="{BB962C8B-B14F-4D97-AF65-F5344CB8AC3E}">
        <p14:creationId xmlns:p14="http://schemas.microsoft.com/office/powerpoint/2010/main" val="436070183"/>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&lt;January 2015&gt;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6</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6</a:t>
            </a:fld>
            <a:endParaRPr lang="en-US"/>
          </a:p>
        </p:txBody>
      </p:sp>
      <p:sp>
        <p:nvSpPr>
          <p:cNvPr id="21509" name="Rectangle 2"/>
          <p:cNvSpPr>
            <a:spLocks noGrp="1" noChangeArrowheads="1"/>
          </p:cNvSpPr>
          <p:nvPr>
            <p:ph type="title" idx="4294967295"/>
          </p:nvPr>
        </p:nvSpPr>
        <p:spPr>
          <a:xfrm>
            <a:off x="381000" y="304800"/>
            <a:ext cx="7772400" cy="990600"/>
          </a:xfrm>
        </p:spPr>
        <p:txBody>
          <a:bodyPr/>
          <a:lstStyle/>
          <a:p>
            <a:r>
              <a:rPr lang="en-US" b="1" dirty="0" smtClean="0">
                <a:latin typeface="Times New Roman" charset="0"/>
                <a:ea typeface="ＭＳ Ｐゴシック" charset="0"/>
                <a:cs typeface="ＭＳ Ｐゴシック" charset="0"/>
              </a:rPr>
              <a:t>6TISCH ISSUES - Security</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143000"/>
            <a:ext cx="87630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a:buClr>
                <a:srgbClr val="FF0000"/>
              </a:buClr>
            </a:pPr>
            <a:r>
              <a:rPr lang="en-US" sz="2400" b="1" dirty="0" smtClean="0">
                <a:solidFill>
                  <a:srgbClr val="0000FF"/>
                </a:solidFill>
                <a:hlinkClick r:id="rId3"/>
              </a:rPr>
              <a:t>Layer</a:t>
            </a:r>
            <a:r>
              <a:rPr lang="en-US" sz="2400" b="1" dirty="0">
                <a:solidFill>
                  <a:srgbClr val="0000FF"/>
                </a:solidFill>
                <a:hlinkClick r:id="rId3"/>
              </a:rPr>
              <a:t>-2 security aspects for the IEEE 802.15.4e MAC draft-piro-6tisch-security-issues-</a:t>
            </a:r>
            <a:r>
              <a:rPr lang="en-US" sz="2400" b="1" dirty="0" smtClean="0">
                <a:solidFill>
                  <a:srgbClr val="0000FF"/>
                </a:solidFill>
                <a:hlinkClick r:id="rId3"/>
              </a:rPr>
              <a:t>03</a:t>
            </a:r>
            <a:endParaRPr lang="en-US" sz="2400" b="1" dirty="0" smtClean="0">
              <a:solidFill>
                <a:srgbClr val="0000FF"/>
              </a:solidFill>
            </a:endParaRPr>
          </a:p>
          <a:p>
            <a:pPr marL="342900" indent="-342900">
              <a:buClr>
                <a:srgbClr val="FF0000"/>
              </a:buClr>
              <a:buFont typeface="Wingdings" charset="2"/>
              <a:buChar char="q"/>
            </a:pPr>
            <a:r>
              <a:rPr lang="en-US" sz="2000" dirty="0"/>
              <a:t>This d</a:t>
            </a:r>
            <a:r>
              <a:rPr lang="en-US" sz="2000" dirty="0" smtClean="0"/>
              <a:t>raft </a:t>
            </a:r>
            <a:r>
              <a:rPr lang="en-US" sz="2000" dirty="0"/>
              <a:t>focuses on layer-2 security aspects and describes standard compliant procedures for configuring layer-2 security services in IEEE 802.15.4e-based Low-power and Lossy Networks. In particular, main features covered by this document are</a:t>
            </a:r>
            <a:r>
              <a:rPr lang="en-US" sz="2000" dirty="0" smtClean="0"/>
              <a:t>:</a:t>
            </a:r>
          </a:p>
          <a:p>
            <a:pPr marL="800100" lvl="1" indent="-342900">
              <a:buClr>
                <a:srgbClr val="FF0000"/>
              </a:buClr>
              <a:buFont typeface="Wingdings" charset="2"/>
              <a:buChar char="q"/>
            </a:pPr>
            <a:r>
              <a:rPr lang="en-US" sz="2000" dirty="0" smtClean="0"/>
              <a:t>a </a:t>
            </a:r>
            <a:r>
              <a:rPr lang="en-US" sz="2000" dirty="0"/>
              <a:t>review of security aspects presented in both IEEE 802.15.4 and IEEE 802.15.4e specifications, with particular attention to the set of parameters that need to be set for enabling security services at the MAC </a:t>
            </a:r>
            <a:r>
              <a:rPr lang="en-US" sz="2000" dirty="0" smtClean="0"/>
              <a:t>layer</a:t>
            </a:r>
          </a:p>
          <a:p>
            <a:pPr marL="800100" lvl="1" indent="-342900">
              <a:buClr>
                <a:srgbClr val="FF0000"/>
              </a:buClr>
              <a:buFont typeface="Wingdings" charset="2"/>
              <a:buChar char="q"/>
            </a:pPr>
            <a:r>
              <a:rPr lang="en-US" sz="2000" dirty="0" smtClean="0"/>
              <a:t>the </a:t>
            </a:r>
            <a:r>
              <a:rPr lang="en-US" sz="2000" dirty="0"/>
              <a:t>definition of types and properties of layer-2 </a:t>
            </a:r>
            <a:r>
              <a:rPr lang="en-US" sz="2000" dirty="0" smtClean="0"/>
              <a:t>keys </a:t>
            </a:r>
          </a:p>
          <a:p>
            <a:pPr marL="800100" lvl="1" indent="-342900">
              <a:buClr>
                <a:srgbClr val="FF0000"/>
              </a:buClr>
              <a:buFont typeface="Wingdings" charset="2"/>
              <a:buChar char="q"/>
            </a:pPr>
            <a:r>
              <a:rPr lang="en-US" sz="2000" dirty="0" smtClean="0"/>
              <a:t>the </a:t>
            </a:r>
            <a:r>
              <a:rPr lang="en-US" sz="2000" dirty="0"/>
              <a:t>classification of possible secure network configurations, which include Fully Secure, Unsecure, Partial Secure, and Hybrid Secure </a:t>
            </a:r>
            <a:r>
              <a:rPr lang="en-US" sz="2000" dirty="0" smtClean="0"/>
              <a:t>networks</a:t>
            </a:r>
          </a:p>
          <a:p>
            <a:pPr marL="800100" lvl="1" indent="-342900">
              <a:buClr>
                <a:srgbClr val="FF0000"/>
              </a:buClr>
              <a:buFont typeface="Wingdings" charset="2"/>
              <a:buChar char="q"/>
            </a:pPr>
            <a:r>
              <a:rPr lang="en-US" sz="2000" dirty="0" smtClean="0"/>
              <a:t>the </a:t>
            </a:r>
            <a:r>
              <a:rPr lang="en-US" sz="2000" dirty="0"/>
              <a:t>description of a set of consecutive steps (i.e., Setting-up, Bootstrap, Join, and Key Negotiation phases) that are required to establish a layer-2 secure link among a couple of </a:t>
            </a:r>
            <a:r>
              <a:rPr lang="en-US" sz="2000" dirty="0" smtClean="0"/>
              <a:t>nodes</a:t>
            </a:r>
          </a:p>
          <a:p>
            <a:pPr marL="800100" lvl="1" indent="-342900">
              <a:buClr>
                <a:srgbClr val="FF0000"/>
              </a:buClr>
              <a:buFont typeface="Wingdings" charset="2"/>
              <a:buChar char="q"/>
            </a:pPr>
            <a:r>
              <a:rPr lang="en-US" sz="2000" dirty="0" smtClean="0"/>
              <a:t>the </a:t>
            </a:r>
            <a:r>
              <a:rPr lang="en-US" sz="2000" dirty="0"/>
              <a:t>design of a lightweight Key Management Protocol useful for negotiating a per-peer layer-2 </a:t>
            </a:r>
            <a:r>
              <a:rPr lang="en-US" sz="2000" dirty="0" smtClean="0"/>
              <a:t>key</a:t>
            </a:r>
            <a:endParaRPr lang="en-US" sz="2000" b="1" dirty="0" smtClean="0"/>
          </a:p>
        </p:txBody>
      </p:sp>
    </p:spTree>
    <p:extLst>
      <p:ext uri="{BB962C8B-B14F-4D97-AF65-F5344CB8AC3E}">
        <p14:creationId xmlns:p14="http://schemas.microsoft.com/office/powerpoint/2010/main" val="2471747456"/>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&lt;January 2015&gt;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7</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7</a:t>
            </a:fld>
            <a:endParaRPr lang="en-US"/>
          </a:p>
        </p:txBody>
      </p:sp>
      <p:sp>
        <p:nvSpPr>
          <p:cNvPr id="21509" name="Rectangle 2"/>
          <p:cNvSpPr>
            <a:spLocks noGrp="1" noChangeArrowheads="1"/>
          </p:cNvSpPr>
          <p:nvPr>
            <p:ph type="title" idx="4294967295"/>
          </p:nvPr>
        </p:nvSpPr>
        <p:spPr>
          <a:xfrm>
            <a:off x="381000" y="304800"/>
            <a:ext cx="7772400" cy="990600"/>
          </a:xfrm>
        </p:spPr>
        <p:txBody>
          <a:bodyPr/>
          <a:lstStyle/>
          <a:p>
            <a:r>
              <a:rPr lang="en-US" b="1" dirty="0" smtClean="0">
                <a:latin typeface="Times New Roman" charset="0"/>
                <a:ea typeface="ＭＳ Ｐゴシック" charset="0"/>
                <a:cs typeface="ＭＳ Ｐゴシック" charset="0"/>
              </a:rPr>
              <a:t>6TISCH ISSUES - RECHARTER</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143000"/>
            <a:ext cx="88392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4763">
              <a:spcBef>
                <a:spcPts val="600"/>
              </a:spcBef>
            </a:pPr>
            <a:r>
              <a:rPr lang="en-US" sz="2400" b="1" dirty="0" smtClean="0"/>
              <a:t>Current Charter:</a:t>
            </a:r>
          </a:p>
          <a:p>
            <a:pPr marL="347663" indent="-342900">
              <a:spcBef>
                <a:spcPts val="600"/>
              </a:spcBef>
              <a:buClr>
                <a:srgbClr val="FF0000"/>
              </a:buClr>
              <a:buFont typeface="Wingdings" charset="2"/>
              <a:buChar char="q"/>
            </a:pPr>
            <a:r>
              <a:rPr lang="en-US" sz="1800" b="1" dirty="0" smtClean="0"/>
              <a:t>Work </a:t>
            </a:r>
            <a:r>
              <a:rPr lang="en-US" sz="1800" b="1" dirty="0"/>
              <a:t>Item 1</a:t>
            </a:r>
            <a:r>
              <a:rPr lang="en-US" sz="1800" dirty="0"/>
              <a:t>: </a:t>
            </a:r>
            <a:r>
              <a:rPr lang="en-US" sz="1600" dirty="0"/>
              <a:t>Produce "</a:t>
            </a:r>
            <a:r>
              <a:rPr lang="en-US" sz="1600" b="1" dirty="0"/>
              <a:t>6TiSCH architecture</a:t>
            </a:r>
            <a:r>
              <a:rPr lang="en-US" sz="1600" dirty="0"/>
              <a:t>" to describe the design of 6TiSCH  networks. This document will highlight the different architectural blocks and signaling flows, including the operation of the network in the presence of </a:t>
            </a:r>
            <a:r>
              <a:rPr lang="en-US" sz="1600" b="1" dirty="0"/>
              <a:t>multiple LBRs</a:t>
            </a:r>
            <a:r>
              <a:rPr lang="en-US" sz="1600" dirty="0"/>
              <a:t>. Initially, the document will focus on </a:t>
            </a:r>
            <a:r>
              <a:rPr lang="en-US" sz="1600" b="1" dirty="0"/>
              <a:t>distributed routing operation over a static TSCH </a:t>
            </a:r>
            <a:r>
              <a:rPr lang="en-US" sz="1600" b="1" dirty="0" smtClean="0"/>
              <a:t>schedule</a:t>
            </a:r>
            <a:r>
              <a:rPr lang="en-US" sz="1600" dirty="0" smtClean="0"/>
              <a:t>.</a:t>
            </a:r>
          </a:p>
          <a:p>
            <a:pPr marL="347663" indent="-342900">
              <a:spcBef>
                <a:spcPts val="600"/>
              </a:spcBef>
              <a:buClr>
                <a:srgbClr val="FF0000"/>
              </a:buClr>
              <a:buFont typeface="Wingdings" charset="2"/>
              <a:buChar char="q"/>
            </a:pPr>
            <a:r>
              <a:rPr lang="en-US" sz="1800" b="1" dirty="0" smtClean="0"/>
              <a:t>Work </a:t>
            </a:r>
            <a:r>
              <a:rPr lang="en-US" sz="1800" b="1" dirty="0"/>
              <a:t>Item 2</a:t>
            </a:r>
            <a:r>
              <a:rPr lang="en-US" sz="1800" dirty="0"/>
              <a:t>: </a:t>
            </a:r>
            <a:r>
              <a:rPr lang="en-US" sz="1600" dirty="0"/>
              <a:t>Produce an </a:t>
            </a:r>
            <a:r>
              <a:rPr lang="en-US" sz="1600" b="1" dirty="0"/>
              <a:t>Information Model</a:t>
            </a:r>
            <a:r>
              <a:rPr lang="en-US" sz="1600" dirty="0"/>
              <a:t> containing the management requirements of a 6TiSCH node. This includes describing how an entity can manage the TSCH schedule on a 6TiSCH node, and query timeslot information from that node. A data model mapping for an existing protocol (such as Concise Binary Object Representation (</a:t>
            </a:r>
            <a:r>
              <a:rPr lang="en-US" sz="1600" b="1" dirty="0"/>
              <a:t>CBOR</a:t>
            </a:r>
            <a:r>
              <a:rPr lang="en-US" sz="1600" dirty="0"/>
              <a:t>) over the Constrained Application Protocol (</a:t>
            </a:r>
            <a:r>
              <a:rPr lang="en-US" sz="1600" b="1" dirty="0"/>
              <a:t>CoAP</a:t>
            </a:r>
            <a:r>
              <a:rPr lang="en-US" sz="1600" dirty="0"/>
              <a:t>)) will be </a:t>
            </a:r>
            <a:r>
              <a:rPr lang="en-US" sz="1600" dirty="0" smtClean="0"/>
              <a:t>provided.</a:t>
            </a:r>
          </a:p>
          <a:p>
            <a:pPr marL="347663" indent="-342900">
              <a:spcBef>
                <a:spcPts val="600"/>
              </a:spcBef>
              <a:buClr>
                <a:srgbClr val="FF0000"/>
              </a:buClr>
              <a:buFont typeface="Wingdings" charset="2"/>
              <a:buChar char="q"/>
            </a:pPr>
            <a:r>
              <a:rPr lang="en-US" sz="1800" b="1" dirty="0" smtClean="0"/>
              <a:t>Work </a:t>
            </a:r>
            <a:r>
              <a:rPr lang="en-US" sz="1800" b="1" dirty="0"/>
              <a:t>Item 3</a:t>
            </a:r>
            <a:r>
              <a:rPr lang="en-US" sz="1800" dirty="0"/>
              <a:t>: </a:t>
            </a:r>
            <a:r>
              <a:rPr lang="en-US" sz="1600" dirty="0"/>
              <a:t>Produce "</a:t>
            </a:r>
            <a:r>
              <a:rPr lang="en-US" sz="1600" b="1" dirty="0"/>
              <a:t>Minimal 6TiSCH Configuration</a:t>
            </a:r>
            <a:r>
              <a:rPr lang="en-US" sz="1600" dirty="0"/>
              <a:t>" defining how to build a 6TiSCH network using the Routing Protocol for LLNs (</a:t>
            </a:r>
            <a:r>
              <a:rPr lang="en-US" sz="1600" b="1" dirty="0"/>
              <a:t>RPL</a:t>
            </a:r>
            <a:r>
              <a:rPr lang="en-US" sz="1600" dirty="0"/>
              <a:t>) and a </a:t>
            </a:r>
            <a:r>
              <a:rPr lang="en-US" sz="1600" b="1" dirty="0"/>
              <a:t>static TSCH schedule</a:t>
            </a:r>
            <a:r>
              <a:rPr lang="en-US" sz="1600" dirty="0"/>
              <a:t>. It is expected that RPL and the Objective Function 0 (</a:t>
            </a:r>
            <a:r>
              <a:rPr lang="en-US" sz="1600" b="1" dirty="0"/>
              <a:t>OF0</a:t>
            </a:r>
            <a:r>
              <a:rPr lang="en-US" sz="1600" dirty="0"/>
              <a:t>) will be reused as-is</a:t>
            </a:r>
            <a:r>
              <a:rPr lang="en-US" sz="1600" dirty="0" smtClean="0"/>
              <a:t>.</a:t>
            </a:r>
          </a:p>
          <a:p>
            <a:pPr marL="342900" indent="-342900">
              <a:buClr>
                <a:srgbClr val="FF0000"/>
              </a:buClr>
              <a:buFont typeface="Wingdings" charset="2"/>
              <a:buChar char="q"/>
            </a:pPr>
            <a:r>
              <a:rPr lang="en-US" sz="1800" b="1" dirty="0" smtClean="0"/>
              <a:t>Potential </a:t>
            </a:r>
            <a:r>
              <a:rPr lang="en-US" sz="1800" b="1" dirty="0"/>
              <a:t>new </a:t>
            </a:r>
            <a:r>
              <a:rPr lang="en-US" sz="1800" b="1" dirty="0" smtClean="0"/>
              <a:t>items</a:t>
            </a:r>
          </a:p>
          <a:p>
            <a:pPr marL="800100" lvl="1" indent="-342900">
              <a:buClr>
                <a:srgbClr val="FF0000"/>
              </a:buClr>
              <a:buFont typeface="Wingdings" charset="2"/>
              <a:buChar char="q"/>
            </a:pPr>
            <a:r>
              <a:rPr lang="en-US" sz="1800" dirty="0" smtClean="0"/>
              <a:t>Join process</a:t>
            </a:r>
          </a:p>
          <a:p>
            <a:pPr marL="800100" lvl="1" indent="-342900">
              <a:buClr>
                <a:srgbClr val="FF0000"/>
              </a:buClr>
              <a:buFont typeface="Wingdings" charset="2"/>
              <a:buChar char="q"/>
            </a:pPr>
            <a:r>
              <a:rPr lang="en-US" sz="1800" dirty="0" smtClean="0"/>
              <a:t>Dynamic scheduling</a:t>
            </a:r>
          </a:p>
          <a:p>
            <a:pPr marL="800100" lvl="1" indent="-342900">
              <a:buClr>
                <a:srgbClr val="FF0000"/>
              </a:buClr>
              <a:buFont typeface="Wingdings" charset="2"/>
              <a:buChar char="q"/>
            </a:pPr>
            <a:r>
              <a:rPr lang="en-US" sz="1800" dirty="0" smtClean="0"/>
              <a:t>OTF</a:t>
            </a:r>
            <a:endParaRPr lang="en-US" sz="1800" dirty="0"/>
          </a:p>
          <a:p>
            <a:pPr marL="800100" lvl="1" indent="-342900">
              <a:buClr>
                <a:srgbClr val="FF0000"/>
              </a:buClr>
              <a:buFont typeface="Wingdings" charset="2"/>
              <a:buChar char="q"/>
            </a:pPr>
            <a:r>
              <a:rPr lang="en-US" sz="1800" dirty="0" smtClean="0"/>
              <a:t>Chunks appropriation</a:t>
            </a:r>
            <a:endParaRPr lang="en-US" sz="1800" dirty="0"/>
          </a:p>
          <a:p>
            <a:pPr marL="800100" lvl="1" indent="-342900">
              <a:buClr>
                <a:srgbClr val="FF0000"/>
              </a:buClr>
              <a:buFont typeface="Wingdings" charset="2"/>
              <a:buChar char="q"/>
            </a:pPr>
            <a:r>
              <a:rPr lang="en-US" sz="1800" dirty="0" err="1" smtClean="0"/>
              <a:t>DetNet</a:t>
            </a:r>
            <a:r>
              <a:rPr lang="en-US" sz="1800" dirty="0"/>
              <a:t>/tracks</a:t>
            </a:r>
            <a:endParaRPr lang="en-US" sz="1800" b="1" dirty="0" smtClean="0"/>
          </a:p>
        </p:txBody>
      </p:sp>
    </p:spTree>
    <p:extLst>
      <p:ext uri="{BB962C8B-B14F-4D97-AF65-F5344CB8AC3E}">
        <p14:creationId xmlns:p14="http://schemas.microsoft.com/office/powerpoint/2010/main" val="1973639753"/>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&lt;January 2015&gt;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8</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8</a:t>
            </a:fld>
            <a:endParaRPr lang="en-US"/>
          </a:p>
        </p:txBody>
      </p:sp>
      <p:sp>
        <p:nvSpPr>
          <p:cNvPr id="21509" name="Rectangle 2"/>
          <p:cNvSpPr>
            <a:spLocks noGrp="1" noChangeArrowheads="1"/>
          </p:cNvSpPr>
          <p:nvPr>
            <p:ph type="title" idx="4294967295"/>
          </p:nvPr>
        </p:nvSpPr>
        <p:spPr>
          <a:xfrm>
            <a:off x="381000" y="304800"/>
            <a:ext cx="7772400" cy="990600"/>
          </a:xfrm>
        </p:spPr>
        <p:txBody>
          <a:bodyPr/>
          <a:lstStyle/>
          <a:p>
            <a:r>
              <a:rPr lang="en-US" b="1" dirty="0" smtClean="0">
                <a:latin typeface="Times New Roman" charset="0"/>
                <a:ea typeface="ＭＳ Ｐゴシック" charset="0"/>
                <a:cs typeface="ＭＳ Ｐゴシック" charset="0"/>
              </a:rPr>
              <a:t>6TISCH ISSUES - </a:t>
            </a:r>
            <a:r>
              <a:rPr lang="en-US" b="1" dirty="0" err="1" smtClean="0">
                <a:latin typeface="Times New Roman" charset="0"/>
                <a:ea typeface="ＭＳ Ｐゴシック" charset="0"/>
                <a:cs typeface="ＭＳ Ｐゴシック" charset="0"/>
              </a:rPr>
              <a:t>IoT</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219200"/>
            <a:ext cx="8839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4763">
              <a:spcBef>
                <a:spcPts val="600"/>
              </a:spcBef>
            </a:pPr>
            <a:r>
              <a:rPr lang="en-US" sz="2400" b="1" dirty="0"/>
              <a:t>Network Formation </a:t>
            </a:r>
            <a:endParaRPr lang="en-US" sz="2400" b="1" dirty="0" smtClean="0"/>
          </a:p>
          <a:p>
            <a:pPr marL="4763">
              <a:spcBef>
                <a:spcPts val="600"/>
              </a:spcBef>
            </a:pPr>
            <a:r>
              <a:rPr lang="en-US" sz="2400" dirty="0" smtClean="0"/>
              <a:t>The </a:t>
            </a:r>
            <a:r>
              <a:rPr lang="en-US" sz="2400" dirty="0"/>
              <a:t>LLC needs to control the way the network is formed, including how new nodes join, and how already joined nodes advertise the presence of the network. The LLC needs to: </a:t>
            </a:r>
            <a:endParaRPr lang="en-US" sz="2400" dirty="0" smtClean="0"/>
          </a:p>
          <a:p>
            <a:pPr marL="461963" indent="-457200">
              <a:spcBef>
                <a:spcPts val="600"/>
              </a:spcBef>
              <a:buAutoNum type="arabicPeriod"/>
            </a:pPr>
            <a:r>
              <a:rPr lang="en-US" sz="2000" dirty="0" smtClean="0"/>
              <a:t>Define </a:t>
            </a:r>
            <a:r>
              <a:rPr lang="en-US" sz="2000" dirty="0"/>
              <a:t>the Information Elements included in the Enhanced Beacons advertising the presence of the network. </a:t>
            </a:r>
            <a:endParaRPr lang="en-US" sz="2000" dirty="0" smtClean="0"/>
          </a:p>
          <a:p>
            <a:pPr marL="461963" indent="-457200">
              <a:spcBef>
                <a:spcPts val="600"/>
              </a:spcBef>
              <a:buAutoNum type="arabicPeriod"/>
            </a:pPr>
            <a:r>
              <a:rPr lang="en-US" sz="2000" dirty="0" smtClean="0"/>
              <a:t>For </a:t>
            </a:r>
            <a:r>
              <a:rPr lang="en-US" sz="2000" dirty="0"/>
              <a:t>a new node, define rules to process and filter received Enhanced Beacons. </a:t>
            </a:r>
            <a:endParaRPr lang="en-US" sz="2000" dirty="0" smtClean="0"/>
          </a:p>
          <a:p>
            <a:pPr marL="461963" indent="-457200">
              <a:spcBef>
                <a:spcPts val="600"/>
              </a:spcBef>
              <a:buAutoNum type="arabicPeriod"/>
            </a:pPr>
            <a:r>
              <a:rPr lang="en-US" sz="2000" dirty="0" smtClean="0"/>
              <a:t>Define </a:t>
            </a:r>
            <a:r>
              <a:rPr lang="en-US" sz="2000" dirty="0"/>
              <a:t>the joining procedure. This might include a mechanism to assign a unique 16-bit address to a node, and the management of initial keying material. </a:t>
            </a:r>
            <a:endParaRPr lang="en-US" sz="2000" dirty="0" smtClean="0"/>
          </a:p>
          <a:p>
            <a:pPr marL="461963" indent="-457200">
              <a:spcBef>
                <a:spcPts val="600"/>
              </a:spcBef>
              <a:buAutoNum type="arabicPeriod"/>
            </a:pPr>
            <a:r>
              <a:rPr lang="en-US" sz="2000" dirty="0" smtClean="0"/>
              <a:t>Define </a:t>
            </a:r>
            <a:r>
              <a:rPr lang="en-US" sz="2000" dirty="0"/>
              <a:t>a mechanism to secure the joining process and the subsequent optional process of scheduling more communication cells. </a:t>
            </a:r>
            <a:endParaRPr lang="en-US" sz="2000" b="1" dirty="0" smtClean="0"/>
          </a:p>
        </p:txBody>
      </p:sp>
    </p:spTree>
    <p:extLst>
      <p:ext uri="{BB962C8B-B14F-4D97-AF65-F5344CB8AC3E}">
        <p14:creationId xmlns:p14="http://schemas.microsoft.com/office/powerpoint/2010/main" val="3622696507"/>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&lt;January 2015&gt;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9</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9</a:t>
            </a:fld>
            <a:endParaRPr lang="en-US"/>
          </a:p>
        </p:txBody>
      </p:sp>
      <p:sp>
        <p:nvSpPr>
          <p:cNvPr id="21509" name="Rectangle 2"/>
          <p:cNvSpPr>
            <a:spLocks noGrp="1" noChangeArrowheads="1"/>
          </p:cNvSpPr>
          <p:nvPr>
            <p:ph type="title" idx="4294967295"/>
          </p:nvPr>
        </p:nvSpPr>
        <p:spPr>
          <a:xfrm>
            <a:off x="381000" y="304800"/>
            <a:ext cx="7772400" cy="990600"/>
          </a:xfrm>
        </p:spPr>
        <p:txBody>
          <a:bodyPr/>
          <a:lstStyle/>
          <a:p>
            <a:r>
              <a:rPr lang="en-US" b="1" dirty="0" smtClean="0">
                <a:latin typeface="Times New Roman" charset="0"/>
                <a:ea typeface="ＭＳ Ｐゴシック" charset="0"/>
                <a:cs typeface="ＭＳ Ｐゴシック" charset="0"/>
              </a:rPr>
              <a:t>6TISCH ISSUES - </a:t>
            </a:r>
            <a:r>
              <a:rPr lang="en-US" b="1" dirty="0" err="1" smtClean="0">
                <a:latin typeface="Times New Roman" charset="0"/>
                <a:ea typeface="ＭＳ Ｐゴシック" charset="0"/>
                <a:cs typeface="ＭＳ Ｐゴシック" charset="0"/>
              </a:rPr>
              <a:t>IoT</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304800" y="1219200"/>
            <a:ext cx="8458200" cy="3505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4763">
              <a:spcBef>
                <a:spcPts val="600"/>
              </a:spcBef>
            </a:pPr>
            <a:r>
              <a:rPr lang="en-US" sz="2400" b="1" dirty="0"/>
              <a:t>Network Maintenance </a:t>
            </a:r>
            <a:endParaRPr lang="en-US" sz="2400" b="1" dirty="0" smtClean="0"/>
          </a:p>
          <a:p>
            <a:pPr marL="4763">
              <a:spcBef>
                <a:spcPts val="600"/>
              </a:spcBef>
            </a:pPr>
            <a:r>
              <a:rPr lang="en-US" sz="2400" dirty="0" smtClean="0"/>
              <a:t>Once </a:t>
            </a:r>
            <a:r>
              <a:rPr lang="en-US" sz="2400" dirty="0"/>
              <a:t>a network is formed, the LLC needs to maintain the network's health, allowing for nodes to stay synchronized. The LLC needs to</a:t>
            </a:r>
            <a:r>
              <a:rPr lang="en-US" sz="2400" dirty="0" smtClean="0"/>
              <a:t>:</a:t>
            </a:r>
          </a:p>
          <a:p>
            <a:pPr marL="461963" indent="-457200">
              <a:spcBef>
                <a:spcPts val="600"/>
              </a:spcBef>
              <a:buFont typeface="+mj-lt"/>
              <a:buAutoNum type="arabicPeriod"/>
            </a:pPr>
            <a:r>
              <a:rPr lang="en-US" sz="2400" dirty="0" smtClean="0"/>
              <a:t>Manage </a:t>
            </a:r>
            <a:r>
              <a:rPr lang="en-US" sz="2400" dirty="0"/>
              <a:t>each node's time source neighbor</a:t>
            </a:r>
            <a:r>
              <a:rPr lang="en-US" sz="2400" dirty="0" smtClean="0"/>
              <a:t>.</a:t>
            </a:r>
          </a:p>
          <a:p>
            <a:pPr marL="461963" indent="-457200">
              <a:spcBef>
                <a:spcPts val="600"/>
              </a:spcBef>
              <a:buFont typeface="+mj-lt"/>
              <a:buAutoNum type="arabicPeriod"/>
            </a:pPr>
            <a:r>
              <a:rPr lang="en-US" sz="2400" dirty="0" smtClean="0"/>
              <a:t>Define </a:t>
            </a:r>
            <a:r>
              <a:rPr lang="en-US" sz="2400" dirty="0"/>
              <a:t>a mechanism for a node to update the join priority it announces in its Enhanced Beacon</a:t>
            </a:r>
            <a:r>
              <a:rPr lang="en-US" sz="2400" dirty="0" smtClean="0"/>
              <a:t>.</a:t>
            </a:r>
          </a:p>
          <a:p>
            <a:pPr marL="461963" indent="-457200">
              <a:spcBef>
                <a:spcPts val="600"/>
              </a:spcBef>
              <a:buFont typeface="+mj-lt"/>
              <a:buAutoNum type="arabicPeriod"/>
            </a:pPr>
            <a:r>
              <a:rPr lang="en-US" sz="2400" dirty="0" smtClean="0"/>
              <a:t>Schedule </a:t>
            </a:r>
            <a:r>
              <a:rPr lang="en-US" sz="2400" dirty="0"/>
              <a:t>transmissions of Enhanced Beacons to advertise the presence of the network.</a:t>
            </a:r>
            <a:endParaRPr lang="en-US" sz="1800" b="1" dirty="0" smtClean="0"/>
          </a:p>
        </p:txBody>
      </p:sp>
    </p:spTree>
    <p:extLst>
      <p:ext uri="{BB962C8B-B14F-4D97-AF65-F5344CB8AC3E}">
        <p14:creationId xmlns:p14="http://schemas.microsoft.com/office/powerpoint/2010/main" val="2129209546"/>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27976</TotalTime>
  <Words>3766</Words>
  <Application>Microsoft Macintosh PowerPoint</Application>
  <PresentationFormat>On-screen Show (4:3)</PresentationFormat>
  <Paragraphs>371</Paragraphs>
  <Slides>23</Slides>
  <Notes>23</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Default Design</vt:lpstr>
      <vt:lpstr>PowerPoint Presentation</vt:lpstr>
      <vt:lpstr>IG 6T Meeting Goals (Agenda 15-15-0021-00)</vt:lpstr>
      <vt:lpstr>6TISCH Status</vt:lpstr>
      <vt:lpstr>6TISCH Status</vt:lpstr>
      <vt:lpstr>6TISCH ISSUES - RPL overhead</vt:lpstr>
      <vt:lpstr>6TISCH ISSUES - Security</vt:lpstr>
      <vt:lpstr>6TISCH ISSUES - RECHARTER</vt:lpstr>
      <vt:lpstr>6TISCH ISSUES - IoT</vt:lpstr>
      <vt:lpstr>6TISCH ISSUES - IoT</vt:lpstr>
      <vt:lpstr>6TISCH ISSUES - IoT</vt:lpstr>
      <vt:lpstr>6TISCH ISSUES - IoT</vt:lpstr>
      <vt:lpstr>6TISCH ISSUES - IoT</vt:lpstr>
      <vt:lpstr>6TISCH ISSUES - IoT</vt:lpstr>
      <vt:lpstr>6TISCH ISSUES - IoT</vt:lpstr>
      <vt:lpstr>6TISCH ISSUES - IoT</vt:lpstr>
      <vt:lpstr>6TISCH ISSUES - IoT</vt:lpstr>
      <vt:lpstr>6TISCH ISSUES –  6tisch-802.15 Liaison discussion</vt:lpstr>
      <vt:lpstr>6TISCH ISSUES –  6tisch-802.15 Liaison discussion</vt:lpstr>
      <vt:lpstr>Meeting Accomplishments </vt:lpstr>
      <vt:lpstr>IETF 6TISCH Mailing List Information</vt:lpstr>
      <vt:lpstr>IETF 6TISCH call information</vt:lpstr>
      <vt:lpstr>IG 6TISCH reflector information</vt:lpstr>
      <vt:lpstr>IETF 6tisch Working Group Scope</vt:lpstr>
    </vt:vector>
  </TitlesOfParts>
  <Manager/>
  <Company>Kinney Consulting LLC</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 Opening Report for Atlanta</dc:title>
  <dc:subject>IEEE 802.15 &lt;IG 6tisch Opening/Closing Report&gt;</dc:subject>
  <dc:creator>Pat Kinney</dc:creator>
  <cp:keywords/>
  <dc:description>&lt;15-10-0025-00-00IG6t&gt;</dc:description>
  <cp:lastModifiedBy>Pat Kinney</cp:lastModifiedBy>
  <cp:revision>559</cp:revision>
  <cp:lastPrinted>1998-02-10T13:28:06Z</cp:lastPrinted>
  <dcterms:created xsi:type="dcterms:W3CDTF">2009-07-12T16:25:16Z</dcterms:created>
  <dcterms:modified xsi:type="dcterms:W3CDTF">2015-01-12T21:28:30Z</dcterms:modified>
  <cp:category/>
</cp:coreProperties>
</file>