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59" r:id="rId2"/>
    <p:sldId id="264" r:id="rId3"/>
    <p:sldId id="266" r:id="rId4"/>
    <p:sldId id="267" r:id="rId5"/>
    <p:sldId id="268" r:id="rId6"/>
    <p:sldId id="269" r:id="rId7"/>
    <p:sldId id="270" r:id="rId8"/>
    <p:sldId id="271" r:id="rId9"/>
    <p:sldId id="272" r:id="rId10"/>
    <p:sldId id="273" r:id="rId11"/>
    <p:sldId id="277" r:id="rId12"/>
    <p:sldId id="279" r:id="rId13"/>
    <p:sldId id="281" r:id="rId14"/>
    <p:sldId id="283" r:id="rId15"/>
    <p:sldId id="284" r:id="rId16"/>
    <p:sldId id="285" r:id="rId17"/>
    <p:sldId id="278" r:id="rId18"/>
    <p:sldId id="286" r:id="rId19"/>
    <p:sldId id="280" r:id="rId2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03" d="100"/>
          <a:sy n="103" d="100"/>
        </p:scale>
        <p:origin x="-1944"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15</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January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15</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16</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January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16</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3</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3</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4</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4</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7</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7</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9</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January 15</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9</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14</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January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14</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&lt;Jan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15-0023-</a:t>
            </a:r>
            <a:r>
              <a:rPr lang="en-US" b="1" dirty="0" smtClean="0"/>
              <a:t>01-</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hyperlink" Target="https://join.me/ieeesawg_802.15"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ieee802.org/Mike_Spring_Article_on_Stds_Proces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Jan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11 January2015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Jan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SC Maintenance Detailed Agenda</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5240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q"/>
            </a:pPr>
            <a:r>
              <a:rPr lang="en-US" sz="2000" b="1" dirty="0"/>
              <a:t>Tuesday 13 Jan AM1</a:t>
            </a:r>
            <a:r>
              <a:rPr lang="en-US" sz="2000" b="1" dirty="0" smtClean="0"/>
              <a:t>:</a:t>
            </a:r>
          </a:p>
          <a:p>
            <a:pPr marL="1027113" lvl="1" indent="-342900">
              <a:buClr>
                <a:srgbClr val="FF0000"/>
              </a:buClr>
              <a:buFont typeface="Wingdings" charset="2"/>
              <a:buChar char="q"/>
            </a:pPr>
            <a:r>
              <a:rPr lang="en-US" sz="2000" b="1" dirty="0" smtClean="0"/>
              <a:t> </a:t>
            </a:r>
            <a:r>
              <a:rPr lang="en-US" sz="2000" b="1" dirty="0"/>
              <a:t>802.15.4 Opening, Resolution Review</a:t>
            </a:r>
            <a:endParaRPr lang="en-US" sz="2000" b="1" dirty="0">
              <a:solidFill>
                <a:srgbClr val="000000"/>
              </a:solidFill>
              <a:ea typeface="Lucida Grande"/>
              <a:cs typeface="Lucida Grande"/>
            </a:endParaRPr>
          </a:p>
          <a:p>
            <a:pPr marL="569913" indent="-342900">
              <a:buClr>
                <a:srgbClr val="FF0000"/>
              </a:buClr>
              <a:buFont typeface="Wingdings" charset="2"/>
              <a:buChar char="q"/>
            </a:pPr>
            <a:r>
              <a:rPr lang="en-US" sz="2000" b="1" dirty="0"/>
              <a:t>Tuesday 13 Jan AM2: </a:t>
            </a:r>
            <a:endParaRPr lang="en-US" sz="2000" b="1" dirty="0" smtClean="0"/>
          </a:p>
          <a:p>
            <a:pPr marL="1027113" lvl="1" indent="-342900">
              <a:buClr>
                <a:srgbClr val="FF0000"/>
              </a:buClr>
              <a:buFont typeface="Wingdings" charset="2"/>
              <a:buChar char="q"/>
            </a:pPr>
            <a:r>
              <a:rPr lang="en-US" sz="2000" b="1" dirty="0" smtClean="0"/>
              <a:t>802.15.4 </a:t>
            </a:r>
            <a:r>
              <a:rPr lang="en-US" sz="2000" b="1" dirty="0"/>
              <a:t>IE Security </a:t>
            </a:r>
            <a:r>
              <a:rPr lang="en-US" sz="2000" b="1" dirty="0" smtClean="0"/>
              <a:t>Issues- R89, R90</a:t>
            </a:r>
            <a:endParaRPr lang="en-US" sz="2000" b="1" dirty="0"/>
          </a:p>
          <a:p>
            <a:pPr marL="569913" indent="-342900">
              <a:buClr>
                <a:srgbClr val="FF0000"/>
              </a:buClr>
              <a:buFont typeface="Wingdings" charset="2"/>
              <a:buChar char="q"/>
            </a:pPr>
            <a:r>
              <a:rPr lang="en-US" sz="2000" b="1" dirty="0"/>
              <a:t>Tuesday 13 Jan PM1: </a:t>
            </a:r>
            <a:endParaRPr lang="en-US" sz="2000" b="1" dirty="0" smtClean="0"/>
          </a:p>
          <a:p>
            <a:pPr marL="1027113" lvl="1" indent="-342900">
              <a:buClr>
                <a:srgbClr val="FF0000"/>
              </a:buClr>
              <a:buFont typeface="Wingdings" charset="2"/>
              <a:buChar char="q"/>
            </a:pPr>
            <a:r>
              <a:rPr lang="en-US" sz="2000" b="1" dirty="0" smtClean="0"/>
              <a:t>802.15.4 </a:t>
            </a:r>
            <a:r>
              <a:rPr lang="en-US" sz="2000" b="1" dirty="0"/>
              <a:t>IE Security </a:t>
            </a:r>
            <a:r>
              <a:rPr lang="en-US" sz="2000" b="1" dirty="0" smtClean="0"/>
              <a:t>Issues – R91, R92, R93, R94</a:t>
            </a:r>
            <a:endParaRPr lang="en-US" sz="2000" b="1" dirty="0"/>
          </a:p>
          <a:p>
            <a:pPr marL="569913" indent="-342900">
              <a:buClr>
                <a:srgbClr val="FF0000"/>
              </a:buClr>
              <a:buFont typeface="Wingdings" charset="2"/>
              <a:buChar char="q"/>
            </a:pPr>
            <a:r>
              <a:rPr lang="en-US" sz="2000" b="1" dirty="0"/>
              <a:t>Wednesday 14 Jan, AM1: </a:t>
            </a:r>
            <a:endParaRPr lang="en-US" sz="2000" b="1" dirty="0" smtClean="0"/>
          </a:p>
          <a:p>
            <a:pPr marL="1027113" lvl="1" indent="-342900">
              <a:buClr>
                <a:srgbClr val="FF0000"/>
              </a:buClr>
              <a:buFont typeface="Wingdings" charset="2"/>
              <a:buChar char="q"/>
            </a:pPr>
            <a:r>
              <a:rPr lang="en-US" sz="2000" b="1" dirty="0" smtClean="0"/>
              <a:t>802.15.4 </a:t>
            </a:r>
            <a:r>
              <a:rPr lang="en-US" sz="2000" b="1" dirty="0"/>
              <a:t>Revision PICS </a:t>
            </a:r>
            <a:r>
              <a:rPr lang="en-US" sz="2000" b="1" dirty="0" smtClean="0"/>
              <a:t>review strategy </a:t>
            </a:r>
            <a:r>
              <a:rPr lang="en-US" sz="2000" b="1" dirty="0"/>
              <a:t>and </a:t>
            </a:r>
            <a:r>
              <a:rPr lang="en-US" sz="2000" b="1" dirty="0" smtClean="0"/>
              <a:t>issue resolution</a:t>
            </a:r>
            <a:endParaRPr lang="en-US" sz="2000" b="1" dirty="0"/>
          </a:p>
          <a:p>
            <a:pPr marL="569913" indent="-342900">
              <a:buClr>
                <a:srgbClr val="FF0000"/>
              </a:buClr>
              <a:buFont typeface="Wingdings" charset="2"/>
              <a:buChar char="q"/>
            </a:pPr>
            <a:r>
              <a:rPr lang="en-US" sz="2000" b="1" dirty="0"/>
              <a:t>Wednesday 14 Jan, PM1: </a:t>
            </a:r>
            <a:endParaRPr lang="en-US" sz="2000" b="1" dirty="0" smtClean="0"/>
          </a:p>
          <a:p>
            <a:pPr marL="1027113" lvl="1" indent="-342900">
              <a:buClr>
                <a:srgbClr val="FF0000"/>
              </a:buClr>
              <a:buFont typeface="Wingdings" charset="2"/>
              <a:buChar char="q"/>
            </a:pPr>
            <a:r>
              <a:rPr lang="en-US" sz="2000" b="1" dirty="0" smtClean="0"/>
              <a:t>802.15.4 </a:t>
            </a:r>
            <a:r>
              <a:rPr lang="en-US" sz="2000" b="1" dirty="0"/>
              <a:t>Revision </a:t>
            </a:r>
            <a:r>
              <a:rPr lang="en-US" sz="2000" b="1" dirty="0" smtClean="0"/>
              <a:t>unofficial editing draft </a:t>
            </a:r>
            <a:r>
              <a:rPr lang="en-US" sz="2000" b="1" dirty="0"/>
              <a:t>review</a:t>
            </a:r>
          </a:p>
          <a:p>
            <a:pPr marL="569913" indent="-342900">
              <a:buClr>
                <a:srgbClr val="FF0000"/>
              </a:buClr>
              <a:buFont typeface="Wingdings" charset="2"/>
              <a:buChar char="q"/>
            </a:pPr>
            <a:r>
              <a:rPr lang="en-US" sz="2000" b="1" dirty="0"/>
              <a:t>Thursday 15 Jan, AM1: </a:t>
            </a:r>
            <a:endParaRPr lang="en-US" sz="2000" b="1" dirty="0" smtClean="0"/>
          </a:p>
          <a:p>
            <a:pPr marL="1027113" lvl="1" indent="-342900">
              <a:buClr>
                <a:srgbClr val="FF0000"/>
              </a:buClr>
              <a:buFont typeface="Wingdings" charset="2"/>
              <a:buChar char="q"/>
            </a:pPr>
            <a:r>
              <a:rPr lang="en-US" sz="2000" b="1" dirty="0" smtClean="0"/>
              <a:t>802.15.4 Security State </a:t>
            </a:r>
            <a:r>
              <a:rPr lang="en-US" sz="2000" b="1" dirty="0"/>
              <a:t>and </a:t>
            </a:r>
            <a:r>
              <a:rPr lang="en-US" sz="2000" b="1" dirty="0" smtClean="0"/>
              <a:t>CSMA Flow </a:t>
            </a:r>
            <a:r>
              <a:rPr lang="en-US" sz="2000" b="1" dirty="0"/>
              <a:t>Diagram review</a:t>
            </a:r>
          </a:p>
          <a:p>
            <a:pPr marL="569913" indent="-342900">
              <a:buClr>
                <a:srgbClr val="FF0000"/>
              </a:buClr>
              <a:buFont typeface="Wingdings" charset="2"/>
              <a:buChar char="q"/>
            </a:pPr>
            <a:r>
              <a:rPr lang="en-US" sz="2000" b="1" dirty="0"/>
              <a:t>Thursday 15 Jan, AM2</a:t>
            </a:r>
            <a:r>
              <a:rPr lang="en-US" sz="2000" b="1" dirty="0" smtClean="0"/>
              <a:t>:</a:t>
            </a:r>
          </a:p>
          <a:p>
            <a:pPr marL="1027113" lvl="1" indent="-342900">
              <a:buClr>
                <a:srgbClr val="FF0000"/>
              </a:buClr>
              <a:buFont typeface="Wingdings" charset="2"/>
              <a:buChar char="q"/>
            </a:pPr>
            <a:r>
              <a:rPr lang="en-US" sz="2000" b="1" dirty="0" smtClean="0"/>
              <a:t> </a:t>
            </a:r>
            <a:r>
              <a:rPr lang="en-US" sz="2000" b="1" dirty="0"/>
              <a:t>802.15.4 Revision  PICS </a:t>
            </a:r>
            <a:r>
              <a:rPr lang="en-US" sz="2000" b="1" dirty="0" smtClean="0"/>
              <a:t>issue resolution</a:t>
            </a:r>
            <a:endParaRPr lang="en-US" sz="2000" b="1" dirty="0">
              <a:solidFill>
                <a:srgbClr val="000000"/>
              </a:solidFill>
              <a:ea typeface="Lucida Grande"/>
              <a:cs typeface="Lucida Grande"/>
            </a:endParaRPr>
          </a:p>
          <a:p>
            <a:pPr marL="569913" indent="-342900">
              <a:buClr>
                <a:srgbClr val="FF0000"/>
              </a:buClr>
              <a:buFont typeface="Wingdings" charset="2"/>
              <a:buChar char="q"/>
            </a:pPr>
            <a:r>
              <a:rPr lang="en-US" sz="2000" b="1" dirty="0"/>
              <a:t>Thursday 15 Jan, PM1: </a:t>
            </a:r>
            <a:endParaRPr lang="en-US" sz="2000" b="1" dirty="0" smtClean="0"/>
          </a:p>
          <a:p>
            <a:pPr marL="1027113" lvl="1" indent="-342900">
              <a:buClr>
                <a:srgbClr val="FF0000"/>
              </a:buClr>
              <a:buFont typeface="Wingdings" charset="2"/>
              <a:buChar char="q"/>
            </a:pPr>
            <a:r>
              <a:rPr lang="en-US" sz="2000" b="1" dirty="0" smtClean="0"/>
              <a:t>802.15.4 </a:t>
            </a:r>
            <a:r>
              <a:rPr lang="en-US" sz="2000" b="1" dirty="0"/>
              <a:t>Revision </a:t>
            </a:r>
            <a:r>
              <a:rPr lang="en-US" sz="2000" b="1" dirty="0" smtClean="0"/>
              <a:t>Closing, final database review, approve BRC</a:t>
            </a:r>
            <a:endParaRPr lang="en-US" sz="2000" b="1" dirty="0"/>
          </a:p>
        </p:txBody>
      </p:sp>
    </p:spTree>
    <p:extLst>
      <p:ext uri="{BB962C8B-B14F-4D97-AF65-F5344CB8AC3E}">
        <p14:creationId xmlns:p14="http://schemas.microsoft.com/office/powerpoint/2010/main" val="126530409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7772400" cy="1066800"/>
          </a:xfrm>
        </p:spPr>
        <p:txBody>
          <a:bodyPr/>
          <a:lstStyle/>
          <a:p>
            <a:r>
              <a:rPr lang="en-US" dirty="0" smtClean="0"/>
              <a:t>Voting Results</a:t>
            </a:r>
            <a:endParaRPr lang="en-US" sz="2400" dirty="0"/>
          </a:p>
        </p:txBody>
      </p:sp>
      <p:sp>
        <p:nvSpPr>
          <p:cNvPr id="3" name="Content Placeholder 2"/>
          <p:cNvSpPr>
            <a:spLocks noGrp="1"/>
          </p:cNvSpPr>
          <p:nvPr>
            <p:ph idx="1"/>
          </p:nvPr>
        </p:nvSpPr>
        <p:spPr>
          <a:xfrm>
            <a:off x="990600" y="1600200"/>
            <a:ext cx="7543800" cy="4343400"/>
          </a:xfrm>
        </p:spPr>
        <p:txBody>
          <a:bodyPr/>
          <a:lstStyle/>
          <a:p>
            <a:pPr marL="0" indent="0">
              <a:buNone/>
            </a:pPr>
            <a:r>
              <a:rPr lang="en-US" sz="2400" b="1" dirty="0" smtClean="0"/>
              <a:t>			LB94		LB97</a:t>
            </a:r>
          </a:p>
          <a:p>
            <a:pPr marL="0" indent="0">
              <a:buNone/>
            </a:pPr>
            <a:r>
              <a:rPr lang="en-US" sz="2400" b="1" dirty="0" smtClean="0"/>
              <a:t>VOTERS</a:t>
            </a:r>
            <a:r>
              <a:rPr lang="en-US" sz="2400" dirty="0" smtClean="0"/>
              <a:t> 		121		121</a:t>
            </a:r>
          </a:p>
          <a:p>
            <a:pPr marL="0" indent="0">
              <a:buNone/>
            </a:pPr>
            <a:r>
              <a:rPr lang="en-US" sz="2400" b="1" dirty="0" smtClean="0"/>
              <a:t>VOTED</a:t>
            </a:r>
            <a:r>
              <a:rPr lang="en-US" sz="2400" dirty="0" smtClean="0"/>
              <a:t> 		86		86	</a:t>
            </a:r>
          </a:p>
          <a:p>
            <a:pPr marL="0" indent="0">
              <a:buNone/>
            </a:pPr>
            <a:r>
              <a:rPr lang="en-US" sz="2400" b="1" dirty="0" smtClean="0"/>
              <a:t>YES</a:t>
            </a:r>
            <a:r>
              <a:rPr lang="en-US" sz="2400" dirty="0" smtClean="0"/>
              <a:t> 			65		69</a:t>
            </a:r>
          </a:p>
          <a:p>
            <a:pPr marL="0" indent="0">
              <a:buNone/>
            </a:pPr>
            <a:r>
              <a:rPr lang="en-US" sz="2400" b="1" dirty="0" smtClean="0"/>
              <a:t>ABSTAIN</a:t>
            </a:r>
            <a:r>
              <a:rPr lang="en-US" sz="2400" dirty="0" smtClean="0"/>
              <a:t> 		4		4</a:t>
            </a:r>
          </a:p>
          <a:p>
            <a:pPr marL="0" indent="0">
              <a:buNone/>
            </a:pPr>
            <a:r>
              <a:rPr lang="en-US" sz="2400" b="1" dirty="0" smtClean="0"/>
              <a:t>NO</a:t>
            </a:r>
            <a:r>
              <a:rPr lang="en-US" sz="2400" dirty="0" smtClean="0"/>
              <a:t> 			17		13</a:t>
            </a:r>
          </a:p>
          <a:p>
            <a:pPr marL="0" indent="0">
              <a:buNone/>
            </a:pPr>
            <a:r>
              <a:rPr lang="en-US" sz="2400" b="1" dirty="0" smtClean="0"/>
              <a:t>% </a:t>
            </a:r>
            <a:r>
              <a:rPr lang="en-US" sz="2400" b="1" dirty="0"/>
              <a:t>VOTERS</a:t>
            </a:r>
            <a:r>
              <a:rPr lang="en-US" sz="2400" dirty="0"/>
              <a:t> </a:t>
            </a:r>
            <a:r>
              <a:rPr lang="en-US" sz="2400" dirty="0" smtClean="0"/>
              <a:t>		71.1%		71.1%</a:t>
            </a:r>
          </a:p>
          <a:p>
            <a:pPr marL="0" indent="0">
              <a:buNone/>
            </a:pPr>
            <a:r>
              <a:rPr lang="en-US" sz="2400" b="1" dirty="0" smtClean="0"/>
              <a:t>% </a:t>
            </a:r>
            <a:r>
              <a:rPr lang="en-US" sz="2400" b="1" dirty="0"/>
              <a:t>YES</a:t>
            </a:r>
            <a:r>
              <a:rPr lang="en-US" sz="2400" dirty="0"/>
              <a:t> </a:t>
            </a:r>
            <a:r>
              <a:rPr lang="en-US" sz="2400" dirty="0" smtClean="0"/>
              <a:t>		79.3% 	84.2%</a:t>
            </a:r>
          </a:p>
          <a:p>
            <a:pPr marL="0" indent="0">
              <a:buNone/>
            </a:pPr>
            <a:r>
              <a:rPr lang="en-US" sz="2400" b="1" dirty="0">
                <a:solidFill>
                  <a:srgbClr val="000000"/>
                </a:solidFill>
                <a:latin typeface="Lucida Grande"/>
                <a:ea typeface="Lucida Grande"/>
                <a:cs typeface="Lucida Grande"/>
              </a:rPr>
              <a:t>% ABSTAIN</a:t>
            </a:r>
            <a:r>
              <a:rPr lang="en-US" sz="2400" dirty="0" smtClean="0"/>
              <a:t>		4.7% 		4.7%</a:t>
            </a:r>
          </a:p>
          <a:p>
            <a:pPr marL="0" indent="0">
              <a:buNone/>
            </a:pPr>
            <a:r>
              <a:rPr lang="en-US" sz="2400" b="1" dirty="0" smtClean="0"/>
              <a:t># Comments</a:t>
            </a:r>
            <a:r>
              <a:rPr lang="en-US" sz="2400" dirty="0" smtClean="0"/>
              <a:t>	863		151</a:t>
            </a:r>
            <a:endParaRPr lang="en-US" sz="24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&lt;Jan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909575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05800" cy="1066800"/>
          </a:xfrm>
        </p:spPr>
        <p:txBody>
          <a:bodyPr/>
          <a:lstStyle/>
          <a:p>
            <a:r>
              <a:rPr lang="en-US" dirty="0" smtClean="0"/>
              <a:t>802.15.4 Revision Remaining Issue Areas</a:t>
            </a:r>
            <a:endParaRPr lang="en-US" sz="2400" dirty="0"/>
          </a:p>
        </p:txBody>
      </p:sp>
      <p:sp>
        <p:nvSpPr>
          <p:cNvPr id="3" name="Content Placeholder 2"/>
          <p:cNvSpPr>
            <a:spLocks noGrp="1"/>
          </p:cNvSpPr>
          <p:nvPr>
            <p:ph idx="1"/>
          </p:nvPr>
        </p:nvSpPr>
        <p:spPr>
          <a:xfrm>
            <a:off x="1600200" y="1447800"/>
            <a:ext cx="6858000" cy="4953000"/>
          </a:xfrm>
        </p:spPr>
        <p:txBody>
          <a:bodyPr/>
          <a:lstStyle/>
          <a:p>
            <a:r>
              <a:rPr lang="en-US" sz="2400" dirty="0" smtClean="0"/>
              <a:t>Security </a:t>
            </a:r>
            <a:r>
              <a:rPr lang="en-US" sz="2400" dirty="0" smtClean="0"/>
              <a:t>changes</a:t>
            </a:r>
          </a:p>
          <a:p>
            <a:pPr lvl="1"/>
            <a:r>
              <a:rPr lang="en-US" sz="2000" dirty="0" smtClean="0"/>
              <a:t>Enhance Clarity</a:t>
            </a:r>
          </a:p>
          <a:p>
            <a:pPr lvl="1"/>
            <a:r>
              <a:rPr lang="en-US" sz="2000" dirty="0" smtClean="0"/>
              <a:t>Remove ambiguity</a:t>
            </a:r>
          </a:p>
          <a:p>
            <a:pPr lvl="1"/>
            <a:r>
              <a:rPr lang="en-US" sz="2000" dirty="0"/>
              <a:t>C</a:t>
            </a:r>
            <a:r>
              <a:rPr lang="en-US" sz="2000" dirty="0" smtClean="0"/>
              <a:t>orrections</a:t>
            </a:r>
            <a:endParaRPr lang="en-US" sz="2000" dirty="0" smtClean="0"/>
          </a:p>
          <a:p>
            <a:r>
              <a:rPr lang="en-US" sz="2400" dirty="0" smtClean="0"/>
              <a:t>IE Security </a:t>
            </a:r>
            <a:r>
              <a:rPr lang="en-US" sz="2400" dirty="0" smtClean="0"/>
              <a:t>flaws</a:t>
            </a:r>
          </a:p>
          <a:p>
            <a:pPr lvl="1"/>
            <a:r>
              <a:rPr lang="en-US" sz="2000" dirty="0" smtClean="0"/>
              <a:t>Verify that IE content to higher layer contains sufficient information for higher layer verification</a:t>
            </a:r>
            <a:endParaRPr lang="en-US" sz="2000" dirty="0" smtClean="0"/>
          </a:p>
          <a:p>
            <a:r>
              <a:rPr lang="en-US" sz="2400" dirty="0" smtClean="0"/>
              <a:t>PICS </a:t>
            </a:r>
            <a:r>
              <a:rPr lang="en-US" sz="2400" dirty="0" smtClean="0"/>
              <a:t>errors</a:t>
            </a:r>
          </a:p>
          <a:p>
            <a:pPr lvl="1"/>
            <a:r>
              <a:rPr lang="en-US" sz="2000" dirty="0" smtClean="0"/>
              <a:t>Clean up inconsistencies</a:t>
            </a:r>
          </a:p>
          <a:p>
            <a:pPr lvl="1"/>
            <a:r>
              <a:rPr lang="en-US" sz="2000" dirty="0" smtClean="0"/>
              <a:t>Correct errors</a:t>
            </a:r>
            <a:endParaRPr lang="en-US" sz="2000" dirty="0" smtClean="0"/>
          </a:p>
          <a:p>
            <a:r>
              <a:rPr lang="en-US" sz="2400" dirty="0" smtClean="0"/>
              <a:t>Figures</a:t>
            </a:r>
          </a:p>
          <a:p>
            <a:pPr lvl="1"/>
            <a:r>
              <a:rPr lang="en-US" sz="2000" dirty="0" smtClean="0"/>
              <a:t>Correct errors such as missing actions</a:t>
            </a:r>
          </a:p>
          <a:p>
            <a:pPr lvl="1"/>
            <a:r>
              <a:rPr lang="en-US" sz="2000" dirty="0" smtClean="0"/>
              <a:t>Correct text referring to figures</a:t>
            </a:r>
            <a:endParaRPr lang="en-US" sz="2000" dirty="0" smtClean="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&lt;Jan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12</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128706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Meeting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2133600"/>
            <a:ext cx="8382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q"/>
            </a:pPr>
            <a:r>
              <a:rPr lang="en-US" sz="2400" b="1" dirty="0" smtClean="0"/>
              <a:t>IE Security Issues</a:t>
            </a:r>
          </a:p>
          <a:p>
            <a:pPr marL="1027113" lvl="1" indent="-342900">
              <a:buClr>
                <a:srgbClr val="FF0000"/>
              </a:buClr>
              <a:buFont typeface="Wingdings" charset="2"/>
              <a:buChar char="q"/>
            </a:pPr>
            <a:r>
              <a:rPr lang="en-US" sz="2000" b="1" dirty="0" smtClean="0"/>
              <a:t>Security terminology ambiguities (e.g. frame counter) were discussed and corrections were defined</a:t>
            </a:r>
          </a:p>
          <a:p>
            <a:pPr marL="1027113" lvl="1" indent="-342900">
              <a:buClr>
                <a:srgbClr val="FF0000"/>
              </a:buClr>
              <a:buFont typeface="Wingdings" charset="2"/>
              <a:buChar char="q"/>
            </a:pPr>
            <a:r>
              <a:rPr lang="en-US" sz="2000" b="1" dirty="0" smtClean="0"/>
              <a:t>IEs were analyzed and a table was </a:t>
            </a:r>
            <a:r>
              <a:rPr lang="en-US" sz="2000" b="1" dirty="0" smtClean="0"/>
              <a:t>created that </a:t>
            </a:r>
            <a:r>
              <a:rPr lang="en-US" sz="2000" b="1" dirty="0" smtClean="0"/>
              <a:t>categorizes each IE by frame types used and usage by PHY,  MAC, or higher layer</a:t>
            </a:r>
          </a:p>
          <a:p>
            <a:pPr marL="569913" indent="-342900">
              <a:buClr>
                <a:srgbClr val="FF0000"/>
              </a:buClr>
              <a:buFont typeface="Wingdings" charset="2"/>
              <a:buChar char="q"/>
            </a:pPr>
            <a:r>
              <a:rPr lang="en-US" sz="2400" b="1" dirty="0" smtClean="0"/>
              <a:t>PICS</a:t>
            </a:r>
          </a:p>
          <a:p>
            <a:pPr marL="1027113" lvl="1" indent="-342900">
              <a:buClr>
                <a:srgbClr val="FF0000"/>
              </a:buClr>
              <a:buFont typeface="Wingdings" charset="2"/>
              <a:buChar char="q"/>
            </a:pPr>
            <a:r>
              <a:rPr lang="en-US" sz="2000" b="1" dirty="0" smtClean="0"/>
              <a:t>PICS annex was reviewed for accuracy and consistency.</a:t>
            </a:r>
          </a:p>
          <a:p>
            <a:pPr marL="1027113" lvl="1" indent="-342900">
              <a:buClr>
                <a:srgbClr val="FF0000"/>
              </a:buClr>
              <a:buFont typeface="Wingdings" charset="2"/>
              <a:buChar char="q"/>
            </a:pPr>
            <a:r>
              <a:rPr lang="en-US" sz="2000" b="1" dirty="0" smtClean="0"/>
              <a:t>Corrections were made to the entries and to the organization of the PICS tables</a:t>
            </a:r>
          </a:p>
          <a:p>
            <a:pPr marL="569913" indent="-342900">
              <a:buClr>
                <a:srgbClr val="FF0000"/>
              </a:buClr>
              <a:buFont typeface="Wingdings" charset="2"/>
              <a:buChar char="q"/>
            </a:pPr>
            <a:r>
              <a:rPr lang="en-US" sz="2400" b="1" dirty="0" smtClean="0"/>
              <a:t>Flow Charts and Security State Diagrams</a:t>
            </a:r>
          </a:p>
          <a:p>
            <a:pPr marL="1027113" lvl="1" indent="-342900">
              <a:buClr>
                <a:srgbClr val="FF0000"/>
              </a:buClr>
              <a:buFont typeface="Wingdings" charset="2"/>
              <a:buChar char="q"/>
            </a:pPr>
            <a:r>
              <a:rPr lang="en-US" sz="2000" b="1" dirty="0" smtClean="0"/>
              <a:t>CSMA flow charts were reviewed and corrected</a:t>
            </a:r>
          </a:p>
          <a:p>
            <a:pPr marL="1027113" lvl="1" indent="-342900">
              <a:buClr>
                <a:srgbClr val="FF0000"/>
              </a:buClr>
              <a:buFont typeface="Wingdings" charset="2"/>
              <a:buChar char="q"/>
            </a:pPr>
            <a:r>
              <a:rPr lang="en-US" sz="2000" b="1" dirty="0" smtClean="0"/>
              <a:t>Security state diagrams were reviewed and corrected</a:t>
            </a:r>
          </a:p>
          <a:p>
            <a:pPr marL="569913" indent="-342900">
              <a:buClr>
                <a:srgbClr val="FF0000"/>
              </a:buClr>
              <a:buFont typeface="Wingdings" charset="2"/>
              <a:buChar char="q"/>
            </a:pPr>
            <a:r>
              <a:rPr lang="en-US" sz="2400" b="1" dirty="0" smtClean="0"/>
              <a:t>Draft review</a:t>
            </a:r>
          </a:p>
          <a:p>
            <a:pPr marL="1027113" lvl="1" indent="-342900">
              <a:buClr>
                <a:srgbClr val="FF0000"/>
              </a:buClr>
              <a:buFont typeface="Wingdings" charset="2"/>
              <a:buChar char="q"/>
            </a:pPr>
            <a:r>
              <a:rPr lang="en-US" sz="2000" b="1" dirty="0" smtClean="0"/>
              <a:t>“Snapshot” of the draft was reviewed and corrected</a:t>
            </a:r>
          </a:p>
          <a:p>
            <a:pPr marL="1027113" lvl="1" indent="-342900">
              <a:buClr>
                <a:srgbClr val="FF0000"/>
              </a:buClr>
              <a:buFont typeface="Wingdings" charset="2"/>
              <a:buChar char="q"/>
            </a:pPr>
            <a:endParaRPr lang="en-US" sz="2400" b="1" dirty="0" smtClean="0"/>
          </a:p>
        </p:txBody>
      </p:sp>
    </p:spTree>
    <p:extLst>
      <p:ext uri="{BB962C8B-B14F-4D97-AF65-F5344CB8AC3E}">
        <p14:creationId xmlns:p14="http://schemas.microsoft.com/office/powerpoint/2010/main" val="315520673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dirty="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14</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14</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br>
              <a:rPr lang="en-US"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8600" y="838200"/>
            <a:ext cx="8915400" cy="5638800"/>
          </a:xfrm>
        </p:spPr>
        <p:txBody>
          <a:bodyPr/>
          <a:lstStyle/>
          <a:p>
            <a:pPr marL="0" indent="0">
              <a:buNone/>
            </a:pPr>
            <a:r>
              <a:rPr lang="en-US" sz="2400" b="1" dirty="0" smtClean="0">
                <a:ea typeface="ＭＳ Ｐゴシック" charset="0"/>
                <a:cs typeface="ＭＳ Ｐゴシック" charset="0"/>
              </a:rPr>
              <a:t>BRC</a:t>
            </a:r>
            <a:r>
              <a:rPr lang="en-US" sz="2400" b="1" dirty="0">
                <a:ea typeface="ＭＳ Ｐゴシック" charset="0"/>
                <a:cs typeface="ＭＳ Ｐゴシック" charset="0"/>
              </a:rPr>
              <a:t>:</a:t>
            </a:r>
          </a:p>
          <a:p>
            <a:pPr marL="0" indent="0">
              <a:buNone/>
            </a:pPr>
            <a:r>
              <a:rPr lang="en-US" sz="2000" i="1" dirty="0" err="1" smtClean="0"/>
              <a:t>SCm</a:t>
            </a:r>
            <a:r>
              <a:rPr lang="en-US" sz="2000" i="1" dirty="0" smtClean="0"/>
              <a:t> requests that </a:t>
            </a:r>
            <a:r>
              <a:rPr lang="en-US" sz="2000" i="1" dirty="0"/>
              <a:t>802.15 WG approve the formation of a Ballot Resolution Committee (BRC) for the WG balloting of the 802.15.4 Revision draft standard with the following membership: </a:t>
            </a:r>
            <a:r>
              <a:rPr lang="en-US" sz="2000" dirty="0"/>
              <a:t>Pat </a:t>
            </a:r>
            <a:r>
              <a:rPr lang="en-US" sz="2000" dirty="0" smtClean="0"/>
              <a:t>Kinney, </a:t>
            </a:r>
            <a:r>
              <a:rPr lang="en-US" sz="2000" dirty="0"/>
              <a:t>James Gilb,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Kent, Benjamin </a:t>
            </a:r>
            <a:r>
              <a:rPr lang="en-US" sz="2000" dirty="0"/>
              <a:t>Rolfe, Clint Powell, Billy Verso, Kunal </a:t>
            </a:r>
            <a:r>
              <a:rPr lang="en-US" sz="2000" dirty="0" smtClean="0"/>
              <a:t>Shah, </a:t>
            </a:r>
            <a:r>
              <a:rPr lang="en-US" sz="2000" dirty="0" err="1" smtClean="0"/>
              <a:t>Fumihide</a:t>
            </a:r>
            <a:r>
              <a:rPr lang="en-US" sz="2000" dirty="0" smtClean="0"/>
              <a:t> Kojima, Tero Kivinen, and Tim Harrington. </a:t>
            </a:r>
            <a:r>
              <a:rPr lang="en-US" sz="2000" i="1" dirty="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t>
            </a:r>
            <a:r>
              <a:rPr lang="en-US" sz="2000" i="1" dirty="0" smtClean="0"/>
              <a:t>as announced </a:t>
            </a:r>
            <a:r>
              <a:rPr lang="en-US" sz="2000" i="1" dirty="0"/>
              <a:t>to the reflector at least </a:t>
            </a:r>
            <a:r>
              <a:rPr lang="en-US" sz="2000" i="1" dirty="0" smtClean="0"/>
              <a:t>30 </a:t>
            </a:r>
            <a:r>
              <a:rPr lang="en-US" sz="2000" i="1" dirty="0"/>
              <a:t>days in advance</a:t>
            </a:r>
            <a:r>
              <a:rPr lang="en-US" sz="2000" i="1" dirty="0" smtClean="0"/>
              <a:t>.</a:t>
            </a:r>
          </a:p>
          <a:p>
            <a:pPr marL="0" indent="0">
              <a:buNone/>
            </a:pPr>
            <a:endParaRPr lang="en-US" sz="2000" i="1" dirty="0"/>
          </a:p>
          <a:p>
            <a:pPr marL="0" indent="0">
              <a:buNone/>
            </a:pPr>
            <a:r>
              <a:rPr lang="en-US" sz="2000" dirty="0" smtClean="0"/>
              <a:t>Kunal Shah moved, </a:t>
            </a:r>
            <a:r>
              <a:rPr lang="en-US" sz="2000" dirty="0" smtClean="0"/>
              <a:t>Billy Verso seconded</a:t>
            </a:r>
            <a:r>
              <a:rPr lang="en-US" sz="2000" dirty="0" smtClean="0"/>
              <a:t>.  Upon no opposition the motion carries with unanimous consent.</a:t>
            </a:r>
            <a:endParaRPr lang="en-US" sz="2000" dirty="0"/>
          </a:p>
        </p:txBody>
      </p:sp>
    </p:spTree>
    <p:extLst>
      <p:ext uri="{BB962C8B-B14F-4D97-AF65-F5344CB8AC3E}">
        <p14:creationId xmlns:p14="http://schemas.microsoft.com/office/powerpoint/2010/main" val="16532026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15</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15</a:t>
            </a:fld>
            <a:endParaRPr lang="en-US"/>
          </a:p>
        </p:txBody>
      </p:sp>
      <p:sp>
        <p:nvSpPr>
          <p:cNvPr id="34821" name="Rectangle 2"/>
          <p:cNvSpPr>
            <a:spLocks noGrp="1" noChangeArrowheads="1"/>
          </p:cNvSpPr>
          <p:nvPr>
            <p:ph type="title" idx="4294967295"/>
          </p:nvPr>
        </p:nvSpPr>
        <p:spPr>
          <a:xfrm>
            <a:off x="762000" y="3048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r>
              <a:rPr lang="en-US" dirty="0">
                <a:latin typeface="Times New Roman" charset="0"/>
                <a:ea typeface="ＭＳ Ｐゴシック" charset="0"/>
                <a:cs typeface="ＭＳ Ｐゴシック" charset="0"/>
              </a:rPr>
              <a:t> </a:t>
            </a:r>
            <a:r>
              <a:rPr lang="en-US" dirty="0" smtClean="0">
                <a:latin typeface="Times New Roman" charset="0"/>
                <a:ea typeface="ＭＳ Ｐゴシック" charset="0"/>
                <a:cs typeface="ＭＳ Ｐゴシック" charset="0"/>
              </a:rPr>
              <a:t>to WG15</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143000"/>
            <a:ext cx="8915400" cy="5181600"/>
          </a:xfrm>
        </p:spPr>
        <p:txBody>
          <a:bodyPr/>
          <a:lstStyle/>
          <a:p>
            <a:pPr marL="0" indent="0">
              <a:buNone/>
            </a:pPr>
            <a:r>
              <a:rPr lang="en-US" sz="2000" b="1" dirty="0" smtClean="0">
                <a:ea typeface="ＭＳ Ｐゴシック" charset="0"/>
                <a:cs typeface="ＭＳ Ｐゴシック" charset="0"/>
              </a:rPr>
              <a:t>BRC</a:t>
            </a:r>
            <a:r>
              <a:rPr lang="en-US" sz="2000" b="1" dirty="0">
                <a:ea typeface="ＭＳ Ｐゴシック" charset="0"/>
                <a:cs typeface="ＭＳ Ｐゴシック" charset="0"/>
              </a:rPr>
              <a:t>:</a:t>
            </a:r>
          </a:p>
          <a:p>
            <a:pPr marL="0" indent="0">
              <a:buNone/>
            </a:pPr>
            <a:r>
              <a:rPr lang="en-US" sz="2000" i="1" dirty="0" smtClean="0"/>
              <a:t>Move that 802.15 WG approve the formation of a Ballot Resolution Committee (BRC) for the WG balloting of the 802.15.4 Revision draft standard with the following membership: </a:t>
            </a:r>
            <a:r>
              <a:rPr lang="en-US" sz="2000" dirty="0" smtClean="0"/>
              <a:t>Pat Kinney, James </a:t>
            </a:r>
            <a:r>
              <a:rPr lang="en-US" sz="2000" dirty="0" err="1" smtClean="0"/>
              <a:t>Gilb</a:t>
            </a:r>
            <a:r>
              <a:rPr lang="en-US" sz="2000" dirty="0" smtClean="0"/>
              <a:t>,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Kent, Benjamin Rolfe, Clint Powell, Billy Verso, </a:t>
            </a:r>
            <a:r>
              <a:rPr lang="en-US" sz="2000" dirty="0" err="1" smtClean="0"/>
              <a:t>Kunal</a:t>
            </a:r>
            <a:r>
              <a:rPr lang="en-US" sz="2000" dirty="0" smtClean="0"/>
              <a:t> Shah, </a:t>
            </a:r>
            <a:r>
              <a:rPr lang="en-US" sz="2000" dirty="0" err="1" smtClean="0"/>
              <a:t>Fumihide</a:t>
            </a:r>
            <a:r>
              <a:rPr lang="en-US" sz="2000" dirty="0" smtClean="0"/>
              <a:t> Kojima, </a:t>
            </a:r>
            <a:r>
              <a:rPr lang="en-US" sz="2000" dirty="0" err="1" smtClean="0"/>
              <a:t>Tero</a:t>
            </a:r>
            <a:r>
              <a:rPr lang="en-US" sz="2000" dirty="0" smtClean="0"/>
              <a:t> </a:t>
            </a:r>
            <a:r>
              <a:rPr lang="en-US" sz="2000" dirty="0" err="1" smtClean="0"/>
              <a:t>Kivinen</a:t>
            </a:r>
            <a:r>
              <a:rPr lang="en-US" sz="2000" dirty="0" smtClean="0"/>
              <a:t>, and Tim Harrington. </a:t>
            </a:r>
            <a:r>
              <a:rPr lang="en-US" sz="2000" i="1" dirty="0" smtClean="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as announced to the reflector at least 30 days in advance.</a:t>
            </a:r>
            <a:endParaRPr lang="en-US" sz="2000" i="1" dirty="0"/>
          </a:p>
          <a:p>
            <a:pPr marL="0" indent="0">
              <a:buNone/>
            </a:pPr>
            <a:r>
              <a:rPr lang="en-US" sz="2000" b="1" i="1" dirty="0" smtClean="0">
                <a:latin typeface="+mj-lt"/>
                <a:ea typeface="ＭＳ Ｐゴシック" charset="0"/>
                <a:cs typeface="ＭＳ Ｐゴシック" charset="0"/>
              </a:rPr>
              <a:t>Moved by Pat Kinney</a:t>
            </a:r>
          </a:p>
          <a:p>
            <a:pPr marL="0" indent="0">
              <a:buNone/>
            </a:pPr>
            <a:r>
              <a:rPr lang="en-US" sz="2000" b="1" i="1" dirty="0" smtClean="0">
                <a:latin typeface="+mj-lt"/>
                <a:ea typeface="ＭＳ Ｐゴシック" charset="0"/>
                <a:cs typeface="ＭＳ Ｐゴシック" charset="0"/>
              </a:rPr>
              <a:t>Seconded by Ben Rolfe</a:t>
            </a:r>
            <a:endParaRPr lang="en-US" sz="2200" b="1" dirty="0">
              <a:latin typeface="+mj-lt"/>
              <a:ea typeface="ＭＳ Ｐゴシック" charset="0"/>
              <a:cs typeface="ＭＳ Ｐゴシック" charset="0"/>
            </a:endParaRPr>
          </a:p>
          <a:p>
            <a:pPr marL="0" indent="0">
              <a:buNone/>
            </a:pP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19270204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16</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16</a:t>
            </a:fld>
            <a:endParaRPr lang="en-US"/>
          </a:p>
        </p:txBody>
      </p:sp>
      <p:sp>
        <p:nvSpPr>
          <p:cNvPr id="34821" name="Rectangle 2"/>
          <p:cNvSpPr>
            <a:spLocks noGrp="1" noChangeArrowheads="1"/>
          </p:cNvSpPr>
          <p:nvPr>
            <p:ph type="title" idx="4294967295"/>
          </p:nvPr>
        </p:nvSpPr>
        <p:spPr>
          <a:xfrm>
            <a:off x="533400" y="457200"/>
            <a:ext cx="7772400" cy="762000"/>
          </a:xfrm>
        </p:spPr>
        <p:txBody>
          <a:bodyPr/>
          <a:lstStyle/>
          <a:p>
            <a:r>
              <a:rPr lang="en-US" dirty="0" smtClean="0">
                <a:latin typeface="Times New Roman" charset="0"/>
                <a:ea typeface="ＭＳ Ｐゴシック" charset="0"/>
                <a:cs typeface="ＭＳ Ｐゴシック" charset="0"/>
              </a:rPr>
              <a:t>BRC Conference Calls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219200"/>
            <a:ext cx="8915400" cy="5105400"/>
          </a:xfrm>
        </p:spPr>
        <p:txBody>
          <a:bodyPr/>
          <a:lstStyle/>
          <a:p>
            <a:pPr marL="0" indent="0">
              <a:buNone/>
            </a:pPr>
            <a:r>
              <a:rPr lang="en-US" sz="2000" b="1" dirty="0" smtClean="0">
                <a:ea typeface="ＭＳ Ｐゴシック" charset="0"/>
                <a:cs typeface="ＭＳ Ｐゴシック" charset="0"/>
              </a:rPr>
              <a:t>Standing Weekly Conference Call:</a:t>
            </a:r>
            <a:endParaRPr lang="en-US" sz="2000" dirty="0" smtClean="0">
              <a:latin typeface="+mj-lt"/>
              <a:ea typeface="ＭＳ Ｐゴシック" charset="0"/>
              <a:cs typeface="ＭＳ Ｐゴシック" charset="0"/>
            </a:endParaRPr>
          </a:p>
          <a:p>
            <a:pPr marL="0" indent="0">
              <a:buNone/>
            </a:pPr>
            <a:r>
              <a:rPr lang="en-US" sz="2000" b="1" dirty="0" smtClean="0">
                <a:ea typeface="ＭＳ Ｐゴシック" charset="0"/>
                <a:cs typeface="ＭＳ Ｐゴシック" charset="0"/>
              </a:rPr>
              <a:t>Upon conclusion of the January session the </a:t>
            </a:r>
            <a:r>
              <a:rPr lang="en-US" sz="2000" b="1" dirty="0" smtClean="0">
                <a:ea typeface="ＭＳ Ｐゴシック" charset="0"/>
                <a:cs typeface="ＭＳ Ｐゴシック" charset="0"/>
              </a:rPr>
              <a:t>calls will be:</a:t>
            </a:r>
          </a:p>
          <a:p>
            <a:pPr marL="0" indent="0">
              <a:buNone/>
            </a:pPr>
            <a:r>
              <a:rPr lang="en-US" sz="2000" b="1" dirty="0" smtClean="0">
                <a:ea typeface="ＭＳ Ｐゴシック" charset="0"/>
                <a:cs typeface="ＭＳ Ｐゴシック" charset="0"/>
              </a:rPr>
              <a:t>Mondays and Wednesdays at 14:00 PST, 16:00 CST, Tuesdays and Thursdays 00:00 EET, 07:00 </a:t>
            </a:r>
            <a:r>
              <a:rPr lang="en-US" sz="2000" b="1" dirty="0" smtClean="0">
                <a:ea typeface="ＭＳ Ｐゴシック" charset="0"/>
                <a:cs typeface="ＭＳ Ｐゴシック" charset="0"/>
              </a:rPr>
              <a:t>JST</a:t>
            </a:r>
          </a:p>
          <a:p>
            <a:r>
              <a:rPr lang="en-US" sz="1800" dirty="0"/>
              <a:t>The call-in details are: </a:t>
            </a:r>
          </a:p>
          <a:p>
            <a:pPr lvl="1"/>
            <a:r>
              <a:rPr lang="en-US" sz="1400" b="1" dirty="0"/>
              <a:t>Join the meeting: </a:t>
            </a:r>
            <a:r>
              <a:rPr lang="en-US" sz="1400" u="sng" dirty="0">
                <a:hlinkClick r:id="rId3"/>
              </a:rPr>
              <a:t>https://join.me/ieeesawg_802.15</a:t>
            </a:r>
            <a:r>
              <a:rPr lang="en-US" sz="1400" u="sng" dirty="0"/>
              <a:t> </a:t>
            </a:r>
            <a:endParaRPr lang="en-US" sz="1400" dirty="0"/>
          </a:p>
          <a:p>
            <a:pPr lvl="1"/>
            <a:r>
              <a:rPr lang="en-US" sz="1400" dirty="0"/>
              <a:t>On a computer, use any browser with Flash. Nothing to download. </a:t>
            </a:r>
          </a:p>
          <a:p>
            <a:pPr lvl="1"/>
            <a:r>
              <a:rPr lang="en-US" sz="1400" dirty="0"/>
              <a:t>On a phone or tablet, launch the </a:t>
            </a:r>
            <a:r>
              <a:rPr lang="en-US" sz="1400" u="sng" dirty="0"/>
              <a:t>join.me app and enter meeting code: </a:t>
            </a:r>
            <a:r>
              <a:rPr lang="en-US" sz="1400" b="1" u="sng" dirty="0"/>
              <a:t>ieeesawg_802.15</a:t>
            </a:r>
            <a:r>
              <a:rPr lang="en-US" sz="1400" u="sng" dirty="0"/>
              <a:t> </a:t>
            </a:r>
            <a:endParaRPr lang="en-US" sz="1400" dirty="0"/>
          </a:p>
          <a:p>
            <a:pPr lvl="1"/>
            <a:r>
              <a:rPr lang="en-US" sz="1400" b="1" dirty="0"/>
              <a:t>Join the audio conference: </a:t>
            </a:r>
            <a:endParaRPr lang="en-US" sz="1400" dirty="0"/>
          </a:p>
          <a:p>
            <a:r>
              <a:rPr lang="en-US" sz="1800" dirty="0"/>
              <a:t>Dial a phone number and enter access code, or connect via internet. </a:t>
            </a:r>
          </a:p>
          <a:p>
            <a:r>
              <a:rPr lang="en-US" sz="1800" b="1" dirty="0"/>
              <a:t>By phone: </a:t>
            </a:r>
            <a:endParaRPr lang="en-US" sz="1800" dirty="0"/>
          </a:p>
          <a:p>
            <a:pPr lvl="1"/>
            <a:r>
              <a:rPr lang="en-US" sz="1400" dirty="0"/>
              <a:t>United States - Hartford, CT   </a:t>
            </a:r>
            <a:r>
              <a:rPr lang="en-US" sz="1400" b="1" dirty="0"/>
              <a:t>+1.860.970.0010</a:t>
            </a:r>
            <a:r>
              <a:rPr lang="en-US" sz="1400" dirty="0"/>
              <a:t> </a:t>
            </a:r>
          </a:p>
          <a:p>
            <a:pPr lvl="1"/>
            <a:r>
              <a:rPr lang="en-US" sz="1400" dirty="0"/>
              <a:t>United States - Los Angeles, CA   </a:t>
            </a:r>
            <a:r>
              <a:rPr lang="en-US" sz="1400" b="1" dirty="0"/>
              <a:t>+1.213.226.1066</a:t>
            </a:r>
            <a:r>
              <a:rPr lang="en-US" sz="1400" dirty="0"/>
              <a:t> </a:t>
            </a:r>
          </a:p>
          <a:p>
            <a:pPr lvl="1"/>
            <a:r>
              <a:rPr lang="en-US" sz="1400" dirty="0"/>
              <a:t>United States - Thousand Oaks, CA   </a:t>
            </a:r>
            <a:r>
              <a:rPr lang="en-US" sz="1400" b="1" dirty="0"/>
              <a:t>+1.805.309.5900</a:t>
            </a:r>
            <a:r>
              <a:rPr lang="en-US" sz="1400" dirty="0"/>
              <a:t> </a:t>
            </a:r>
          </a:p>
          <a:p>
            <a:pPr lvl="1"/>
            <a:r>
              <a:rPr lang="tr-TR" sz="1400" dirty="0"/>
              <a:t>Japan - Tokyo   </a:t>
            </a:r>
            <a:r>
              <a:rPr lang="tr-TR" sz="1400" b="1" dirty="0"/>
              <a:t>+81.3.4579.5983</a:t>
            </a:r>
            <a:r>
              <a:rPr lang="tr-TR" sz="1400" dirty="0"/>
              <a:t> </a:t>
            </a:r>
          </a:p>
          <a:p>
            <a:pPr lvl="1"/>
            <a:r>
              <a:rPr lang="de-DE" sz="1400" dirty="0"/>
              <a:t>New </a:t>
            </a:r>
            <a:r>
              <a:rPr lang="de-DE" sz="1400" dirty="0" err="1"/>
              <a:t>Zealand</a:t>
            </a:r>
            <a:r>
              <a:rPr lang="de-DE" sz="1400" dirty="0"/>
              <a:t> - Auckland   </a:t>
            </a:r>
            <a:r>
              <a:rPr lang="de-DE" sz="1400" b="1" dirty="0"/>
              <a:t>+64.9.951.8390</a:t>
            </a:r>
            <a:r>
              <a:rPr lang="de-DE" sz="1400" dirty="0"/>
              <a:t> </a:t>
            </a:r>
          </a:p>
          <a:p>
            <a:pPr lvl="1"/>
            <a:r>
              <a:rPr lang="en-US" sz="1400" dirty="0"/>
              <a:t>United Kingdom - London   </a:t>
            </a:r>
            <a:r>
              <a:rPr lang="en-US" sz="1400" b="1" dirty="0"/>
              <a:t>+44.33.0088.2634</a:t>
            </a:r>
            <a:r>
              <a:rPr lang="en-US" sz="1400" dirty="0"/>
              <a:t> </a:t>
            </a:r>
          </a:p>
          <a:p>
            <a:pPr lvl="1"/>
            <a:r>
              <a:rPr lang="en-US" sz="1400" dirty="0"/>
              <a:t>Access Code   </a:t>
            </a:r>
            <a:r>
              <a:rPr lang="en-US" sz="1400" b="1" dirty="0"/>
              <a:t>184-971-970#</a:t>
            </a:r>
            <a:endParaRPr lang="en-US" sz="1400" dirty="0"/>
          </a:p>
          <a:p>
            <a:pPr marL="400050" lvl="1" indent="0">
              <a:buNone/>
            </a:pPr>
            <a:r>
              <a:rPr lang="en-US" sz="1600" b="1" dirty="0" smtClean="0">
                <a:ea typeface="ＭＳ Ｐゴシック" charset="0"/>
                <a:cs typeface="ＭＳ Ｐゴシック" charset="0"/>
              </a:rPr>
              <a:t> </a:t>
            </a:r>
            <a:endParaRPr lang="en-US" sz="1600" b="1" dirty="0" smtClean="0">
              <a:ea typeface="ＭＳ Ｐゴシック" charset="0"/>
              <a:cs typeface="ＭＳ Ｐゴシック" charset="0"/>
            </a:endParaRPr>
          </a:p>
          <a:p>
            <a:pPr marL="0" indent="0">
              <a:buNone/>
            </a:pPr>
            <a:endParaRPr lang="en-US" sz="2000" b="1" dirty="0">
              <a:latin typeface="+mj-lt"/>
              <a:ea typeface="ＭＳ Ｐゴシック" charset="0"/>
              <a:cs typeface="ＭＳ Ｐゴシック" charset="0"/>
            </a:endParaRPr>
          </a:p>
        </p:txBody>
      </p:sp>
    </p:spTree>
    <p:extLst>
      <p:ext uri="{BB962C8B-B14F-4D97-AF65-F5344CB8AC3E}">
        <p14:creationId xmlns:p14="http://schemas.microsoft.com/office/powerpoint/2010/main" val="5412184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772400" cy="1066800"/>
          </a:xfrm>
        </p:spPr>
        <p:txBody>
          <a:bodyPr/>
          <a:lstStyle/>
          <a:p>
            <a:r>
              <a:rPr lang="en-US" dirty="0" smtClean="0"/>
              <a:t>Revision Schedule</a:t>
            </a:r>
            <a:endParaRPr lang="en-US" sz="2400" dirty="0"/>
          </a:p>
        </p:txBody>
      </p:sp>
      <p:sp>
        <p:nvSpPr>
          <p:cNvPr id="3" name="Content Placeholder 2"/>
          <p:cNvSpPr>
            <a:spLocks noGrp="1"/>
          </p:cNvSpPr>
          <p:nvPr>
            <p:ph idx="1"/>
          </p:nvPr>
        </p:nvSpPr>
        <p:spPr>
          <a:xfrm>
            <a:off x="609600" y="1447800"/>
            <a:ext cx="7770813" cy="4264025"/>
          </a:xfrm>
        </p:spPr>
        <p:txBody>
          <a:bodyPr>
            <a:normAutofit fontScale="85000" lnSpcReduction="20000"/>
          </a:bodyPr>
          <a:lstStyle/>
          <a:p>
            <a:r>
              <a:rPr lang="en-US" sz="1900" b="1" dirty="0">
                <a:solidFill>
                  <a:srgbClr val="0000FF"/>
                </a:solidFill>
              </a:rPr>
              <a:t>Comment collection		 </a:t>
            </a:r>
          </a:p>
          <a:p>
            <a:pPr lvl="1">
              <a:buFont typeface="Arial"/>
              <a:buChar char="•"/>
            </a:pPr>
            <a:r>
              <a:rPr lang="en-US" sz="1900" b="1" dirty="0">
                <a:solidFill>
                  <a:srgbClr val="0000FF"/>
                </a:solidFill>
              </a:rPr>
              <a:t>Start			23 May 2014</a:t>
            </a:r>
          </a:p>
          <a:p>
            <a:pPr lvl="1">
              <a:buFont typeface="Arial"/>
              <a:buChar char="•"/>
            </a:pPr>
            <a:r>
              <a:rPr lang="en-US" sz="1900" b="1" dirty="0">
                <a:solidFill>
                  <a:srgbClr val="0000FF"/>
                </a:solidFill>
              </a:rPr>
              <a:t>End			6 June 2014</a:t>
            </a:r>
          </a:p>
          <a:p>
            <a:r>
              <a:rPr lang="en-US" sz="1900" b="1" dirty="0">
                <a:solidFill>
                  <a:srgbClr val="0000FF"/>
                </a:solidFill>
              </a:rPr>
              <a:t>Letter Ballot </a:t>
            </a:r>
          </a:p>
          <a:p>
            <a:pPr lvl="1">
              <a:buFont typeface="Arial"/>
              <a:buChar char="•"/>
            </a:pPr>
            <a:r>
              <a:rPr lang="en-US" sz="1900" b="1" dirty="0">
                <a:solidFill>
                  <a:srgbClr val="0000FF"/>
                </a:solidFill>
              </a:rPr>
              <a:t>Start			14 June 2014</a:t>
            </a:r>
          </a:p>
          <a:p>
            <a:pPr lvl="1">
              <a:buFont typeface="Arial"/>
              <a:buChar char="•"/>
            </a:pPr>
            <a:r>
              <a:rPr lang="en-US" sz="1900" b="1" dirty="0">
                <a:solidFill>
                  <a:srgbClr val="0000FF"/>
                </a:solidFill>
              </a:rPr>
              <a:t>End			13 July 2014 (San Diego)</a:t>
            </a:r>
          </a:p>
          <a:p>
            <a:r>
              <a:rPr lang="en-US" sz="1900" b="1" dirty="0" err="1"/>
              <a:t>Recirculations</a:t>
            </a:r>
            <a:endParaRPr lang="en-US" sz="1900" b="1" dirty="0"/>
          </a:p>
          <a:p>
            <a:pPr lvl="1">
              <a:buFont typeface="Arial"/>
              <a:buChar char="•"/>
            </a:pPr>
            <a:r>
              <a:rPr lang="en-US" sz="1900" b="1" dirty="0">
                <a:solidFill>
                  <a:srgbClr val="0000CC"/>
                </a:solidFill>
              </a:rPr>
              <a:t>Start</a:t>
            </a:r>
            <a:r>
              <a:rPr lang="en-US" sz="1900" b="1" dirty="0"/>
              <a:t>			</a:t>
            </a:r>
            <a:r>
              <a:rPr lang="en-US" sz="1900" b="1" dirty="0">
                <a:solidFill>
                  <a:srgbClr val="0000CC"/>
                </a:solidFill>
              </a:rPr>
              <a:t>20 Oct 2014</a:t>
            </a:r>
          </a:p>
          <a:p>
            <a:pPr lvl="1">
              <a:buFont typeface="Arial"/>
              <a:buChar char="•"/>
            </a:pPr>
            <a:r>
              <a:rPr lang="en-US" sz="1900" b="1" dirty="0"/>
              <a:t>End 			</a:t>
            </a:r>
            <a:r>
              <a:rPr lang="en-US" sz="1900" b="1" dirty="0" smtClean="0"/>
              <a:t>6 Mar 2015 (Berlin)</a:t>
            </a:r>
            <a:endParaRPr lang="en-US" sz="1900" b="1" dirty="0"/>
          </a:p>
          <a:p>
            <a:r>
              <a:rPr lang="en-US" sz="1900" b="1" dirty="0"/>
              <a:t>Sponsor Ballot</a:t>
            </a:r>
          </a:p>
          <a:p>
            <a:pPr lvl="1">
              <a:buFont typeface="Arial"/>
              <a:buChar char="•"/>
            </a:pPr>
            <a:r>
              <a:rPr lang="en-US" sz="1900" b="1" dirty="0"/>
              <a:t>Start	 		</a:t>
            </a:r>
            <a:r>
              <a:rPr lang="en-US" sz="1900" b="1" dirty="0" smtClean="0"/>
              <a:t>27 Mar</a:t>
            </a:r>
            <a:r>
              <a:rPr lang="en-US" sz="1900" b="1" dirty="0"/>
              <a:t>, 2015</a:t>
            </a:r>
          </a:p>
          <a:p>
            <a:pPr lvl="1">
              <a:buFont typeface="Arial"/>
              <a:buChar char="•"/>
            </a:pPr>
            <a:r>
              <a:rPr lang="en-US" sz="1900" b="1" dirty="0"/>
              <a:t>Ends			</a:t>
            </a:r>
            <a:r>
              <a:rPr lang="en-US" sz="1900" b="1" dirty="0" smtClean="0"/>
              <a:t>26 May</a:t>
            </a:r>
            <a:r>
              <a:rPr lang="en-US" sz="1900" b="1" dirty="0"/>
              <a:t>, 2015</a:t>
            </a:r>
          </a:p>
          <a:p>
            <a:r>
              <a:rPr lang="en-US" sz="1900" b="1" dirty="0" err="1"/>
              <a:t>Recirculations</a:t>
            </a:r>
            <a:r>
              <a:rPr lang="en-US" sz="1900" b="1" dirty="0"/>
              <a:t>		</a:t>
            </a:r>
          </a:p>
          <a:p>
            <a:pPr lvl="1">
              <a:buFont typeface="Arial"/>
              <a:buChar char="•"/>
            </a:pPr>
            <a:r>
              <a:rPr lang="en-US" sz="1900" b="1" dirty="0"/>
              <a:t>Start			Jun, 2015</a:t>
            </a:r>
          </a:p>
          <a:p>
            <a:pPr lvl="1">
              <a:buFont typeface="Arial"/>
              <a:buChar char="•"/>
            </a:pPr>
            <a:r>
              <a:rPr lang="en-US" sz="1900" b="1" dirty="0"/>
              <a:t>End			Jul, 2015		</a:t>
            </a:r>
          </a:p>
          <a:p>
            <a:r>
              <a:rPr lang="en-US" sz="1900" b="1" dirty="0"/>
              <a:t>EC submittal 			17 July, 2015 (Hawaii)</a:t>
            </a:r>
          </a:p>
          <a:p>
            <a:r>
              <a:rPr lang="en-US" sz="1900" b="1" dirty="0"/>
              <a:t>RevCom			27 August 2015</a:t>
            </a:r>
          </a:p>
          <a:p>
            <a:pPr marL="457200" lvl="1" indent="0">
              <a:buNone/>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&lt;Jan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17</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WNG Summary</a:t>
            </a:r>
            <a:endParaRPr lang="en-US" b="1" dirty="0"/>
          </a:p>
        </p:txBody>
      </p:sp>
      <p:sp>
        <p:nvSpPr>
          <p:cNvPr id="3" name="Date Placeholder 2"/>
          <p:cNvSpPr>
            <a:spLocks noGrp="1"/>
          </p:cNvSpPr>
          <p:nvPr>
            <p:ph type="dt" sz="half" idx="10"/>
          </p:nvPr>
        </p:nvSpPr>
        <p:spPr/>
        <p:txBody>
          <a:bodyPr/>
          <a:lstStyle/>
          <a:p>
            <a:pPr>
              <a:defRPr/>
            </a:pPr>
            <a:r>
              <a:rPr lang="en-US" smtClean="0"/>
              <a:t>&lt;Jan 2015&gt;</a:t>
            </a:r>
            <a:endParaRPr lang="en-US" dirty="0"/>
          </a:p>
        </p:txBody>
      </p:sp>
      <p:sp>
        <p:nvSpPr>
          <p:cNvPr id="4" name="Footer Placeholder 3"/>
          <p:cNvSpPr>
            <a:spLocks noGrp="1"/>
          </p:cNvSpPr>
          <p:nvPr>
            <p:ph type="ftr" sz="quarter" idx="11"/>
          </p:nvPr>
        </p:nvSpPr>
        <p:spPr/>
        <p:txBody>
          <a:bodyPr/>
          <a:lstStyle/>
          <a:p>
            <a:pPr>
              <a:defRPr/>
            </a:pPr>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610FB486-AAD8-7A45-91E4-F1992B1AD250}" type="slidenum">
              <a:rPr lang="en-US" smtClean="0"/>
              <a:pPr>
                <a:defRPr/>
              </a:pPr>
              <a:t>18</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685800" y="1676400"/>
            <a:ext cx="8077200" cy="4114800"/>
          </a:xfrm>
        </p:spPr>
        <p:txBody>
          <a:bodyPr/>
          <a:lstStyle/>
          <a:p>
            <a:pPr marL="347663" lvl="2" indent="-290513" fontAlgn="b">
              <a:buClr>
                <a:srgbClr val="FF0000"/>
              </a:buClr>
              <a:buFont typeface="Wingdings" charset="2"/>
              <a:buChar char="q"/>
            </a:pPr>
            <a:r>
              <a:rPr lang="en-US" sz="2800" b="1" dirty="0" smtClean="0"/>
              <a:t>Review </a:t>
            </a:r>
            <a:r>
              <a:rPr lang="en-US" sz="2800" b="1" dirty="0"/>
              <a:t>of TG4s Spectrum Resource Usage by Shoichi Kitazawa (15-15-0028-00)</a:t>
            </a:r>
          </a:p>
          <a:p>
            <a:pPr marL="920750" lvl="2" indent="-290513" fontAlgn="b">
              <a:buClr>
                <a:srgbClr val="FF0000"/>
              </a:buClr>
              <a:buFont typeface="Wingdings" charset="2"/>
              <a:buChar char="q"/>
            </a:pPr>
            <a:r>
              <a:rPr lang="en-US" sz="2000" b="1" dirty="0" smtClean="0"/>
              <a:t>No questions</a:t>
            </a:r>
          </a:p>
          <a:p>
            <a:pPr marL="920750" lvl="2" indent="-290513" fontAlgn="b">
              <a:buClr>
                <a:srgbClr val="FF0000"/>
              </a:buClr>
              <a:buFont typeface="Wingdings" charset="2"/>
              <a:buChar char="q"/>
            </a:pPr>
            <a:r>
              <a:rPr lang="en-US" sz="2000" b="1" dirty="0" smtClean="0"/>
              <a:t>WNG Chair requested that attendees submit coexistence use cases to TG4s</a:t>
            </a:r>
            <a:endParaRPr lang="en-US" sz="2000" b="1" dirty="0"/>
          </a:p>
          <a:p>
            <a:pPr marL="920750" lvl="2" indent="-290513" fontAlgn="b">
              <a:buClr>
                <a:srgbClr val="FF0000"/>
              </a:buClr>
              <a:buFont typeface="Wingdings" charset="2"/>
              <a:buChar char="q"/>
            </a:pPr>
            <a:endParaRPr lang="en-US" sz="1600"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&lt;Jan 2015&gt;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2143677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15-15-008-00)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143000"/>
            <a:ext cx="89154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569913" indent="-342900">
              <a:buClr>
                <a:srgbClr val="FF0000"/>
              </a:buClr>
              <a:buFont typeface="Wingdings" charset="2"/>
              <a:buChar char="q"/>
            </a:pPr>
            <a:r>
              <a:rPr lang="en-US" sz="2000" b="1" dirty="0" smtClean="0"/>
              <a:t>Tuesday </a:t>
            </a:r>
            <a:r>
              <a:rPr lang="en-US" sz="2000" b="1" dirty="0"/>
              <a:t>13 Jan AM1: 802.15.4 Opening, Resolution Review</a:t>
            </a:r>
            <a:endParaRPr lang="en-US" sz="2000" b="1" dirty="0" smtClean="0">
              <a:solidFill>
                <a:srgbClr val="000000"/>
              </a:solidFill>
              <a:ea typeface="Lucida Grande"/>
              <a:cs typeface="Lucida Grande"/>
            </a:endParaRPr>
          </a:p>
          <a:p>
            <a:pPr marL="569913" indent="-342900">
              <a:buClr>
                <a:srgbClr val="FF0000"/>
              </a:buClr>
              <a:buFont typeface="Wingdings" charset="2"/>
              <a:buChar char="q"/>
            </a:pPr>
            <a:r>
              <a:rPr lang="en-US" sz="2000" b="1" dirty="0"/>
              <a:t>Tuesday 13 Jan AM2: 802.15.4 IE Security </a:t>
            </a:r>
            <a:r>
              <a:rPr lang="en-US" sz="2000" b="1" dirty="0" smtClean="0"/>
              <a:t>Issues</a:t>
            </a:r>
          </a:p>
          <a:p>
            <a:pPr marL="569913" indent="-342900">
              <a:buClr>
                <a:srgbClr val="FF0000"/>
              </a:buClr>
              <a:buFont typeface="Wingdings" charset="2"/>
              <a:buChar char="q"/>
            </a:pPr>
            <a:r>
              <a:rPr lang="en-US" sz="2000" b="1" dirty="0"/>
              <a:t>Tuesday 13 Jan PM1: 802.15.4 IE Security </a:t>
            </a:r>
            <a:r>
              <a:rPr lang="en-US" sz="2000" b="1" dirty="0" smtClean="0"/>
              <a:t>Issues</a:t>
            </a:r>
          </a:p>
          <a:p>
            <a:pPr marL="569913" indent="-342900">
              <a:buClr>
                <a:srgbClr val="FF0000"/>
              </a:buClr>
              <a:buFont typeface="Wingdings" charset="2"/>
              <a:buChar char="q"/>
            </a:pPr>
            <a:r>
              <a:rPr lang="en-US" sz="2000" b="1" dirty="0"/>
              <a:t>Wednesday 14 Jan, AM1: 802.15.4 Revision PICS review and </a:t>
            </a:r>
            <a:r>
              <a:rPr lang="en-US" sz="2000" b="1" dirty="0" smtClean="0"/>
              <a:t>resolution</a:t>
            </a:r>
          </a:p>
          <a:p>
            <a:pPr marL="569913" indent="-342900">
              <a:buClr>
                <a:srgbClr val="FF0000"/>
              </a:buClr>
              <a:buFont typeface="Wingdings" charset="2"/>
              <a:buChar char="q"/>
            </a:pPr>
            <a:r>
              <a:rPr lang="en-US" sz="2000" b="1" dirty="0"/>
              <a:t>Wednesday 14 Jan, PM1: 802.15.4 Revision draft </a:t>
            </a:r>
            <a:r>
              <a:rPr lang="en-US" sz="2000" b="1" dirty="0" smtClean="0"/>
              <a:t>review</a:t>
            </a:r>
          </a:p>
          <a:p>
            <a:pPr marL="569913" indent="-342900">
              <a:buClr>
                <a:srgbClr val="FF0000"/>
              </a:buClr>
              <a:buFont typeface="Wingdings" charset="2"/>
              <a:buChar char="q"/>
            </a:pPr>
            <a:r>
              <a:rPr lang="en-US" sz="2000" b="1" dirty="0"/>
              <a:t>Thursday 15 Jan, AM1: 802.15.4 State and Flow Diagram </a:t>
            </a:r>
            <a:r>
              <a:rPr lang="en-US" sz="2000" b="1" dirty="0" smtClean="0"/>
              <a:t>review</a:t>
            </a:r>
          </a:p>
          <a:p>
            <a:pPr marL="569913" indent="-342900">
              <a:buClr>
                <a:srgbClr val="FF0000"/>
              </a:buClr>
              <a:buFont typeface="Wingdings" charset="2"/>
              <a:buChar char="q"/>
            </a:pPr>
            <a:r>
              <a:rPr lang="en-US" sz="2000" b="1" dirty="0"/>
              <a:t>Thursday 15 Jan, AM2: 802.15.4 Revision  PICS review and resolution</a:t>
            </a:r>
            <a:endParaRPr lang="en-US" sz="2000" b="1" dirty="0">
              <a:solidFill>
                <a:srgbClr val="000000"/>
              </a:solidFill>
              <a:ea typeface="Lucida Grande"/>
              <a:cs typeface="Lucida Grande"/>
            </a:endParaRPr>
          </a:p>
          <a:p>
            <a:pPr marL="569913" indent="-342900">
              <a:buClr>
                <a:srgbClr val="FF0000"/>
              </a:buClr>
              <a:buFont typeface="Wingdings" charset="2"/>
              <a:buChar char="q"/>
            </a:pPr>
            <a:r>
              <a:rPr lang="en-US" sz="2000" b="1" dirty="0" smtClean="0"/>
              <a:t>Thursday </a:t>
            </a:r>
            <a:r>
              <a:rPr lang="en-US" sz="2000" b="1" dirty="0"/>
              <a:t>15 Jan, PM1: 802.15.4 Revision Closing and final resolution </a:t>
            </a:r>
            <a:endParaRPr lang="en-US" sz="2000" b="1" dirty="0" smtClean="0"/>
          </a:p>
          <a:p>
            <a:pPr marL="342900" indent="-342900">
              <a:buClr>
                <a:srgbClr val="FF0000"/>
              </a:buClr>
              <a:buFont typeface="Wingdings" charset="2"/>
              <a:buChar char="q"/>
            </a:pPr>
            <a:endParaRPr lang="en-US" sz="2800" b="1" dirty="0" smtClean="0"/>
          </a:p>
          <a:p>
            <a:pPr marL="342900" indent="-342900">
              <a:buClr>
                <a:srgbClr val="FF0000"/>
              </a:buClr>
              <a:buFont typeface="Wingdings" charset="2"/>
              <a:buChar char="q"/>
            </a:pPr>
            <a:r>
              <a:rPr lang="en-US" sz="2800" b="1" dirty="0" smtClean="0"/>
              <a:t>SC WNG </a:t>
            </a:r>
            <a:r>
              <a:rPr lang="en-US" sz="2000" b="1" dirty="0" smtClean="0"/>
              <a:t>(Wed, 14 Jan, AM2)</a:t>
            </a:r>
          </a:p>
          <a:p>
            <a:pPr marL="577850" lvl="1" indent="-290513" eaLnBrk="0" fontAlgn="b" hangingPunct="0">
              <a:buClr>
                <a:srgbClr val="FF0000"/>
              </a:buClr>
              <a:buFont typeface="Wingdings" charset="2"/>
              <a:buChar char="q"/>
            </a:pPr>
            <a:r>
              <a:rPr lang="en-US" sz="2000" b="1" dirty="0" err="1">
                <a:solidFill>
                  <a:srgbClr val="000000"/>
                </a:solidFill>
                <a:latin typeface="+mj-lt"/>
                <a:ea typeface="Lucida Grande"/>
                <a:cs typeface="Lucida Grande"/>
              </a:rPr>
              <a:t>mmWave</a:t>
            </a:r>
            <a:r>
              <a:rPr lang="en-US" sz="2000" b="1" dirty="0">
                <a:solidFill>
                  <a:srgbClr val="000000"/>
                </a:solidFill>
                <a:latin typeface="+mj-lt"/>
                <a:ea typeface="Lucida Grande"/>
                <a:cs typeface="Lucida Grande"/>
              </a:rPr>
              <a:t> Wireless Backhauling for High Rate Mobile Hotspot </a:t>
            </a:r>
            <a:r>
              <a:rPr lang="en-US" sz="2000" b="1" dirty="0" smtClean="0">
                <a:solidFill>
                  <a:srgbClr val="000000"/>
                </a:solidFill>
                <a:latin typeface="+mj-lt"/>
                <a:ea typeface="Lucida Grande"/>
                <a:cs typeface="Lucida Grande"/>
              </a:rPr>
              <a:t>Network by B </a:t>
            </a:r>
            <a:r>
              <a:rPr lang="en-US" sz="2000" b="1" dirty="0" err="1" smtClean="0">
                <a:solidFill>
                  <a:srgbClr val="000000"/>
                </a:solidFill>
                <a:latin typeface="+mj-lt"/>
                <a:ea typeface="Lucida Grande"/>
                <a:cs typeface="Lucida Grande"/>
              </a:rPr>
              <a:t>Hui</a:t>
            </a:r>
            <a:endParaRPr lang="en-US" sz="2000" b="1" dirty="0" smtClean="0">
              <a:solidFill>
                <a:srgbClr val="000000"/>
              </a:solidFill>
              <a:latin typeface="+mj-lt"/>
              <a:ea typeface="Lucida Grande"/>
              <a:cs typeface="Lucida Grande"/>
            </a:endParaRPr>
          </a:p>
          <a:p>
            <a:pPr marL="577850" lvl="1" indent="-290513" eaLnBrk="0" fontAlgn="b" hangingPunct="0">
              <a:buClr>
                <a:srgbClr val="FF0000"/>
              </a:buClr>
              <a:buFont typeface="Wingdings" charset="2"/>
              <a:buChar char="q"/>
            </a:pPr>
            <a:r>
              <a:rPr lang="en-US" sz="2000" b="1" dirty="0">
                <a:latin typeface="+mj-lt"/>
              </a:rPr>
              <a:t>Overview of TG4s Spectrum Resource </a:t>
            </a:r>
            <a:r>
              <a:rPr lang="en-US" sz="2000" b="1" dirty="0" smtClean="0">
                <a:latin typeface="+mj-lt"/>
              </a:rPr>
              <a:t>Usage by Shoichi Kitazawa</a:t>
            </a:r>
            <a:endParaRPr lang="en-US" sz="2000" b="1" dirty="0" smtClean="0">
              <a:solidFill>
                <a:srgbClr val="000000"/>
              </a:solidFill>
              <a:latin typeface="+mj-lt"/>
              <a:ea typeface="Lucida Grande"/>
              <a:cs typeface="Lucida Grande"/>
            </a:endParaRPr>
          </a:p>
          <a:p>
            <a:pPr marL="914400" lvl="1" indent="-457200" eaLnBrk="0" fontAlgn="b" hangingPunct="0">
              <a:buClr>
                <a:srgbClr val="FF0000"/>
              </a:buClr>
              <a:buFont typeface="Wingdings" charset="2"/>
              <a:buChar char="q"/>
            </a:pPr>
            <a:endParaRPr lang="en-US" sz="2000" b="1"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3</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4</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5</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6</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7</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8</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8</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9</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9</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26536</TotalTime>
  <Words>1918</Words>
  <Application>Microsoft Macintosh PowerPoint</Application>
  <PresentationFormat>On-screen Show (4:3)</PresentationFormat>
  <Paragraphs>321</Paragraphs>
  <Slides>19</Slides>
  <Notes>11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Default Design</vt:lpstr>
      <vt:lpstr>PowerPoint Presentation</vt:lpstr>
      <vt:lpstr>Meeting Goals (Agenda 15-15-008-00)</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Maintenance Detailed Agenda</vt:lpstr>
      <vt:lpstr>Voting Results</vt:lpstr>
      <vt:lpstr>802.15.4 Revision Remaining Issue Areas</vt:lpstr>
      <vt:lpstr>SC Maintenance  Meeting Accomplishments</vt:lpstr>
      <vt:lpstr>SCm motions </vt:lpstr>
      <vt:lpstr>SCm motions to WG15</vt:lpstr>
      <vt:lpstr>BRC Conference Calls</vt:lpstr>
      <vt:lpstr>Revision Schedule</vt:lpstr>
      <vt:lpstr>WNG Summary</vt:lpstr>
      <vt:lpstr>SC WNG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Atlanta</dc:title>
  <dc:subject>IEEE 802.15 &lt;SC Opening Report&gt;</dc:subject>
  <dc:creator>Pat Kinney</dc:creator>
  <cp:keywords/>
  <dc:description>&lt;15-15-0023-00-0mag&gt;</dc:description>
  <cp:lastModifiedBy>Pat Kinney</cp:lastModifiedBy>
  <cp:revision>556</cp:revision>
  <cp:lastPrinted>1998-02-10T13:28:06Z</cp:lastPrinted>
  <dcterms:created xsi:type="dcterms:W3CDTF">2009-07-12T16:25:16Z</dcterms:created>
  <dcterms:modified xsi:type="dcterms:W3CDTF">2015-01-15T21:06:25Z</dcterms:modified>
  <cp:category/>
</cp:coreProperties>
</file>