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7" r:id="rId2"/>
    <p:sldId id="260" r:id="rId3"/>
    <p:sldId id="276"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50" d="100"/>
          <a:sy n="150" d="100"/>
        </p:scale>
        <p:origin x="-468"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1</a:t>
            </a:fld>
            <a:endParaRPr lang="en-US"/>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2</a:t>
            </a:fld>
            <a:endParaRPr lang="en-US"/>
          </a:p>
        </p:txBody>
      </p:sp>
    </p:spTree>
    <p:extLst>
      <p:ext uri="{BB962C8B-B14F-4D97-AF65-F5344CB8AC3E}">
        <p14:creationId xmlns:p14="http://schemas.microsoft.com/office/powerpoint/2010/main" val="52787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3</a:t>
            </a:fld>
            <a:endParaRPr lang="en-US"/>
          </a:p>
        </p:txBody>
      </p:sp>
    </p:spTree>
    <p:extLst>
      <p:ext uri="{BB962C8B-B14F-4D97-AF65-F5344CB8AC3E}">
        <p14:creationId xmlns:p14="http://schemas.microsoft.com/office/powerpoint/2010/main" val="3605540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smtClean="0"/>
              <a:t>January 2015</a:t>
            </a:r>
            <a:endParaRPr lang="en-US" smtClean="0"/>
          </a:p>
        </p:txBody>
      </p:sp>
      <p:sp>
        <p:nvSpPr>
          <p:cNvPr id="24" name="바닥글 개체 틀 23"/>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25" name="슬라이드 번호 개체 틀 24"/>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smtClean="0"/>
              <a:t>January 2015</a:t>
            </a:r>
            <a:endParaRPr lang="en-US" smtClean="0"/>
          </a:p>
        </p:txBody>
      </p:sp>
      <p:sp>
        <p:nvSpPr>
          <p:cNvPr id="8" name="바닥글 개체 틀 7"/>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9" name="슬라이드 번호 개체 틀 8"/>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smtClean="0"/>
              <a:t>January 2015</a:t>
            </a:r>
            <a:endParaRPr lang="en-US"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smtClean="0"/>
              <a:t>January 2015</a:t>
            </a:r>
            <a:endParaRPr lang="en-US"/>
          </a:p>
        </p:txBody>
      </p:sp>
      <p:sp>
        <p:nvSpPr>
          <p:cNvPr id="3" name="Fußzeilenplatzhalter 2"/>
          <p:cNvSpPr>
            <a:spLocks noGrp="1"/>
          </p:cNvSpPr>
          <p:nvPr>
            <p:ph type="ftr" sz="quarter" idx="11"/>
          </p:nvPr>
        </p:nvSpPr>
        <p:spPr/>
        <p:txBody>
          <a:bodyPr/>
          <a:lstStyle>
            <a:lvl1pPr>
              <a:defRPr/>
            </a:lvl1pPr>
          </a:lstStyle>
          <a:p>
            <a:r>
              <a:rPr lang="en-US" dirty="0" err="1" smtClean="0"/>
              <a:t>Gyung-Chul</a:t>
            </a:r>
            <a:r>
              <a:rPr lang="en-US" dirty="0" smtClean="0"/>
              <a:t> </a:t>
            </a:r>
            <a:r>
              <a:rPr lang="en-US" dirty="0" err="1" smtClean="0"/>
              <a:t>Sihn</a:t>
            </a:r>
            <a:r>
              <a:rPr lang="en-US" dirty="0" smtClean="0"/>
              <a:t>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smtClean="0"/>
              <a:t>January 2015</a:t>
            </a:r>
            <a:endParaRPr lang="en-US"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err="1" smtClean="0"/>
              <a:t>Gyung-Chul</a:t>
            </a:r>
            <a:r>
              <a:rPr lang="en-US" dirty="0" smtClean="0"/>
              <a:t> </a:t>
            </a:r>
            <a:r>
              <a:rPr lang="en-US" dirty="0" err="1" smtClean="0"/>
              <a:t>Sihn</a:t>
            </a:r>
            <a:r>
              <a:rPr lang="en-US" dirty="0" smtClean="0"/>
              <a:t>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a:t>doc.: IEEE </a:t>
            </a:r>
            <a:r>
              <a:rPr lang="en-US" sz="1400" b="1" smtClean="0"/>
              <a:t>802.15-15-0014-00-003e</a:t>
            </a:r>
            <a:endParaRPr 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2015</a:t>
            </a:r>
            <a:endParaRPr lang="en-US"/>
          </a:p>
        </p:txBody>
      </p:sp>
      <p:sp>
        <p:nvSpPr>
          <p:cNvPr id="3" name="바닥글 개체 틀 2"/>
          <p:cNvSpPr>
            <a:spLocks noGrp="1"/>
          </p:cNvSpPr>
          <p:nvPr>
            <p:ph type="ftr" sz="quarter" idx="11"/>
          </p:nvPr>
        </p:nvSpPr>
        <p:spPr/>
        <p:txBody>
          <a:bodyPr/>
          <a:lstStyle/>
          <a:p>
            <a:r>
              <a:rPr lang="en-US" altLang="ko-KR" dirty="0" err="1"/>
              <a:t>Gyung-Chul</a:t>
            </a:r>
            <a:r>
              <a:rPr lang="en-US" altLang="ko-KR" dirty="0"/>
              <a:t> </a:t>
            </a:r>
            <a:r>
              <a:rPr lang="en-US" altLang="ko-KR" dirty="0" err="1"/>
              <a:t>Sihn</a:t>
            </a:r>
            <a:r>
              <a:rPr lang="en-US" altLang="ko-KR" dirty="0"/>
              <a:t> (ETRI)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smtClean="0"/>
              <a:t>Slide </a:t>
            </a:r>
            <a:fld id="{D0FF068C-9A81-4A5F-8F84-6EE3A290DD00}" type="slidenum">
              <a:rPr lang="en-US" smtClean="0"/>
              <a:pPr/>
              <a:t>1</a:t>
            </a:fld>
            <a:endParaRPr lang="en-US"/>
          </a:p>
        </p:txBody>
      </p:sp>
      <p:sp>
        <p:nvSpPr>
          <p:cNvPr id="6" name="Rectangle 3"/>
          <p:cNvSpPr>
            <a:spLocks noChangeArrowheads="1"/>
          </p:cNvSpPr>
          <p:nvPr/>
        </p:nvSpPr>
        <p:spPr bwMode="auto">
          <a:xfrm>
            <a:off x="624840" y="705334"/>
            <a:ext cx="8031480" cy="5262979"/>
          </a:xfrm>
          <a:prstGeom prst="rect">
            <a:avLst/>
          </a:prstGeom>
          <a:noFill/>
          <a:ln w="12700">
            <a:noFill/>
            <a:miter lim="800000"/>
            <a:headEnd type="none" w="sm" len="sm"/>
            <a:tailEnd type="none" w="sm" len="sm"/>
          </a:ln>
          <a:effectLst/>
        </p:spPr>
        <p:txBody>
          <a:bodyPr wrap="square">
            <a:spAutoFit/>
          </a:bodyPr>
          <a:lstStyle/>
          <a:p>
            <a:pPr algn="ctr"/>
            <a:r>
              <a:rPr lang="en-US" sz="1800" b="1" u="sng" kern="1000" spc="-70" dirty="0">
                <a:solidFill>
                  <a:schemeClr val="tx2"/>
                </a:solidFill>
                <a:effectLst>
                  <a:outerShdw blurRad="38100" dist="38100" dir="2700000" algn="tl">
                    <a:srgbClr val="C0C0C0"/>
                  </a:outerShdw>
                </a:effectLst>
              </a:rPr>
              <a:t>Project: IEEE P802.15 Working Group for Wireless Personal Area Networks (WPANs)</a:t>
            </a:r>
            <a:endParaRPr lang="en-US" sz="1600" b="1" kern="1000" spc="-70"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b="1">
                <a:solidFill>
                  <a:schemeClr val="tx2"/>
                </a:solidFill>
              </a:rPr>
              <a:t>:</a:t>
            </a:r>
            <a:r>
              <a:rPr lang="en-US" sz="1600">
                <a:solidFill>
                  <a:schemeClr val="tx2"/>
                </a:solidFill>
              </a:rPr>
              <a:t> </a:t>
            </a:r>
            <a:r>
              <a:rPr lang="en-US" sz="1600" smtClean="0">
                <a:solidFill>
                  <a:schemeClr val="tx2"/>
                </a:solidFill>
              </a:rPr>
              <a:t> Proposed Change to 3e CSD</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January 5, 2015</a:t>
            </a:r>
            <a:endParaRPr lang="en-US" sz="1600" dirty="0">
              <a:solidFill>
                <a:schemeClr val="tx2"/>
              </a:solidFill>
            </a:endParaRPr>
          </a:p>
          <a:p>
            <a:r>
              <a:rPr lang="en-US" sz="1600" b="1" dirty="0">
                <a:solidFill>
                  <a:schemeClr val="tx2"/>
                </a:solidFill>
              </a:rPr>
              <a:t>Source</a:t>
            </a:r>
            <a:r>
              <a:rPr lang="en-US" sz="1600" b="1">
                <a:solidFill>
                  <a:schemeClr val="tx2"/>
                </a:solidFill>
              </a:rPr>
              <a:t>:</a:t>
            </a:r>
            <a:r>
              <a:rPr lang="en-US" sz="1600">
                <a:solidFill>
                  <a:schemeClr val="tx2"/>
                </a:solidFill>
              </a:rPr>
              <a:t> </a:t>
            </a:r>
            <a:r>
              <a:rPr lang="en-US" sz="1600" smtClean="0">
                <a:solidFill>
                  <a:schemeClr val="tx2"/>
                </a:solidFill>
              </a:rPr>
              <a:t>Gyung-Chul </a:t>
            </a:r>
            <a:r>
              <a:rPr lang="en-US" sz="1600" dirty="0" err="1" smtClean="0">
                <a:solidFill>
                  <a:schemeClr val="tx2"/>
                </a:solidFill>
              </a:rPr>
              <a:t>Sihn</a:t>
            </a:r>
            <a:r>
              <a:rPr lang="en-US" sz="1600" dirty="0" smtClean="0">
                <a:solidFill>
                  <a:schemeClr val="tx2"/>
                </a:solidFill>
              </a:rPr>
              <a:t>, </a:t>
            </a:r>
            <a:r>
              <a:rPr lang="en-US" sz="1600" dirty="0" err="1" smtClean="0">
                <a:solidFill>
                  <a:schemeClr val="tx2"/>
                </a:solidFill>
              </a:rPr>
              <a:t>Hoo</a:t>
            </a:r>
            <a:r>
              <a:rPr lang="en-US" sz="1600" dirty="0" smtClean="0">
                <a:solidFill>
                  <a:schemeClr val="tx2"/>
                </a:solidFill>
              </a:rPr>
              <a:t>-Sung Lee, </a:t>
            </a:r>
            <a:r>
              <a:rPr lang="en-US" sz="1600" dirty="0" err="1" smtClean="0">
                <a:solidFill>
                  <a:schemeClr val="tx2"/>
                </a:solidFill>
              </a:rPr>
              <a:t>Ik</a:t>
            </a:r>
            <a:r>
              <a:rPr lang="en-US" sz="1600" dirty="0" smtClean="0">
                <a:solidFill>
                  <a:schemeClr val="tx2"/>
                </a:solidFill>
              </a:rPr>
              <a:t>-Jae Chun</a:t>
            </a:r>
            <a:r>
              <a:rPr lang="en-US" sz="1600" dirty="0" smtClean="0"/>
              <a:t>, </a:t>
            </a:r>
            <a:r>
              <a:rPr lang="en-US" sz="1600" dirty="0" err="1" smtClean="0"/>
              <a:t>Seok-Jin</a:t>
            </a:r>
            <a:r>
              <a:rPr lang="en-US" sz="1600" dirty="0" smtClean="0"/>
              <a:t> Lee, Moon-</a:t>
            </a:r>
            <a:r>
              <a:rPr lang="en-US" sz="1600" dirty="0" err="1" smtClean="0"/>
              <a:t>Sik</a:t>
            </a:r>
            <a:r>
              <a:rPr lang="en-US" sz="1600" dirty="0" smtClean="0"/>
              <a:t> </a:t>
            </a:r>
            <a:r>
              <a:rPr lang="en-US" sz="1600" dirty="0" smtClean="0">
                <a:solidFill>
                  <a:schemeClr val="tx2"/>
                </a:solidFill>
              </a:rPr>
              <a:t>Lee, </a:t>
            </a:r>
            <a:r>
              <a:rPr lang="en-US" sz="1600" dirty="0" err="1" smtClean="0">
                <a:solidFill>
                  <a:schemeClr val="tx2"/>
                </a:solidFill>
              </a:rPr>
              <a:t>Kap-Seok</a:t>
            </a:r>
            <a:r>
              <a:rPr lang="en-US" sz="1600" dirty="0" smtClean="0">
                <a:solidFill>
                  <a:schemeClr val="tx2"/>
                </a:solidFill>
              </a:rPr>
              <a:t> Chang, </a:t>
            </a:r>
            <a:r>
              <a:rPr lang="en-US" sz="1600" err="1" smtClean="0">
                <a:solidFill>
                  <a:schemeClr val="tx2"/>
                </a:solidFill>
              </a:rPr>
              <a:t>Byung</a:t>
            </a:r>
            <a:r>
              <a:rPr lang="en-US" sz="1600" smtClean="0">
                <a:solidFill>
                  <a:schemeClr val="tx2"/>
                </a:solidFill>
              </a:rPr>
              <a:t>-Jae </a:t>
            </a:r>
            <a:r>
              <a:rPr lang="en-US" sz="1600" smtClean="0">
                <a:solidFill>
                  <a:schemeClr val="tx2"/>
                </a:solidFill>
              </a:rPr>
              <a:t>Kwak</a:t>
            </a:r>
            <a:endParaRPr lang="en-US" sz="1600" baseline="30000" smtClean="0">
              <a:solidFill>
                <a:schemeClr val="tx2"/>
              </a:solidFill>
            </a:endParaRPr>
          </a:p>
          <a:p>
            <a:r>
              <a:rPr lang="en-US" sz="1600" smtClean="0">
                <a:solidFill>
                  <a:schemeClr val="tx2"/>
                </a:solidFill>
              </a:rPr>
              <a:t>Company: </a:t>
            </a:r>
            <a:r>
              <a:rPr lang="en-US" sz="1600" smtClean="0">
                <a:solidFill>
                  <a:schemeClr val="tx2"/>
                </a:solidFill>
              </a:rPr>
              <a:t>ETRI</a:t>
            </a:r>
            <a:endParaRPr lang="en-US" sz="1600" baseline="30000" smtClean="0">
              <a:solidFill>
                <a:schemeClr val="tx2"/>
              </a:solidFill>
            </a:endParaRPr>
          </a:p>
          <a:p>
            <a:r>
              <a:rPr lang="en-US" sz="1600" smtClean="0">
                <a:solidFill>
                  <a:schemeClr val="tx2"/>
                </a:solidFill>
              </a:rPr>
              <a:t>Address: </a:t>
            </a:r>
            <a:r>
              <a:rPr lang="en-US" sz="1600" smtClean="0"/>
              <a:t>218  </a:t>
            </a:r>
            <a:r>
              <a:rPr lang="en-US" sz="1600" dirty="0" err="1" smtClean="0"/>
              <a:t>Gajeong-ro</a:t>
            </a:r>
            <a:r>
              <a:rPr lang="en-US" sz="1600" dirty="0" smtClean="0"/>
              <a:t>, </a:t>
            </a:r>
            <a:r>
              <a:rPr lang="en-US" sz="1600" dirty="0" err="1" smtClean="0"/>
              <a:t>Yuseong-gu</a:t>
            </a:r>
            <a:r>
              <a:rPr lang="en-US" sz="1600" dirty="0" smtClean="0">
                <a:solidFill>
                  <a:schemeClr val="tx2"/>
                </a:solidFill>
              </a:rPr>
              <a:t>, Daejeon 305-700, </a:t>
            </a:r>
            <a:r>
              <a:rPr lang="en-US" sz="1600" smtClean="0">
                <a:solidFill>
                  <a:schemeClr val="tx2"/>
                </a:solidFill>
              </a:rPr>
              <a:t>South </a:t>
            </a:r>
            <a:r>
              <a:rPr lang="en-US" sz="1600" smtClean="0">
                <a:solidFill>
                  <a:schemeClr val="tx2"/>
                </a:solidFill>
              </a:rPr>
              <a:t>Korea</a:t>
            </a:r>
          </a:p>
          <a:p>
            <a:r>
              <a:rPr lang="en-US" sz="1600" smtClean="0">
                <a:solidFill>
                  <a:schemeClr val="tx2"/>
                </a:solidFill>
              </a:rPr>
              <a:t>Voice</a:t>
            </a:r>
            <a:r>
              <a:rPr lang="en-US" sz="1600" dirty="0" smtClean="0">
                <a:solidFill>
                  <a:schemeClr val="tx2"/>
                </a:solidFill>
              </a:rPr>
              <a:t>:+82-42-860-6354, </a:t>
            </a:r>
            <a:r>
              <a:rPr lang="en-US" sz="1600" dirty="0">
                <a:solidFill>
                  <a:schemeClr val="tx2"/>
                </a:solidFill>
              </a:rPr>
              <a:t>FAX: </a:t>
            </a:r>
            <a:r>
              <a:rPr lang="en-US" sz="1600" dirty="0" smtClean="0">
                <a:solidFill>
                  <a:schemeClr val="tx2"/>
                </a:solidFill>
              </a:rPr>
              <a:t>+</a:t>
            </a:r>
            <a:r>
              <a:rPr lang="en-US" sz="1600" dirty="0" smtClean="0"/>
              <a:t>82-42-860-6732, E-Mail</a:t>
            </a:r>
            <a:r>
              <a:rPr lang="en-US" sz="1600" dirty="0" smtClean="0">
                <a:solidFill>
                  <a:schemeClr val="tx2"/>
                </a:solidFill>
              </a:rPr>
              <a:t>: neuro@etri.re.kr</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a:t>IEEE </a:t>
            </a:r>
            <a:r>
              <a:rPr lang="en-US" altLang="ko-KR" sz="1600" smtClean="0"/>
              <a:t>802.15-14-0716-00-003e (</a:t>
            </a:r>
            <a:r>
              <a:rPr lang="fr-FR" altLang="ko-KR" sz="1600" smtClean="0"/>
              <a:t>Criteria for Standards Development (CSD)</a:t>
            </a:r>
            <a:r>
              <a:rPr lang="en-US" altLang="ko-KR" sz="1600" smtClean="0"/>
              <a:t>)</a:t>
            </a:r>
            <a:endParaRPr lang="en-US" altLang="ko-KR" sz="1600" dirty="0" smtClean="0"/>
          </a:p>
          <a:p>
            <a:pPr>
              <a:spcBef>
                <a:spcPts val="600"/>
              </a:spcBef>
              <a:spcAft>
                <a:spcPts val="600"/>
              </a:spcAft>
            </a:pPr>
            <a:r>
              <a:rPr lang="en-US" sz="1600" b="1" dirty="0" smtClean="0">
                <a:solidFill>
                  <a:schemeClr val="tx2"/>
                </a:solidFill>
              </a:rPr>
              <a:t>Abstract:</a:t>
            </a:r>
            <a:r>
              <a:rPr lang="en-US" sz="1600" dirty="0" smtClean="0">
                <a:solidFill>
                  <a:schemeClr val="tx2"/>
                </a:solidFill>
              </a:rPr>
              <a:t>	</a:t>
            </a:r>
            <a:r>
              <a:rPr lang="en-US" sz="1600" smtClean="0">
                <a:solidFill>
                  <a:schemeClr val="tx2"/>
                </a:solidFill>
              </a:rPr>
              <a:t> Text proposal for SG3e CSD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a:t>
            </a:r>
            <a:r>
              <a:rPr lang="en-US" sz="1600" b="1" smtClean="0">
                <a:solidFill>
                  <a:schemeClr val="tx2"/>
                </a:solidFill>
              </a:rPr>
              <a:t>: </a:t>
            </a:r>
            <a:r>
              <a:rPr lang="en-US" sz="1600">
                <a:solidFill>
                  <a:schemeClr val="tx2"/>
                </a:solidFill>
              </a:rPr>
              <a:t> </a:t>
            </a:r>
            <a:r>
              <a:rPr lang="en-US" sz="1600" smtClean="0">
                <a:solidFill>
                  <a:schemeClr val="tx2"/>
                </a:solidFill>
              </a:rPr>
              <a:t>Change the text in sub-clause 1.2.1 </a:t>
            </a:r>
            <a:r>
              <a:rPr lang="en-US" altLang="ko-KR" sz="1600"/>
              <a:t>Broad market </a:t>
            </a:r>
            <a:r>
              <a:rPr lang="en-US" altLang="ko-KR" sz="1600" smtClean="0"/>
              <a:t>potential</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70560" y="1820484"/>
            <a:ext cx="7772400" cy="1470025"/>
          </a:xfrm>
        </p:spPr>
        <p:txBody>
          <a:bodyPr/>
          <a:lstStyle/>
          <a:p>
            <a:r>
              <a:rPr lang="en-US" altLang="ko-KR"/>
              <a:t>Proposed Change to 3e </a:t>
            </a:r>
            <a:r>
              <a:rPr lang="en-US" altLang="ko-KR" smtClean="0"/>
              <a:t>CSD</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smtClean="0"/>
              <a:t>IEEE 802.15.3e</a:t>
            </a:r>
            <a:endParaRPr lang="en-US" sz="2400" dirty="0" smtClean="0"/>
          </a:p>
          <a:p>
            <a:endParaRPr lang="en-US" sz="2400" dirty="0"/>
          </a:p>
          <a:p>
            <a:r>
              <a:rPr lang="en-US" sz="2400" dirty="0" smtClean="0"/>
              <a:t>January 2015</a:t>
            </a:r>
            <a:endParaRPr lang="de-DE" sz="2400" dirty="0"/>
          </a:p>
        </p:txBody>
      </p:sp>
      <p:sp>
        <p:nvSpPr>
          <p:cNvPr id="2" name="Datumsplatzhalter 1"/>
          <p:cNvSpPr>
            <a:spLocks noGrp="1"/>
          </p:cNvSpPr>
          <p:nvPr>
            <p:ph type="dt" sz="half" idx="10"/>
          </p:nvPr>
        </p:nvSpPr>
        <p:spPr>
          <a:xfrm>
            <a:off x="685800" y="378281"/>
            <a:ext cx="1600200" cy="215444"/>
          </a:xfrm>
        </p:spPr>
        <p:txBody>
          <a:bodyPr/>
          <a:lstStyle/>
          <a:p>
            <a:r>
              <a:rPr lang="en-US" altLang="ko-KR" smtClean="0"/>
              <a:t>January 2015</a:t>
            </a:r>
            <a:endParaRPr lang="en-US"/>
          </a:p>
        </p:txBody>
      </p:sp>
      <p:sp>
        <p:nvSpPr>
          <p:cNvPr id="3" name="Fußzeilenplatzhalter 2"/>
          <p:cNvSpPr>
            <a:spLocks noGrp="1"/>
          </p:cNvSpPr>
          <p:nvPr>
            <p:ph type="ftr" sz="quarter" idx="11"/>
          </p:nvPr>
        </p:nvSpPr>
        <p:spPr>
          <a:xfrm>
            <a:off x="5486400" y="6475413"/>
            <a:ext cx="3124200" cy="184666"/>
          </a:xfrm>
        </p:spPr>
        <p:txBody>
          <a:bodyPr/>
          <a:lstStyle/>
          <a:p>
            <a:r>
              <a:rPr lang="da-DK" altLang="ko-KR" dirty="0" smtClean="0"/>
              <a:t>Gyung-Chul Sihn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596900"/>
            <a:ext cx="7772400" cy="1066800"/>
          </a:xfrm>
        </p:spPr>
        <p:txBody>
          <a:bodyPr/>
          <a:lstStyle/>
          <a:p>
            <a:r>
              <a:rPr lang="en-US" altLang="ko-KR" smtClean="0"/>
              <a:t>Proposed change to 3e CSD</a:t>
            </a:r>
            <a:endParaRPr lang="ko-KR" altLang="en-US" dirty="0"/>
          </a:p>
        </p:txBody>
      </p:sp>
      <p:sp>
        <p:nvSpPr>
          <p:cNvPr id="4" name="날짜 개체 틀 3"/>
          <p:cNvSpPr>
            <a:spLocks noGrp="1"/>
          </p:cNvSpPr>
          <p:nvPr>
            <p:ph type="dt" sz="half" idx="10"/>
          </p:nvPr>
        </p:nvSpPr>
        <p:spPr/>
        <p:txBody>
          <a:bodyPr/>
          <a:lstStyle/>
          <a:p>
            <a:r>
              <a:rPr lang="en-US" altLang="ko-KR" smtClean="0"/>
              <a:t>January 2015</a:t>
            </a:r>
            <a:endParaRPr lang="en-US" smtClean="0"/>
          </a:p>
        </p:txBody>
      </p:sp>
      <p:sp>
        <p:nvSpPr>
          <p:cNvPr id="5" name="바닥글 개체 틀 4"/>
          <p:cNvSpPr>
            <a:spLocks noGrp="1"/>
          </p:cNvSpPr>
          <p:nvPr>
            <p:ph type="ftr" sz="quarter" idx="11"/>
          </p:nvPr>
        </p:nvSpPr>
        <p:spPr>
          <a:xfrm>
            <a:off x="5471160" y="6475413"/>
            <a:ext cx="3124200" cy="184666"/>
          </a:xfrm>
        </p:spPr>
        <p:txBody>
          <a:bodyPr/>
          <a:lstStyle/>
          <a:p>
            <a:r>
              <a:rPr lang="da-DK" altLang="ko-KR" smtClean="0"/>
              <a:t>Gyung-Chul Sihn (ETRI) et al.</a:t>
            </a:r>
            <a:endParaRPr lang="en-US" altLang="ko-KR" dirty="0"/>
          </a:p>
        </p:txBody>
      </p:sp>
      <p:sp>
        <p:nvSpPr>
          <p:cNvPr id="6" name="슬라이드 번호 개체 틀 5"/>
          <p:cNvSpPr>
            <a:spLocks noGrp="1"/>
          </p:cNvSpPr>
          <p:nvPr>
            <p:ph type="sldNum" sz="quarter" idx="12"/>
          </p:nvPr>
        </p:nvSpPr>
        <p:spPr>
          <a:xfrm>
            <a:off x="4329748" y="6475413"/>
            <a:ext cx="530225" cy="182562"/>
          </a:xfrm>
        </p:spPr>
        <p:txBody>
          <a:bodyPr/>
          <a:lstStyle/>
          <a:p>
            <a:r>
              <a:rPr lang="en-US" smtClean="0"/>
              <a:t>Slide </a:t>
            </a:r>
            <a:fld id="{0CA028F1-D738-48FE-BE50-E58F6D2C58CF}" type="slidenum">
              <a:rPr lang="en-US" smtClean="0"/>
              <a:pPr/>
              <a:t>3</a:t>
            </a:fld>
            <a:endParaRPr lang="en-US"/>
          </a:p>
        </p:txBody>
      </p:sp>
      <p:sp>
        <p:nvSpPr>
          <p:cNvPr id="7" name="내용 개체 틀 6"/>
          <p:cNvSpPr>
            <a:spLocks noGrp="1"/>
          </p:cNvSpPr>
          <p:nvPr>
            <p:ph idx="1"/>
          </p:nvPr>
        </p:nvSpPr>
        <p:spPr>
          <a:xfrm>
            <a:off x="776676" y="1450340"/>
            <a:ext cx="7772400" cy="4975860"/>
          </a:xfrm>
        </p:spPr>
        <p:txBody>
          <a:bodyPr/>
          <a:lstStyle/>
          <a:p>
            <a:pPr marL="57150" indent="0">
              <a:buNone/>
            </a:pPr>
            <a:r>
              <a:rPr lang="en-US" altLang="ko-KR" sz="1200" smtClean="0"/>
              <a:t>-- Beginning of proposed change --</a:t>
            </a:r>
          </a:p>
          <a:p>
            <a:pPr marL="57150" indent="0">
              <a:buNone/>
            </a:pPr>
            <a:endParaRPr lang="en-US" altLang="ko-KR" sz="800" b="1"/>
          </a:p>
          <a:p>
            <a:pPr marL="57150" indent="0">
              <a:buNone/>
            </a:pPr>
            <a:r>
              <a:rPr lang="en-US" altLang="ko-KR" sz="1100" b="1" i="1" u="wavy" smtClean="0"/>
              <a:t>1.2 5C </a:t>
            </a:r>
            <a:r>
              <a:rPr lang="en-US" altLang="ko-KR" sz="1100" b="1" i="1" u="wavy"/>
              <a:t>requirements</a:t>
            </a:r>
            <a:endParaRPr lang="ko-KR" altLang="ko-KR" sz="1100" b="1" i="1" u="wavy"/>
          </a:p>
          <a:p>
            <a:pPr marL="88900" lvl="2" indent="0">
              <a:buNone/>
            </a:pPr>
            <a:r>
              <a:rPr lang="en-US" altLang="ko-KR" sz="1100" b="1" smtClean="0"/>
              <a:t>1.2.1 Broad </a:t>
            </a:r>
            <a:r>
              <a:rPr lang="en-US" altLang="ko-KR" sz="1100" b="1"/>
              <a:t>market potential</a:t>
            </a:r>
            <a:endParaRPr lang="ko-KR" altLang="ko-KR" sz="1100" b="1"/>
          </a:p>
          <a:p>
            <a:pPr marL="57150" indent="0">
              <a:buNone/>
            </a:pPr>
            <a:r>
              <a:rPr lang="en-US" altLang="ko-KR" sz="1100"/>
              <a:t>Each proposed IEEE 802 LMSC standard shall have broad market potential.  At a minimum, address the following areas:</a:t>
            </a:r>
            <a:endParaRPr lang="ko-KR" altLang="ko-KR" sz="1100"/>
          </a:p>
          <a:p>
            <a:pPr marL="57150" indent="0">
              <a:buNone/>
            </a:pPr>
            <a:r>
              <a:rPr lang="en-US" altLang="ko-KR" sz="1100"/>
              <a:t> </a:t>
            </a:r>
            <a:endParaRPr lang="ko-KR" altLang="ko-KR" sz="1100"/>
          </a:p>
          <a:p>
            <a:pPr marL="177800" lvl="1" indent="0">
              <a:buNone/>
            </a:pPr>
            <a:r>
              <a:rPr lang="en-US" altLang="ko-KR" sz="1100" smtClean="0"/>
              <a:t>a) Broad </a:t>
            </a:r>
            <a:r>
              <a:rPr lang="en-US" altLang="ko-KR" sz="1100"/>
              <a:t>sets of applicability.</a:t>
            </a:r>
            <a:endParaRPr lang="ko-KR" altLang="ko-KR" sz="1100"/>
          </a:p>
          <a:p>
            <a:pPr marL="285750" lvl="1" indent="0">
              <a:buNone/>
            </a:pPr>
            <a:r>
              <a:rPr lang="en-US" altLang="ko-KR" sz="1100"/>
              <a:t> </a:t>
            </a:r>
            <a:endParaRPr lang="ko-KR" altLang="ko-KR" sz="1100"/>
          </a:p>
          <a:p>
            <a:pPr marL="285750" lvl="1" indent="0">
              <a:buNone/>
            </a:pPr>
            <a:r>
              <a:rPr lang="en-US" altLang="ko-KR" sz="1100" smtClean="0"/>
              <a:t>There </a:t>
            </a:r>
            <a:r>
              <a:rPr lang="en-US" altLang="ko-KR" sz="1100"/>
              <a:t>is a need for close proximity high rate communications to service the transmission and exchange of large data files, based on point-to-point connections. This proposed amendment consists of an enhanced IEEE 802.15.3 MAC and is applicable for a wide variety of use cases such as </a:t>
            </a:r>
            <a:r>
              <a:rPr lang="en-US" altLang="ko-KR" sz="1100" strike="sngStrike">
                <a:solidFill>
                  <a:srgbClr val="FF0000"/>
                </a:solidFill>
              </a:rPr>
              <a:t>downloading large multimedia data from kiosks and toll gates as well as rapid file exchanges between two mobile products or between mobile and stationary </a:t>
            </a:r>
            <a:r>
              <a:rPr lang="en-US" altLang="ko-KR" sz="1100" strike="sngStrike" smtClean="0">
                <a:solidFill>
                  <a:srgbClr val="FF0000"/>
                </a:solidFill>
              </a:rPr>
              <a:t>products </a:t>
            </a:r>
            <a:r>
              <a:rPr lang="en-US" altLang="ko-KR" sz="1100">
                <a:solidFill>
                  <a:srgbClr val="0000FF"/>
                </a:solidFill>
              </a:rPr>
              <a:t>large multimedia data downloads and rapid file exchanges between two close proximity products, i.e. mobile products, stationary products(kiosks, toll gates, etc.), and wireless storages</a:t>
            </a:r>
            <a:r>
              <a:rPr lang="en-US" altLang="ko-KR" sz="1100" smtClean="0"/>
              <a:t>.</a:t>
            </a:r>
          </a:p>
          <a:p>
            <a:pPr marL="285750" lvl="1" indent="0">
              <a:buNone/>
            </a:pPr>
            <a:endParaRPr lang="en-US" altLang="ko-KR" sz="800"/>
          </a:p>
          <a:p>
            <a:pPr marL="285750" lvl="1" indent="0">
              <a:buNone/>
            </a:pPr>
            <a:r>
              <a:rPr lang="en-US" altLang="ko-KR" sz="1100"/>
              <a:t>In addition, combining complementary technologies will enable additional use cases. As an example, NFC (near field communications) is a secure technology but has a low transmission rate. The combination of NFC and close proximity high rate communications is expected to provide new solutions for electronic payment/authentication and large data transfer simultaneously.</a:t>
            </a:r>
            <a:endParaRPr lang="ko-KR" altLang="ko-KR" sz="1100"/>
          </a:p>
          <a:p>
            <a:pPr marL="457200" lvl="1" indent="0">
              <a:buNone/>
            </a:pPr>
            <a:r>
              <a:rPr lang="en-US" altLang="ko-KR" sz="1100">
                <a:solidFill>
                  <a:srgbClr val="0000FF"/>
                </a:solidFill>
              </a:rPr>
              <a:t> </a:t>
            </a:r>
            <a:endParaRPr lang="ko-KR" altLang="ko-KR" sz="1100">
              <a:solidFill>
                <a:srgbClr val="0000FF"/>
              </a:solidFill>
            </a:endParaRPr>
          </a:p>
          <a:p>
            <a:pPr marL="266700" lvl="1" indent="0">
              <a:buNone/>
            </a:pPr>
            <a:r>
              <a:rPr lang="en-US" altLang="ko-KR" sz="1100" smtClean="0">
                <a:solidFill>
                  <a:srgbClr val="0000FF"/>
                </a:solidFill>
              </a:rPr>
              <a:t>Another </a:t>
            </a:r>
            <a:r>
              <a:rPr lang="en-US" altLang="ko-KR" sz="1100">
                <a:solidFill>
                  <a:srgbClr val="0000FF"/>
                </a:solidFill>
              </a:rPr>
              <a:t>example, the combination of wireless power transfer and close proximity high rate communications is expected to provide new solutions for battery-less wireless storages supporting large data transfer.</a:t>
            </a:r>
            <a:endParaRPr lang="ko-KR" altLang="ko-KR" sz="1100">
              <a:solidFill>
                <a:srgbClr val="0000FF"/>
              </a:solidFill>
            </a:endParaRPr>
          </a:p>
          <a:p>
            <a:pPr marL="57150" indent="0">
              <a:buNone/>
            </a:pPr>
            <a:endParaRPr lang="en-US" altLang="ko-KR" sz="1200" smtClean="0"/>
          </a:p>
          <a:p>
            <a:pPr marL="177800" lvl="1" indent="0">
              <a:buNone/>
            </a:pPr>
            <a:r>
              <a:rPr lang="en-US" altLang="ko-KR" sz="1100" smtClean="0"/>
              <a:t>b) </a:t>
            </a:r>
            <a:r>
              <a:rPr lang="en-US" altLang="ko-KR" sz="1100"/>
              <a:t>Multiple vendors and numerous users</a:t>
            </a:r>
            <a:r>
              <a:rPr lang="en-US" altLang="ko-KR" sz="1100" smtClean="0"/>
              <a:t>.</a:t>
            </a:r>
            <a:endParaRPr lang="ko-KR" altLang="ko-KR" sz="1100"/>
          </a:p>
          <a:p>
            <a:pPr marL="57150" indent="0">
              <a:buNone/>
            </a:pPr>
            <a:endParaRPr lang="en-US" altLang="ko-KR" sz="1200" smtClean="0"/>
          </a:p>
          <a:p>
            <a:pPr marL="57150" indent="0">
              <a:buNone/>
            </a:pPr>
            <a:r>
              <a:rPr lang="en-US" altLang="ko-KR" sz="1200"/>
              <a:t>-- </a:t>
            </a:r>
            <a:r>
              <a:rPr lang="en-US" altLang="ko-KR" sz="1200" smtClean="0"/>
              <a:t>End of </a:t>
            </a:r>
            <a:r>
              <a:rPr lang="en-US" altLang="ko-KR" sz="1200"/>
              <a:t>proposed change --</a:t>
            </a:r>
          </a:p>
          <a:p>
            <a:pPr marL="57150" indent="0">
              <a:buNone/>
            </a:pPr>
            <a:endParaRPr lang="en-US" altLang="ko-KR" sz="1800" smtClean="0"/>
          </a:p>
        </p:txBody>
      </p:sp>
    </p:spTree>
    <p:extLst>
      <p:ext uri="{BB962C8B-B14F-4D97-AF65-F5344CB8AC3E}">
        <p14:creationId xmlns:p14="http://schemas.microsoft.com/office/powerpoint/2010/main" val="2834738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278</TotalTime>
  <Words>163</Words>
  <Application>Microsoft Office PowerPoint</Application>
  <PresentationFormat>화면 슬라이드 쇼(4:3)</PresentationFormat>
  <Paragraphs>57</Paragraphs>
  <Slides>3</Slides>
  <Notes>3</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IEEE-P802_15</vt:lpstr>
      <vt:lpstr>PowerPoint 프레젠테이션</vt:lpstr>
      <vt:lpstr>Proposed Change to 3e CSD</vt:lpstr>
      <vt:lpstr>Proposed change to 3e CSD</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application for close proximity P2P</dc:title>
  <dc:subject>New application for close proximity P2P</dc:subject>
  <dc:creator>Gyung-Chul Sihn</dc:creator>
  <cp:lastModifiedBy>Gerald</cp:lastModifiedBy>
  <cp:revision>11</cp:revision>
  <dcterms:created xsi:type="dcterms:W3CDTF">2014-12-29T05:47:01Z</dcterms:created>
  <dcterms:modified xsi:type="dcterms:W3CDTF">2015-01-09T06:15:35Z</dcterms:modified>
</cp:coreProperties>
</file>