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258" r:id="rId3"/>
    <p:sldId id="256" r:id="rId4"/>
    <p:sldId id="275" r:id="rId5"/>
    <p:sldId id="276" r:id="rId6"/>
    <p:sldId id="274" r:id="rId7"/>
    <p:sldId id="263" r:id="rId8"/>
    <p:sldId id="264" r:id="rId9"/>
    <p:sldId id="265" r:id="rId10"/>
    <p:sldId id="266" r:id="rId11"/>
    <p:sldId id="271" r:id="rId12"/>
    <p:sldId id="267" r:id="rId13"/>
    <p:sldId id="268" r:id="rId14"/>
    <p:sldId id="270" r:id="rId15"/>
    <p:sldId id="272" r:id="rId16"/>
    <p:sldId id="269" r:id="rId17"/>
    <p:sldId id="273" r:id="rId1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8" d="100"/>
          <a:sy n="118"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D49D2793-6003-4406-A1E0-792DAF0B858A}"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2114505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5E05FB7E-1E59-44B8-BB9E-C7E35A2108AF}"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4038010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ko-KR"/>
              <a:t>doc.: IEEE 802.15-&lt;doc#&gt;</a:t>
            </a:r>
          </a:p>
        </p:txBody>
      </p:sp>
      <p:sp>
        <p:nvSpPr>
          <p:cNvPr id="5" name="Rectangle 3"/>
          <p:cNvSpPr>
            <a:spLocks noGrp="1" noChangeArrowheads="1"/>
          </p:cNvSpPr>
          <p:nvPr>
            <p:ph type="dt" idx="1"/>
          </p:nvPr>
        </p:nvSpPr>
        <p:spPr>
          <a:ln/>
        </p:spPr>
        <p:txBody>
          <a:bodyPr/>
          <a:lstStyle/>
          <a:p>
            <a:r>
              <a:rPr lang="en-US" altLang="ko-KR"/>
              <a:t>&lt;month year&gt;</a:t>
            </a:r>
          </a:p>
        </p:txBody>
      </p:sp>
      <p:sp>
        <p:nvSpPr>
          <p:cNvPr id="6" name="Rectangle 6"/>
          <p:cNvSpPr>
            <a:spLocks noGrp="1" noChangeArrowheads="1"/>
          </p:cNvSpPr>
          <p:nvPr>
            <p:ph type="ftr" sz="quarter" idx="4"/>
          </p:nvPr>
        </p:nvSpPr>
        <p:spPr>
          <a:ln/>
        </p:spPr>
        <p:txBody>
          <a:bodyPr/>
          <a:lstStyle/>
          <a:p>
            <a:pPr lvl="4"/>
            <a:r>
              <a:rPr lang="en-US" altLang="ko-KR"/>
              <a:t>&lt;author&gt;, &lt;company&gt;</a:t>
            </a:r>
          </a:p>
        </p:txBody>
      </p:sp>
      <p:sp>
        <p:nvSpPr>
          <p:cNvPr id="7" name="Rectangle 7"/>
          <p:cNvSpPr>
            <a:spLocks noGrp="1" noChangeArrowheads="1"/>
          </p:cNvSpPr>
          <p:nvPr>
            <p:ph type="sldNum" sz="quarter" idx="5"/>
          </p:nvPr>
        </p:nvSpPr>
        <p:spPr>
          <a:ln/>
        </p:spPr>
        <p:txBody>
          <a:bodyPr/>
          <a:lstStyle/>
          <a:p>
            <a:r>
              <a:rPr lang="en-US" altLang="ko-KR"/>
              <a:t>Page </a:t>
            </a:r>
            <a:fld id="{70AB3591-5814-41A5-BEE7-109AAF99861A}" type="slidenum">
              <a:rPr lang="en-US" altLang="ko-KR"/>
              <a:pPr/>
              <a:t>3</a:t>
            </a:fld>
            <a:endParaRPr lang="en-US" altLang="ko-KR"/>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ko-KR"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EF23335-5352-4985-ABC1-A1D371906F20}" type="slidenum">
              <a:rPr lang="en-US" altLang="ko-KR"/>
              <a:pPr/>
              <a:t>‹#›</a:t>
            </a:fld>
            <a:endParaRPr lang="en-US" altLang="ko-KR"/>
          </a:p>
        </p:txBody>
      </p:sp>
    </p:spTree>
    <p:extLst>
      <p:ext uri="{BB962C8B-B14F-4D97-AF65-F5344CB8AC3E}">
        <p14:creationId xmlns:p14="http://schemas.microsoft.com/office/powerpoint/2010/main" val="70119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7E6B6837-4D36-44F9-A542-92DBC7B6BF54}" type="slidenum">
              <a:rPr lang="en-US" altLang="ko-KR"/>
              <a:pPr/>
              <a:t>‹#›</a:t>
            </a:fld>
            <a:endParaRPr lang="en-US" altLang="ko-KR"/>
          </a:p>
        </p:txBody>
      </p:sp>
    </p:spTree>
    <p:extLst>
      <p:ext uri="{BB962C8B-B14F-4D97-AF65-F5344CB8AC3E}">
        <p14:creationId xmlns:p14="http://schemas.microsoft.com/office/powerpoint/2010/main" val="178385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056FE5D-BAC0-470C-81AA-BA4651ECD137}" type="slidenum">
              <a:rPr lang="en-US" altLang="ko-KR"/>
              <a:pPr/>
              <a:t>‹#›</a:t>
            </a:fld>
            <a:endParaRPr lang="en-US" altLang="ko-KR"/>
          </a:p>
        </p:txBody>
      </p:sp>
    </p:spTree>
    <p:extLst>
      <p:ext uri="{BB962C8B-B14F-4D97-AF65-F5344CB8AC3E}">
        <p14:creationId xmlns:p14="http://schemas.microsoft.com/office/powerpoint/2010/main" val="49272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A5F1B148-D82A-47A5-BCE5-934BDCB36E59}" type="slidenum">
              <a:rPr lang="en-US" altLang="ko-KR"/>
              <a:pPr/>
              <a:t>‹#›</a:t>
            </a:fld>
            <a:endParaRPr lang="en-US" altLang="ko-KR"/>
          </a:p>
        </p:txBody>
      </p:sp>
    </p:spTree>
    <p:extLst>
      <p:ext uri="{BB962C8B-B14F-4D97-AF65-F5344CB8AC3E}">
        <p14:creationId xmlns:p14="http://schemas.microsoft.com/office/powerpoint/2010/main" val="375290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DDF1773-C703-409C-9B8F-2CC0031EF3A7}" type="slidenum">
              <a:rPr lang="en-US" altLang="ko-KR"/>
              <a:pPr/>
              <a:t>‹#›</a:t>
            </a:fld>
            <a:endParaRPr lang="en-US" altLang="ko-KR"/>
          </a:p>
        </p:txBody>
      </p:sp>
    </p:spTree>
    <p:extLst>
      <p:ext uri="{BB962C8B-B14F-4D97-AF65-F5344CB8AC3E}">
        <p14:creationId xmlns:p14="http://schemas.microsoft.com/office/powerpoint/2010/main" val="139520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07ED5DF-168F-4D0B-BA98-CD53C968AB57}" type="slidenum">
              <a:rPr lang="en-US" altLang="ko-KR"/>
              <a:pPr/>
              <a:t>‹#›</a:t>
            </a:fld>
            <a:endParaRPr lang="en-US" altLang="ko-KR"/>
          </a:p>
        </p:txBody>
      </p:sp>
    </p:spTree>
    <p:extLst>
      <p:ext uri="{BB962C8B-B14F-4D97-AF65-F5344CB8AC3E}">
        <p14:creationId xmlns:p14="http://schemas.microsoft.com/office/powerpoint/2010/main" val="267891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a:t>&lt;month year&gt;</a:t>
            </a:r>
          </a:p>
        </p:txBody>
      </p:sp>
      <p:sp>
        <p:nvSpPr>
          <p:cNvPr id="8" name="바닥글 개체 틀 7"/>
          <p:cNvSpPr>
            <a:spLocks noGrp="1"/>
          </p:cNvSpPr>
          <p:nvPr>
            <p:ph type="ftr" sz="quarter" idx="11"/>
          </p:nvPr>
        </p:nvSpPr>
        <p:spPr/>
        <p:txBody>
          <a:bodyPr/>
          <a:lstStyle>
            <a:lvl1pPr>
              <a:defRPr/>
            </a:lvl1pPr>
          </a:lstStyle>
          <a:p>
            <a:r>
              <a:rPr lang="en-US" altLang="ko-KR"/>
              <a:t>&lt;author&gt;, &lt;company&gt;</a:t>
            </a:r>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761A0BB6-E1C3-4DF4-B2FA-E06F7523ACD7}" type="slidenum">
              <a:rPr lang="en-US" altLang="ko-KR"/>
              <a:pPr/>
              <a:t>‹#›</a:t>
            </a:fld>
            <a:endParaRPr lang="en-US" altLang="ko-KR"/>
          </a:p>
        </p:txBody>
      </p:sp>
    </p:spTree>
    <p:extLst>
      <p:ext uri="{BB962C8B-B14F-4D97-AF65-F5344CB8AC3E}">
        <p14:creationId xmlns:p14="http://schemas.microsoft.com/office/powerpoint/2010/main" val="393136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a:t>&lt;month year&gt;</a:t>
            </a:r>
          </a:p>
        </p:txBody>
      </p:sp>
      <p:sp>
        <p:nvSpPr>
          <p:cNvPr id="4" name="바닥글 개체 틀 3"/>
          <p:cNvSpPr>
            <a:spLocks noGrp="1"/>
          </p:cNvSpPr>
          <p:nvPr>
            <p:ph type="ftr" sz="quarter" idx="11"/>
          </p:nvPr>
        </p:nvSpPr>
        <p:spPr/>
        <p:txBody>
          <a:bodyPr/>
          <a:lstStyle>
            <a:lvl1pPr>
              <a:defRPr/>
            </a:lvl1pPr>
          </a:lstStyle>
          <a:p>
            <a:r>
              <a:rPr lang="en-US" altLang="ko-KR"/>
              <a:t>&lt;author&gt;, &lt;company&gt;</a:t>
            </a:r>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5041C563-A14B-4BA6-A64B-36A5A3484914}" type="slidenum">
              <a:rPr lang="en-US" altLang="ko-KR"/>
              <a:pPr/>
              <a:t>‹#›</a:t>
            </a:fld>
            <a:endParaRPr lang="en-US" altLang="ko-KR"/>
          </a:p>
        </p:txBody>
      </p:sp>
    </p:spTree>
    <p:extLst>
      <p:ext uri="{BB962C8B-B14F-4D97-AF65-F5344CB8AC3E}">
        <p14:creationId xmlns:p14="http://schemas.microsoft.com/office/powerpoint/2010/main" val="414264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a:t>&lt;month year&gt;</a:t>
            </a:r>
          </a:p>
        </p:txBody>
      </p:sp>
      <p:sp>
        <p:nvSpPr>
          <p:cNvPr id="3" name="바닥글 개체 틀 2"/>
          <p:cNvSpPr>
            <a:spLocks noGrp="1"/>
          </p:cNvSpPr>
          <p:nvPr>
            <p:ph type="ftr" sz="quarter" idx="11"/>
          </p:nvPr>
        </p:nvSpPr>
        <p:spPr/>
        <p:txBody>
          <a:bodyPr/>
          <a:lstStyle>
            <a:lvl1pPr>
              <a:defRPr/>
            </a:lvl1pPr>
          </a:lstStyle>
          <a:p>
            <a:r>
              <a:rPr lang="en-US" altLang="ko-KR"/>
              <a:t>&lt;author&gt;, &lt;company&gt;</a:t>
            </a:r>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B87C7261-9F80-4158-B227-B5A76146414A}" type="slidenum">
              <a:rPr lang="en-US" altLang="ko-KR"/>
              <a:pPr/>
              <a:t>‹#›</a:t>
            </a:fld>
            <a:endParaRPr lang="en-US" altLang="ko-KR"/>
          </a:p>
        </p:txBody>
      </p:sp>
    </p:spTree>
    <p:extLst>
      <p:ext uri="{BB962C8B-B14F-4D97-AF65-F5344CB8AC3E}">
        <p14:creationId xmlns:p14="http://schemas.microsoft.com/office/powerpoint/2010/main" val="397782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920CA92-F95F-40D5-8DAF-E5AFB4843CA8}" type="slidenum">
              <a:rPr lang="en-US" altLang="ko-KR"/>
              <a:pPr/>
              <a:t>‹#›</a:t>
            </a:fld>
            <a:endParaRPr lang="en-US" altLang="ko-KR"/>
          </a:p>
        </p:txBody>
      </p:sp>
    </p:spTree>
    <p:extLst>
      <p:ext uri="{BB962C8B-B14F-4D97-AF65-F5344CB8AC3E}">
        <p14:creationId xmlns:p14="http://schemas.microsoft.com/office/powerpoint/2010/main" val="138769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49CB92E0-92AD-4038-B3A7-685FE68D80C4}" type="slidenum">
              <a:rPr lang="en-US" altLang="ko-KR"/>
              <a:pPr/>
              <a:t>‹#›</a:t>
            </a:fld>
            <a:endParaRPr lang="en-US" altLang="ko-KR"/>
          </a:p>
        </p:txBody>
      </p:sp>
    </p:spTree>
    <p:extLst>
      <p:ext uri="{BB962C8B-B14F-4D97-AF65-F5344CB8AC3E}">
        <p14:creationId xmlns:p14="http://schemas.microsoft.com/office/powerpoint/2010/main" val="223550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a:t>&lt;month year&gt;</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67ECA175-EBE1-4C68-83FE-0FFB69390FCD}" type="slidenum">
              <a:rPr lang="en-US" altLang="ko-KR"/>
              <a:pPr/>
              <a:t>‹#›</a:t>
            </a:fld>
            <a:endParaRPr lang="en-US" altLang="ko-KR"/>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lvl="4" algn="r"/>
            <a:r>
              <a:rPr lang="en-US" altLang="ko-KR" sz="1400" b="1" dirty="0">
                <a:ea typeface="굴림" charset="-127"/>
              </a:rPr>
              <a:t>doc.: IEEE </a:t>
            </a:r>
            <a:r>
              <a:rPr lang="en-US" altLang="ko-KR" sz="1400" b="1" dirty="0" smtClean="0">
                <a:ea typeface="굴림" charset="-127"/>
              </a:rPr>
              <a:t>802.15-</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5DF850BB-7B27-4558-A344-C60720F8C465}" type="slidenum">
              <a:rPr lang="en-US" altLang="ko-KR"/>
              <a:pPr/>
              <a:t>1</a:t>
            </a:fld>
            <a:endParaRPr lang="en-US" altLang="ko-KR"/>
          </a:p>
        </p:txBody>
      </p:sp>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Rectangle 3"/>
          <p:cNvSpPr>
            <a:spLocks noChangeArrowheads="1"/>
          </p:cNvSpPr>
          <p:nvPr/>
        </p:nvSpPr>
        <p:spPr bwMode="auto">
          <a:xfrm>
            <a:off x="152400" y="609600"/>
            <a:ext cx="8991600" cy="433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ea typeface="굴림" charset="-127"/>
            </a:endParaRPr>
          </a:p>
          <a:p>
            <a:r>
              <a:rPr lang="en-US" altLang="ko-KR" sz="1600" b="1" dirty="0">
                <a:ea typeface="굴림" charset="-127"/>
              </a:rPr>
              <a:t>Submission Title:</a:t>
            </a:r>
            <a:r>
              <a:rPr lang="en-US" altLang="ko-KR" sz="1600" dirty="0">
                <a:ea typeface="굴림" charset="-127"/>
              </a:rPr>
              <a:t> </a:t>
            </a:r>
            <a:r>
              <a:rPr lang="en-US" altLang="ko-KR" sz="1600" dirty="0" smtClean="0">
                <a:ea typeface="굴림" charset="-127"/>
              </a:rPr>
              <a:t>[</a:t>
            </a:r>
            <a:r>
              <a:rPr lang="en-US" altLang="ko-KR" sz="1600" dirty="0" err="1"/>
              <a:t>mmWave</a:t>
            </a:r>
            <a:r>
              <a:rPr lang="en-US" altLang="ko-KR" sz="1600" dirty="0"/>
              <a:t> Wireless </a:t>
            </a:r>
            <a:r>
              <a:rPr lang="en-US" altLang="ko-KR" sz="1600" dirty="0" smtClean="0"/>
              <a:t>Backhauling for High Rate Mobile Hotspot Network</a:t>
            </a:r>
            <a:r>
              <a:rPr lang="en-US" altLang="ko-KR" sz="1600" dirty="0" smtClean="0">
                <a:ea typeface="굴림" charset="-127"/>
              </a:rPr>
              <a:t>]</a:t>
            </a:r>
            <a:r>
              <a:rPr lang="en-US" altLang="ko-KR" sz="1600" dirty="0">
                <a:ea typeface="굴림" charset="-127"/>
              </a:rPr>
              <a:t>	</a:t>
            </a:r>
          </a:p>
          <a:p>
            <a:r>
              <a:rPr lang="en-US" altLang="ko-KR" sz="1600" b="1" dirty="0">
                <a:ea typeface="굴림" charset="-127"/>
              </a:rPr>
              <a:t>Date Submitted: </a:t>
            </a:r>
            <a:r>
              <a:rPr lang="en-US" altLang="ko-KR" sz="1600" dirty="0" smtClean="0">
                <a:ea typeface="굴림" charset="-127"/>
              </a:rPr>
              <a:t>[13 January, 2015]</a:t>
            </a:r>
            <a:r>
              <a:rPr lang="en-US" altLang="ko-KR" sz="1600" dirty="0">
                <a:ea typeface="굴림" charset="-127"/>
              </a:rPr>
              <a:t>	</a:t>
            </a:r>
          </a:p>
          <a:p>
            <a:r>
              <a:rPr lang="en-US" altLang="ko-KR" sz="1600" b="1" dirty="0">
                <a:ea typeface="굴림" charset="-127"/>
              </a:rPr>
              <a:t>Source:</a:t>
            </a:r>
            <a:r>
              <a:rPr lang="en-US" altLang="ko-KR" sz="1600" dirty="0">
                <a:ea typeface="굴림" charset="-127"/>
              </a:rPr>
              <a:t> </a:t>
            </a:r>
            <a:r>
              <a:rPr lang="en-US" altLang="ko-KR" sz="1600" dirty="0" smtClean="0">
                <a:ea typeface="굴림" charset="-127"/>
              </a:rPr>
              <a:t>[Bing Hui, </a:t>
            </a:r>
            <a:r>
              <a:rPr lang="en-US" altLang="ko-KR" sz="1600" dirty="0" err="1" smtClean="0">
                <a:ea typeface="굴림" charset="-127"/>
              </a:rPr>
              <a:t>Junhyeong</a:t>
            </a:r>
            <a:r>
              <a:rPr lang="en-US" altLang="ko-KR" sz="1600" dirty="0" smtClean="0">
                <a:ea typeface="굴림" charset="-127"/>
              </a:rPr>
              <a:t> Kim, </a:t>
            </a:r>
            <a:r>
              <a:rPr lang="en-US" altLang="ko-KR" sz="1600" dirty="0" err="1" smtClean="0">
                <a:ea typeface="굴림" charset="-127"/>
              </a:rPr>
              <a:t>Hee</a:t>
            </a:r>
            <a:r>
              <a:rPr lang="en-US" altLang="ko-KR" sz="1600" dirty="0" smtClean="0">
                <a:ea typeface="굴림" charset="-127"/>
              </a:rPr>
              <a:t>-Sang Chung, and Il </a:t>
            </a:r>
            <a:r>
              <a:rPr lang="en-US" altLang="ko-KR" sz="1600" dirty="0" err="1" smtClean="0">
                <a:ea typeface="굴림" charset="-127"/>
              </a:rPr>
              <a:t>Gyu</a:t>
            </a:r>
            <a:r>
              <a:rPr lang="en-US" altLang="ko-KR" sz="1600" dirty="0" smtClean="0">
                <a:ea typeface="굴림" charset="-127"/>
              </a:rPr>
              <a:t> Kim] </a:t>
            </a:r>
            <a:r>
              <a:rPr lang="en-US" altLang="ko-KR" sz="1600" dirty="0">
                <a:ea typeface="굴림" charset="-127"/>
              </a:rPr>
              <a:t>Company </a:t>
            </a:r>
            <a:r>
              <a:rPr lang="en-US" altLang="ko-KR" sz="1600" dirty="0" smtClean="0">
                <a:ea typeface="굴림" charset="-127"/>
              </a:rPr>
              <a:t>[ETRI]</a:t>
            </a:r>
            <a:endParaRPr lang="en-US" altLang="ko-KR" sz="1600" dirty="0">
              <a:ea typeface="굴림" charset="-127"/>
            </a:endParaRPr>
          </a:p>
          <a:p>
            <a:r>
              <a:rPr lang="en-US" altLang="ko-KR" sz="1600" dirty="0">
                <a:ea typeface="굴림" charset="-127"/>
              </a:rPr>
              <a:t>Address </a:t>
            </a:r>
            <a:r>
              <a:rPr lang="en-US" altLang="ko-KR" sz="1600" dirty="0" smtClean="0">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305-700, KOREA</a:t>
            </a:r>
            <a:r>
              <a:rPr lang="en-US" altLang="ko-KR" sz="1600" dirty="0" smtClean="0">
                <a:ea typeface="굴림" charset="-127"/>
              </a:rPr>
              <a:t>]</a:t>
            </a:r>
            <a:endParaRPr lang="en-US" altLang="ko-KR" sz="1600" dirty="0">
              <a:ea typeface="굴림" charset="-127"/>
            </a:endParaRPr>
          </a:p>
          <a:p>
            <a:r>
              <a:rPr lang="en-US" altLang="ko-KR" sz="1600" dirty="0">
                <a:ea typeface="굴림" charset="-127"/>
              </a:rPr>
              <a:t>Voice</a:t>
            </a:r>
            <a:r>
              <a:rPr lang="en-US" altLang="ko-KR" sz="1600" dirty="0" smtClean="0">
                <a:ea typeface="굴림" charset="-127"/>
              </a:rPr>
              <a:t>:[+82-42-860-5324], </a:t>
            </a:r>
            <a:r>
              <a:rPr lang="en-US" altLang="ko-KR" sz="1600" dirty="0">
                <a:ea typeface="굴림" charset="-127"/>
              </a:rPr>
              <a:t>FAX: </a:t>
            </a:r>
            <a:r>
              <a:rPr lang="en-US" altLang="ko-KR" sz="1600" dirty="0" smtClean="0">
                <a:ea typeface="굴림" charset="-127"/>
              </a:rPr>
              <a:t>[+82-42-860-6732], </a:t>
            </a:r>
            <a:r>
              <a:rPr lang="en-US" altLang="ko-KR" sz="1600" dirty="0">
                <a:ea typeface="굴림" charset="-127"/>
              </a:rPr>
              <a:t>E-Mail</a:t>
            </a:r>
            <a:r>
              <a:rPr lang="en-US" altLang="ko-KR" sz="1600" dirty="0" smtClean="0">
                <a:ea typeface="굴림" charset="-127"/>
              </a:rPr>
              <a:t>:[huibing@etri.re.kr]</a:t>
            </a:r>
            <a:r>
              <a:rPr lang="en-US" altLang="ko-KR" sz="1600" dirty="0">
                <a:ea typeface="굴림" charset="-127"/>
              </a:rPr>
              <a:t>	</a:t>
            </a:r>
          </a:p>
          <a:p>
            <a:pPr>
              <a:spcBef>
                <a:spcPts val="100"/>
              </a:spcBef>
              <a:spcAft>
                <a:spcPts val="100"/>
              </a:spcAft>
            </a:pPr>
            <a:r>
              <a:rPr lang="en-US" altLang="ko-KR" dirty="0">
                <a:ea typeface="굴림" charset="-127"/>
              </a:rPr>
              <a:t>	</a:t>
            </a:r>
          </a:p>
          <a:p>
            <a:pPr>
              <a:spcBef>
                <a:spcPts val="600"/>
              </a:spcBef>
              <a:spcAft>
                <a:spcPts val="600"/>
              </a:spcAft>
            </a:pPr>
            <a:r>
              <a:rPr lang="en-US" altLang="ko-KR" sz="1600" b="1" dirty="0">
                <a:ea typeface="굴림" charset="-127"/>
              </a:rPr>
              <a:t>Abstract:</a:t>
            </a:r>
            <a:r>
              <a:rPr lang="en-US" altLang="ko-KR" sz="1600" dirty="0">
                <a:ea typeface="굴림" charset="-127"/>
              </a:rPr>
              <a:t>	</a:t>
            </a:r>
            <a:r>
              <a:rPr lang="en-US" altLang="ko-KR" sz="1600" dirty="0" smtClean="0">
                <a:ea typeface="굴림" charset="-127"/>
              </a:rPr>
              <a:t>[</a:t>
            </a:r>
            <a:r>
              <a:rPr lang="en-US" altLang="ko-KR" sz="1600" dirty="0" err="1"/>
              <a:t>mmWave</a:t>
            </a:r>
            <a:r>
              <a:rPr lang="en-US" altLang="ko-KR" sz="1600" dirty="0"/>
              <a:t> Wireless Backhauling for </a:t>
            </a:r>
            <a:r>
              <a:rPr lang="en-US" altLang="ko-KR" sz="1600" dirty="0" smtClean="0"/>
              <a:t>High Rate </a:t>
            </a:r>
            <a:r>
              <a:rPr lang="en-US" altLang="ko-KR" sz="1600" dirty="0"/>
              <a:t>Mobile Hotspot Network</a:t>
            </a:r>
            <a:r>
              <a:rPr lang="en-US" altLang="ko-KR" sz="1600" dirty="0" smtClean="0">
                <a:ea typeface="굴림" charset="-127"/>
              </a:rPr>
              <a:t>]</a:t>
            </a:r>
            <a:endParaRPr lang="en-US" altLang="ko-KR" sz="1600" dirty="0">
              <a:ea typeface="굴림" charset="-127"/>
            </a:endParaRPr>
          </a:p>
          <a:p>
            <a:pPr>
              <a:spcBef>
                <a:spcPts val="600"/>
              </a:spcBef>
              <a:spcAft>
                <a:spcPts val="600"/>
              </a:spcAft>
            </a:pPr>
            <a:r>
              <a:rPr lang="en-US" altLang="ko-KR" sz="1600" b="1" dirty="0">
                <a:ea typeface="굴림" charset="-127"/>
              </a:rPr>
              <a:t>Purpose:</a:t>
            </a:r>
            <a:r>
              <a:rPr lang="en-US" altLang="ko-KR" sz="1600" dirty="0">
                <a:ea typeface="굴림" charset="-127"/>
              </a:rPr>
              <a:t>	</a:t>
            </a:r>
            <a:r>
              <a:rPr lang="en-US" altLang="ko-KR" sz="1600" dirty="0" smtClean="0">
                <a:ea typeface="굴림" charset="-127"/>
              </a:rPr>
              <a:t>[To introduce a concept of mobile wireless backhaul for MHN]</a:t>
            </a:r>
            <a:endParaRPr lang="en-US" altLang="ko-KR" sz="1600" dirty="0">
              <a:ea typeface="굴림" charset="-127"/>
            </a:endParaRPr>
          </a:p>
          <a:p>
            <a:r>
              <a:rPr lang="en-US" altLang="ko-KR" sz="1600" b="1" dirty="0">
                <a:ea typeface="굴림" charset="-127"/>
              </a:rPr>
              <a:t>Notice:</a:t>
            </a:r>
            <a:r>
              <a:rPr lang="en-US" altLang="ko-KR" sz="1600" dirty="0">
                <a:ea typeface="굴림" charset="-127"/>
              </a:rPr>
              <a:t>	This document has been prepared to assist the IEEE </a:t>
            </a:r>
            <a:r>
              <a:rPr lang="en-US" altLang="ko-KR" sz="1600" dirty="0" smtClean="0">
                <a:ea typeface="굴림" charset="-127"/>
              </a:rPr>
              <a:t>P802.15.  </a:t>
            </a:r>
            <a:r>
              <a:rPr lang="en-US" altLang="ko-KR" sz="1600" dirty="0">
                <a:ea typeface="굴림" charset="-127"/>
              </a:rPr>
              <a:t>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ea typeface="굴림" charset="-127"/>
              </a:rPr>
              <a:t>Release:</a:t>
            </a:r>
            <a:r>
              <a:rPr lang="en-US" altLang="ko-KR" sz="1600" dirty="0">
                <a:ea typeface="굴림" charset="-127"/>
              </a:rPr>
              <a:t>	The contributor acknowledges and accepts that this contribution becomes the property of IEEE and may be made publicly available by </a:t>
            </a:r>
            <a:r>
              <a:rPr lang="en-US" altLang="ko-KR" sz="1600" dirty="0" smtClean="0">
                <a:ea typeface="굴림" charset="-127"/>
              </a:rPr>
              <a:t>P802.15.</a:t>
            </a:r>
            <a:r>
              <a:rPr lang="en-US" altLang="ko-KR" sz="1600" dirty="0">
                <a:ea typeface="굴림" charset="-127"/>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a:t>
            </a:r>
            <a:r>
              <a:rPr lang="en-US" altLang="ko-KR" dirty="0" smtClean="0"/>
              <a:t>RTT (</a:t>
            </a:r>
            <a:r>
              <a:rPr lang="en-US" altLang="ko-KR" dirty="0"/>
              <a:t>2</a:t>
            </a:r>
            <a:r>
              <a:rPr lang="en-US" altLang="ko-KR" dirty="0" smtClean="0"/>
              <a:t>/7)</a:t>
            </a:r>
            <a:endParaRPr lang="ko-KR" altLang="en-US"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10</a:t>
            </a:fld>
            <a:endParaRPr lang="en-US" altLang="ko-KR"/>
          </a:p>
        </p:txBody>
      </p:sp>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aphicFrame>
        <p:nvGraphicFramePr>
          <p:cNvPr id="10" name="표 9"/>
          <p:cNvGraphicFramePr>
            <a:graphicFrameLocks noGrp="1"/>
          </p:cNvGraphicFramePr>
          <p:nvPr>
            <p:extLst>
              <p:ext uri="{D42A27DB-BD31-4B8C-83A1-F6EECF244321}">
                <p14:modId xmlns:p14="http://schemas.microsoft.com/office/powerpoint/2010/main" val="1437502241"/>
              </p:ext>
            </p:extLst>
          </p:nvPr>
        </p:nvGraphicFramePr>
        <p:xfrm>
          <a:off x="611560" y="2060848"/>
          <a:ext cx="7980984" cy="1944214"/>
        </p:xfrm>
        <a:graphic>
          <a:graphicData uri="http://schemas.openxmlformats.org/drawingml/2006/table">
            <a:tbl>
              <a:tblPr>
                <a:tableStyleId>{5940675A-B579-460E-94D1-54222C63F5DA}</a:tableStyleId>
              </a:tblPr>
              <a:tblGrid>
                <a:gridCol w="3990492"/>
                <a:gridCol w="3990492"/>
              </a:tblGrid>
              <a:tr h="384570">
                <a:tc gridSpan="2">
                  <a:txBody>
                    <a:bodyPr/>
                    <a:lstStyle/>
                    <a:p>
                      <a:pPr algn="l" latinLnBrk="1"/>
                      <a:r>
                        <a:rPr lang="en-US" altLang="ko-KR" b="1" baseline="0" dirty="0" smtClean="0"/>
                        <a:t>MHN Network Components</a:t>
                      </a:r>
                      <a:endParaRPr lang="ko-KR" altLang="en-US" b="1" dirty="0"/>
                    </a:p>
                  </a:txBody>
                  <a:tcPr/>
                </a:tc>
                <a:tc hMerge="1">
                  <a:txBody>
                    <a:bodyPr/>
                    <a:lstStyle/>
                    <a:p>
                      <a:pPr latinLnBrk="1"/>
                      <a:endParaRPr lang="ko-KR" altLang="en-US" dirty="0"/>
                    </a:p>
                  </a:txBody>
                  <a:tcPr/>
                </a:tc>
              </a:tr>
              <a:tr h="389911">
                <a:tc>
                  <a:txBody>
                    <a:bodyPr/>
                    <a:lstStyle/>
                    <a:p>
                      <a:pPr latinLnBrk="1"/>
                      <a:r>
                        <a:rPr lang="en-US" altLang="ko-KR" sz="1600" dirty="0" smtClean="0"/>
                        <a:t>     </a:t>
                      </a:r>
                      <a:r>
                        <a:rPr lang="en-US" altLang="ko-KR" sz="1600" dirty="0" err="1" smtClean="0"/>
                        <a:t>mTE</a:t>
                      </a:r>
                      <a:r>
                        <a:rPr lang="en-US" altLang="ko-KR" sz="1600" baseline="0" dirty="0" smtClean="0"/>
                        <a:t> : Located on train</a:t>
                      </a:r>
                      <a:r>
                        <a:rPr lang="ko-KR" altLang="en-US" sz="1600" baseline="0" dirty="0" smtClean="0"/>
                        <a:t> </a:t>
                      </a:r>
                      <a:r>
                        <a:rPr lang="en-US" altLang="ko-KR" sz="1600" baseline="0" dirty="0" smtClean="0"/>
                        <a:t>(w. RF)</a:t>
                      </a:r>
                      <a:endParaRPr lang="ko-KR" altLang="en-US" sz="1600" dirty="0"/>
                    </a:p>
                  </a:txBody>
                  <a:tcPr/>
                </a:tc>
                <a:tc>
                  <a:txBody>
                    <a:bodyPr/>
                    <a:lstStyle/>
                    <a:p>
                      <a:pPr latinLnBrk="1"/>
                      <a:r>
                        <a:rPr lang="ko-KR" altLang="en-US" sz="1600" dirty="0" smtClean="0"/>
                        <a:t>     </a:t>
                      </a:r>
                      <a:r>
                        <a:rPr lang="en-US" altLang="ko-KR" sz="1600" dirty="0" err="1" smtClean="0"/>
                        <a:t>mRU</a:t>
                      </a:r>
                      <a:r>
                        <a:rPr lang="en-US" altLang="ko-KR" sz="1600" dirty="0" smtClean="0"/>
                        <a:t>: BS</a:t>
                      </a:r>
                      <a:r>
                        <a:rPr lang="ko-KR" altLang="en-US" sz="1600" dirty="0" smtClean="0"/>
                        <a:t> </a:t>
                      </a:r>
                      <a:r>
                        <a:rPr lang="en-US" altLang="ko-KR" sz="1600" dirty="0" smtClean="0"/>
                        <a:t>RF</a:t>
                      </a:r>
                      <a:r>
                        <a:rPr lang="en-US" altLang="ko-KR" sz="1600" baseline="0" dirty="0" smtClean="0"/>
                        <a:t> (w. antennas)</a:t>
                      </a:r>
                      <a:endParaRPr lang="ko-KR" altLang="en-US" sz="1600" dirty="0"/>
                    </a:p>
                  </a:txBody>
                  <a:tcPr/>
                </a:tc>
              </a:tr>
              <a:tr h="389911">
                <a:tc>
                  <a:txBody>
                    <a:bodyPr/>
                    <a:lstStyle/>
                    <a:p>
                      <a:pPr latinLnBrk="1"/>
                      <a:r>
                        <a:rPr lang="en-US" altLang="ko-KR" sz="1600" dirty="0" smtClean="0"/>
                        <a:t>     </a:t>
                      </a:r>
                      <a:r>
                        <a:rPr lang="en-US" altLang="ko-KR" sz="1600" dirty="0" err="1" smtClean="0"/>
                        <a:t>mDU</a:t>
                      </a:r>
                      <a:r>
                        <a:rPr lang="en-US" altLang="ko-KR" sz="1600" dirty="0" smtClean="0"/>
                        <a:t> : BS digital unit</a:t>
                      </a:r>
                      <a:endParaRPr lang="ko-KR" altLang="en-US" sz="1600" dirty="0"/>
                    </a:p>
                  </a:txBody>
                  <a:tcPr/>
                </a:tc>
                <a:tc>
                  <a:txBody>
                    <a:bodyPr/>
                    <a:lstStyle/>
                    <a:p>
                      <a:pPr latinLnBrk="1"/>
                      <a:r>
                        <a:rPr lang="en-US" altLang="ko-KR" sz="1600" dirty="0" smtClean="0"/>
                        <a:t>     </a:t>
                      </a:r>
                      <a:r>
                        <a:rPr lang="en-US" altLang="ko-KR" sz="1600" dirty="0" err="1" smtClean="0"/>
                        <a:t>mGW</a:t>
                      </a:r>
                      <a:r>
                        <a:rPr lang="en-US" altLang="ko-KR" sz="1600" dirty="0" smtClean="0"/>
                        <a:t> (w. SW)</a:t>
                      </a:r>
                      <a:endParaRPr lang="ko-KR" altLang="en-US" sz="1600" dirty="0"/>
                    </a:p>
                  </a:txBody>
                  <a:tcPr/>
                </a:tc>
              </a:tr>
              <a:tr h="389911">
                <a:tc>
                  <a:txBody>
                    <a:bodyPr/>
                    <a:lstStyle/>
                    <a:p>
                      <a:pPr latinLnBrk="1"/>
                      <a:r>
                        <a:rPr lang="en-US" altLang="ko-KR" sz="1600" dirty="0" smtClean="0"/>
                        <a:t>     Baseband model of </a:t>
                      </a:r>
                      <a:r>
                        <a:rPr lang="en-US" altLang="ko-KR" sz="1600" dirty="0" err="1" smtClean="0"/>
                        <a:t>mTE</a:t>
                      </a:r>
                      <a:endParaRPr lang="ko-KR" altLang="en-US" sz="1600" dirty="0"/>
                    </a:p>
                  </a:txBody>
                  <a:tcPr/>
                </a:tc>
                <a:tc>
                  <a:txBody>
                    <a:bodyPr/>
                    <a:lstStyle/>
                    <a:p>
                      <a:pPr latinLnBrk="1"/>
                      <a:r>
                        <a:rPr lang="ko-KR" altLang="en-US" sz="1600" dirty="0" smtClean="0"/>
                        <a:t>     </a:t>
                      </a:r>
                      <a:r>
                        <a:rPr lang="en-US" altLang="ko-KR" sz="1600" dirty="0" smtClean="0"/>
                        <a:t>L2/L3 SW for </a:t>
                      </a:r>
                      <a:r>
                        <a:rPr lang="en-US" altLang="ko-KR" sz="1600" dirty="0" err="1" smtClean="0"/>
                        <a:t>mTE</a:t>
                      </a:r>
                      <a:endParaRPr lang="ko-KR" altLang="en-US" sz="1600" dirty="0"/>
                    </a:p>
                  </a:txBody>
                  <a:tcPr/>
                </a:tc>
              </a:tr>
              <a:tr h="389911">
                <a:tc>
                  <a:txBody>
                    <a:bodyPr/>
                    <a:lstStyle/>
                    <a:p>
                      <a:pPr latinLnBrk="1"/>
                      <a:r>
                        <a:rPr lang="en-US" altLang="ko-KR" sz="1600" dirty="0" smtClean="0"/>
                        <a:t>     Baseband</a:t>
                      </a:r>
                      <a:r>
                        <a:rPr lang="en-US" altLang="ko-KR" sz="1600" baseline="0" dirty="0" smtClean="0"/>
                        <a:t> model of </a:t>
                      </a:r>
                      <a:r>
                        <a:rPr lang="en-US" altLang="ko-KR" sz="1600" baseline="0" dirty="0" err="1" smtClean="0"/>
                        <a:t>mDU</a:t>
                      </a:r>
                      <a:endParaRPr lang="ko-KR" altLang="en-US" sz="1600" dirty="0"/>
                    </a:p>
                  </a:txBody>
                  <a:tcPr/>
                </a:tc>
                <a:tc>
                  <a:txBody>
                    <a:bodyPr/>
                    <a:lstStyle/>
                    <a:p>
                      <a:pPr latinLnBrk="1"/>
                      <a:r>
                        <a:rPr lang="en-US" altLang="ko-KR" sz="1600" dirty="0" smtClean="0"/>
                        <a:t>     L2/L3 SW </a:t>
                      </a:r>
                      <a:r>
                        <a:rPr lang="en-US" altLang="ko-KR" sz="1600" dirty="0" err="1" smtClean="0"/>
                        <a:t>mDU</a:t>
                      </a:r>
                      <a:endParaRPr lang="ko-KR" altLang="en-US" sz="1600" dirty="0"/>
                    </a:p>
                  </a:txBody>
                  <a:tcPr/>
                </a:tc>
              </a:tr>
            </a:tbl>
          </a:graphicData>
        </a:graphic>
      </p:graphicFrame>
      <p:grpSp>
        <p:nvGrpSpPr>
          <p:cNvPr id="11" name="그룹 10"/>
          <p:cNvGrpSpPr/>
          <p:nvPr/>
        </p:nvGrpSpPr>
        <p:grpSpPr>
          <a:xfrm>
            <a:off x="1149450" y="3959478"/>
            <a:ext cx="6950942" cy="2349842"/>
            <a:chOff x="1653506" y="4509120"/>
            <a:chExt cx="6950942" cy="2349842"/>
          </a:xfrm>
        </p:grpSpPr>
        <p:pic>
          <p:nvPicPr>
            <p:cNvPr id="12" name="그림 11" descr="그림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4408" y="4958461"/>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983" y="4509120"/>
              <a:ext cx="2353114" cy="963429"/>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1470" y="4924939"/>
              <a:ext cx="43622" cy="107349"/>
            </a:xfrm>
            <a:prstGeom prst="rect">
              <a:avLst/>
            </a:prstGeom>
            <a:noFill/>
            <a:ln>
              <a:noFill/>
            </a:ln>
            <a:effectLst>
              <a:glow rad="101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3845775" y="4850686"/>
              <a:ext cx="248500" cy="380225"/>
            </a:xfrm>
            <a:prstGeom prst="rect">
              <a:avLst/>
            </a:prstGeom>
            <a:noFill/>
            <a:effectLst>
              <a:outerShdw blurRad="50800" dist="38100" dir="2700000" algn="tl" rotWithShape="0">
                <a:prstClr val="black">
                  <a:alpha val="40000"/>
                </a:prstClr>
              </a:outerShdw>
            </a:effectLst>
          </p:spPr>
        </p:pic>
        <p:pic>
          <p:nvPicPr>
            <p:cNvPr id="16"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4322071" y="4848351"/>
              <a:ext cx="248500" cy="380225"/>
            </a:xfrm>
            <a:prstGeom prst="rect">
              <a:avLst/>
            </a:prstGeom>
            <a:noFill/>
            <a:effectLst>
              <a:outerShdw blurRad="50800" dist="38100" dir="2700000" algn="tl" rotWithShape="0">
                <a:prstClr val="black">
                  <a:alpha val="40000"/>
                </a:prstClr>
              </a:outerShdw>
            </a:effectLst>
          </p:spPr>
        </p:pic>
        <p:sp>
          <p:nvSpPr>
            <p:cNvPr id="17" name="TextBox 58"/>
            <p:cNvSpPr txBox="1">
              <a:spLocks noChangeArrowheads="1"/>
            </p:cNvSpPr>
            <p:nvPr/>
          </p:nvSpPr>
          <p:spPr bwMode="auto">
            <a:xfrm>
              <a:off x="4461694" y="5799155"/>
              <a:ext cx="4972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a:effectLst>
                    <a:glow rad="127000">
                      <a:schemeClr val="bg1"/>
                    </a:glow>
                  </a:effectLst>
                  <a:latin typeface="Calibri" pitchFamily="34" charset="0"/>
                  <a:ea typeface="맑은 고딕" pitchFamily="50" charset="-127"/>
                </a:rPr>
                <a:t>mRU</a:t>
              </a:r>
              <a:endParaRPr lang="ko-KR" altLang="en-US" sz="1200" b="1" dirty="0">
                <a:effectLst>
                  <a:glow rad="127000">
                    <a:schemeClr val="bg1"/>
                  </a:glow>
                </a:effectLst>
                <a:latin typeface="Calibri" pitchFamily="34" charset="0"/>
                <a:ea typeface="맑은 고딕" pitchFamily="50" charset="-127"/>
              </a:endParaRPr>
            </a:p>
          </p:txBody>
        </p:sp>
        <p:cxnSp>
          <p:nvCxnSpPr>
            <p:cNvPr id="18" name="직선 연결선 17"/>
            <p:cNvCxnSpPr/>
            <p:nvPr/>
          </p:nvCxnSpPr>
          <p:spPr>
            <a:xfrm flipH="1" flipV="1">
              <a:off x="4342697" y="6016593"/>
              <a:ext cx="1354783" cy="38927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58"/>
            <p:cNvSpPr txBox="1">
              <a:spLocks noChangeArrowheads="1"/>
            </p:cNvSpPr>
            <p:nvPr/>
          </p:nvSpPr>
          <p:spPr bwMode="auto">
            <a:xfrm>
              <a:off x="5406401" y="5952622"/>
              <a:ext cx="5549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smtClean="0">
                  <a:latin typeface="+mn-ea"/>
                  <a:ea typeface="+mn-ea"/>
                </a:rPr>
                <a:t>mDU</a:t>
              </a:r>
              <a:endParaRPr lang="ko-KR" altLang="en-US" sz="1200" b="1" dirty="0">
                <a:latin typeface="+mn-ea"/>
                <a:ea typeface="+mn-ea"/>
              </a:endParaRPr>
            </a:p>
          </p:txBody>
        </p:sp>
        <p:sp>
          <p:nvSpPr>
            <p:cNvPr id="20" name="TextBox 58"/>
            <p:cNvSpPr txBox="1">
              <a:spLocks noChangeArrowheads="1"/>
            </p:cNvSpPr>
            <p:nvPr/>
          </p:nvSpPr>
          <p:spPr bwMode="auto">
            <a:xfrm>
              <a:off x="6040478" y="4594507"/>
              <a:ext cx="461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a:effectLst>
                    <a:glow rad="127000">
                      <a:schemeClr val="bg1"/>
                    </a:glow>
                  </a:effectLst>
                  <a:latin typeface="Calibri" pitchFamily="34" charset="0"/>
                  <a:ea typeface="맑은 고딕" pitchFamily="50" charset="-127"/>
                </a:rPr>
                <a:t>mTE</a:t>
              </a:r>
              <a:endParaRPr lang="ko-KR" altLang="en-US" sz="1200" b="1" dirty="0">
                <a:effectLst>
                  <a:glow rad="127000">
                    <a:schemeClr val="bg1"/>
                  </a:glow>
                </a:effectLst>
                <a:latin typeface="Calibri" pitchFamily="34" charset="0"/>
                <a:ea typeface="맑은 고딕" pitchFamily="50" charset="-127"/>
              </a:endParaRPr>
            </a:p>
          </p:txBody>
        </p:sp>
        <p:pic>
          <p:nvPicPr>
            <p:cNvPr id="21" name="그림 20" descr="그림10.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8575" y="6172236"/>
              <a:ext cx="297807" cy="35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그림 21" descr="gggqweqweqweqw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8885" y="6085854"/>
              <a:ext cx="380793" cy="45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직선 연결선 22"/>
            <p:cNvCxnSpPr/>
            <p:nvPr/>
          </p:nvCxnSpPr>
          <p:spPr>
            <a:xfrm rot="10800000">
              <a:off x="3953907" y="6269843"/>
              <a:ext cx="1690117" cy="122659"/>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58"/>
            <p:cNvSpPr txBox="1">
              <a:spLocks noChangeArrowheads="1"/>
            </p:cNvSpPr>
            <p:nvPr/>
          </p:nvSpPr>
          <p:spPr bwMode="auto">
            <a:xfrm>
              <a:off x="3537159" y="5840535"/>
              <a:ext cx="5934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smtClean="0">
                  <a:latin typeface="+mn-ea"/>
                  <a:ea typeface="+mn-ea"/>
                </a:rPr>
                <a:t>mGW</a:t>
              </a:r>
              <a:endParaRPr lang="ko-KR" altLang="en-US" sz="1200" b="1" dirty="0">
                <a:latin typeface="+mn-ea"/>
                <a:ea typeface="+mn-ea"/>
              </a:endParaRPr>
            </a:p>
          </p:txBody>
        </p:sp>
        <p:cxnSp>
          <p:nvCxnSpPr>
            <p:cNvPr id="25" name="직선 연결선 24"/>
            <p:cNvCxnSpPr/>
            <p:nvPr/>
          </p:nvCxnSpPr>
          <p:spPr>
            <a:xfrm rot="10800000">
              <a:off x="2978840" y="6147183"/>
              <a:ext cx="715050" cy="183989"/>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내용 개체 틀 136" descr="그림2.png"/>
            <p:cNvPicPr>
              <a:picLocks noChangeAspect="1"/>
            </p:cNvPicPr>
            <p:nvPr/>
          </p:nvPicPr>
          <p:blipFill>
            <a:blip r:embed="rId8" cstate="print">
              <a:duotone>
                <a:schemeClr val="accent5">
                  <a:shade val="45000"/>
                  <a:satMod val="135000"/>
                </a:schemeClr>
                <a:prstClr val="white"/>
              </a:duotone>
            </a:blip>
            <a:stretch>
              <a:fillRect/>
            </a:stretch>
          </p:blipFill>
          <p:spPr bwMode="auto">
            <a:xfrm>
              <a:off x="1763688" y="5645626"/>
              <a:ext cx="1571654" cy="741935"/>
            </a:xfrm>
            <a:prstGeom prst="rect">
              <a:avLst/>
            </a:prstGeom>
          </p:spPr>
        </p:pic>
        <p:sp>
          <p:nvSpPr>
            <p:cNvPr id="27" name="TextBox 243"/>
            <p:cNvSpPr txBox="1">
              <a:spLocks noChangeArrowheads="1"/>
            </p:cNvSpPr>
            <p:nvPr/>
          </p:nvSpPr>
          <p:spPr bwMode="auto">
            <a:xfrm>
              <a:off x="2068776" y="5840535"/>
              <a:ext cx="1127745"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1" hangingPunct="1">
                <a:lnSpc>
                  <a:spcPts val="1375"/>
                </a:lnSpc>
              </a:pPr>
              <a:r>
                <a:rPr lang="en-US" altLang="ko-KR" sz="1200" b="1" dirty="0">
                  <a:latin typeface="Calibri" pitchFamily="34" charset="0"/>
                  <a:cs typeface="Calibri" pitchFamily="34" charset="0"/>
                </a:rPr>
                <a:t>Public Internet</a:t>
              </a:r>
              <a:endParaRPr lang="ko-KR" altLang="en-US" sz="1200" b="1" dirty="0">
                <a:latin typeface="Calibri" pitchFamily="34" charset="0"/>
                <a:cs typeface="Calibri" pitchFamily="34" charset="0"/>
              </a:endParaRPr>
            </a:p>
          </p:txBody>
        </p:sp>
        <p:pic>
          <p:nvPicPr>
            <p:cNvPr id="28" name="그림 27" descr="그림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30"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31" name="TextBox 58"/>
            <p:cNvSpPr txBox="1">
              <a:spLocks noChangeArrowheads="1"/>
            </p:cNvSpPr>
            <p:nvPr/>
          </p:nvSpPr>
          <p:spPr bwMode="auto">
            <a:xfrm>
              <a:off x="7473999" y="5808855"/>
              <a:ext cx="4972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a:effectLst>
                    <a:glow rad="127000">
                      <a:schemeClr val="bg1"/>
                    </a:glow>
                  </a:effectLst>
                  <a:latin typeface="Calibri" pitchFamily="34" charset="0"/>
                  <a:ea typeface="맑은 고딕" pitchFamily="50" charset="-127"/>
                </a:rPr>
                <a:t>mRU</a:t>
              </a:r>
              <a:endParaRPr lang="ko-KR" altLang="en-US" sz="1200" b="1" dirty="0">
                <a:effectLst>
                  <a:glow rad="127000">
                    <a:schemeClr val="bg1"/>
                  </a:glow>
                </a:effectLst>
                <a:latin typeface="Calibri" pitchFamily="34" charset="0"/>
                <a:ea typeface="맑은 고딕" pitchFamily="50" charset="-127"/>
              </a:endParaRPr>
            </a:p>
          </p:txBody>
        </p:sp>
        <p:cxnSp>
          <p:nvCxnSpPr>
            <p:cNvPr id="32" name="직선 연결선 31"/>
            <p:cNvCxnSpPr/>
            <p:nvPr/>
          </p:nvCxnSpPr>
          <p:spPr>
            <a:xfrm flipH="1">
              <a:off x="5786199" y="6016593"/>
              <a:ext cx="1599080" cy="367691"/>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Oval 48"/>
            <p:cNvSpPr>
              <a:spLocks noChangeArrowheads="1"/>
            </p:cNvSpPr>
            <p:nvPr/>
          </p:nvSpPr>
          <p:spPr bwMode="auto">
            <a:xfrm>
              <a:off x="4298843" y="5674627"/>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5</a:t>
              </a:r>
              <a:endParaRPr lang="en-US" altLang="ko-KR" sz="1000" dirty="0">
                <a:solidFill>
                  <a:schemeClr val="bg1"/>
                </a:solidFill>
                <a:latin typeface="맑은 고딕" pitchFamily="50" charset="-127"/>
                <a:ea typeface="맑은 고딕" pitchFamily="50" charset="-127"/>
              </a:endParaRPr>
            </a:p>
          </p:txBody>
        </p:sp>
        <p:sp>
          <p:nvSpPr>
            <p:cNvPr id="34" name="Oval 48"/>
            <p:cNvSpPr>
              <a:spLocks noChangeArrowheads="1"/>
            </p:cNvSpPr>
            <p:nvPr/>
          </p:nvSpPr>
          <p:spPr bwMode="auto">
            <a:xfrm>
              <a:off x="5938709" y="5114349"/>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1</a:t>
              </a:r>
              <a:endParaRPr lang="en-US" altLang="ko-KR" sz="1000" dirty="0">
                <a:solidFill>
                  <a:schemeClr val="bg1"/>
                </a:solidFill>
                <a:latin typeface="맑은 고딕" pitchFamily="50" charset="-127"/>
                <a:ea typeface="맑은 고딕" pitchFamily="50" charset="-127"/>
              </a:endParaRPr>
            </a:p>
          </p:txBody>
        </p:sp>
        <p:pic>
          <p:nvPicPr>
            <p:cNvPr id="35"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6433963" y="4803301"/>
              <a:ext cx="178186" cy="305144"/>
            </a:xfrm>
            <a:prstGeom prst="rect">
              <a:avLst/>
            </a:prstGeom>
            <a:noFill/>
            <a:effectLst>
              <a:outerShdw blurRad="50800" dist="38100" dir="2700000" algn="tl" rotWithShape="0">
                <a:prstClr val="black">
                  <a:alpha val="40000"/>
                </a:prstClr>
              </a:outerShdw>
            </a:effectLst>
          </p:spPr>
        </p:pic>
        <p:sp>
          <p:nvSpPr>
            <p:cNvPr id="36" name="Oval 48"/>
            <p:cNvSpPr>
              <a:spLocks noChangeArrowheads="1"/>
            </p:cNvSpPr>
            <p:nvPr/>
          </p:nvSpPr>
          <p:spPr bwMode="auto">
            <a:xfrm>
              <a:off x="6238002" y="5114349"/>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a:solidFill>
                    <a:schemeClr val="bg1"/>
                  </a:solidFill>
                  <a:latin typeface="맑은 고딕" pitchFamily="50" charset="-127"/>
                  <a:ea typeface="맑은 고딕" pitchFamily="50" charset="-127"/>
                </a:rPr>
                <a:t>3</a:t>
              </a:r>
            </a:p>
          </p:txBody>
        </p:sp>
        <p:sp>
          <p:nvSpPr>
            <p:cNvPr id="37" name="Oval 48"/>
            <p:cNvSpPr>
              <a:spLocks noChangeArrowheads="1"/>
            </p:cNvSpPr>
            <p:nvPr/>
          </p:nvSpPr>
          <p:spPr bwMode="auto">
            <a:xfrm>
              <a:off x="6509629" y="5111218"/>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7</a:t>
              </a:r>
              <a:endParaRPr lang="en-US" altLang="ko-KR" sz="1000" dirty="0">
                <a:solidFill>
                  <a:schemeClr val="bg1"/>
                </a:solidFill>
                <a:latin typeface="맑은 고딕" pitchFamily="50" charset="-127"/>
                <a:ea typeface="맑은 고딕" pitchFamily="50" charset="-127"/>
              </a:endParaRPr>
            </a:p>
          </p:txBody>
        </p:sp>
        <p:sp>
          <p:nvSpPr>
            <p:cNvPr id="38" name="Oval 48"/>
            <p:cNvSpPr>
              <a:spLocks noChangeArrowheads="1"/>
            </p:cNvSpPr>
            <p:nvPr/>
          </p:nvSpPr>
          <p:spPr bwMode="auto">
            <a:xfrm>
              <a:off x="5447634" y="5756195"/>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2</a:t>
              </a:r>
              <a:endParaRPr lang="en-US" altLang="ko-KR" sz="1000" dirty="0">
                <a:solidFill>
                  <a:schemeClr val="bg1"/>
                </a:solidFill>
                <a:latin typeface="맑은 고딕" pitchFamily="50" charset="-127"/>
                <a:ea typeface="맑은 고딕" pitchFamily="50" charset="-127"/>
              </a:endParaRPr>
            </a:p>
          </p:txBody>
        </p:sp>
        <p:sp>
          <p:nvSpPr>
            <p:cNvPr id="39" name="Oval 48"/>
            <p:cNvSpPr>
              <a:spLocks noChangeArrowheads="1"/>
            </p:cNvSpPr>
            <p:nvPr/>
          </p:nvSpPr>
          <p:spPr bwMode="auto">
            <a:xfrm>
              <a:off x="5733313" y="5755503"/>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4</a:t>
              </a:r>
              <a:endParaRPr lang="en-US" altLang="ko-KR" sz="1000" dirty="0">
                <a:solidFill>
                  <a:schemeClr val="bg1"/>
                </a:solidFill>
                <a:latin typeface="맑은 고딕" pitchFamily="50" charset="-127"/>
                <a:ea typeface="맑은 고딕" pitchFamily="50" charset="-127"/>
              </a:endParaRPr>
            </a:p>
          </p:txBody>
        </p:sp>
        <p:sp>
          <p:nvSpPr>
            <p:cNvPr id="40" name="Oval 48"/>
            <p:cNvSpPr>
              <a:spLocks noChangeArrowheads="1"/>
            </p:cNvSpPr>
            <p:nvPr/>
          </p:nvSpPr>
          <p:spPr bwMode="auto">
            <a:xfrm>
              <a:off x="3366128" y="6384284"/>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6</a:t>
              </a:r>
              <a:endParaRPr lang="en-US" altLang="ko-KR" sz="1000" dirty="0">
                <a:solidFill>
                  <a:schemeClr val="bg1"/>
                </a:solidFill>
                <a:latin typeface="맑은 고딕" pitchFamily="50" charset="-127"/>
                <a:ea typeface="맑은 고딕" pitchFamily="50" charset="-127"/>
              </a:endParaRPr>
            </a:p>
          </p:txBody>
        </p:sp>
        <p:sp>
          <p:nvSpPr>
            <p:cNvPr id="41" name="Oval 48"/>
            <p:cNvSpPr>
              <a:spLocks noChangeArrowheads="1"/>
            </p:cNvSpPr>
            <p:nvPr/>
          </p:nvSpPr>
          <p:spPr bwMode="auto">
            <a:xfrm>
              <a:off x="6006812" y="5763735"/>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8</a:t>
              </a:r>
              <a:endParaRPr lang="en-US" altLang="ko-KR" sz="1000" dirty="0">
                <a:solidFill>
                  <a:schemeClr val="bg1"/>
                </a:solidFill>
                <a:latin typeface="맑은 고딕" pitchFamily="50" charset="-127"/>
                <a:ea typeface="맑은 고딕" pitchFamily="50" charset="-127"/>
              </a:endParaRPr>
            </a:p>
          </p:txBody>
        </p:sp>
        <p:sp>
          <p:nvSpPr>
            <p:cNvPr id="42" name="TextBox 41"/>
            <p:cNvSpPr txBox="1"/>
            <p:nvPr/>
          </p:nvSpPr>
          <p:spPr>
            <a:xfrm>
              <a:off x="1653506" y="6597352"/>
              <a:ext cx="6950942" cy="261610"/>
            </a:xfrm>
            <a:prstGeom prst="rect">
              <a:avLst/>
            </a:prstGeom>
            <a:noFill/>
          </p:spPr>
          <p:txBody>
            <a:bodyPr wrap="none" rtlCol="0">
              <a:spAutoFit/>
            </a:bodyPr>
            <a:lstStyle/>
            <a:p>
              <a:r>
                <a:rPr lang="en-US" altLang="ko-KR" sz="1100" dirty="0" err="1" smtClean="0">
                  <a:latin typeface="Segoe UI" panose="020B0502040204020203" pitchFamily="34" charset="0"/>
                  <a:ea typeface="Segoe UI" panose="020B0502040204020203" pitchFamily="34" charset="0"/>
                  <a:cs typeface="Segoe UI" panose="020B0502040204020203" pitchFamily="34" charset="0"/>
                </a:rPr>
                <a:t>mGW</a:t>
              </a:r>
              <a:r>
                <a:rPr lang="en-US" altLang="ko-KR" sz="1100" dirty="0" smtClean="0">
                  <a:latin typeface="Segoe UI" panose="020B0502040204020203" pitchFamily="34" charset="0"/>
                  <a:ea typeface="Segoe UI" panose="020B0502040204020203" pitchFamily="34" charset="0"/>
                  <a:cs typeface="Segoe UI" panose="020B0502040204020203" pitchFamily="34" charset="0"/>
                </a:rPr>
                <a:t>: MHN Gateway,     </a:t>
              </a:r>
              <a:r>
                <a:rPr lang="en-US" altLang="ko-KR" sz="1100" dirty="0" err="1" smtClean="0">
                  <a:latin typeface="Segoe UI" panose="020B0502040204020203" pitchFamily="34" charset="0"/>
                  <a:ea typeface="Segoe UI" panose="020B0502040204020203" pitchFamily="34" charset="0"/>
                  <a:cs typeface="Segoe UI" panose="020B0502040204020203" pitchFamily="34" charset="0"/>
                </a:rPr>
                <a:t>mDU</a:t>
              </a:r>
              <a:r>
                <a:rPr lang="en-US" altLang="ko-KR" sz="1100" dirty="0" smtClean="0">
                  <a:latin typeface="Segoe UI" panose="020B0502040204020203" pitchFamily="34" charset="0"/>
                  <a:ea typeface="Segoe UI" panose="020B0502040204020203" pitchFamily="34" charset="0"/>
                  <a:cs typeface="Segoe UI" panose="020B0502040204020203" pitchFamily="34" charset="0"/>
                </a:rPr>
                <a:t> : MHN Digital Unit,    </a:t>
              </a:r>
              <a:r>
                <a:rPr lang="en-US" altLang="ko-KR" sz="1100" dirty="0" err="1" smtClean="0">
                  <a:latin typeface="Segoe UI" panose="020B0502040204020203" pitchFamily="34" charset="0"/>
                  <a:ea typeface="Segoe UI" panose="020B0502040204020203" pitchFamily="34" charset="0"/>
                  <a:cs typeface="Segoe UI" panose="020B0502040204020203" pitchFamily="34" charset="0"/>
                </a:rPr>
                <a:t>mRU</a:t>
              </a:r>
              <a:r>
                <a:rPr lang="en-US" altLang="ko-KR" sz="1100" dirty="0" smtClean="0">
                  <a:latin typeface="Segoe UI" panose="020B0502040204020203" pitchFamily="34" charset="0"/>
                  <a:ea typeface="Segoe UI" panose="020B0502040204020203" pitchFamily="34" charset="0"/>
                  <a:cs typeface="Segoe UI" panose="020B0502040204020203" pitchFamily="34" charset="0"/>
                </a:rPr>
                <a:t>: MHN Radio Unit,    </a:t>
              </a:r>
              <a:r>
                <a:rPr lang="en-US" altLang="ko-KR" sz="1100" dirty="0" err="1" smtClean="0">
                  <a:latin typeface="Segoe UI" panose="020B0502040204020203" pitchFamily="34" charset="0"/>
                  <a:ea typeface="Segoe UI" panose="020B0502040204020203" pitchFamily="34" charset="0"/>
                  <a:cs typeface="Segoe UI" panose="020B0502040204020203" pitchFamily="34" charset="0"/>
                </a:rPr>
                <a:t>mTE</a:t>
              </a:r>
              <a:r>
                <a:rPr lang="en-US" altLang="ko-KR" sz="1100" dirty="0" smtClean="0">
                  <a:latin typeface="Segoe UI" panose="020B0502040204020203" pitchFamily="34" charset="0"/>
                  <a:ea typeface="Segoe UI" panose="020B0502040204020203" pitchFamily="34" charset="0"/>
                  <a:cs typeface="Segoe UI" panose="020B0502040204020203" pitchFamily="34" charset="0"/>
                </a:rPr>
                <a:t>: MHN Terminal Equipment</a:t>
              </a:r>
              <a:endParaRPr lang="ko-KR" altLang="en-US" sz="1100" dirty="0">
                <a:latin typeface="Segoe UI" panose="020B0502040204020203" pitchFamily="34" charset="0"/>
                <a:cs typeface="Segoe UI" panose="020B0502040204020203" pitchFamily="34" charset="0"/>
              </a:endParaRPr>
            </a:p>
          </p:txBody>
        </p:sp>
      </p:grpSp>
      <p:sp>
        <p:nvSpPr>
          <p:cNvPr id="43" name="Oval 48"/>
          <p:cNvSpPr>
            <a:spLocks noChangeArrowheads="1"/>
          </p:cNvSpPr>
          <p:nvPr/>
        </p:nvSpPr>
        <p:spPr bwMode="auto">
          <a:xfrm>
            <a:off x="681977" y="2547812"/>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a:solidFill>
                  <a:schemeClr val="bg1"/>
                </a:solidFill>
                <a:latin typeface="맑은 고딕" pitchFamily="50" charset="-127"/>
                <a:ea typeface="맑은 고딕" pitchFamily="50" charset="-127"/>
              </a:rPr>
              <a:t>1</a:t>
            </a:r>
          </a:p>
        </p:txBody>
      </p:sp>
      <p:sp>
        <p:nvSpPr>
          <p:cNvPr id="44" name="Oval 48"/>
          <p:cNvSpPr>
            <a:spLocks noChangeArrowheads="1"/>
          </p:cNvSpPr>
          <p:nvPr/>
        </p:nvSpPr>
        <p:spPr bwMode="auto">
          <a:xfrm>
            <a:off x="681977" y="2927935"/>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2</a:t>
            </a:r>
            <a:endParaRPr lang="en-US" altLang="ko-KR" sz="1000" dirty="0">
              <a:solidFill>
                <a:schemeClr val="bg1"/>
              </a:solidFill>
              <a:latin typeface="맑은 고딕" pitchFamily="50" charset="-127"/>
              <a:ea typeface="맑은 고딕" pitchFamily="50" charset="-127"/>
            </a:endParaRPr>
          </a:p>
        </p:txBody>
      </p:sp>
      <p:sp>
        <p:nvSpPr>
          <p:cNvPr id="45" name="Oval 48"/>
          <p:cNvSpPr>
            <a:spLocks noChangeArrowheads="1"/>
          </p:cNvSpPr>
          <p:nvPr/>
        </p:nvSpPr>
        <p:spPr bwMode="auto">
          <a:xfrm>
            <a:off x="681977" y="3287975"/>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3</a:t>
            </a:r>
            <a:endParaRPr lang="en-US" altLang="ko-KR" sz="1000" dirty="0">
              <a:solidFill>
                <a:schemeClr val="bg1"/>
              </a:solidFill>
              <a:latin typeface="맑은 고딕" pitchFamily="50" charset="-127"/>
              <a:ea typeface="맑은 고딕" pitchFamily="50" charset="-127"/>
            </a:endParaRPr>
          </a:p>
        </p:txBody>
      </p:sp>
      <p:sp>
        <p:nvSpPr>
          <p:cNvPr id="46" name="Oval 48"/>
          <p:cNvSpPr>
            <a:spLocks noChangeArrowheads="1"/>
          </p:cNvSpPr>
          <p:nvPr/>
        </p:nvSpPr>
        <p:spPr bwMode="auto">
          <a:xfrm>
            <a:off x="681977" y="3668098"/>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4</a:t>
            </a:r>
            <a:endParaRPr lang="en-US" altLang="ko-KR" sz="1000" dirty="0">
              <a:solidFill>
                <a:schemeClr val="bg1"/>
              </a:solidFill>
              <a:latin typeface="맑은 고딕" pitchFamily="50" charset="-127"/>
              <a:ea typeface="맑은 고딕" pitchFamily="50" charset="-127"/>
            </a:endParaRPr>
          </a:p>
        </p:txBody>
      </p:sp>
      <p:sp>
        <p:nvSpPr>
          <p:cNvPr id="47" name="Oval 48"/>
          <p:cNvSpPr>
            <a:spLocks noChangeArrowheads="1"/>
          </p:cNvSpPr>
          <p:nvPr/>
        </p:nvSpPr>
        <p:spPr bwMode="auto">
          <a:xfrm>
            <a:off x="4666130" y="2549484"/>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5</a:t>
            </a:r>
            <a:endParaRPr lang="en-US" altLang="ko-KR" sz="1000" dirty="0">
              <a:solidFill>
                <a:schemeClr val="bg1"/>
              </a:solidFill>
              <a:latin typeface="맑은 고딕" pitchFamily="50" charset="-127"/>
              <a:ea typeface="맑은 고딕" pitchFamily="50" charset="-127"/>
            </a:endParaRPr>
          </a:p>
        </p:txBody>
      </p:sp>
      <p:sp>
        <p:nvSpPr>
          <p:cNvPr id="48" name="Oval 48"/>
          <p:cNvSpPr>
            <a:spLocks noChangeArrowheads="1"/>
          </p:cNvSpPr>
          <p:nvPr/>
        </p:nvSpPr>
        <p:spPr bwMode="auto">
          <a:xfrm>
            <a:off x="4666130" y="2929607"/>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6</a:t>
            </a:r>
            <a:endParaRPr lang="en-US" altLang="ko-KR" sz="1000" dirty="0">
              <a:solidFill>
                <a:schemeClr val="bg1"/>
              </a:solidFill>
              <a:latin typeface="맑은 고딕" pitchFamily="50" charset="-127"/>
              <a:ea typeface="맑은 고딕" pitchFamily="50" charset="-127"/>
            </a:endParaRPr>
          </a:p>
        </p:txBody>
      </p:sp>
      <p:sp>
        <p:nvSpPr>
          <p:cNvPr id="49" name="Oval 48"/>
          <p:cNvSpPr>
            <a:spLocks noChangeArrowheads="1"/>
          </p:cNvSpPr>
          <p:nvPr/>
        </p:nvSpPr>
        <p:spPr bwMode="auto">
          <a:xfrm>
            <a:off x="4666130" y="3289647"/>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7</a:t>
            </a:r>
            <a:endParaRPr lang="en-US" altLang="ko-KR" sz="1000" dirty="0">
              <a:solidFill>
                <a:schemeClr val="bg1"/>
              </a:solidFill>
              <a:latin typeface="맑은 고딕" pitchFamily="50" charset="-127"/>
              <a:ea typeface="맑은 고딕" pitchFamily="50" charset="-127"/>
            </a:endParaRPr>
          </a:p>
        </p:txBody>
      </p:sp>
      <p:sp>
        <p:nvSpPr>
          <p:cNvPr id="50" name="Oval 48"/>
          <p:cNvSpPr>
            <a:spLocks noChangeArrowheads="1"/>
          </p:cNvSpPr>
          <p:nvPr/>
        </p:nvSpPr>
        <p:spPr bwMode="auto">
          <a:xfrm>
            <a:off x="4666130" y="3669770"/>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8</a:t>
            </a:r>
            <a:endParaRPr lang="en-US" altLang="ko-KR" sz="1000" dirty="0">
              <a:solidFill>
                <a:schemeClr val="bg1"/>
              </a:solidFill>
              <a:latin typeface="맑은 고딕" pitchFamily="50" charset="-127"/>
              <a:ea typeface="맑은 고딕" pitchFamily="50" charset="-127"/>
            </a:endParaRPr>
          </a:p>
        </p:txBody>
      </p:sp>
    </p:spTree>
    <p:extLst>
      <p:ext uri="{BB962C8B-B14F-4D97-AF65-F5344CB8AC3E}">
        <p14:creationId xmlns:p14="http://schemas.microsoft.com/office/powerpoint/2010/main" val="1037895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(3/7)</a:t>
            </a:r>
            <a:endParaRPr lang="ko-KR" altLang="en-US" dirty="0"/>
          </a:p>
        </p:txBody>
      </p:sp>
      <p:sp>
        <p:nvSpPr>
          <p:cNvPr id="3" name="내용 개체 틀 2"/>
          <p:cNvSpPr>
            <a:spLocks noGrp="1"/>
          </p:cNvSpPr>
          <p:nvPr>
            <p:ph idx="1"/>
          </p:nvPr>
        </p:nvSpPr>
        <p:spPr/>
        <p:txBody>
          <a:bodyPr/>
          <a:lstStyle/>
          <a:p>
            <a:r>
              <a:rPr lang="en-US" altLang="ko-KR" sz="2400" dirty="0" smtClean="0"/>
              <a:t>Wide Spectrum over Millimeter Waves</a:t>
            </a:r>
          </a:p>
          <a:p>
            <a:pPr lvl="1"/>
            <a:r>
              <a:rPr lang="en-US" altLang="ko-KR" sz="2000" dirty="0" smtClean="0"/>
              <a:t>Considerations for frequency resources and implementation</a:t>
            </a:r>
          </a:p>
          <a:p>
            <a:pPr lvl="2"/>
            <a:r>
              <a:rPr lang="en-US" altLang="ko-KR" sz="1600" dirty="0" smtClean="0"/>
              <a:t>Primary bandwidth : 125 MHz</a:t>
            </a:r>
          </a:p>
          <a:p>
            <a:pPr lvl="2"/>
            <a:r>
              <a:rPr lang="en-US" altLang="ko-KR" sz="1600" dirty="0" smtClean="0"/>
              <a:t>Carrier aggregation up to 500 MHz</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11</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247" y="4005064"/>
            <a:ext cx="3985841" cy="182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aphicFrame>
        <p:nvGraphicFramePr>
          <p:cNvPr id="10" name="표 9"/>
          <p:cNvGraphicFramePr>
            <a:graphicFrameLocks noGrp="1"/>
          </p:cNvGraphicFramePr>
          <p:nvPr>
            <p:extLst>
              <p:ext uri="{D42A27DB-BD31-4B8C-83A1-F6EECF244321}">
                <p14:modId xmlns:p14="http://schemas.microsoft.com/office/powerpoint/2010/main" val="2232530866"/>
              </p:ext>
            </p:extLst>
          </p:nvPr>
        </p:nvGraphicFramePr>
        <p:xfrm>
          <a:off x="5652120" y="4029040"/>
          <a:ext cx="2952328" cy="1920240"/>
        </p:xfrm>
        <a:graphic>
          <a:graphicData uri="http://schemas.openxmlformats.org/drawingml/2006/table">
            <a:tbl>
              <a:tblPr>
                <a:tableStyleId>{5940675A-B579-460E-94D1-54222C63F5DA}</a:tableStyleId>
              </a:tblPr>
              <a:tblGrid>
                <a:gridCol w="1866896"/>
                <a:gridCol w="1085432"/>
              </a:tblGrid>
              <a:tr h="243803">
                <a:tc>
                  <a:txBody>
                    <a:bodyPr/>
                    <a:lstStyle/>
                    <a:p>
                      <a:pPr algn="ctr" latinLnBrk="1"/>
                      <a:r>
                        <a:rPr lang="en-US" altLang="ko-KR" sz="1200" dirty="0" smtClean="0"/>
                        <a:t>Range</a:t>
                      </a:r>
                      <a:endParaRPr lang="ko-KR" altLang="en-US" sz="1200" b="1" dirty="0">
                        <a:solidFill>
                          <a:schemeClr val="bg1"/>
                        </a:solidFill>
                      </a:endParaRPr>
                    </a:p>
                  </a:txBody>
                  <a:tcPr anchor="ctr"/>
                </a:tc>
                <a:tc>
                  <a:txBody>
                    <a:bodyPr/>
                    <a:lstStyle/>
                    <a:p>
                      <a:pPr algn="ctr" latinLnBrk="1"/>
                      <a:r>
                        <a:rPr lang="en-US" altLang="ko-KR" sz="1200" dirty="0" smtClean="0"/>
                        <a:t>Bandwidth</a:t>
                      </a:r>
                      <a:endParaRPr lang="ko-KR" altLang="en-US" sz="1200" b="1" dirty="0">
                        <a:solidFill>
                          <a:schemeClr val="bg1"/>
                        </a:solidFill>
                      </a:endParaRPr>
                    </a:p>
                  </a:txBody>
                  <a:tcPr anchor="ctr"/>
                </a:tc>
              </a:tr>
              <a:tr h="243803">
                <a:tc>
                  <a:txBody>
                    <a:bodyPr/>
                    <a:lstStyle/>
                    <a:p>
                      <a:pPr algn="ctr" latinLnBrk="1"/>
                      <a:r>
                        <a:rPr lang="en-US" altLang="ko-KR" sz="1200" dirty="0" smtClean="0"/>
                        <a:t>12.75 ~ 13.25GHz</a:t>
                      </a:r>
                      <a:endParaRPr lang="ko-KR" altLang="en-US" sz="1200" dirty="0">
                        <a:solidFill>
                          <a:schemeClr val="tx1"/>
                        </a:solidFill>
                      </a:endParaRPr>
                    </a:p>
                  </a:txBody>
                  <a:tcPr anchor="ctr"/>
                </a:tc>
                <a:tc>
                  <a:txBody>
                    <a:bodyPr/>
                    <a:lstStyle/>
                    <a:p>
                      <a:pPr algn="ctr" latinLnBrk="1"/>
                      <a:r>
                        <a:rPr lang="en-US" altLang="ko-KR" sz="1200" dirty="0" smtClean="0"/>
                        <a:t>500 MHz</a:t>
                      </a:r>
                      <a:endParaRPr lang="ko-KR" altLang="en-US" sz="1200" dirty="0">
                        <a:solidFill>
                          <a:schemeClr val="tx1"/>
                        </a:solidFill>
                      </a:endParaRPr>
                    </a:p>
                  </a:txBody>
                  <a:tcPr anchor="ctr"/>
                </a:tc>
              </a:tr>
              <a:tr h="243803">
                <a:tc>
                  <a:txBody>
                    <a:bodyPr/>
                    <a:lstStyle/>
                    <a:p>
                      <a:pPr algn="ctr" latinLnBrk="1"/>
                      <a:r>
                        <a:rPr lang="en-US" altLang="ko-KR" sz="1200" dirty="0" smtClean="0"/>
                        <a:t>13.4 ~ 14GHz</a:t>
                      </a:r>
                      <a:endParaRPr lang="ko-KR" altLang="en-US" sz="1200" dirty="0">
                        <a:solidFill>
                          <a:schemeClr val="tx1"/>
                        </a:solidFill>
                      </a:endParaRPr>
                    </a:p>
                  </a:txBody>
                  <a:tcPr anchor="ctr"/>
                </a:tc>
                <a:tc>
                  <a:txBody>
                    <a:bodyPr/>
                    <a:lstStyle/>
                    <a:p>
                      <a:pPr algn="ctr" latinLnBrk="1"/>
                      <a:r>
                        <a:rPr lang="en-US" altLang="ko-KR" sz="1200" dirty="0" smtClean="0"/>
                        <a:t>600 MHz</a:t>
                      </a:r>
                      <a:endParaRPr lang="ko-KR" altLang="en-US" sz="1200" dirty="0">
                        <a:solidFill>
                          <a:schemeClr val="tx1"/>
                        </a:solidFill>
                      </a:endParaRPr>
                    </a:p>
                  </a:txBody>
                  <a:tcPr anchor="ctr"/>
                </a:tc>
              </a:tr>
              <a:tr h="243803">
                <a:tc>
                  <a:txBody>
                    <a:bodyPr/>
                    <a:lstStyle/>
                    <a:p>
                      <a:pPr algn="ctr" latinLnBrk="1"/>
                      <a:r>
                        <a:rPr lang="en-US" altLang="ko-KR" sz="1200" dirty="0" smtClean="0"/>
                        <a:t>18.1 ~ 18.6GHz</a:t>
                      </a:r>
                      <a:endParaRPr lang="ko-KR" altLang="en-US" sz="1200" dirty="0">
                        <a:solidFill>
                          <a:schemeClr val="tx1"/>
                        </a:solidFill>
                      </a:endParaRPr>
                    </a:p>
                  </a:txBody>
                  <a:tcPr anchor="ctr"/>
                </a:tc>
                <a:tc>
                  <a:txBody>
                    <a:bodyPr/>
                    <a:lstStyle/>
                    <a:p>
                      <a:pPr algn="ctr" latinLnBrk="1"/>
                      <a:r>
                        <a:rPr lang="en-US" altLang="ko-KR" sz="1200" dirty="0" smtClean="0"/>
                        <a:t>500 MHz</a:t>
                      </a:r>
                      <a:endParaRPr lang="ko-KR" altLang="en-US" sz="1200" dirty="0">
                        <a:solidFill>
                          <a:schemeClr val="tx1"/>
                        </a:solidFill>
                      </a:endParaRPr>
                    </a:p>
                  </a:txBody>
                  <a:tcPr anchor="ctr"/>
                </a:tc>
              </a:tr>
              <a:tr h="243803">
                <a:tc>
                  <a:txBody>
                    <a:bodyPr/>
                    <a:lstStyle/>
                    <a:p>
                      <a:pPr algn="ctr" latinLnBrk="1"/>
                      <a:r>
                        <a:rPr lang="en-US" altLang="ko-KR" sz="1200" dirty="0" smtClean="0"/>
                        <a:t>18.935 ~ 19.185GHz</a:t>
                      </a:r>
                      <a:endParaRPr lang="ko-KR" altLang="en-US" sz="1200" dirty="0">
                        <a:solidFill>
                          <a:schemeClr val="tx1"/>
                        </a:solidFill>
                      </a:endParaRPr>
                    </a:p>
                  </a:txBody>
                  <a:tcPr anchor="ctr"/>
                </a:tc>
                <a:tc>
                  <a:txBody>
                    <a:bodyPr/>
                    <a:lstStyle/>
                    <a:p>
                      <a:pPr algn="ctr" latinLnBrk="1"/>
                      <a:r>
                        <a:rPr lang="en-US" altLang="ko-KR" sz="1200" dirty="0" smtClean="0"/>
                        <a:t>250 MHz</a:t>
                      </a:r>
                      <a:endParaRPr lang="ko-KR" altLang="en-US" sz="1200" dirty="0">
                        <a:solidFill>
                          <a:schemeClr val="tx1"/>
                        </a:solidFill>
                      </a:endParaRPr>
                    </a:p>
                  </a:txBody>
                  <a:tcPr anchor="ctr"/>
                </a:tc>
              </a:tr>
              <a:tr h="243803">
                <a:tc>
                  <a:txBody>
                    <a:bodyPr/>
                    <a:lstStyle/>
                    <a:p>
                      <a:pPr algn="ctr" latinLnBrk="1"/>
                      <a:r>
                        <a:rPr lang="de-DE" altLang="ko-KR" sz="1200" dirty="0" smtClean="0">
                          <a:solidFill>
                            <a:srgbClr val="00B0F0"/>
                          </a:solidFill>
                        </a:rPr>
                        <a:t>26.5 ~ 27 GHz</a:t>
                      </a:r>
                      <a:endParaRPr lang="ko-KR" altLang="en-US" sz="1200" b="1" dirty="0">
                        <a:solidFill>
                          <a:srgbClr val="00B0F0"/>
                        </a:solidFill>
                      </a:endParaRPr>
                    </a:p>
                  </a:txBody>
                  <a:tcPr anchor="ctr"/>
                </a:tc>
                <a:tc>
                  <a:txBody>
                    <a:bodyPr/>
                    <a:lstStyle/>
                    <a:p>
                      <a:pPr algn="ctr" latinLnBrk="1"/>
                      <a:r>
                        <a:rPr lang="en-US" altLang="ko-KR" sz="1200" dirty="0" smtClean="0">
                          <a:solidFill>
                            <a:srgbClr val="00B0F0"/>
                          </a:solidFill>
                        </a:rPr>
                        <a:t>500 MHz</a:t>
                      </a:r>
                      <a:endParaRPr lang="ko-KR" altLang="en-US" sz="1200" dirty="0">
                        <a:solidFill>
                          <a:srgbClr val="00B0F0"/>
                        </a:solidFill>
                      </a:endParaRPr>
                    </a:p>
                  </a:txBody>
                  <a:tcPr anchor="ctr"/>
                </a:tc>
              </a:tr>
              <a:tr h="249025">
                <a:tc>
                  <a:txBody>
                    <a:bodyPr/>
                    <a:lstStyle/>
                    <a:p>
                      <a:pPr algn="ctr" latinLnBrk="1"/>
                      <a:r>
                        <a:rPr lang="en-US" altLang="ko-KR" sz="1200" dirty="0" smtClean="0">
                          <a:solidFill>
                            <a:srgbClr val="00B0F0"/>
                          </a:solidFill>
                        </a:rPr>
                        <a:t>31.5 ~ 33.5 GHz</a:t>
                      </a:r>
                      <a:endParaRPr lang="ko-KR" altLang="en-US" sz="1200" b="1" dirty="0">
                        <a:solidFill>
                          <a:srgbClr val="00B0F0"/>
                        </a:solidFill>
                      </a:endParaRPr>
                    </a:p>
                  </a:txBody>
                  <a:tcPr anchor="ctr"/>
                </a:tc>
                <a:tc>
                  <a:txBody>
                    <a:bodyPr/>
                    <a:lstStyle/>
                    <a:p>
                      <a:pPr algn="ctr" latinLnBrk="1"/>
                      <a:r>
                        <a:rPr lang="en-US" altLang="ko-KR" sz="1200" dirty="0" smtClean="0">
                          <a:solidFill>
                            <a:srgbClr val="00B0F0"/>
                          </a:solidFill>
                        </a:rPr>
                        <a:t>2 GHz</a:t>
                      </a:r>
                      <a:endParaRPr lang="ko-KR" altLang="en-US" sz="1200" dirty="0">
                        <a:solidFill>
                          <a:srgbClr val="00B0F0"/>
                        </a:solidFill>
                      </a:endParaRPr>
                    </a:p>
                  </a:txBody>
                  <a:tcPr anchor="ctr"/>
                </a:tc>
              </a:tr>
            </a:tbl>
          </a:graphicData>
        </a:graphic>
      </p:graphicFrame>
      <p:sp>
        <p:nvSpPr>
          <p:cNvPr id="4" name="TextBox 3"/>
          <p:cNvSpPr txBox="1"/>
          <p:nvPr/>
        </p:nvSpPr>
        <p:spPr>
          <a:xfrm>
            <a:off x="5563020" y="3686835"/>
            <a:ext cx="2520280" cy="276999"/>
          </a:xfrm>
          <a:prstGeom prst="rect">
            <a:avLst/>
          </a:prstGeom>
          <a:noFill/>
        </p:spPr>
        <p:txBody>
          <a:bodyPr wrap="square" rtlCol="0">
            <a:spAutoFit/>
          </a:bodyPr>
          <a:lstStyle/>
          <a:p>
            <a:r>
              <a:rPr lang="en-US" altLang="ko-KR" b="1" dirty="0" smtClean="0"/>
              <a:t>Table. </a:t>
            </a:r>
            <a:r>
              <a:rPr lang="en-US" altLang="ko-KR" dirty="0" smtClean="0"/>
              <a:t>Freq. candidates in Korea</a:t>
            </a:r>
            <a:endParaRPr lang="ko-KR" altLang="en-US" dirty="0"/>
          </a:p>
        </p:txBody>
      </p:sp>
    </p:spTree>
    <p:extLst>
      <p:ext uri="{BB962C8B-B14F-4D97-AF65-F5344CB8AC3E}">
        <p14:creationId xmlns:p14="http://schemas.microsoft.com/office/powerpoint/2010/main" val="160818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(4/7)</a:t>
            </a:r>
            <a:endParaRPr lang="ko-KR" altLang="en-US" dirty="0"/>
          </a:p>
        </p:txBody>
      </p:sp>
      <p:sp>
        <p:nvSpPr>
          <p:cNvPr id="3" name="내용 개체 틀 2"/>
          <p:cNvSpPr>
            <a:spLocks noGrp="1"/>
          </p:cNvSpPr>
          <p:nvPr>
            <p:ph idx="1"/>
          </p:nvPr>
        </p:nvSpPr>
        <p:spPr/>
        <p:txBody>
          <a:bodyPr/>
          <a:lstStyle/>
          <a:p>
            <a:r>
              <a:rPr lang="en-US" altLang="ko-KR" sz="2400" dirty="0" smtClean="0"/>
              <a:t>Frame Structure</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12</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3" y="2564904"/>
            <a:ext cx="8156575"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3614479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(5/7)</a:t>
            </a:r>
            <a:endParaRPr lang="ko-KR" altLang="en-US" dirty="0"/>
          </a:p>
        </p:txBody>
      </p:sp>
      <p:sp>
        <p:nvSpPr>
          <p:cNvPr id="3" name="내용 개체 틀 2"/>
          <p:cNvSpPr>
            <a:spLocks noGrp="1"/>
          </p:cNvSpPr>
          <p:nvPr>
            <p:ph idx="1"/>
          </p:nvPr>
        </p:nvSpPr>
        <p:spPr/>
        <p:txBody>
          <a:bodyPr/>
          <a:lstStyle/>
          <a:p>
            <a:r>
              <a:rPr lang="en-US" altLang="ko-KR" sz="2400" dirty="0" smtClean="0"/>
              <a:t>Downlink Resource Grid</a:t>
            </a:r>
            <a:endParaRPr lang="en-US" altLang="ko-KR" dirty="0" smtClean="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13</a:t>
            </a:fld>
            <a:endParaRPr lang="en-US" altLang="ko-KR"/>
          </a:p>
        </p:txBody>
      </p:sp>
      <p:graphicFrame>
        <p:nvGraphicFramePr>
          <p:cNvPr id="7" name="개체 6"/>
          <p:cNvGraphicFramePr>
            <a:graphicFrameLocks noChangeAspect="1"/>
          </p:cNvGraphicFramePr>
          <p:nvPr>
            <p:extLst>
              <p:ext uri="{D42A27DB-BD31-4B8C-83A1-F6EECF244321}">
                <p14:modId xmlns:p14="http://schemas.microsoft.com/office/powerpoint/2010/main" val="2012908644"/>
              </p:ext>
            </p:extLst>
          </p:nvPr>
        </p:nvGraphicFramePr>
        <p:xfrm>
          <a:off x="1548308" y="2636912"/>
          <a:ext cx="6264052" cy="3779959"/>
        </p:xfrm>
        <a:graphic>
          <a:graphicData uri="http://schemas.openxmlformats.org/presentationml/2006/ole">
            <mc:AlternateContent xmlns:mc="http://schemas.openxmlformats.org/markup-compatibility/2006">
              <mc:Choice xmlns:v="urn:schemas-microsoft-com:vml" Requires="v">
                <p:oleObj spid="_x0000_s31841" name="Visio" r:id="rId3" imgW="9910219" imgH="5980500" progId="Visio.Drawing.11">
                  <p:embed/>
                </p:oleObj>
              </mc:Choice>
              <mc:Fallback>
                <p:oleObj name="Visio" r:id="rId3" imgW="9910219" imgH="5980500" progId="Visio.Drawing.11">
                  <p:embed/>
                  <p:pic>
                    <p:nvPicPr>
                      <p:cNvPr id="0" name="개체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308" y="2636912"/>
                        <a:ext cx="6264052" cy="3779959"/>
                      </a:xfrm>
                      <a:prstGeom prst="rect">
                        <a:avLst/>
                      </a:prstGeom>
                      <a:noFill/>
                      <a:ln>
                        <a:noFill/>
                      </a:ln>
                    </p:spPr>
                  </p:pic>
                </p:oleObj>
              </mc:Fallback>
            </mc:AlternateContent>
          </a:graphicData>
        </a:graphic>
      </p:graphicFrame>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838022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(6/7)</a:t>
            </a:r>
            <a:endParaRPr lang="ko-KR" altLang="en-US" dirty="0"/>
          </a:p>
        </p:txBody>
      </p:sp>
      <p:sp>
        <p:nvSpPr>
          <p:cNvPr id="3" name="내용 개체 틀 2"/>
          <p:cNvSpPr>
            <a:spLocks noGrp="1"/>
          </p:cNvSpPr>
          <p:nvPr>
            <p:ph idx="1"/>
          </p:nvPr>
        </p:nvSpPr>
        <p:spPr/>
        <p:txBody>
          <a:bodyPr/>
          <a:lstStyle/>
          <a:p>
            <a:r>
              <a:rPr lang="en-US" altLang="ko-KR" sz="2400" dirty="0"/>
              <a:t>OFDM </a:t>
            </a:r>
            <a:r>
              <a:rPr lang="en-US" altLang="ko-KR" sz="2400" dirty="0" smtClean="0"/>
              <a:t>Parameters </a:t>
            </a:r>
            <a:r>
              <a:rPr lang="en-US" altLang="ko-KR" sz="2400" dirty="0"/>
              <a:t>C</a:t>
            </a:r>
            <a:r>
              <a:rPr lang="en-US" altLang="ko-KR" sz="2400" dirty="0" smtClean="0"/>
              <a:t>omparison btw. MHN &amp; LTE</a:t>
            </a:r>
            <a:endParaRPr lang="en-US" altLang="ko-KR" sz="2400"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14</a:t>
            </a:fld>
            <a:endParaRPr lang="en-US" altLang="ko-KR"/>
          </a:p>
        </p:txBody>
      </p:sp>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aphicFrame>
        <p:nvGraphicFramePr>
          <p:cNvPr id="10" name="표 9"/>
          <p:cNvGraphicFramePr>
            <a:graphicFrameLocks noGrp="1"/>
          </p:cNvGraphicFramePr>
          <p:nvPr>
            <p:extLst>
              <p:ext uri="{D42A27DB-BD31-4B8C-83A1-F6EECF244321}">
                <p14:modId xmlns:p14="http://schemas.microsoft.com/office/powerpoint/2010/main" val="440034630"/>
              </p:ext>
            </p:extLst>
          </p:nvPr>
        </p:nvGraphicFramePr>
        <p:xfrm>
          <a:off x="1187624" y="2671973"/>
          <a:ext cx="7056784" cy="3133291"/>
        </p:xfrm>
        <a:graphic>
          <a:graphicData uri="http://schemas.openxmlformats.org/drawingml/2006/table">
            <a:tbl>
              <a:tblPr firstRow="1" bandRow="1">
                <a:tableStyleId>{5940675A-B579-460E-94D1-54222C63F5DA}</a:tableStyleId>
              </a:tblPr>
              <a:tblGrid>
                <a:gridCol w="2520278"/>
                <a:gridCol w="2268253"/>
                <a:gridCol w="2268253"/>
              </a:tblGrid>
              <a:tr h="447613">
                <a:tc>
                  <a:txBody>
                    <a:bodyPr/>
                    <a:lstStyle/>
                    <a:p>
                      <a:pPr algn="ctr" latinLnBrk="1"/>
                      <a:endParaRPr lang="ko-KR" altLang="en-US" sz="1600" b="1" dirty="0">
                        <a:solidFill>
                          <a:schemeClr val="tx1"/>
                        </a:solidFill>
                      </a:endParaRPr>
                    </a:p>
                  </a:txBody>
                  <a:tcPr anchor="ctr"/>
                </a:tc>
                <a:tc>
                  <a:txBody>
                    <a:bodyPr/>
                    <a:lstStyle/>
                    <a:p>
                      <a:pPr algn="ctr" latinLnBrk="1"/>
                      <a:r>
                        <a:rPr lang="en-US" altLang="ko-KR" sz="1600" dirty="0" smtClean="0"/>
                        <a:t>MHN</a:t>
                      </a:r>
                      <a:endParaRPr lang="ko-KR" altLang="en-US" sz="1600" b="1" dirty="0">
                        <a:solidFill>
                          <a:schemeClr val="tx1"/>
                        </a:solidFill>
                      </a:endParaRPr>
                    </a:p>
                  </a:txBody>
                  <a:tcPr anchor="ctr"/>
                </a:tc>
                <a:tc>
                  <a:txBody>
                    <a:bodyPr/>
                    <a:lstStyle/>
                    <a:p>
                      <a:pPr algn="ctr" latinLnBrk="1"/>
                      <a:r>
                        <a:rPr lang="en-US" altLang="ko-KR" sz="1600" dirty="0" smtClean="0"/>
                        <a:t>LTE/LTE-A</a:t>
                      </a:r>
                      <a:endParaRPr lang="ko-KR" altLang="en-US" sz="1600" b="1" dirty="0">
                        <a:solidFill>
                          <a:schemeClr val="tx1"/>
                        </a:solidFill>
                      </a:endParaRPr>
                    </a:p>
                  </a:txBody>
                  <a:tcPr anchor="ctr"/>
                </a:tc>
              </a:tr>
              <a:tr h="447613">
                <a:tc>
                  <a:txBody>
                    <a:bodyPr/>
                    <a:lstStyle/>
                    <a:p>
                      <a:pPr algn="ctr" latinLnBrk="1"/>
                      <a:r>
                        <a:rPr lang="en-US" altLang="ko-KR" sz="1600" smtClean="0"/>
                        <a:t>Carrier frequency</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20 ~ 40 GHz</a:t>
                      </a:r>
                      <a:endParaRPr lang="ko-KR" altLang="en-US" sz="1600" dirty="0">
                        <a:solidFill>
                          <a:schemeClr val="tx1"/>
                        </a:solidFill>
                      </a:endParaRPr>
                    </a:p>
                  </a:txBody>
                  <a:tcPr anchor="ctr"/>
                </a:tc>
                <a:tc>
                  <a:txBody>
                    <a:bodyPr/>
                    <a:lstStyle/>
                    <a:p>
                      <a:pPr algn="ctr" latinLnBrk="1"/>
                      <a:r>
                        <a:rPr lang="en-US" altLang="ko-KR" sz="1600" smtClean="0"/>
                        <a:t>Sub-6 GHz</a:t>
                      </a:r>
                      <a:endParaRPr lang="ko-KR" altLang="en-US" sz="1600">
                        <a:solidFill>
                          <a:schemeClr val="tx1"/>
                        </a:solidFill>
                      </a:endParaRPr>
                    </a:p>
                  </a:txBody>
                  <a:tcPr anchor="ctr"/>
                </a:tc>
              </a:tr>
              <a:tr h="447613">
                <a:tc>
                  <a:txBody>
                    <a:bodyPr/>
                    <a:lstStyle/>
                    <a:p>
                      <a:pPr algn="ctr" latinLnBrk="1"/>
                      <a:r>
                        <a:rPr lang="en-US" altLang="ko-KR" sz="1600" smtClean="0"/>
                        <a:t>Frequency bandwidth</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125 MHz x 4</a:t>
                      </a:r>
                      <a:endParaRPr lang="ko-KR" altLang="en-US" sz="1600" dirty="0">
                        <a:solidFill>
                          <a:schemeClr val="tx1"/>
                        </a:solidFill>
                      </a:endParaRPr>
                    </a:p>
                  </a:txBody>
                  <a:tcPr anchor="ctr"/>
                </a:tc>
                <a:tc>
                  <a:txBody>
                    <a:bodyPr/>
                    <a:lstStyle/>
                    <a:p>
                      <a:pPr algn="ctr" latinLnBrk="1"/>
                      <a:r>
                        <a:rPr lang="en-US" altLang="ko-KR" sz="1600" smtClean="0"/>
                        <a:t>20 MHz x 5</a:t>
                      </a:r>
                      <a:endParaRPr lang="ko-KR" altLang="en-US" sz="1600">
                        <a:solidFill>
                          <a:schemeClr val="tx1"/>
                        </a:solidFill>
                      </a:endParaRPr>
                    </a:p>
                  </a:txBody>
                  <a:tcPr anchor="ctr"/>
                </a:tc>
              </a:tr>
              <a:tr h="447613">
                <a:tc>
                  <a:txBody>
                    <a:bodyPr/>
                    <a:lstStyle/>
                    <a:p>
                      <a:pPr algn="ctr" latinLnBrk="1"/>
                      <a:r>
                        <a:rPr lang="en-US" altLang="ko-KR" sz="1600" smtClean="0"/>
                        <a:t>Subcarrier spacing</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180 kHz</a:t>
                      </a:r>
                      <a:endParaRPr lang="ko-KR" altLang="en-US" sz="1600" dirty="0">
                        <a:solidFill>
                          <a:schemeClr val="tx1"/>
                        </a:solidFill>
                      </a:endParaRPr>
                    </a:p>
                  </a:txBody>
                  <a:tcPr anchor="ctr"/>
                </a:tc>
                <a:tc>
                  <a:txBody>
                    <a:bodyPr/>
                    <a:lstStyle/>
                    <a:p>
                      <a:pPr algn="ctr" latinLnBrk="1"/>
                      <a:r>
                        <a:rPr lang="en-US" altLang="ko-KR" sz="1600" smtClean="0"/>
                        <a:t>15 kHz</a:t>
                      </a:r>
                      <a:endParaRPr lang="ko-KR" altLang="en-US" sz="1600">
                        <a:solidFill>
                          <a:schemeClr val="tx1"/>
                        </a:solidFill>
                      </a:endParaRPr>
                    </a:p>
                  </a:txBody>
                  <a:tcPr anchor="ctr"/>
                </a:tc>
              </a:tr>
              <a:tr h="447613">
                <a:tc>
                  <a:txBody>
                    <a:bodyPr/>
                    <a:lstStyle/>
                    <a:p>
                      <a:pPr algn="ctr" latinLnBrk="1"/>
                      <a:r>
                        <a:rPr lang="en-US" altLang="ko-KR" sz="1600" smtClean="0"/>
                        <a:t>OFDM symbol duration</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5.56 us</a:t>
                      </a:r>
                      <a:endParaRPr lang="ko-KR" altLang="en-US" sz="1600" dirty="0">
                        <a:solidFill>
                          <a:schemeClr val="tx1"/>
                        </a:solidFill>
                      </a:endParaRPr>
                    </a:p>
                  </a:txBody>
                  <a:tcPr anchor="ctr"/>
                </a:tc>
                <a:tc>
                  <a:txBody>
                    <a:bodyPr/>
                    <a:lstStyle/>
                    <a:p>
                      <a:pPr algn="ctr" latinLnBrk="1"/>
                      <a:r>
                        <a:rPr lang="en-US" altLang="ko-KR" sz="1600" dirty="0" smtClean="0"/>
                        <a:t>66.7 us</a:t>
                      </a:r>
                      <a:endParaRPr lang="ko-KR" altLang="en-US" sz="1600" dirty="0">
                        <a:solidFill>
                          <a:schemeClr val="tx1"/>
                        </a:solidFill>
                      </a:endParaRPr>
                    </a:p>
                  </a:txBody>
                  <a:tcPr anchor="ctr"/>
                </a:tc>
              </a:tr>
              <a:tr h="447613">
                <a:tc>
                  <a:txBody>
                    <a:bodyPr/>
                    <a:lstStyle/>
                    <a:p>
                      <a:pPr algn="ctr" latinLnBrk="1"/>
                      <a:r>
                        <a:rPr lang="en-US" altLang="ko-KR" sz="1600" smtClean="0"/>
                        <a:t>CP length</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0.69 us (12.5%)</a:t>
                      </a:r>
                      <a:endParaRPr lang="ko-KR" altLang="en-US" sz="1600" dirty="0">
                        <a:solidFill>
                          <a:schemeClr val="tx1"/>
                        </a:solidFill>
                      </a:endParaRPr>
                    </a:p>
                  </a:txBody>
                  <a:tcPr anchor="ctr"/>
                </a:tc>
                <a:tc>
                  <a:txBody>
                    <a:bodyPr/>
                    <a:lstStyle/>
                    <a:p>
                      <a:pPr algn="ctr" latinLnBrk="1"/>
                      <a:r>
                        <a:rPr lang="en-US" altLang="ko-KR" sz="1600" dirty="0" smtClean="0"/>
                        <a:t>4.69 us (7%)</a:t>
                      </a:r>
                      <a:endParaRPr lang="ko-KR" altLang="en-US" sz="1600" dirty="0">
                        <a:solidFill>
                          <a:schemeClr val="tx1"/>
                        </a:solidFill>
                      </a:endParaRPr>
                    </a:p>
                  </a:txBody>
                  <a:tcPr anchor="ctr"/>
                </a:tc>
              </a:tr>
              <a:tr h="447613">
                <a:tc>
                  <a:txBody>
                    <a:bodyPr/>
                    <a:lstStyle/>
                    <a:p>
                      <a:pPr algn="ctr" latinLnBrk="1"/>
                      <a:r>
                        <a:rPr lang="en-US" altLang="ko-KR" sz="1600" smtClean="0"/>
                        <a:t>TTI</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250 us</a:t>
                      </a:r>
                      <a:endParaRPr lang="ko-KR" altLang="en-US" sz="1600" dirty="0">
                        <a:solidFill>
                          <a:schemeClr val="tx1"/>
                        </a:solidFill>
                      </a:endParaRPr>
                    </a:p>
                  </a:txBody>
                  <a:tcPr anchor="ctr"/>
                </a:tc>
                <a:tc>
                  <a:txBody>
                    <a:bodyPr/>
                    <a:lstStyle/>
                    <a:p>
                      <a:pPr algn="ctr" latinLnBrk="1"/>
                      <a:r>
                        <a:rPr lang="en-US" altLang="ko-KR" sz="1600" dirty="0" smtClean="0">
                          <a:solidFill>
                            <a:schemeClr val="tx1"/>
                          </a:solidFill>
                        </a:rPr>
                        <a:t>1 </a:t>
                      </a:r>
                      <a:r>
                        <a:rPr lang="en-US" altLang="ko-KR" sz="1600" dirty="0" err="1" smtClean="0">
                          <a:solidFill>
                            <a:schemeClr val="tx1"/>
                          </a:solidFill>
                        </a:rPr>
                        <a:t>ms</a:t>
                      </a:r>
                      <a:endParaRPr lang="ko-KR" altLang="en-US" sz="1600" dirty="0">
                        <a:solidFill>
                          <a:schemeClr val="tx1"/>
                        </a:solidFill>
                      </a:endParaRPr>
                    </a:p>
                  </a:txBody>
                  <a:tcPr anchor="ctr"/>
                </a:tc>
              </a:tr>
            </a:tbl>
          </a:graphicData>
        </a:graphic>
      </p:graphicFrame>
    </p:spTree>
    <p:extLst>
      <p:ext uri="{BB962C8B-B14F-4D97-AF65-F5344CB8AC3E}">
        <p14:creationId xmlns:p14="http://schemas.microsoft.com/office/powerpoint/2010/main" val="964833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(7/7)</a:t>
            </a:r>
            <a:endParaRPr lang="ko-KR" altLang="en-US" dirty="0"/>
          </a:p>
        </p:txBody>
      </p:sp>
      <p:sp>
        <p:nvSpPr>
          <p:cNvPr id="3" name="내용 개체 틀 2"/>
          <p:cNvSpPr>
            <a:spLocks noGrp="1"/>
          </p:cNvSpPr>
          <p:nvPr>
            <p:ph idx="1"/>
          </p:nvPr>
        </p:nvSpPr>
        <p:spPr/>
        <p:txBody>
          <a:bodyPr/>
          <a:lstStyle/>
          <a:p>
            <a:r>
              <a:rPr lang="en-US" altLang="ko-KR" sz="2400" dirty="0" smtClean="0"/>
              <a:t>MHN Transmitter Structure</a:t>
            </a:r>
          </a:p>
          <a:p>
            <a:pPr lvl="1">
              <a:lnSpc>
                <a:spcPct val="150000"/>
              </a:lnSpc>
            </a:pPr>
            <a:r>
              <a:rPr lang="en-US" altLang="ko-KR" sz="2000" dirty="0" smtClean="0"/>
              <a:t>Modulation </a:t>
            </a:r>
            <a:r>
              <a:rPr lang="en-US" altLang="ko-KR" sz="2000" dirty="0"/>
              <a:t>format: QPSK, 16QAM, 64QAM</a:t>
            </a:r>
          </a:p>
          <a:p>
            <a:pPr lvl="1">
              <a:lnSpc>
                <a:spcPct val="150000"/>
              </a:lnSpc>
            </a:pPr>
            <a:r>
              <a:rPr lang="en-US" altLang="ko-KR" sz="2000" dirty="0"/>
              <a:t>Layer: 1 or 2</a:t>
            </a:r>
          </a:p>
          <a:p>
            <a:pPr lvl="1">
              <a:lnSpc>
                <a:spcPct val="150000"/>
              </a:lnSpc>
            </a:pPr>
            <a:r>
              <a:rPr lang="en-US" altLang="ko-KR" sz="2000" dirty="0" smtClean="0"/>
              <a:t>Precoding: Single antenna or TX diversity</a:t>
            </a:r>
            <a:endParaRPr lang="en-US" altLang="ko-KR" sz="2000" dirty="0"/>
          </a:p>
          <a:p>
            <a:endParaRPr lang="en-US" altLang="ko-KR" sz="2400"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15</a:t>
            </a:fld>
            <a:endParaRPr lang="en-US" altLang="ko-KR"/>
          </a:p>
        </p:txBody>
      </p:sp>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pSp>
        <p:nvGrpSpPr>
          <p:cNvPr id="35" name="그룹 34"/>
          <p:cNvGrpSpPr/>
          <p:nvPr/>
        </p:nvGrpSpPr>
        <p:grpSpPr>
          <a:xfrm>
            <a:off x="761021" y="4149080"/>
            <a:ext cx="8203467" cy="2034933"/>
            <a:chOff x="234726" y="2457850"/>
            <a:chExt cx="9089802" cy="2342710"/>
          </a:xfrm>
        </p:grpSpPr>
        <p:sp>
          <p:nvSpPr>
            <p:cNvPr id="36" name="직사각형 35"/>
            <p:cNvSpPr/>
            <p:nvPr/>
          </p:nvSpPr>
          <p:spPr>
            <a:xfrm>
              <a:off x="627633" y="3429000"/>
              <a:ext cx="1034787"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dirty="0" smtClean="0">
                  <a:latin typeface="Times New Roman" panose="02020603050405020304" pitchFamily="18" charset="0"/>
                  <a:cs typeface="Times New Roman" panose="02020603050405020304" pitchFamily="18" charset="0"/>
                </a:rPr>
                <a:t>Scrambling</a:t>
              </a:r>
              <a:endParaRPr lang="ko-KR" altLang="en-US" sz="1200" dirty="0">
                <a:latin typeface="Times New Roman" panose="02020603050405020304" pitchFamily="18" charset="0"/>
                <a:cs typeface="Times New Roman" panose="02020603050405020304" pitchFamily="18" charset="0"/>
              </a:endParaRPr>
            </a:p>
          </p:txBody>
        </p:sp>
        <p:sp>
          <p:nvSpPr>
            <p:cNvPr id="37" name="직사각형 36"/>
            <p:cNvSpPr/>
            <p:nvPr/>
          </p:nvSpPr>
          <p:spPr>
            <a:xfrm>
              <a:off x="2051720" y="3429911"/>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Modulation mapper</a:t>
              </a:r>
              <a:endParaRPr lang="ko-KR" altLang="en-US" sz="1200">
                <a:latin typeface="Times New Roman" panose="02020603050405020304" pitchFamily="18" charset="0"/>
                <a:cs typeface="Times New Roman" panose="02020603050405020304" pitchFamily="18" charset="0"/>
              </a:endParaRPr>
            </a:p>
          </p:txBody>
        </p:sp>
        <p:cxnSp>
          <p:nvCxnSpPr>
            <p:cNvPr id="38" name="직선 화살표 연결선 37"/>
            <p:cNvCxnSpPr/>
            <p:nvPr/>
          </p:nvCxnSpPr>
          <p:spPr>
            <a:xfrm>
              <a:off x="1662420" y="3775892"/>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p:nvPr/>
          </p:nvCxnSpPr>
          <p:spPr>
            <a:xfrm>
              <a:off x="234726" y="3775892"/>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직사각형 39"/>
            <p:cNvSpPr/>
            <p:nvPr/>
          </p:nvSpPr>
          <p:spPr>
            <a:xfrm>
              <a:off x="3489624" y="2995810"/>
              <a:ext cx="725943" cy="1572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dirty="0" smtClean="0">
                  <a:latin typeface="Times New Roman" panose="02020603050405020304" pitchFamily="18" charset="0"/>
                  <a:cs typeface="Times New Roman" panose="02020603050405020304" pitchFamily="18" charset="0"/>
                </a:rPr>
                <a:t>Layer</a:t>
              </a:r>
            </a:p>
            <a:p>
              <a:pPr algn="ctr"/>
              <a:r>
                <a:rPr lang="en-US" altLang="ko-KR" sz="1200" dirty="0" smtClean="0">
                  <a:latin typeface="Times New Roman" panose="02020603050405020304" pitchFamily="18" charset="0"/>
                  <a:cs typeface="Times New Roman" panose="02020603050405020304" pitchFamily="18" charset="0"/>
                </a:rPr>
                <a:t>mapper</a:t>
              </a:r>
              <a:endParaRPr lang="ko-KR" altLang="en-US" sz="1200" dirty="0">
                <a:latin typeface="Times New Roman" panose="02020603050405020304" pitchFamily="18" charset="0"/>
                <a:cs typeface="Times New Roman" panose="02020603050405020304" pitchFamily="18" charset="0"/>
              </a:endParaRPr>
            </a:p>
          </p:txBody>
        </p:sp>
        <p:cxnSp>
          <p:nvCxnSpPr>
            <p:cNvPr id="41" name="직선 화살표 연결선 40"/>
            <p:cNvCxnSpPr/>
            <p:nvPr/>
          </p:nvCxnSpPr>
          <p:spPr>
            <a:xfrm>
              <a:off x="3102580" y="3781725"/>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직사각형 41"/>
            <p:cNvSpPr/>
            <p:nvPr/>
          </p:nvSpPr>
          <p:spPr>
            <a:xfrm>
              <a:off x="4611040" y="2996952"/>
              <a:ext cx="936104" cy="1572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Precoding</a:t>
              </a:r>
              <a:endParaRPr lang="ko-KR" altLang="en-US" sz="1200">
                <a:latin typeface="Times New Roman" panose="02020603050405020304" pitchFamily="18" charset="0"/>
                <a:cs typeface="Times New Roman" panose="02020603050405020304" pitchFamily="18" charset="0"/>
              </a:endParaRPr>
            </a:p>
          </p:txBody>
        </p:sp>
        <p:sp>
          <p:nvSpPr>
            <p:cNvPr id="43" name="직사각형 42"/>
            <p:cNvSpPr/>
            <p:nvPr/>
          </p:nvSpPr>
          <p:spPr>
            <a:xfrm>
              <a:off x="5946043" y="3011582"/>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RE</a:t>
              </a:r>
            </a:p>
            <a:p>
              <a:pPr algn="ctr"/>
              <a:r>
                <a:rPr lang="en-US" altLang="ko-KR" sz="1200" smtClean="0">
                  <a:latin typeface="Times New Roman" panose="02020603050405020304" pitchFamily="18" charset="0"/>
                  <a:cs typeface="Times New Roman" panose="02020603050405020304" pitchFamily="18" charset="0"/>
                </a:rPr>
                <a:t>mapper</a:t>
              </a:r>
              <a:endParaRPr lang="ko-KR" altLang="en-US" sz="1200">
                <a:latin typeface="Times New Roman" panose="02020603050405020304" pitchFamily="18" charset="0"/>
                <a:cs typeface="Times New Roman" panose="02020603050405020304" pitchFamily="18" charset="0"/>
              </a:endParaRPr>
            </a:p>
          </p:txBody>
        </p:sp>
        <p:cxnSp>
          <p:nvCxnSpPr>
            <p:cNvPr id="44" name="직선 화살표 연결선 43"/>
            <p:cNvCxnSpPr/>
            <p:nvPr/>
          </p:nvCxnSpPr>
          <p:spPr>
            <a:xfrm>
              <a:off x="5549428" y="3342933"/>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직사각형 44"/>
            <p:cNvSpPr/>
            <p:nvPr/>
          </p:nvSpPr>
          <p:spPr>
            <a:xfrm>
              <a:off x="5944901" y="3949598"/>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RE</a:t>
              </a:r>
            </a:p>
            <a:p>
              <a:pPr algn="ctr"/>
              <a:r>
                <a:rPr lang="en-US" altLang="ko-KR" sz="1200" smtClean="0">
                  <a:latin typeface="Times New Roman" panose="02020603050405020304" pitchFamily="18" charset="0"/>
                  <a:cs typeface="Times New Roman" panose="02020603050405020304" pitchFamily="18" charset="0"/>
                </a:rPr>
                <a:t>mapper</a:t>
              </a:r>
              <a:endParaRPr lang="ko-KR" altLang="en-US" sz="1200">
                <a:latin typeface="Times New Roman" panose="02020603050405020304" pitchFamily="18" charset="0"/>
                <a:cs typeface="Times New Roman" panose="02020603050405020304" pitchFamily="18" charset="0"/>
              </a:endParaRPr>
            </a:p>
          </p:txBody>
        </p:sp>
        <p:cxnSp>
          <p:nvCxnSpPr>
            <p:cNvPr id="46" name="직선 화살표 연결선 45"/>
            <p:cNvCxnSpPr/>
            <p:nvPr/>
          </p:nvCxnSpPr>
          <p:spPr>
            <a:xfrm>
              <a:off x="5548286" y="4279037"/>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직선 화살표 연결선 46"/>
            <p:cNvCxnSpPr/>
            <p:nvPr/>
          </p:nvCxnSpPr>
          <p:spPr>
            <a:xfrm>
              <a:off x="4216709" y="3342362"/>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직선 화살표 연결선 47"/>
            <p:cNvCxnSpPr/>
            <p:nvPr/>
          </p:nvCxnSpPr>
          <p:spPr>
            <a:xfrm>
              <a:off x="4215567" y="4278466"/>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직사각형 48"/>
            <p:cNvSpPr/>
            <p:nvPr/>
          </p:nvSpPr>
          <p:spPr>
            <a:xfrm>
              <a:off x="7386485" y="3011582"/>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OFDM signal</a:t>
              </a:r>
            </a:p>
            <a:p>
              <a:pPr algn="ctr"/>
              <a:r>
                <a:rPr lang="en-US" altLang="ko-KR" sz="1200" smtClean="0">
                  <a:latin typeface="Times New Roman" panose="02020603050405020304" pitchFamily="18" charset="0"/>
                  <a:cs typeface="Times New Roman" panose="02020603050405020304" pitchFamily="18" charset="0"/>
                </a:rPr>
                <a:t>generation</a:t>
              </a:r>
              <a:endParaRPr lang="ko-KR" altLang="en-US" sz="1200">
                <a:latin typeface="Times New Roman" panose="02020603050405020304" pitchFamily="18" charset="0"/>
                <a:cs typeface="Times New Roman" panose="02020603050405020304" pitchFamily="18" charset="0"/>
              </a:endParaRPr>
            </a:p>
          </p:txBody>
        </p:sp>
        <p:cxnSp>
          <p:nvCxnSpPr>
            <p:cNvPr id="50" name="직선 화살표 연결선 49"/>
            <p:cNvCxnSpPr/>
            <p:nvPr/>
          </p:nvCxnSpPr>
          <p:spPr>
            <a:xfrm>
              <a:off x="6989870" y="3342933"/>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직사각형 50"/>
            <p:cNvSpPr/>
            <p:nvPr/>
          </p:nvSpPr>
          <p:spPr>
            <a:xfrm>
              <a:off x="7385343" y="3949598"/>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OFDM signal generation</a:t>
              </a:r>
              <a:endParaRPr lang="ko-KR" altLang="en-US" sz="1200">
                <a:latin typeface="Times New Roman" panose="02020603050405020304" pitchFamily="18" charset="0"/>
                <a:cs typeface="Times New Roman" panose="02020603050405020304" pitchFamily="18" charset="0"/>
              </a:endParaRPr>
            </a:p>
          </p:txBody>
        </p:sp>
        <p:cxnSp>
          <p:nvCxnSpPr>
            <p:cNvPr id="52" name="직선 화살표 연결선 51"/>
            <p:cNvCxnSpPr/>
            <p:nvPr/>
          </p:nvCxnSpPr>
          <p:spPr>
            <a:xfrm>
              <a:off x="6988728" y="4279037"/>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직선 화살표 연결선 52"/>
            <p:cNvCxnSpPr/>
            <p:nvPr/>
          </p:nvCxnSpPr>
          <p:spPr>
            <a:xfrm>
              <a:off x="8431172" y="3342362"/>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직선 화살표 연결선 53"/>
            <p:cNvCxnSpPr/>
            <p:nvPr/>
          </p:nvCxnSpPr>
          <p:spPr>
            <a:xfrm>
              <a:off x="8430030" y="4278466"/>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타원 54"/>
            <p:cNvSpPr/>
            <p:nvPr/>
          </p:nvSpPr>
          <p:spPr>
            <a:xfrm>
              <a:off x="4276653" y="2842213"/>
              <a:ext cx="129194" cy="19476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6" name="타원 55"/>
            <p:cNvSpPr/>
            <p:nvPr/>
          </p:nvSpPr>
          <p:spPr>
            <a:xfrm>
              <a:off x="8547262" y="2852936"/>
              <a:ext cx="129194" cy="19476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7" name="TextBox 56"/>
            <p:cNvSpPr txBox="1"/>
            <p:nvPr/>
          </p:nvSpPr>
          <p:spPr>
            <a:xfrm>
              <a:off x="3925686" y="2457850"/>
              <a:ext cx="831128" cy="307777"/>
            </a:xfrm>
            <a:prstGeom prst="rect">
              <a:avLst/>
            </a:prstGeom>
            <a:noFill/>
          </p:spPr>
          <p:txBody>
            <a:bodyPr wrap="square" rtlCol="0">
              <a:spAutoFit/>
            </a:bodyPr>
            <a:lstStyle/>
            <a:p>
              <a:r>
                <a:rPr lang="en-US" altLang="ko-KR" sz="1400" dirty="0" smtClean="0">
                  <a:latin typeface="Times New Roman" panose="02020603050405020304" pitchFamily="18" charset="0"/>
                  <a:cs typeface="Times New Roman" panose="02020603050405020304" pitchFamily="18" charset="0"/>
                </a:rPr>
                <a:t>layers</a:t>
              </a:r>
              <a:endParaRPr lang="ko-KR" altLang="en-US" sz="1400" dirty="0">
                <a:latin typeface="Times New Roman" panose="02020603050405020304" pitchFamily="18" charset="0"/>
                <a:cs typeface="Times New Roman" panose="02020603050405020304" pitchFamily="18" charset="0"/>
              </a:endParaRPr>
            </a:p>
          </p:txBody>
        </p:sp>
        <p:sp>
          <p:nvSpPr>
            <p:cNvPr id="58" name="TextBox 57"/>
            <p:cNvSpPr txBox="1"/>
            <p:nvPr/>
          </p:nvSpPr>
          <p:spPr>
            <a:xfrm>
              <a:off x="7884368" y="2492896"/>
              <a:ext cx="1440160" cy="307777"/>
            </a:xfrm>
            <a:prstGeom prst="rect">
              <a:avLst/>
            </a:prstGeom>
            <a:noFill/>
          </p:spPr>
          <p:txBody>
            <a:bodyPr wrap="square" rtlCol="0">
              <a:spAutoFit/>
            </a:bodyPr>
            <a:lstStyle/>
            <a:p>
              <a:r>
                <a:rPr lang="en-US" altLang="ko-KR" sz="1400" smtClean="0">
                  <a:latin typeface="Times New Roman" panose="02020603050405020304" pitchFamily="18" charset="0"/>
                  <a:cs typeface="Times New Roman" panose="02020603050405020304" pitchFamily="18" charset="0"/>
                </a:rPr>
                <a:t>antenna ports</a:t>
              </a:r>
              <a:endParaRPr lang="ko-KR" altLang="en-US" sz="14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21476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Challenges (1/2)</a:t>
            </a:r>
            <a:endParaRPr lang="ko-KR" altLang="en-US" dirty="0"/>
          </a:p>
        </p:txBody>
      </p:sp>
      <p:sp>
        <p:nvSpPr>
          <p:cNvPr id="3" name="내용 개체 틀 2"/>
          <p:cNvSpPr>
            <a:spLocks noGrp="1"/>
          </p:cNvSpPr>
          <p:nvPr>
            <p:ph idx="1"/>
          </p:nvPr>
        </p:nvSpPr>
        <p:spPr/>
        <p:txBody>
          <a:bodyPr/>
          <a:lstStyle/>
          <a:p>
            <a:r>
              <a:rPr lang="en-US" altLang="ko-KR" sz="2400" dirty="0" smtClean="0"/>
              <a:t>Coverage Improvement</a:t>
            </a:r>
          </a:p>
          <a:p>
            <a:pPr lvl="1"/>
            <a:r>
              <a:rPr lang="en-US" altLang="ko-KR" sz="2000" dirty="0" smtClean="0"/>
              <a:t>Path loss and atmospheric attenuation of millimeter-wave </a:t>
            </a:r>
          </a:p>
          <a:p>
            <a:endParaRPr lang="en-US" altLang="ko-KR" sz="2400" dirty="0" smtClean="0"/>
          </a:p>
          <a:p>
            <a:r>
              <a:rPr lang="en-US" altLang="ko-KR" sz="2400" dirty="0" smtClean="0"/>
              <a:t>Synchronization</a:t>
            </a:r>
          </a:p>
          <a:p>
            <a:pPr lvl="1"/>
            <a:r>
              <a:rPr lang="en-US" altLang="ko-KR" sz="2000" dirty="0" smtClean="0"/>
              <a:t>Accurate Freq. &amp; time sync.</a:t>
            </a:r>
          </a:p>
          <a:p>
            <a:endParaRPr lang="en-US" altLang="ko-KR" sz="2400" dirty="0" smtClean="0"/>
          </a:p>
          <a:p>
            <a:r>
              <a:rPr lang="en-US" altLang="ko-KR" sz="2400" dirty="0" smtClean="0"/>
              <a:t>Doppler Effect</a:t>
            </a:r>
          </a:p>
          <a:p>
            <a:pPr lvl="1"/>
            <a:r>
              <a:rPr lang="en-US" altLang="ko-KR" sz="2000" dirty="0" smtClean="0"/>
              <a:t>Large amount of Doppler shift</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16</a:t>
            </a:fld>
            <a:endParaRPr lang="en-US" altLang="ko-KR"/>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693628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Challenges (2/2)</a:t>
            </a:r>
            <a:endParaRPr lang="ko-KR" altLang="en-US" dirty="0"/>
          </a:p>
        </p:txBody>
      </p:sp>
      <p:sp>
        <p:nvSpPr>
          <p:cNvPr id="3" name="내용 개체 틀 2"/>
          <p:cNvSpPr>
            <a:spLocks noGrp="1"/>
          </p:cNvSpPr>
          <p:nvPr>
            <p:ph idx="1"/>
          </p:nvPr>
        </p:nvSpPr>
        <p:spPr/>
        <p:txBody>
          <a:bodyPr/>
          <a:lstStyle/>
          <a:p>
            <a:r>
              <a:rPr lang="en-US" altLang="ko-KR" sz="2400" dirty="0" smtClean="0"/>
              <a:t>High-speed Handover</a:t>
            </a:r>
          </a:p>
          <a:p>
            <a:pPr lvl="1"/>
            <a:r>
              <a:rPr lang="en-US" altLang="ko-KR" sz="2000" dirty="0" smtClean="0"/>
              <a:t>Massive HO</a:t>
            </a:r>
          </a:p>
          <a:p>
            <a:pPr lvl="1"/>
            <a:r>
              <a:rPr lang="en-US" altLang="ko-KR" sz="2000" dirty="0" smtClean="0"/>
              <a:t>Frequent HO</a:t>
            </a:r>
          </a:p>
          <a:p>
            <a:pPr lvl="1"/>
            <a:r>
              <a:rPr lang="en-US" altLang="ko-KR" sz="2000" dirty="0" smtClean="0"/>
              <a:t>Outage/failure rate</a:t>
            </a:r>
          </a:p>
          <a:p>
            <a:endParaRPr lang="en-US" altLang="ko-KR" sz="2400" dirty="0"/>
          </a:p>
          <a:p>
            <a:r>
              <a:rPr lang="en-US" altLang="ko-KR" sz="2400" dirty="0" smtClean="0"/>
              <a:t>Tunnel Environment</a:t>
            </a:r>
          </a:p>
          <a:p>
            <a:pPr lvl="1"/>
            <a:r>
              <a:rPr lang="en-US" altLang="ko-KR" sz="2000" dirty="0" smtClean="0"/>
              <a:t>Dedicated channel environment</a:t>
            </a:r>
          </a:p>
          <a:p>
            <a:pPr lvl="1"/>
            <a:r>
              <a:rPr lang="en-US" altLang="ko-KR" sz="2000" dirty="0" smtClean="0"/>
              <a:t>Block of </a:t>
            </a:r>
            <a:r>
              <a:rPr lang="en-US" altLang="ko-KR" sz="2000" dirty="0" err="1" smtClean="0"/>
              <a:t>LoS</a:t>
            </a:r>
            <a:r>
              <a:rPr lang="en-US" altLang="ko-KR" sz="2000" dirty="0" smtClean="0"/>
              <a:t> link</a:t>
            </a:r>
            <a:endParaRPr lang="ko-KR" altLang="en-US" sz="2000"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17</a:t>
            </a:fld>
            <a:endParaRPr lang="en-US" altLang="ko-KR"/>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1877585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a:t>Slide </a:t>
            </a:r>
            <a:fld id="{300987EC-976F-4D90-B7E9-FCD0A1BE9800}" type="slidenum">
              <a:rPr lang="en-US" altLang="ko-KR"/>
              <a:pPr/>
              <a:t>2</a:t>
            </a:fld>
            <a:endParaRPr lang="en-US" altLang="ko-KR"/>
          </a:p>
        </p:txBody>
      </p:sp>
      <p:sp>
        <p:nvSpPr>
          <p:cNvPr id="26626" name="Rectangle 2"/>
          <p:cNvSpPr>
            <a:spLocks noGrp="1" noChangeArrowheads="1"/>
          </p:cNvSpPr>
          <p:nvPr>
            <p:ph type="ctrTitle"/>
          </p:nvPr>
        </p:nvSpPr>
        <p:spPr>
          <a:xfrm>
            <a:off x="685800" y="2286000"/>
            <a:ext cx="7772400" cy="1143000"/>
          </a:xfrm>
        </p:spPr>
        <p:txBody>
          <a:bodyPr/>
          <a:lstStyle/>
          <a:p>
            <a:r>
              <a:rPr lang="en-US" altLang="ko-KR" dirty="0" err="1">
                <a:solidFill>
                  <a:schemeClr val="tx1"/>
                </a:solidFill>
              </a:rPr>
              <a:t>mmWave</a:t>
            </a:r>
            <a:r>
              <a:rPr lang="en-US" altLang="ko-KR" dirty="0">
                <a:solidFill>
                  <a:schemeClr val="tx1"/>
                </a:solidFill>
              </a:rPr>
              <a:t> Wireless Backhauling for </a:t>
            </a:r>
            <a:r>
              <a:rPr lang="en-US" altLang="ko-KR" dirty="0" smtClean="0">
                <a:solidFill>
                  <a:schemeClr val="tx1"/>
                </a:solidFill>
              </a:rPr>
              <a:t>High Rate </a:t>
            </a:r>
            <a:r>
              <a:rPr lang="en-US" altLang="ko-KR" dirty="0">
                <a:solidFill>
                  <a:schemeClr val="tx1"/>
                </a:solidFill>
              </a:rPr>
              <a:t>Mobile Hotspot Network</a:t>
            </a:r>
            <a:endParaRPr lang="ko-KR" altLang="ko-KR" dirty="0">
              <a:solidFill>
                <a:schemeClr val="tx1"/>
              </a:solidFill>
            </a:endParaRPr>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a:t>Slide </a:t>
            </a:r>
            <a:fld id="{3BAC7E02-42A4-41AA-A247-B7372DC6E3D2}" type="slidenum">
              <a:rPr lang="en-US" altLang="ko-KR"/>
              <a:pPr/>
              <a:t>3</a:t>
            </a:fld>
            <a:endParaRPr lang="en-US" altLang="ko-KR"/>
          </a:p>
        </p:txBody>
      </p:sp>
      <p:sp>
        <p:nvSpPr>
          <p:cNvPr id="4098" name="Rectangle 2"/>
          <p:cNvSpPr>
            <a:spLocks noGrp="1" noChangeArrowheads="1"/>
          </p:cNvSpPr>
          <p:nvPr>
            <p:ph type="title"/>
          </p:nvPr>
        </p:nvSpPr>
        <p:spPr>
          <a:ln/>
        </p:spPr>
        <p:txBody>
          <a:bodyPr/>
          <a:lstStyle/>
          <a:p>
            <a:r>
              <a:rPr lang="en-US" altLang="ko-KR" dirty="0" smtClean="0"/>
              <a:t>Outline</a:t>
            </a:r>
            <a:endParaRPr lang="ko-KR" altLang="ko-KR" dirty="0"/>
          </a:p>
        </p:txBody>
      </p:sp>
      <p:sp>
        <p:nvSpPr>
          <p:cNvPr id="4099" name="Rectangle 3"/>
          <p:cNvSpPr>
            <a:spLocks noGrp="1" noChangeArrowheads="1"/>
          </p:cNvSpPr>
          <p:nvPr>
            <p:ph type="body" idx="1"/>
          </p:nvPr>
        </p:nvSpPr>
        <p:spPr>
          <a:ln/>
        </p:spPr>
        <p:txBody>
          <a:bodyPr/>
          <a:lstStyle/>
          <a:p>
            <a:r>
              <a:rPr lang="en-US" altLang="ko-KR" sz="2800" dirty="0" smtClean="0"/>
              <a:t>Background</a:t>
            </a:r>
          </a:p>
          <a:p>
            <a:endParaRPr lang="en-US" altLang="ko-KR" sz="2800" dirty="0" smtClean="0"/>
          </a:p>
          <a:p>
            <a:r>
              <a:rPr lang="en-US" altLang="ko-KR" sz="2800" dirty="0" smtClean="0"/>
              <a:t>Objectives</a:t>
            </a:r>
          </a:p>
          <a:p>
            <a:endParaRPr lang="en-US" altLang="ko-KR" sz="2800" dirty="0" smtClean="0"/>
          </a:p>
          <a:p>
            <a:r>
              <a:rPr lang="en-US" altLang="ko-KR" sz="2800" dirty="0" smtClean="0"/>
              <a:t>MHN RTT</a:t>
            </a:r>
          </a:p>
          <a:p>
            <a:endParaRPr lang="en-US" altLang="ko-KR" sz="2800" dirty="0" smtClean="0"/>
          </a:p>
          <a:p>
            <a:r>
              <a:rPr lang="en-US" altLang="ko-KR" sz="2800" dirty="0" smtClean="0"/>
              <a:t>Technical Challenges</a:t>
            </a:r>
            <a:endParaRPr lang="ko-KR" altLang="ko-KR" sz="2800" dirty="0" smtClean="0"/>
          </a:p>
          <a:p>
            <a:endParaRPr lang="ko-KR" altLang="ko-KR" sz="2800" dirty="0"/>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 (1/2)</a:t>
            </a:r>
            <a:endParaRPr lang="ko-KR" altLang="en-US" dirty="0"/>
          </a:p>
        </p:txBody>
      </p:sp>
      <p:sp>
        <p:nvSpPr>
          <p:cNvPr id="3" name="내용 개체 틀 2"/>
          <p:cNvSpPr>
            <a:spLocks noGrp="1"/>
          </p:cNvSpPr>
          <p:nvPr>
            <p:ph idx="1"/>
          </p:nvPr>
        </p:nvSpPr>
        <p:spPr/>
        <p:txBody>
          <a:bodyPr/>
          <a:lstStyle/>
          <a:p>
            <a:r>
              <a:rPr lang="en-US" altLang="ko-KR" sz="2400" dirty="0" smtClean="0"/>
              <a:t>Classification of Railway Services</a:t>
            </a:r>
            <a:r>
              <a:rPr lang="en-US" altLang="ko-KR" sz="2400" baseline="30000" dirty="0" smtClean="0">
                <a:solidFill>
                  <a:srgbClr val="00B050"/>
                </a:solidFill>
              </a:rPr>
              <a:t>[</a:t>
            </a:r>
            <a:r>
              <a:rPr lang="en-US" altLang="ko-KR" sz="2400" i="1" baseline="30000" dirty="0" smtClean="0">
                <a:solidFill>
                  <a:srgbClr val="00B050"/>
                </a:solidFill>
              </a:rPr>
              <a:t>ETSIT</a:t>
            </a:r>
            <a:r>
              <a:rPr lang="en-US" altLang="ko-KR" sz="2400" baseline="30000" dirty="0" smtClean="0">
                <a:solidFill>
                  <a:srgbClr val="00B050"/>
                </a:solidFill>
              </a:rPr>
              <a:t>]</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4</a:t>
            </a:fld>
            <a:endParaRPr lang="en-US" altLang="ko-KR"/>
          </a:p>
        </p:txBody>
      </p:sp>
      <p:sp>
        <p:nvSpPr>
          <p:cNvPr id="41"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42"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163" y="2492896"/>
            <a:ext cx="3261173" cy="344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744" y="2996952"/>
            <a:ext cx="5090914" cy="254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1163" y="6021288"/>
            <a:ext cx="7831277" cy="400110"/>
          </a:xfrm>
          <a:prstGeom prst="rect">
            <a:avLst/>
          </a:prstGeom>
          <a:noFill/>
        </p:spPr>
        <p:txBody>
          <a:bodyPr wrap="square" rtlCol="0">
            <a:spAutoFit/>
          </a:bodyPr>
          <a:lstStyle/>
          <a:p>
            <a:r>
              <a:rPr lang="en-US" altLang="ko-KR" sz="1000" b="1" dirty="0" smtClean="0">
                <a:solidFill>
                  <a:srgbClr val="00B050"/>
                </a:solidFill>
              </a:rPr>
              <a:t>S. Amundsen, “</a:t>
            </a:r>
            <a:r>
              <a:rPr lang="en-US" altLang="ko-KR" sz="1000" b="1" dirty="0">
                <a:solidFill>
                  <a:srgbClr val="00B050"/>
                </a:solidFill>
              </a:rPr>
              <a:t>Future Rail Communication </a:t>
            </a:r>
            <a:r>
              <a:rPr lang="en-US" altLang="ko-KR" sz="1000" b="1" dirty="0" smtClean="0">
                <a:solidFill>
                  <a:srgbClr val="00B050"/>
                </a:solidFill>
              </a:rPr>
              <a:t>Implementation </a:t>
            </a:r>
            <a:r>
              <a:rPr lang="en-US" altLang="ko-KR" sz="1000" b="1" dirty="0">
                <a:solidFill>
                  <a:srgbClr val="00B050"/>
                </a:solidFill>
              </a:rPr>
              <a:t>Scenarios for LTE</a:t>
            </a:r>
            <a:r>
              <a:rPr lang="en-US" altLang="ko-KR" sz="1000" b="1" dirty="0" smtClean="0">
                <a:solidFill>
                  <a:srgbClr val="00B050"/>
                </a:solidFill>
              </a:rPr>
              <a:t>”, a master thesis submitted to Department of Telematics, Norwegian University of Science and Technology, 2013.06.</a:t>
            </a:r>
            <a:endParaRPr lang="ko-KR" altLang="en-US" sz="1000" b="1" dirty="0">
              <a:solidFill>
                <a:srgbClr val="00B050"/>
              </a:solidFill>
            </a:endParaRPr>
          </a:p>
        </p:txBody>
      </p:sp>
    </p:spTree>
    <p:extLst>
      <p:ext uri="{BB962C8B-B14F-4D97-AF65-F5344CB8AC3E}">
        <p14:creationId xmlns:p14="http://schemas.microsoft.com/office/powerpoint/2010/main" val="1615433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 (2/2)</a:t>
            </a:r>
            <a:endParaRPr lang="ko-KR" altLang="en-US" dirty="0"/>
          </a:p>
        </p:txBody>
      </p:sp>
      <p:sp>
        <p:nvSpPr>
          <p:cNvPr id="3" name="내용 개체 틀 2"/>
          <p:cNvSpPr>
            <a:spLocks noGrp="1"/>
          </p:cNvSpPr>
          <p:nvPr>
            <p:ph idx="1"/>
          </p:nvPr>
        </p:nvSpPr>
        <p:spPr/>
        <p:txBody>
          <a:bodyPr/>
          <a:lstStyle/>
          <a:p>
            <a:r>
              <a:rPr lang="en-US" altLang="ko-KR" sz="2400" dirty="0" smtClean="0"/>
              <a:t>GSM-R to LTE-R</a:t>
            </a:r>
            <a:r>
              <a:rPr lang="en-US" altLang="ko-KR" sz="2400" baseline="30000" dirty="0" smtClean="0">
                <a:solidFill>
                  <a:srgbClr val="00B050"/>
                </a:solidFill>
              </a:rPr>
              <a:t>[</a:t>
            </a:r>
            <a:r>
              <a:rPr lang="en-US" altLang="ko-KR" sz="2400" i="1" baseline="30000" dirty="0" smtClean="0">
                <a:solidFill>
                  <a:srgbClr val="00B050"/>
                </a:solidFill>
              </a:rPr>
              <a:t>Huawei</a:t>
            </a:r>
            <a:r>
              <a:rPr lang="en-US" altLang="ko-KR" sz="2400" baseline="30000" dirty="0" smtClean="0">
                <a:solidFill>
                  <a:srgbClr val="00B050"/>
                </a:solidFill>
              </a:rPr>
              <a:t>]</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5</a:t>
            </a:fld>
            <a:endParaRPr lang="en-US" altLang="ko-KR"/>
          </a:p>
        </p:txBody>
      </p:sp>
      <p:sp>
        <p:nvSpPr>
          <p:cNvPr id="41"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42"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657518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60232" y="2636912"/>
            <a:ext cx="2376265" cy="1107996"/>
          </a:xfrm>
          <a:prstGeom prst="rect">
            <a:avLst/>
          </a:prstGeom>
          <a:noFill/>
        </p:spPr>
        <p:txBody>
          <a:bodyPr wrap="square" rtlCol="0">
            <a:spAutoFit/>
          </a:bodyPr>
          <a:lstStyle/>
          <a:p>
            <a:r>
              <a:rPr lang="en-US" altLang="ko-KR" sz="1100" dirty="0" smtClean="0"/>
              <a:t>REC: Railway Emergency Call</a:t>
            </a:r>
          </a:p>
          <a:p>
            <a:r>
              <a:rPr lang="en-US" altLang="ko-KR" sz="1100" dirty="0" smtClean="0"/>
              <a:t>ETCS: European Train Control System</a:t>
            </a:r>
          </a:p>
          <a:p>
            <a:r>
              <a:rPr lang="en-US" altLang="ko-KR" sz="1100" dirty="0" smtClean="0"/>
              <a:t>PTP Call: Point-to-point call</a:t>
            </a:r>
          </a:p>
          <a:p>
            <a:r>
              <a:rPr lang="en-US" altLang="ko-KR" sz="1100" dirty="0" smtClean="0"/>
              <a:t>VGCS: Voice group call service</a:t>
            </a:r>
          </a:p>
          <a:p>
            <a:r>
              <a:rPr lang="en-US" altLang="ko-KR" sz="1100" dirty="0" smtClean="0"/>
              <a:t>VBS: Voice broadcast service</a:t>
            </a:r>
          </a:p>
          <a:p>
            <a:r>
              <a:rPr lang="en-US" altLang="ko-KR" sz="1100" dirty="0" smtClean="0"/>
              <a:t>GPRS: General packet radio service</a:t>
            </a:r>
            <a:endParaRPr lang="ko-KR" altLang="en-US" sz="1100" dirty="0"/>
          </a:p>
        </p:txBody>
      </p:sp>
      <p:sp>
        <p:nvSpPr>
          <p:cNvPr id="9" name="TextBox 8"/>
          <p:cNvSpPr txBox="1"/>
          <p:nvPr/>
        </p:nvSpPr>
        <p:spPr>
          <a:xfrm>
            <a:off x="701163" y="6021288"/>
            <a:ext cx="7831277" cy="246221"/>
          </a:xfrm>
          <a:prstGeom prst="rect">
            <a:avLst/>
          </a:prstGeom>
          <a:noFill/>
        </p:spPr>
        <p:txBody>
          <a:bodyPr wrap="square" rtlCol="0">
            <a:spAutoFit/>
          </a:bodyPr>
          <a:lstStyle/>
          <a:p>
            <a:r>
              <a:rPr lang="en-US" altLang="ko-KR" sz="1000" b="1" dirty="0" err="1" smtClean="0">
                <a:solidFill>
                  <a:srgbClr val="00B050"/>
                </a:solidFill>
              </a:rPr>
              <a:t>Wenhua</a:t>
            </a:r>
            <a:r>
              <a:rPr lang="en-US" altLang="ko-KR" sz="1000" b="1" dirty="0" smtClean="0">
                <a:solidFill>
                  <a:srgbClr val="00B050"/>
                </a:solidFill>
              </a:rPr>
              <a:t>, “Huawei LTE for rail”, Huawei technical white paper, 2014.08.</a:t>
            </a:r>
            <a:endParaRPr lang="ko-KR" altLang="en-US" sz="1000" b="1" dirty="0">
              <a:solidFill>
                <a:srgbClr val="00B050"/>
              </a:solidFill>
            </a:endParaRPr>
          </a:p>
        </p:txBody>
      </p:sp>
    </p:spTree>
    <p:extLst>
      <p:ext uri="{BB962C8B-B14F-4D97-AF65-F5344CB8AC3E}">
        <p14:creationId xmlns:p14="http://schemas.microsoft.com/office/powerpoint/2010/main" val="2923819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Objectives (1/3)</a:t>
            </a:r>
            <a:endParaRPr lang="ko-KR" altLang="en-US" dirty="0"/>
          </a:p>
        </p:txBody>
      </p:sp>
      <p:sp>
        <p:nvSpPr>
          <p:cNvPr id="3" name="내용 개체 틀 2"/>
          <p:cNvSpPr>
            <a:spLocks noGrp="1"/>
          </p:cNvSpPr>
          <p:nvPr>
            <p:ph idx="1"/>
          </p:nvPr>
        </p:nvSpPr>
        <p:spPr/>
        <p:txBody>
          <a:bodyPr/>
          <a:lstStyle/>
          <a:p>
            <a:r>
              <a:rPr lang="en-US" altLang="ko-KR" sz="2400" dirty="0" smtClean="0"/>
              <a:t>Key Capabilities of Future IMT</a:t>
            </a:r>
            <a:r>
              <a:rPr lang="en-US" altLang="ko-KR" sz="2400" baseline="30000" dirty="0" smtClean="0">
                <a:solidFill>
                  <a:srgbClr val="00B050"/>
                </a:solidFill>
              </a:rPr>
              <a:t>[</a:t>
            </a:r>
            <a:r>
              <a:rPr lang="en-US" altLang="ko-KR" sz="2400" i="1" baseline="30000" dirty="0" smtClean="0">
                <a:solidFill>
                  <a:srgbClr val="00B050"/>
                </a:solidFill>
              </a:rPr>
              <a:t>Nokia &amp; NSN</a:t>
            </a:r>
            <a:r>
              <a:rPr lang="en-US" altLang="ko-KR" sz="2400" baseline="30000" dirty="0" smtClean="0">
                <a:solidFill>
                  <a:srgbClr val="00B050"/>
                </a:solidFill>
              </a:rPr>
              <a:t>]</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6</a:t>
            </a:fld>
            <a:endParaRPr lang="en-US" altLang="ko-KR"/>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pic>
        <p:nvPicPr>
          <p:cNvPr id="9" name="Picture 3"/>
          <p:cNvPicPr/>
          <p:nvPr/>
        </p:nvPicPr>
        <p:blipFill>
          <a:blip r:embed="rId2" cstate="print"/>
          <a:srcRect/>
          <a:stretch>
            <a:fillRect/>
          </a:stretch>
        </p:blipFill>
        <p:spPr bwMode="auto">
          <a:xfrm>
            <a:off x="1691680" y="2492896"/>
            <a:ext cx="6278149" cy="3539867"/>
          </a:xfrm>
          <a:prstGeom prst="rect">
            <a:avLst/>
          </a:prstGeom>
          <a:noFill/>
        </p:spPr>
      </p:pic>
      <p:sp>
        <p:nvSpPr>
          <p:cNvPr id="10" name="TextBox 9"/>
          <p:cNvSpPr txBox="1"/>
          <p:nvPr/>
        </p:nvSpPr>
        <p:spPr>
          <a:xfrm>
            <a:off x="701163" y="6021288"/>
            <a:ext cx="7831277" cy="400110"/>
          </a:xfrm>
          <a:prstGeom prst="rect">
            <a:avLst/>
          </a:prstGeom>
          <a:noFill/>
        </p:spPr>
        <p:txBody>
          <a:bodyPr wrap="square" rtlCol="0">
            <a:spAutoFit/>
          </a:bodyPr>
          <a:lstStyle/>
          <a:p>
            <a:r>
              <a:rPr lang="en-US" altLang="ko-KR" sz="1000" b="1" dirty="0">
                <a:solidFill>
                  <a:srgbClr val="00B050"/>
                </a:solidFill>
              </a:rPr>
              <a:t>IMT Vision – “Framework and overall objectives of the future development of IMT for 2020 and beyond</a:t>
            </a:r>
            <a:r>
              <a:rPr lang="en-US" altLang="ko-KR" sz="1000" b="1" dirty="0" smtClean="0">
                <a:solidFill>
                  <a:srgbClr val="00B050"/>
                </a:solidFill>
              </a:rPr>
              <a:t>”, ITU Recommendation Study Groups, 2014.10.</a:t>
            </a:r>
            <a:endParaRPr lang="en-US" altLang="ko-KR" sz="1000" b="1" dirty="0">
              <a:solidFill>
                <a:srgbClr val="00B050"/>
              </a:solidFill>
            </a:endParaRPr>
          </a:p>
        </p:txBody>
      </p:sp>
    </p:spTree>
    <p:extLst>
      <p:ext uri="{BB962C8B-B14F-4D97-AF65-F5344CB8AC3E}">
        <p14:creationId xmlns:p14="http://schemas.microsoft.com/office/powerpoint/2010/main" val="4164574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Objectives (2/3)</a:t>
            </a:r>
            <a:endParaRPr lang="ko-KR" altLang="en-US" dirty="0"/>
          </a:p>
        </p:txBody>
      </p:sp>
      <p:sp>
        <p:nvSpPr>
          <p:cNvPr id="3" name="내용 개체 틀 2"/>
          <p:cNvSpPr>
            <a:spLocks noGrp="1"/>
          </p:cNvSpPr>
          <p:nvPr>
            <p:ph idx="1"/>
          </p:nvPr>
        </p:nvSpPr>
        <p:spPr/>
        <p:txBody>
          <a:bodyPr/>
          <a:lstStyle/>
          <a:p>
            <a:r>
              <a:rPr lang="en-US" altLang="ko-KR" sz="2400" dirty="0" smtClean="0"/>
              <a:t>RAT for High-mobility Regions</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7</a:t>
            </a:fld>
            <a:endParaRPr lang="en-US" altLang="ko-KR"/>
          </a:p>
        </p:txBody>
      </p:sp>
      <p:sp>
        <p:nvSpPr>
          <p:cNvPr id="36"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37"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pSp>
        <p:nvGrpSpPr>
          <p:cNvPr id="38" name="그룹 37"/>
          <p:cNvGrpSpPr/>
          <p:nvPr/>
        </p:nvGrpSpPr>
        <p:grpSpPr>
          <a:xfrm>
            <a:off x="1947602" y="2420888"/>
            <a:ext cx="5668752" cy="1650427"/>
            <a:chOff x="997529" y="2228835"/>
            <a:chExt cx="7107382" cy="2707929"/>
          </a:xfrm>
        </p:grpSpPr>
        <p:sp>
          <p:nvSpPr>
            <p:cNvPr id="39" name="모서리가 둥근 직사각형 38"/>
            <p:cNvSpPr/>
            <p:nvPr/>
          </p:nvSpPr>
          <p:spPr>
            <a:xfrm>
              <a:off x="1002220" y="2555764"/>
              <a:ext cx="7081908" cy="1922316"/>
            </a:xfrm>
            <a:prstGeom prst="roundRect">
              <a:avLst>
                <a:gd name="adj" fmla="val 0"/>
              </a:avLst>
            </a:prstGeom>
            <a:solidFill>
              <a:schemeClr val="bg1"/>
            </a:solidFill>
            <a:ln w="19050">
              <a:noFill/>
              <a:prstDash val="solid"/>
            </a:ln>
            <a:effectLst>
              <a:outerShdw blurRad="25400" dist="12700" dir="2700000" algn="tl" rotWithShape="0">
                <a:prstClr val="black">
                  <a:alpha val="40000"/>
                </a:prstClr>
              </a:outerShdw>
            </a:effectLst>
            <a:scene3d>
              <a:camera prst="orthographicFront"/>
              <a:lightRig rig="threePt" dir="t"/>
            </a:scene3d>
            <a:sp3d>
              <a:bevelT w="254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dirty="0"/>
            </a:p>
          </p:txBody>
        </p:sp>
        <p:grpSp>
          <p:nvGrpSpPr>
            <p:cNvPr id="40" name="그룹 39"/>
            <p:cNvGrpSpPr/>
            <p:nvPr/>
          </p:nvGrpSpPr>
          <p:grpSpPr>
            <a:xfrm>
              <a:off x="997529" y="2276872"/>
              <a:ext cx="7107382" cy="341433"/>
              <a:chOff x="817250" y="1082318"/>
              <a:chExt cx="7124775" cy="341433"/>
            </a:xfrm>
          </p:grpSpPr>
          <p:sp>
            <p:nvSpPr>
              <p:cNvPr id="73" name="양쪽 모서리가 둥근 사각형 72"/>
              <p:cNvSpPr/>
              <p:nvPr/>
            </p:nvSpPr>
            <p:spPr bwMode="auto">
              <a:xfrm>
                <a:off x="817250" y="1082318"/>
                <a:ext cx="7110858" cy="340545"/>
              </a:xfrm>
              <a:prstGeom prst="round2SameRect">
                <a:avLst>
                  <a:gd name="adj1" fmla="val 38391"/>
                  <a:gd name="adj2" fmla="val 0"/>
                </a:avLst>
              </a:prstGeom>
              <a:solidFill>
                <a:schemeClr val="tx2">
                  <a:lumMod val="75000"/>
                </a:schemeClr>
              </a:solidFill>
              <a:ln>
                <a:noFill/>
              </a:ln>
              <a:effectLst>
                <a:outerShdw blurRad="12700" dist="25400" dir="2700000" algn="tl" rotWithShape="0">
                  <a:prstClr val="black">
                    <a:alpha val="40000"/>
                  </a:prstClr>
                </a:outerShdw>
              </a:effectLst>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sp>
            <p:nvSpPr>
              <p:cNvPr id="74" name="양쪽 모서리가 둥근 사각형 73"/>
              <p:cNvSpPr/>
              <p:nvPr/>
            </p:nvSpPr>
            <p:spPr bwMode="auto">
              <a:xfrm>
                <a:off x="833083" y="1083206"/>
                <a:ext cx="7108942" cy="340545"/>
              </a:xfrm>
              <a:prstGeom prst="round2SameRect">
                <a:avLst>
                  <a:gd name="adj1" fmla="val 38391"/>
                  <a:gd name="adj2" fmla="val 0"/>
                </a:avLst>
              </a:prstGeom>
              <a:gradFill flip="none" rotWithShape="1">
                <a:gsLst>
                  <a:gs pos="0">
                    <a:sysClr val="window" lastClr="FFFFFF"/>
                  </a:gs>
                  <a:gs pos="100000">
                    <a:sysClr val="window" lastClr="FFFFFF">
                      <a:alpha val="0"/>
                    </a:sysClr>
                  </a:gs>
                  <a:gs pos="100000">
                    <a:sysClr val="window" lastClr="FFFFFF"/>
                  </a:gs>
                </a:gsLst>
                <a:lin ang="5400000" scaled="1"/>
                <a:tileRect/>
              </a:gradFill>
              <a:ln w="19050" cap="flat" cmpd="sng" algn="ctr">
                <a:noFill/>
                <a:prstDash val="solid"/>
              </a:ln>
              <a:effectLst/>
              <a:scene3d>
                <a:camera prst="perspectiveAbove" fov="0">
                  <a:rot lat="0" lon="0" rev="0"/>
                </a:camera>
                <a:lightRig rig="flat" dir="t">
                  <a:rot lat="0" lon="0" rev="7920000"/>
                </a:lightRig>
              </a:scene3d>
              <a:sp3d prstMaterial="clear">
                <a:bevelT w="57150" h="57150"/>
              </a:sp3d>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grpSp>
        <p:sp>
          <p:nvSpPr>
            <p:cNvPr id="41" name="TextBox 40"/>
            <p:cNvSpPr txBox="1"/>
            <p:nvPr/>
          </p:nvSpPr>
          <p:spPr>
            <a:xfrm>
              <a:off x="1468615" y="2228835"/>
              <a:ext cx="6264601" cy="454485"/>
            </a:xfrm>
            <a:prstGeom prst="rect">
              <a:avLst/>
            </a:prstGeom>
            <a:noFill/>
          </p:spPr>
          <p:txBody>
            <a:bodyPr wrap="none" rtlCol="0">
              <a:spAutoFit/>
            </a:bodyPr>
            <a:lstStyle/>
            <a:p>
              <a:pPr algn="dist"/>
              <a:r>
                <a:rPr lang="en-US" altLang="ko-KR" b="1" dirty="0" smtClean="0">
                  <a:solidFill>
                    <a:schemeClr val="bg1"/>
                  </a:solidFill>
                  <a:effectLst>
                    <a:outerShdw blurRad="38100" dist="38100" dir="2700000" algn="tl">
                      <a:srgbClr val="000000">
                        <a:alpha val="43137"/>
                      </a:srgbClr>
                    </a:outerShdw>
                  </a:effectLst>
                  <a:latin typeface="+mn-ea"/>
                  <a:ea typeface="+mn-ea"/>
                </a:rPr>
                <a:t>‘</a:t>
              </a:r>
              <a:r>
                <a:rPr lang="en-US" altLang="ko-KR" b="1" dirty="0" smtClean="0">
                  <a:solidFill>
                    <a:srgbClr val="FFFF00"/>
                  </a:solidFill>
                  <a:effectLst>
                    <a:outerShdw blurRad="38100" dist="38100" dir="2700000" algn="tl">
                      <a:srgbClr val="000000">
                        <a:alpha val="43137"/>
                      </a:srgbClr>
                    </a:outerShdw>
                  </a:effectLst>
                  <a:latin typeface="+mn-ea"/>
                  <a:ea typeface="+mn-ea"/>
                </a:rPr>
                <a:t>Home</a:t>
              </a:r>
              <a:r>
                <a:rPr lang="en-US" altLang="ko-KR" b="1" dirty="0" smtClean="0">
                  <a:solidFill>
                    <a:schemeClr val="bg1"/>
                  </a:solidFill>
                  <a:effectLst>
                    <a:outerShdw blurRad="38100" dist="38100" dir="2700000" algn="tl">
                      <a:srgbClr val="000000">
                        <a:alpha val="43137"/>
                      </a:srgbClr>
                    </a:outerShdw>
                  </a:effectLst>
                  <a:latin typeface="+mn-ea"/>
                  <a:ea typeface="+mn-ea"/>
                </a:rPr>
                <a:t>’ and ‘</a:t>
              </a:r>
              <a:r>
                <a:rPr lang="en-US" altLang="ko-KR" b="1" dirty="0" smtClean="0">
                  <a:solidFill>
                    <a:srgbClr val="FFFF00"/>
                  </a:solidFill>
                  <a:effectLst>
                    <a:outerShdw blurRad="38100" dist="38100" dir="2700000" algn="tl">
                      <a:srgbClr val="000000">
                        <a:alpha val="43137"/>
                      </a:srgbClr>
                    </a:outerShdw>
                  </a:effectLst>
                  <a:latin typeface="+mn-ea"/>
                  <a:ea typeface="+mn-ea"/>
                </a:rPr>
                <a:t>Vehicle</a:t>
              </a:r>
              <a:r>
                <a:rPr lang="en-US" altLang="ko-KR" b="1" dirty="0" smtClean="0">
                  <a:solidFill>
                    <a:schemeClr val="bg1"/>
                  </a:solidFill>
                  <a:effectLst>
                    <a:outerShdw blurRad="38100" dist="38100" dir="2700000" algn="tl">
                      <a:srgbClr val="000000">
                        <a:alpha val="43137"/>
                      </a:srgbClr>
                    </a:outerShdw>
                  </a:effectLst>
                  <a:latin typeface="+mn-ea"/>
                  <a:ea typeface="+mn-ea"/>
                </a:rPr>
                <a:t>’ are the most preferred places to use mobile Internet</a:t>
              </a:r>
              <a:endParaRPr lang="ko-KR" altLang="en-US" b="1" dirty="0">
                <a:solidFill>
                  <a:schemeClr val="bg1"/>
                </a:solidFill>
                <a:effectLst>
                  <a:outerShdw blurRad="38100" dist="38100" dir="2700000" algn="tl">
                    <a:srgbClr val="000000">
                      <a:alpha val="43137"/>
                    </a:srgbClr>
                  </a:outerShdw>
                </a:effectLst>
                <a:latin typeface="+mn-ea"/>
                <a:ea typeface="+mn-ea"/>
              </a:endParaRPr>
            </a:p>
          </p:txBody>
        </p:sp>
        <p:grpSp>
          <p:nvGrpSpPr>
            <p:cNvPr id="42" name="그룹 13"/>
            <p:cNvGrpSpPr>
              <a:grpSpLocks/>
            </p:cNvGrpSpPr>
            <p:nvPr/>
          </p:nvGrpSpPr>
          <p:grpSpPr bwMode="auto">
            <a:xfrm>
              <a:off x="1270773" y="2888275"/>
              <a:ext cx="1397530" cy="1352754"/>
              <a:chOff x="4688726" y="2803955"/>
              <a:chExt cx="995721" cy="988200"/>
            </a:xfrm>
          </p:grpSpPr>
          <p:grpSp>
            <p:nvGrpSpPr>
              <p:cNvPr id="67" name="그룹 10"/>
              <p:cNvGrpSpPr>
                <a:grpSpLocks noChangeAspect="1"/>
              </p:cNvGrpSpPr>
              <p:nvPr/>
            </p:nvGrpSpPr>
            <p:grpSpPr bwMode="auto">
              <a:xfrm>
                <a:off x="4692486" y="2803955"/>
                <a:ext cx="988200" cy="988200"/>
                <a:chOff x="4157375" y="2800346"/>
                <a:chExt cx="1620000" cy="1620000"/>
              </a:xfrm>
            </p:grpSpPr>
            <p:sp>
              <p:nvSpPr>
                <p:cNvPr id="69" name="타원 68"/>
                <p:cNvSpPr/>
                <p:nvPr/>
              </p:nvSpPr>
              <p:spPr>
                <a:xfrm>
                  <a:off x="4157605" y="2800346"/>
                  <a:ext cx="1619544" cy="1620000"/>
                </a:xfrm>
                <a:prstGeom prst="ellipse">
                  <a:avLst/>
                </a:prstGeom>
                <a:gradFill flip="none" rotWithShape="1">
                  <a:gsLst>
                    <a:gs pos="0">
                      <a:srgbClr val="E8E8E8"/>
                    </a:gs>
                    <a:gs pos="100000">
                      <a:srgbClr val="F3F3F3"/>
                    </a:gs>
                  </a:gsLst>
                  <a:lin ang="18900000" scaled="1"/>
                  <a:tileRect/>
                </a:gradFill>
                <a:ln w="9525" cap="flat" cmpd="sng" algn="ctr">
                  <a:solidFill>
                    <a:srgbClr val="969696"/>
                  </a:solidFill>
                  <a:prstDash val="solid"/>
                </a:ln>
                <a:effectLst>
                  <a:outerShdw blurRad="50800" dist="38100" dir="5400000" algn="t" rotWithShape="0">
                    <a:prstClr val="black">
                      <a:alpha val="40000"/>
                    </a:prstClr>
                  </a:outerShdw>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70" name="타원 69"/>
                <p:cNvSpPr/>
                <p:nvPr/>
              </p:nvSpPr>
              <p:spPr>
                <a:xfrm>
                  <a:off x="4249236" y="2891742"/>
                  <a:ext cx="1436279" cy="1437207"/>
                </a:xfrm>
                <a:prstGeom prst="ellipse">
                  <a:avLst/>
                </a:prstGeom>
                <a:gradFill>
                  <a:gsLst>
                    <a:gs pos="0">
                      <a:srgbClr val="7030A0"/>
                    </a:gs>
                    <a:gs pos="100000">
                      <a:srgbClr val="002060"/>
                    </a:gs>
                  </a:gsLst>
                  <a:lin ang="5400000" scaled="0"/>
                </a:gradFill>
                <a:ln w="9525" cap="flat" cmpd="sng" algn="ctr">
                  <a:solidFill>
                    <a:srgbClr val="C0504D">
                      <a:lumMod val="50000"/>
                    </a:srgbClr>
                  </a:solid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71" name="원형 70"/>
                <p:cNvSpPr/>
                <p:nvPr/>
              </p:nvSpPr>
              <p:spPr>
                <a:xfrm>
                  <a:off x="4249236" y="2891742"/>
                  <a:ext cx="1436279" cy="1437207"/>
                </a:xfrm>
                <a:prstGeom prst="pie">
                  <a:avLst>
                    <a:gd name="adj1" fmla="val 10800000"/>
                    <a:gd name="adj2" fmla="val 2603"/>
                  </a:avLst>
                </a:prstGeom>
                <a:gradFill>
                  <a:gsLst>
                    <a:gs pos="0">
                      <a:srgbClr val="FFFFFF">
                        <a:alpha val="15000"/>
                      </a:srgbClr>
                    </a:gs>
                    <a:gs pos="100000">
                      <a:srgbClr val="FFFFFF">
                        <a:alpha val="8000"/>
                      </a:srgbClr>
                    </a:gs>
                  </a:gsLst>
                  <a:lin ang="5400000" scaled="0"/>
                </a:gradFill>
                <a:ln w="9525"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72" name="막힌 원호 71"/>
                <p:cNvSpPr/>
                <p:nvPr/>
              </p:nvSpPr>
              <p:spPr>
                <a:xfrm>
                  <a:off x="4267868" y="2913097"/>
                  <a:ext cx="1403528" cy="1403528"/>
                </a:xfrm>
                <a:prstGeom prst="blockArc">
                  <a:avLst>
                    <a:gd name="adj1" fmla="val 10800000"/>
                    <a:gd name="adj2" fmla="val 0"/>
                    <a:gd name="adj3" fmla="val 749"/>
                  </a:avLst>
                </a:prstGeom>
                <a:gradFill>
                  <a:gsLst>
                    <a:gs pos="50000">
                      <a:srgbClr val="FFFFFF"/>
                    </a:gs>
                    <a:gs pos="0">
                      <a:srgbClr val="FFFFFF"/>
                    </a:gs>
                    <a:gs pos="100000">
                      <a:srgbClr val="FFFFFF">
                        <a:alpha val="0"/>
                      </a:srgbClr>
                    </a:gs>
                  </a:gsLst>
                  <a:lin ang="5400000" scaled="0"/>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black"/>
                    </a:solidFill>
                    <a:latin typeface="HY견고딕" pitchFamily="18" charset="-127"/>
                    <a:ea typeface="HY견고딕" pitchFamily="18" charset="-127"/>
                  </a:endParaRPr>
                </a:p>
              </p:txBody>
            </p:sp>
          </p:grpSp>
          <p:sp>
            <p:nvSpPr>
              <p:cNvPr id="68" name="TextBox 67"/>
              <p:cNvSpPr txBox="1"/>
              <p:nvPr/>
            </p:nvSpPr>
            <p:spPr>
              <a:xfrm>
                <a:off x="4688726" y="2910715"/>
                <a:ext cx="995721" cy="774679"/>
              </a:xfrm>
              <a:prstGeom prst="rect">
                <a:avLst/>
              </a:prstGeom>
              <a:noFill/>
            </p:spPr>
            <p:txBody>
              <a:bodyPr anchor="ctr">
                <a:spAutoFit/>
              </a:bodyPr>
              <a:lstStyle/>
              <a:p>
                <a:pPr algn="ctr" fontAlgn="auto" latinLnBrk="0">
                  <a:spcBef>
                    <a:spcPts val="0"/>
                  </a:spcBef>
                  <a:spcAft>
                    <a:spcPts val="0"/>
                  </a:spcAft>
                  <a:defRPr/>
                </a:pPr>
                <a:r>
                  <a:rPr kumimoji="0" lang="en-US" altLang="ko-KR"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Where?</a:t>
                </a:r>
              </a:p>
              <a:p>
                <a:pPr algn="ctr" fontAlgn="auto" latinLnBrk="0">
                  <a:spcBef>
                    <a:spcPts val="0"/>
                  </a:spcBef>
                  <a:spcAft>
                    <a:spcPts val="0"/>
                  </a:spcAft>
                  <a:defRPr/>
                </a:pPr>
                <a:r>
                  <a:rPr kumimoji="0" lang="en-US" altLang="ko-KR"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Mobile</a:t>
                </a:r>
              </a:p>
              <a:p>
                <a:pPr algn="ctr" fontAlgn="auto" latinLnBrk="0">
                  <a:spcBef>
                    <a:spcPts val="0"/>
                  </a:spcBef>
                  <a:spcAft>
                    <a:spcPts val="0"/>
                  </a:spcAft>
                  <a:defRPr/>
                </a:pPr>
                <a:r>
                  <a:rPr kumimoji="0" lang="en-US" altLang="ko-KR"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Internet</a:t>
                </a:r>
              </a:p>
            </p:txBody>
          </p:sp>
        </p:grpSp>
        <p:sp>
          <p:nvSpPr>
            <p:cNvPr id="43" name="TextBox 42"/>
            <p:cNvSpPr txBox="1"/>
            <p:nvPr/>
          </p:nvSpPr>
          <p:spPr>
            <a:xfrm>
              <a:off x="3103861" y="3973568"/>
              <a:ext cx="514886" cy="230832"/>
            </a:xfrm>
            <a:prstGeom prst="rect">
              <a:avLst/>
            </a:prstGeom>
            <a:noFill/>
          </p:spPr>
          <p:txBody>
            <a:bodyPr wrap="none" rtlCol="0">
              <a:spAutoFit/>
            </a:bodyPr>
            <a:lstStyle/>
            <a:p>
              <a:pPr algn="ctr"/>
              <a:r>
                <a:rPr lang="en-US" altLang="ko-KR" sz="900" b="1" dirty="0" smtClean="0">
                  <a:latin typeface="+mn-ea"/>
                  <a:ea typeface="+mn-ea"/>
                </a:rPr>
                <a:t>Home</a:t>
              </a:r>
              <a:endParaRPr lang="en-US" altLang="ko-KR" sz="900" b="1" dirty="0">
                <a:latin typeface="+mn-ea"/>
                <a:ea typeface="+mn-ea"/>
              </a:endParaRPr>
            </a:p>
          </p:txBody>
        </p:sp>
        <p:sp>
          <p:nvSpPr>
            <p:cNvPr id="44" name="TextBox 43"/>
            <p:cNvSpPr txBox="1"/>
            <p:nvPr/>
          </p:nvSpPr>
          <p:spPr>
            <a:xfrm>
              <a:off x="3770655" y="3973568"/>
              <a:ext cx="580608" cy="230832"/>
            </a:xfrm>
            <a:prstGeom prst="rect">
              <a:avLst/>
            </a:prstGeom>
            <a:noFill/>
          </p:spPr>
          <p:txBody>
            <a:bodyPr wrap="none" rtlCol="0">
              <a:spAutoFit/>
            </a:bodyPr>
            <a:lstStyle/>
            <a:p>
              <a:pPr algn="ctr"/>
              <a:r>
                <a:rPr lang="en-US" altLang="ko-KR" sz="900" b="1" dirty="0" smtClean="0">
                  <a:latin typeface="+mn-ea"/>
                  <a:ea typeface="+mn-ea"/>
                </a:rPr>
                <a:t>Vehicle</a:t>
              </a:r>
              <a:endParaRPr lang="ko-KR" altLang="en-US" sz="900" b="1" dirty="0">
                <a:latin typeface="+mn-ea"/>
                <a:ea typeface="+mn-ea"/>
              </a:endParaRPr>
            </a:p>
          </p:txBody>
        </p:sp>
        <p:sp>
          <p:nvSpPr>
            <p:cNvPr id="45" name="TextBox 44"/>
            <p:cNvSpPr txBox="1"/>
            <p:nvPr/>
          </p:nvSpPr>
          <p:spPr>
            <a:xfrm>
              <a:off x="4432495" y="3973568"/>
              <a:ext cx="566182" cy="230832"/>
            </a:xfrm>
            <a:prstGeom prst="rect">
              <a:avLst/>
            </a:prstGeom>
            <a:noFill/>
          </p:spPr>
          <p:txBody>
            <a:bodyPr wrap="none" rtlCol="0">
              <a:spAutoFit/>
            </a:bodyPr>
            <a:lstStyle/>
            <a:p>
              <a:pPr algn="ctr"/>
              <a:r>
                <a:rPr lang="en-US" altLang="ko-KR" sz="900" b="1" dirty="0" smtClean="0">
                  <a:latin typeface="+mn-ea"/>
                  <a:ea typeface="+mn-ea"/>
                </a:rPr>
                <a:t>Streets</a:t>
              </a:r>
              <a:endParaRPr lang="ko-KR" altLang="en-US" sz="900" b="1" dirty="0">
                <a:latin typeface="+mn-ea"/>
                <a:ea typeface="+mn-ea"/>
              </a:endParaRPr>
            </a:p>
          </p:txBody>
        </p:sp>
        <p:sp>
          <p:nvSpPr>
            <p:cNvPr id="46" name="TextBox 45"/>
            <p:cNvSpPr txBox="1"/>
            <p:nvPr/>
          </p:nvSpPr>
          <p:spPr>
            <a:xfrm>
              <a:off x="4913629" y="3973568"/>
              <a:ext cx="989373" cy="369332"/>
            </a:xfrm>
            <a:prstGeom prst="rect">
              <a:avLst/>
            </a:prstGeom>
            <a:noFill/>
          </p:spPr>
          <p:txBody>
            <a:bodyPr wrap="none" rtlCol="0">
              <a:spAutoFit/>
            </a:bodyPr>
            <a:lstStyle/>
            <a:p>
              <a:pPr algn="ctr"/>
              <a:r>
                <a:rPr lang="en-US" altLang="ko-KR" sz="900" b="1" dirty="0" smtClean="0">
                  <a:latin typeface="+mn-ea"/>
                  <a:ea typeface="+mn-ea"/>
                </a:rPr>
                <a:t>Outdoor</a:t>
              </a:r>
              <a:endParaRPr lang="ko-KR" altLang="en-US" sz="900" b="1" dirty="0">
                <a:latin typeface="+mn-ea"/>
                <a:ea typeface="+mn-ea"/>
              </a:endParaRPr>
            </a:p>
            <a:p>
              <a:pPr algn="ctr"/>
              <a:r>
                <a:rPr lang="en-US" altLang="ko-KR" sz="900" b="1" dirty="0" smtClean="0">
                  <a:latin typeface="+mn-ea"/>
                  <a:ea typeface="+mn-ea"/>
                </a:rPr>
                <a:t>(Coffee shops)</a:t>
              </a:r>
              <a:endParaRPr lang="ko-KR" altLang="en-US" sz="900" b="1" dirty="0">
                <a:latin typeface="+mn-ea"/>
                <a:ea typeface="+mn-ea"/>
              </a:endParaRPr>
            </a:p>
          </p:txBody>
        </p:sp>
        <p:sp>
          <p:nvSpPr>
            <p:cNvPr id="47" name="TextBox 46"/>
            <p:cNvSpPr txBox="1"/>
            <p:nvPr/>
          </p:nvSpPr>
          <p:spPr>
            <a:xfrm>
              <a:off x="5797284" y="3973568"/>
              <a:ext cx="482825" cy="230832"/>
            </a:xfrm>
            <a:prstGeom prst="rect">
              <a:avLst/>
            </a:prstGeom>
            <a:noFill/>
          </p:spPr>
          <p:txBody>
            <a:bodyPr wrap="none" rtlCol="0">
              <a:spAutoFit/>
            </a:bodyPr>
            <a:lstStyle/>
            <a:p>
              <a:pPr algn="ctr"/>
              <a:r>
                <a:rPr lang="en-US" altLang="ko-KR" sz="900" b="1" dirty="0" smtClean="0">
                  <a:latin typeface="+mn-ea"/>
                  <a:ea typeface="+mn-ea"/>
                </a:rPr>
                <a:t>Work</a:t>
              </a:r>
              <a:endParaRPr lang="ko-KR" altLang="en-US" sz="900" b="1" dirty="0">
                <a:latin typeface="+mn-ea"/>
                <a:ea typeface="+mn-ea"/>
              </a:endParaRPr>
            </a:p>
          </p:txBody>
        </p:sp>
        <p:sp>
          <p:nvSpPr>
            <p:cNvPr id="48" name="TextBox 47"/>
            <p:cNvSpPr txBox="1"/>
            <p:nvPr/>
          </p:nvSpPr>
          <p:spPr>
            <a:xfrm>
              <a:off x="6403105" y="3973568"/>
              <a:ext cx="518091" cy="369332"/>
            </a:xfrm>
            <a:prstGeom prst="rect">
              <a:avLst/>
            </a:prstGeom>
            <a:noFill/>
          </p:spPr>
          <p:txBody>
            <a:bodyPr wrap="none" rtlCol="0">
              <a:spAutoFit/>
            </a:bodyPr>
            <a:lstStyle/>
            <a:p>
              <a:pPr algn="ctr"/>
              <a:r>
                <a:rPr lang="en-US" altLang="ko-KR" sz="900" b="1" dirty="0" smtClean="0">
                  <a:latin typeface="+mn-ea"/>
                  <a:ea typeface="+mn-ea"/>
                </a:rPr>
                <a:t>Public</a:t>
              </a:r>
            </a:p>
            <a:p>
              <a:pPr algn="ctr"/>
              <a:r>
                <a:rPr lang="en-US" altLang="ko-KR" sz="900" b="1" dirty="0">
                  <a:latin typeface="+mn-ea"/>
                  <a:ea typeface="+mn-ea"/>
                </a:rPr>
                <a:t>s</a:t>
              </a:r>
              <a:r>
                <a:rPr lang="en-US" altLang="ko-KR" sz="900" b="1" dirty="0" smtClean="0">
                  <a:latin typeface="+mn-ea"/>
                  <a:ea typeface="+mn-ea"/>
                </a:rPr>
                <a:t>pace</a:t>
              </a:r>
              <a:endParaRPr lang="ko-KR" altLang="en-US" sz="900" b="1" dirty="0">
                <a:latin typeface="+mn-ea"/>
                <a:ea typeface="+mn-ea"/>
              </a:endParaRPr>
            </a:p>
          </p:txBody>
        </p:sp>
        <p:sp>
          <p:nvSpPr>
            <p:cNvPr id="49" name="TextBox 48"/>
            <p:cNvSpPr txBox="1"/>
            <p:nvPr/>
          </p:nvSpPr>
          <p:spPr>
            <a:xfrm>
              <a:off x="7123226" y="3973568"/>
              <a:ext cx="553357" cy="230832"/>
            </a:xfrm>
            <a:prstGeom prst="rect">
              <a:avLst/>
            </a:prstGeom>
            <a:noFill/>
          </p:spPr>
          <p:txBody>
            <a:bodyPr wrap="none" rtlCol="0">
              <a:spAutoFit/>
            </a:bodyPr>
            <a:lstStyle/>
            <a:p>
              <a:pPr algn="ctr"/>
              <a:r>
                <a:rPr lang="en-US" altLang="ko-KR" sz="900" b="1" dirty="0" smtClean="0">
                  <a:latin typeface="+mn-ea"/>
                  <a:ea typeface="+mn-ea"/>
                </a:rPr>
                <a:t>School</a:t>
              </a:r>
              <a:endParaRPr lang="ko-KR" altLang="en-US" sz="900" b="1" dirty="0">
                <a:latin typeface="+mn-ea"/>
                <a:ea typeface="+mn-ea"/>
              </a:endParaRPr>
            </a:p>
          </p:txBody>
        </p:sp>
        <p:sp>
          <p:nvSpPr>
            <p:cNvPr id="50" name="TextBox 49"/>
            <p:cNvSpPr txBox="1"/>
            <p:nvPr/>
          </p:nvSpPr>
          <p:spPr>
            <a:xfrm>
              <a:off x="1037788" y="4520153"/>
              <a:ext cx="6006551" cy="416611"/>
            </a:xfrm>
            <a:prstGeom prst="rect">
              <a:avLst/>
            </a:prstGeom>
            <a:noFill/>
          </p:spPr>
          <p:txBody>
            <a:bodyPr wrap="square">
              <a:spAutoFit/>
            </a:bodyPr>
            <a:lstStyle/>
            <a:p>
              <a:pPr algn="r">
                <a:defRPr/>
              </a:pPr>
              <a:r>
                <a:rPr lang="en-US" altLang="ko-KR" sz="1050" b="1" dirty="0">
                  <a:latin typeface="+mn-ea"/>
                  <a:ea typeface="+mn-ea"/>
                </a:rPr>
                <a:t>※ </a:t>
              </a:r>
              <a:r>
                <a:rPr lang="en-US" altLang="ko-KR" sz="1050" b="1" dirty="0" smtClean="0">
                  <a:latin typeface="+mn-ea"/>
                  <a:ea typeface="+mn-ea"/>
                </a:rPr>
                <a:t>Survey 2012 for Mobile Internet Usage by Korea Internet &amp; Security Agency</a:t>
              </a:r>
              <a:endParaRPr lang="ko-KR" altLang="en-US" sz="1050" b="1" dirty="0">
                <a:latin typeface="+mn-ea"/>
                <a:ea typeface="+mn-ea"/>
              </a:endParaRPr>
            </a:p>
          </p:txBody>
        </p:sp>
        <p:sp>
          <p:nvSpPr>
            <p:cNvPr id="51" name="직사각형 50"/>
            <p:cNvSpPr/>
            <p:nvPr/>
          </p:nvSpPr>
          <p:spPr>
            <a:xfrm>
              <a:off x="3760218" y="2724485"/>
              <a:ext cx="581891" cy="1684322"/>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pic>
          <p:nvPicPr>
            <p:cNvPr id="52" name="그림 51"/>
            <p:cNvPicPr>
              <a:picLocks noChangeAspect="1"/>
            </p:cNvPicPr>
            <p:nvPr/>
          </p:nvPicPr>
          <p:blipFill rotWithShape="1">
            <a:blip r:embed="rId3">
              <a:extLst>
                <a:ext uri="{28A0092B-C50C-407E-A947-70E740481C1C}">
                  <a14:useLocalDpi xmlns:a14="http://schemas.microsoft.com/office/drawing/2010/main" val="0"/>
                </a:ext>
              </a:extLst>
            </a:blip>
            <a:srcRect l="-1775" b="44160"/>
            <a:stretch/>
          </p:blipFill>
          <p:spPr>
            <a:xfrm>
              <a:off x="2841968" y="3780774"/>
              <a:ext cx="4993950" cy="190609"/>
            </a:xfrm>
            <a:prstGeom prst="rect">
              <a:avLst/>
            </a:prstGeom>
          </p:spPr>
        </p:pic>
        <p:pic>
          <p:nvPicPr>
            <p:cNvPr id="53"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3165025" y="2862942"/>
              <a:ext cx="557303" cy="10294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3793527" y="2950746"/>
              <a:ext cx="557303" cy="94167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4439384" y="3144273"/>
              <a:ext cx="557303" cy="72043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5109238" y="3144272"/>
              <a:ext cx="557303" cy="72043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5761530" y="3255109"/>
              <a:ext cx="557303" cy="59574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6389818" y="3444320"/>
              <a:ext cx="557303" cy="40653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7097530" y="3490637"/>
              <a:ext cx="557303" cy="346362"/>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3208174" y="2747526"/>
              <a:ext cx="417102" cy="230832"/>
            </a:xfrm>
            <a:prstGeom prst="rect">
              <a:avLst/>
            </a:prstGeom>
            <a:noFill/>
          </p:spPr>
          <p:txBody>
            <a:bodyPr wrap="none" rtlCol="0">
              <a:spAutoFit/>
            </a:bodyPr>
            <a:lstStyle/>
            <a:p>
              <a:pPr algn="ctr"/>
              <a:r>
                <a:rPr lang="en-US" altLang="ko-KR" sz="900" b="1" dirty="0" smtClean="0">
                  <a:latin typeface="+mn-ea"/>
                  <a:ea typeface="+mn-ea"/>
                </a:rPr>
                <a:t>89.6</a:t>
              </a:r>
              <a:endParaRPr lang="ko-KR" altLang="en-US" sz="900" b="1" dirty="0">
                <a:latin typeface="+mn-ea"/>
                <a:ea typeface="+mn-ea"/>
              </a:endParaRPr>
            </a:p>
          </p:txBody>
        </p:sp>
        <p:sp>
          <p:nvSpPr>
            <p:cNvPr id="61" name="TextBox 60"/>
            <p:cNvSpPr txBox="1"/>
            <p:nvPr/>
          </p:nvSpPr>
          <p:spPr>
            <a:xfrm>
              <a:off x="3835744" y="2807620"/>
              <a:ext cx="417102" cy="230832"/>
            </a:xfrm>
            <a:prstGeom prst="rect">
              <a:avLst/>
            </a:prstGeom>
            <a:noFill/>
          </p:spPr>
          <p:txBody>
            <a:bodyPr wrap="none" rtlCol="0">
              <a:spAutoFit/>
            </a:bodyPr>
            <a:lstStyle/>
            <a:p>
              <a:pPr algn="ctr"/>
              <a:r>
                <a:rPr lang="en-US" altLang="ko-KR" sz="900" b="1" dirty="0" smtClean="0">
                  <a:latin typeface="+mn-ea"/>
                  <a:ea typeface="+mn-ea"/>
                </a:rPr>
                <a:t>81.3</a:t>
              </a:r>
              <a:endParaRPr lang="ko-KR" altLang="en-US" sz="900" b="1" dirty="0">
                <a:latin typeface="+mn-ea"/>
                <a:ea typeface="+mn-ea"/>
              </a:endParaRPr>
            </a:p>
          </p:txBody>
        </p:sp>
        <p:sp>
          <p:nvSpPr>
            <p:cNvPr id="62" name="TextBox 61"/>
            <p:cNvSpPr txBox="1"/>
            <p:nvPr/>
          </p:nvSpPr>
          <p:spPr>
            <a:xfrm>
              <a:off x="4475864" y="2988988"/>
              <a:ext cx="417102" cy="230832"/>
            </a:xfrm>
            <a:prstGeom prst="rect">
              <a:avLst/>
            </a:prstGeom>
            <a:noFill/>
          </p:spPr>
          <p:txBody>
            <a:bodyPr wrap="none" rtlCol="0">
              <a:spAutoFit/>
            </a:bodyPr>
            <a:lstStyle/>
            <a:p>
              <a:pPr algn="ctr"/>
              <a:r>
                <a:rPr lang="en-US" altLang="ko-KR" sz="900" b="1" dirty="0" smtClean="0">
                  <a:latin typeface="+mn-ea"/>
                  <a:ea typeface="+mn-ea"/>
                </a:rPr>
                <a:t>62.1</a:t>
              </a:r>
              <a:endParaRPr lang="ko-KR" altLang="en-US" sz="900" b="1" dirty="0">
                <a:latin typeface="+mn-ea"/>
                <a:ea typeface="+mn-ea"/>
              </a:endParaRPr>
            </a:p>
          </p:txBody>
        </p:sp>
        <p:sp>
          <p:nvSpPr>
            <p:cNvPr id="63" name="TextBox 62"/>
            <p:cNvSpPr txBox="1"/>
            <p:nvPr/>
          </p:nvSpPr>
          <p:spPr>
            <a:xfrm>
              <a:off x="5165128" y="2992213"/>
              <a:ext cx="417102" cy="230832"/>
            </a:xfrm>
            <a:prstGeom prst="rect">
              <a:avLst/>
            </a:prstGeom>
            <a:noFill/>
          </p:spPr>
          <p:txBody>
            <a:bodyPr wrap="none" rtlCol="0">
              <a:spAutoFit/>
            </a:bodyPr>
            <a:lstStyle/>
            <a:p>
              <a:pPr algn="ctr"/>
              <a:r>
                <a:rPr lang="en-US" altLang="ko-KR" sz="900" b="1" dirty="0" smtClean="0">
                  <a:latin typeface="+mn-ea"/>
                  <a:ea typeface="+mn-ea"/>
                </a:rPr>
                <a:t>62.0</a:t>
              </a:r>
              <a:endParaRPr lang="ko-KR" altLang="en-US" sz="900" b="1" dirty="0">
                <a:latin typeface="+mn-ea"/>
                <a:ea typeface="+mn-ea"/>
              </a:endParaRPr>
            </a:p>
          </p:txBody>
        </p:sp>
        <p:sp>
          <p:nvSpPr>
            <p:cNvPr id="64" name="TextBox 63"/>
            <p:cNvSpPr txBox="1"/>
            <p:nvPr/>
          </p:nvSpPr>
          <p:spPr>
            <a:xfrm>
              <a:off x="5812829" y="3080399"/>
              <a:ext cx="417102" cy="230832"/>
            </a:xfrm>
            <a:prstGeom prst="rect">
              <a:avLst/>
            </a:prstGeom>
            <a:noFill/>
          </p:spPr>
          <p:txBody>
            <a:bodyPr wrap="none" rtlCol="0">
              <a:spAutoFit/>
            </a:bodyPr>
            <a:lstStyle/>
            <a:p>
              <a:pPr algn="ctr"/>
              <a:r>
                <a:rPr lang="en-US" altLang="ko-KR" sz="900" b="1" dirty="0" smtClean="0">
                  <a:latin typeface="+mn-ea"/>
                  <a:ea typeface="+mn-ea"/>
                </a:rPr>
                <a:t>52.6</a:t>
              </a:r>
              <a:endParaRPr lang="ko-KR" altLang="en-US" sz="900" b="1" dirty="0">
                <a:latin typeface="+mn-ea"/>
                <a:ea typeface="+mn-ea"/>
              </a:endParaRPr>
            </a:p>
          </p:txBody>
        </p:sp>
        <p:sp>
          <p:nvSpPr>
            <p:cNvPr id="65" name="TextBox 64"/>
            <p:cNvSpPr txBox="1"/>
            <p:nvPr/>
          </p:nvSpPr>
          <p:spPr>
            <a:xfrm>
              <a:off x="6446673" y="3246167"/>
              <a:ext cx="417102" cy="230832"/>
            </a:xfrm>
            <a:prstGeom prst="rect">
              <a:avLst/>
            </a:prstGeom>
            <a:noFill/>
          </p:spPr>
          <p:txBody>
            <a:bodyPr wrap="none" rtlCol="0">
              <a:spAutoFit/>
            </a:bodyPr>
            <a:lstStyle/>
            <a:p>
              <a:pPr algn="ctr"/>
              <a:r>
                <a:rPr lang="en-US" altLang="ko-KR" sz="900" b="1" dirty="0" smtClean="0">
                  <a:latin typeface="+mn-ea"/>
                  <a:ea typeface="+mn-ea"/>
                </a:rPr>
                <a:t>34.0</a:t>
              </a:r>
              <a:endParaRPr lang="ko-KR" altLang="en-US" sz="900" b="1" dirty="0">
                <a:latin typeface="+mn-ea"/>
                <a:ea typeface="+mn-ea"/>
              </a:endParaRPr>
            </a:p>
          </p:txBody>
        </p:sp>
        <p:sp>
          <p:nvSpPr>
            <p:cNvPr id="66" name="TextBox 65"/>
            <p:cNvSpPr txBox="1"/>
            <p:nvPr/>
          </p:nvSpPr>
          <p:spPr>
            <a:xfrm>
              <a:off x="7135935" y="3300379"/>
              <a:ext cx="417102" cy="230832"/>
            </a:xfrm>
            <a:prstGeom prst="rect">
              <a:avLst/>
            </a:prstGeom>
            <a:noFill/>
          </p:spPr>
          <p:txBody>
            <a:bodyPr wrap="none" rtlCol="0">
              <a:spAutoFit/>
            </a:bodyPr>
            <a:lstStyle/>
            <a:p>
              <a:pPr algn="ctr"/>
              <a:r>
                <a:rPr lang="en-US" altLang="ko-KR" sz="900" b="1" dirty="0" smtClean="0">
                  <a:latin typeface="+mn-ea"/>
                  <a:ea typeface="+mn-ea"/>
                </a:rPr>
                <a:t>28.0</a:t>
              </a:r>
              <a:endParaRPr lang="ko-KR" altLang="en-US" sz="900" b="1" dirty="0">
                <a:latin typeface="+mn-ea"/>
                <a:ea typeface="+mn-ea"/>
              </a:endParaRPr>
            </a:p>
          </p:txBody>
        </p:sp>
      </p:grpSp>
      <p:grpSp>
        <p:nvGrpSpPr>
          <p:cNvPr id="76" name="그룹 75"/>
          <p:cNvGrpSpPr/>
          <p:nvPr/>
        </p:nvGrpSpPr>
        <p:grpSpPr>
          <a:xfrm>
            <a:off x="1923058" y="3933056"/>
            <a:ext cx="6105325" cy="2519468"/>
            <a:chOff x="1923058" y="3950148"/>
            <a:chExt cx="6105325" cy="2519468"/>
          </a:xfrm>
        </p:grpSpPr>
        <p:graphicFrame>
          <p:nvGraphicFramePr>
            <p:cNvPr id="75" name="개체 74"/>
            <p:cNvGraphicFramePr>
              <a:graphicFrameLocks noChangeAspect="1"/>
            </p:cNvGraphicFramePr>
            <p:nvPr>
              <p:extLst>
                <p:ext uri="{D42A27DB-BD31-4B8C-83A1-F6EECF244321}">
                  <p14:modId xmlns:p14="http://schemas.microsoft.com/office/powerpoint/2010/main" val="345561939"/>
                </p:ext>
              </p:extLst>
            </p:nvPr>
          </p:nvGraphicFramePr>
          <p:xfrm>
            <a:off x="1923058" y="3950148"/>
            <a:ext cx="3369022" cy="2519468"/>
          </p:xfrm>
          <a:graphic>
            <a:graphicData uri="http://schemas.openxmlformats.org/presentationml/2006/ole">
              <mc:AlternateContent xmlns:mc="http://schemas.openxmlformats.org/markup-compatibility/2006">
                <mc:Choice xmlns:v="urn:schemas-microsoft-com:vml" Requires="v">
                  <p:oleObj spid="_x0000_s30830" name="Visio" r:id="rId5" imgW="7145016" imgH="5344110" progId="Visio.Drawing.11">
                    <p:embed/>
                  </p:oleObj>
                </mc:Choice>
                <mc:Fallback>
                  <p:oleObj name="Visio" r:id="rId5" imgW="7145016" imgH="5344110" progId="Visio.Drawing.11">
                    <p:embed/>
                    <p:pic>
                      <p:nvPicPr>
                        <p:cNvPr id="0" name=""/>
                        <p:cNvPicPr/>
                        <p:nvPr/>
                      </p:nvPicPr>
                      <p:blipFill>
                        <a:blip r:embed="rId6"/>
                        <a:stretch>
                          <a:fillRect/>
                        </a:stretch>
                      </p:blipFill>
                      <p:spPr>
                        <a:xfrm>
                          <a:off x="1923058" y="3950148"/>
                          <a:ext cx="3369022" cy="2519468"/>
                        </a:xfrm>
                        <a:prstGeom prst="rect">
                          <a:avLst/>
                        </a:prstGeom>
                      </p:spPr>
                    </p:pic>
                  </p:oleObj>
                </mc:Fallback>
              </mc:AlternateContent>
            </a:graphicData>
          </a:graphic>
        </p:graphicFrame>
        <p:grpSp>
          <p:nvGrpSpPr>
            <p:cNvPr id="8" name="그룹 17"/>
            <p:cNvGrpSpPr>
              <a:grpSpLocks/>
            </p:cNvGrpSpPr>
            <p:nvPr/>
          </p:nvGrpSpPr>
          <p:grpSpPr bwMode="auto">
            <a:xfrm>
              <a:off x="5508104" y="4565301"/>
              <a:ext cx="2520279" cy="1587443"/>
              <a:chOff x="5083661" y="3235104"/>
              <a:chExt cx="4412993" cy="3425094"/>
            </a:xfrm>
          </p:grpSpPr>
          <p:sp>
            <p:nvSpPr>
              <p:cNvPr id="9" name="모서리가 둥근 직사각형 8"/>
              <p:cNvSpPr/>
              <p:nvPr/>
            </p:nvSpPr>
            <p:spPr>
              <a:xfrm>
                <a:off x="5222778" y="3258009"/>
                <a:ext cx="4155862" cy="3402189"/>
              </a:xfrm>
              <a:prstGeom prst="roundRect">
                <a:avLst>
                  <a:gd name="adj" fmla="val 4896"/>
                </a:avLst>
              </a:prstGeom>
              <a:solidFill>
                <a:sysClr val="window" lastClr="FFFFF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anchor="ctr"/>
              <a:lstStyle/>
              <a:p>
                <a:pPr marL="4763" lvl="1" eaLnBrk="0" hangingPunct="0">
                  <a:spcBef>
                    <a:spcPts val="1500"/>
                  </a:spcBef>
                  <a:buClr>
                    <a:prstClr val="black"/>
                  </a:buClr>
                  <a:defRPr/>
                </a:pPr>
                <a:endParaRPr lang="en-US" altLang="ko-KR" sz="1100" b="1" dirty="0">
                  <a:ln w="11430">
                    <a:solidFill>
                      <a:schemeClr val="tx1">
                        <a:alpha val="20000"/>
                      </a:schemeClr>
                    </a:solidFill>
                  </a:ln>
                  <a:solidFill>
                    <a:prstClr val="black"/>
                  </a:solidFill>
                  <a:latin typeface="맑은 고딕" pitchFamily="50" charset="-127"/>
                  <a:ea typeface="맑은 고딕" pitchFamily="50" charset="-127"/>
                </a:endParaRPr>
              </a:p>
            </p:txBody>
          </p:sp>
          <p:sp>
            <p:nvSpPr>
              <p:cNvPr id="10" name="직사각형 9"/>
              <p:cNvSpPr/>
              <p:nvPr/>
            </p:nvSpPr>
            <p:spPr>
              <a:xfrm>
                <a:off x="6032875" y="5679606"/>
                <a:ext cx="2814482" cy="203644"/>
              </a:xfrm>
              <a:prstGeom prst="rect">
                <a:avLst/>
              </a:prstGeom>
              <a:solidFill>
                <a:srgbClr val="FAFAFA"/>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100" kern="0" dirty="0">
                  <a:solidFill>
                    <a:sysClr val="window" lastClr="FFFFFF"/>
                  </a:solidFill>
                  <a:latin typeface="맑은 고딕"/>
                  <a:ea typeface="맑은 고딕"/>
                </a:endParaRPr>
              </a:p>
            </p:txBody>
          </p:sp>
          <p:cxnSp>
            <p:nvCxnSpPr>
              <p:cNvPr id="11" name="직선 연결선 198"/>
              <p:cNvCxnSpPr>
                <a:cxnSpLocks noChangeShapeType="1"/>
              </p:cNvCxnSpPr>
              <p:nvPr/>
            </p:nvCxnSpPr>
            <p:spPr bwMode="auto">
              <a:xfrm>
                <a:off x="5612593" y="5950024"/>
                <a:ext cx="3567112" cy="1588"/>
              </a:xfrm>
              <a:prstGeom prst="line">
                <a:avLst/>
              </a:prstGeom>
              <a:noFill/>
              <a:ln w="25400" algn="ctr">
                <a:solidFill>
                  <a:schemeClr val="tx2"/>
                </a:solidFill>
                <a:round/>
                <a:headEnd type="none" w="lg" len="lg"/>
                <a:tailEnd type="arrow" w="med" len="med"/>
              </a:ln>
              <a:extLst>
                <a:ext uri="{909E8E84-426E-40DD-AFC4-6F175D3DCCD1}">
                  <a14:hiddenFill xmlns:a14="http://schemas.microsoft.com/office/drawing/2010/main">
                    <a:noFill/>
                  </a14:hiddenFill>
                </a:ext>
              </a:extLst>
            </p:spPr>
          </p:cxnSp>
          <p:cxnSp>
            <p:nvCxnSpPr>
              <p:cNvPr id="12" name="직선 연결선 199"/>
              <p:cNvCxnSpPr>
                <a:cxnSpLocks noChangeShapeType="1"/>
              </p:cNvCxnSpPr>
              <p:nvPr/>
            </p:nvCxnSpPr>
            <p:spPr bwMode="auto">
              <a:xfrm rot="5400000">
                <a:off x="4325130" y="4662562"/>
                <a:ext cx="2574925" cy="0"/>
              </a:xfrm>
              <a:prstGeom prst="line">
                <a:avLst/>
              </a:prstGeom>
              <a:noFill/>
              <a:ln w="25400" algn="ctr">
                <a:solidFill>
                  <a:schemeClr val="tx2"/>
                </a:solidFill>
                <a:round/>
                <a:headEnd type="arrow" w="med" len="med"/>
                <a:tailEnd/>
              </a:ln>
              <a:extLst>
                <a:ext uri="{909E8E84-426E-40DD-AFC4-6F175D3DCCD1}">
                  <a14:hiddenFill xmlns:a14="http://schemas.microsoft.com/office/drawing/2010/main">
                    <a:noFill/>
                  </a14:hiddenFill>
                </a:ext>
              </a:extLst>
            </p:spPr>
          </p:cxnSp>
          <p:sp>
            <p:nvSpPr>
              <p:cNvPr id="13" name="직사각형 12"/>
              <p:cNvSpPr/>
              <p:nvPr/>
            </p:nvSpPr>
            <p:spPr bwMode="auto">
              <a:xfrm>
                <a:off x="5453842" y="5971790"/>
                <a:ext cx="4042812" cy="498047"/>
              </a:xfrm>
              <a:prstGeom prst="rect">
                <a:avLst/>
              </a:prstGeom>
            </p:spPr>
            <p:txBody>
              <a:bodyPr wrap="square">
                <a:spAutoFit/>
              </a:bodyPr>
              <a:lstStyle/>
              <a:p>
                <a:pPr fontAlgn="auto" latinLnBrk="0">
                  <a:spcBef>
                    <a:spcPts val="0"/>
                  </a:spcBef>
                  <a:spcAft>
                    <a:spcPts val="0"/>
                  </a:spcAft>
                  <a:defRPr/>
                </a:pPr>
                <a:r>
                  <a:rPr kumimoji="0" lang="en-US" altLang="ko-KR" sz="900" kern="0" dirty="0">
                    <a:solidFill>
                      <a:srgbClr val="002060"/>
                    </a:solidFill>
                    <a:latin typeface="HY헤드라인M" pitchFamily="18" charset="-127"/>
                    <a:ea typeface="HY헤드라인M" pitchFamily="18" charset="-127"/>
                  </a:rPr>
                  <a:t>   Low </a:t>
                </a:r>
                <a:r>
                  <a:rPr kumimoji="0" lang="ko-KR" altLang="en-US" sz="900" kern="0" dirty="0">
                    <a:solidFill>
                      <a:srgbClr val="002060"/>
                    </a:solidFill>
                    <a:latin typeface="HY헤드라인M" pitchFamily="18" charset="-127"/>
                    <a:ea typeface="HY헤드라인M" pitchFamily="18" charset="-127"/>
                  </a:rPr>
                  <a:t>          </a:t>
                </a:r>
                <a:r>
                  <a:rPr kumimoji="0" lang="en-US" altLang="ko-KR" sz="900" kern="0" dirty="0">
                    <a:solidFill>
                      <a:srgbClr val="002060"/>
                    </a:solidFill>
                    <a:latin typeface="HY헤드라인M" pitchFamily="18" charset="-127"/>
                    <a:ea typeface="HY헤드라인M" pitchFamily="18" charset="-127"/>
                  </a:rPr>
                  <a:t>Medium</a:t>
                </a:r>
                <a:r>
                  <a:rPr kumimoji="0" lang="ko-KR" altLang="en-US" sz="900" kern="0" dirty="0">
                    <a:solidFill>
                      <a:srgbClr val="002060"/>
                    </a:solidFill>
                    <a:latin typeface="HY헤드라인M" pitchFamily="18" charset="-127"/>
                    <a:ea typeface="HY헤드라인M" pitchFamily="18" charset="-127"/>
                  </a:rPr>
                  <a:t>      </a:t>
                </a:r>
                <a:r>
                  <a:rPr kumimoji="0" lang="en-US" altLang="ko-KR" sz="900" kern="0" dirty="0">
                    <a:solidFill>
                      <a:srgbClr val="002060"/>
                    </a:solidFill>
                    <a:latin typeface="HY헤드라인M" pitchFamily="18" charset="-127"/>
                    <a:ea typeface="HY헤드라인M" pitchFamily="18" charset="-127"/>
                  </a:rPr>
                  <a:t>High mobility</a:t>
                </a:r>
                <a:endParaRPr kumimoji="0" lang="ko-KR" altLang="en-US" sz="900" kern="0" dirty="0">
                  <a:solidFill>
                    <a:srgbClr val="002060"/>
                  </a:solidFill>
                  <a:latin typeface="HY헤드라인M" pitchFamily="18" charset="-127"/>
                  <a:ea typeface="HY헤드라인M" pitchFamily="18" charset="-127"/>
                </a:endParaRPr>
              </a:p>
            </p:txBody>
          </p:sp>
          <p:sp>
            <p:nvSpPr>
              <p:cNvPr id="14" name="TextBox 13"/>
              <p:cNvSpPr txBox="1"/>
              <p:nvPr/>
            </p:nvSpPr>
            <p:spPr>
              <a:xfrm>
                <a:off x="5083661" y="3235104"/>
                <a:ext cx="565860" cy="3001802"/>
              </a:xfrm>
              <a:prstGeom prst="rect">
                <a:avLst/>
              </a:prstGeom>
              <a:noFill/>
            </p:spPr>
            <p:txBody>
              <a:bodyPr vert="vert270" wrap="square">
                <a:spAutoFit/>
              </a:bodyPr>
              <a:lstStyle/>
              <a:p>
                <a:pPr algn="ctr">
                  <a:defRPr/>
                </a:pPr>
                <a:r>
                  <a:rPr lang="en-US" altLang="ko-KR" sz="900" dirty="0" smtClean="0">
                    <a:solidFill>
                      <a:srgbClr val="002060"/>
                    </a:solidFill>
                    <a:latin typeface="HY헤드라인M" pitchFamily="18" charset="-127"/>
                    <a:ea typeface="HY헤드라인M" pitchFamily="18" charset="-127"/>
                  </a:rPr>
                  <a:t>Wireless Internet </a:t>
                </a:r>
                <a:r>
                  <a:rPr lang="en-US" altLang="ko-KR" sz="900" dirty="0">
                    <a:solidFill>
                      <a:srgbClr val="002060"/>
                    </a:solidFill>
                    <a:latin typeface="HY헤드라인M" pitchFamily="18" charset="-127"/>
                    <a:ea typeface="HY헤드라인M" pitchFamily="18" charset="-127"/>
                  </a:rPr>
                  <a:t>use</a:t>
                </a:r>
                <a:endParaRPr lang="ko-KR" altLang="en-US" sz="900" dirty="0">
                  <a:solidFill>
                    <a:srgbClr val="002060"/>
                  </a:solidFill>
                  <a:latin typeface="HY헤드라인M" pitchFamily="18" charset="-127"/>
                  <a:ea typeface="HY헤드라인M" pitchFamily="18" charset="-127"/>
                </a:endParaRPr>
              </a:p>
            </p:txBody>
          </p:sp>
          <p:graphicFrame>
            <p:nvGraphicFramePr>
              <p:cNvPr id="15" name="차트 291"/>
              <p:cNvGraphicFramePr>
                <a:graphicFrameLocks/>
              </p:cNvGraphicFramePr>
              <p:nvPr/>
            </p:nvGraphicFramePr>
            <p:xfrm>
              <a:off x="5563380" y="3694187"/>
              <a:ext cx="3644899" cy="2224088"/>
            </p:xfrm>
            <a:graphic>
              <a:graphicData uri="http://schemas.openxmlformats.org/presentationml/2006/ole">
                <mc:AlternateContent xmlns:mc="http://schemas.openxmlformats.org/markup-compatibility/2006">
                  <mc:Choice xmlns:v="urn:schemas-microsoft-com:vml" Requires="v">
                    <p:oleObj spid="_x0000_s30831" r:id="rId7" imgW="3645724" imgH="2225233" progId="Excel.Chart.8">
                      <p:embed/>
                    </p:oleObj>
                  </mc:Choice>
                  <mc:Fallback>
                    <p:oleObj r:id="rId7" imgW="3645724" imgH="2225233"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3380" y="3694187"/>
                            <a:ext cx="3644899" cy="222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자유형 15"/>
              <p:cNvSpPr/>
              <p:nvPr/>
            </p:nvSpPr>
            <p:spPr>
              <a:xfrm>
                <a:off x="7971398" y="4373626"/>
                <a:ext cx="919866" cy="745959"/>
              </a:xfrm>
              <a:custGeom>
                <a:avLst/>
                <a:gdLst>
                  <a:gd name="connsiteX0" fmla="*/ 0 w 1704975"/>
                  <a:gd name="connsiteY0" fmla="*/ 1038225 h 1038225"/>
                  <a:gd name="connsiteX1" fmla="*/ 514350 w 1704975"/>
                  <a:gd name="connsiteY1" fmla="*/ 809625 h 1038225"/>
                  <a:gd name="connsiteX2" fmla="*/ 1228725 w 1704975"/>
                  <a:gd name="connsiteY2" fmla="*/ 381000 h 1038225"/>
                  <a:gd name="connsiteX3" fmla="*/ 1704975 w 1704975"/>
                  <a:gd name="connsiteY3" fmla="*/ 0 h 1038225"/>
                </a:gdLst>
                <a:ahLst/>
                <a:cxnLst>
                  <a:cxn ang="0">
                    <a:pos x="connsiteX0" y="connsiteY0"/>
                  </a:cxn>
                  <a:cxn ang="0">
                    <a:pos x="connsiteX1" y="connsiteY1"/>
                  </a:cxn>
                  <a:cxn ang="0">
                    <a:pos x="connsiteX2" y="connsiteY2"/>
                  </a:cxn>
                  <a:cxn ang="0">
                    <a:pos x="connsiteX3" y="connsiteY3"/>
                  </a:cxn>
                </a:cxnLst>
                <a:rect l="l" t="t" r="r" b="b"/>
                <a:pathLst>
                  <a:path w="1704975" h="1038225">
                    <a:moveTo>
                      <a:pt x="0" y="1038225"/>
                    </a:moveTo>
                    <a:cubicBezTo>
                      <a:pt x="154781" y="978693"/>
                      <a:pt x="309563" y="919162"/>
                      <a:pt x="514350" y="809625"/>
                    </a:cubicBezTo>
                    <a:cubicBezTo>
                      <a:pt x="719138" y="700087"/>
                      <a:pt x="1030288" y="515937"/>
                      <a:pt x="1228725" y="381000"/>
                    </a:cubicBezTo>
                    <a:cubicBezTo>
                      <a:pt x="1427163" y="246062"/>
                      <a:pt x="1628775" y="49212"/>
                      <a:pt x="1704975" y="0"/>
                    </a:cubicBezTo>
                  </a:path>
                </a:pathLst>
              </a:custGeom>
              <a:noFill/>
              <a:ln w="28575">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sp>
            <p:nvSpPr>
              <p:cNvPr id="17" name="자유형 16"/>
              <p:cNvSpPr/>
              <p:nvPr/>
            </p:nvSpPr>
            <p:spPr>
              <a:xfrm>
                <a:off x="5868221" y="3614387"/>
                <a:ext cx="2076833" cy="1704414"/>
              </a:xfrm>
              <a:custGeom>
                <a:avLst/>
                <a:gdLst>
                  <a:gd name="connsiteX0" fmla="*/ 3848100 w 3848100"/>
                  <a:gd name="connsiteY0" fmla="*/ 2114550 h 2372163"/>
                  <a:gd name="connsiteX1" fmla="*/ 3457575 w 3848100"/>
                  <a:gd name="connsiteY1" fmla="*/ 2257425 h 2372163"/>
                  <a:gd name="connsiteX2" fmla="*/ 2971800 w 3848100"/>
                  <a:gd name="connsiteY2" fmla="*/ 2352675 h 2372163"/>
                  <a:gd name="connsiteX3" fmla="*/ 2571750 w 3848100"/>
                  <a:gd name="connsiteY3" fmla="*/ 2362200 h 2372163"/>
                  <a:gd name="connsiteX4" fmla="*/ 2105025 w 3848100"/>
                  <a:gd name="connsiteY4" fmla="*/ 2238375 h 2372163"/>
                  <a:gd name="connsiteX5" fmla="*/ 1714500 w 3848100"/>
                  <a:gd name="connsiteY5" fmla="*/ 2047875 h 2372163"/>
                  <a:gd name="connsiteX6" fmla="*/ 1285875 w 3848100"/>
                  <a:gd name="connsiteY6" fmla="*/ 1724025 h 2372163"/>
                  <a:gd name="connsiteX7" fmla="*/ 885825 w 3848100"/>
                  <a:gd name="connsiteY7" fmla="*/ 1323975 h 2372163"/>
                  <a:gd name="connsiteX8" fmla="*/ 466725 w 3848100"/>
                  <a:gd name="connsiteY8" fmla="*/ 781050 h 2372163"/>
                  <a:gd name="connsiteX9" fmla="*/ 0 w 3848100"/>
                  <a:gd name="connsiteY9" fmla="*/ 0 h 23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00" h="2372163">
                    <a:moveTo>
                      <a:pt x="3848100" y="2114550"/>
                    </a:moveTo>
                    <a:cubicBezTo>
                      <a:pt x="3725862" y="2166144"/>
                      <a:pt x="3603625" y="2217738"/>
                      <a:pt x="3457575" y="2257425"/>
                    </a:cubicBezTo>
                    <a:cubicBezTo>
                      <a:pt x="3311525" y="2297113"/>
                      <a:pt x="3119437" y="2335213"/>
                      <a:pt x="2971800" y="2352675"/>
                    </a:cubicBezTo>
                    <a:cubicBezTo>
                      <a:pt x="2824163" y="2370137"/>
                      <a:pt x="2716212" y="2381250"/>
                      <a:pt x="2571750" y="2362200"/>
                    </a:cubicBezTo>
                    <a:cubicBezTo>
                      <a:pt x="2427288" y="2343150"/>
                      <a:pt x="2247900" y="2290763"/>
                      <a:pt x="2105025" y="2238375"/>
                    </a:cubicBezTo>
                    <a:cubicBezTo>
                      <a:pt x="1962150" y="2185988"/>
                      <a:pt x="1851025" y="2133600"/>
                      <a:pt x="1714500" y="2047875"/>
                    </a:cubicBezTo>
                    <a:cubicBezTo>
                      <a:pt x="1577975" y="1962150"/>
                      <a:pt x="1423987" y="1844675"/>
                      <a:pt x="1285875" y="1724025"/>
                    </a:cubicBezTo>
                    <a:cubicBezTo>
                      <a:pt x="1147763" y="1603375"/>
                      <a:pt x="1022350" y="1481137"/>
                      <a:pt x="885825" y="1323975"/>
                    </a:cubicBezTo>
                    <a:cubicBezTo>
                      <a:pt x="749300" y="1166813"/>
                      <a:pt x="614362" y="1001712"/>
                      <a:pt x="466725" y="781050"/>
                    </a:cubicBezTo>
                    <a:cubicBezTo>
                      <a:pt x="319088" y="560388"/>
                      <a:pt x="65087" y="114300"/>
                      <a:pt x="0" y="0"/>
                    </a:cubicBezTo>
                  </a:path>
                </a:pathLst>
              </a:custGeom>
              <a:noFill/>
              <a:ln w="317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grpSp>
            <p:nvGrpSpPr>
              <p:cNvPr id="18" name="그룹 269"/>
              <p:cNvGrpSpPr>
                <a:grpSpLocks/>
              </p:cNvGrpSpPr>
              <p:nvPr/>
            </p:nvGrpSpPr>
            <p:grpSpPr bwMode="auto">
              <a:xfrm>
                <a:off x="5823730" y="3576712"/>
                <a:ext cx="3100388" cy="1800225"/>
                <a:chOff x="1838801" y="2288417"/>
                <a:chExt cx="5483924" cy="2506759"/>
              </a:xfrm>
            </p:grpSpPr>
            <p:sp>
              <p:nvSpPr>
                <p:cNvPr id="20" name="타원 19"/>
                <p:cNvSpPr>
                  <a:spLocks noChangeAspect="1"/>
                </p:cNvSpPr>
                <p:nvPr/>
              </p:nvSpPr>
              <p:spPr bwMode="auto">
                <a:xfrm rot="10800000">
                  <a:off x="1838801" y="2288417"/>
                  <a:ext cx="200779"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1" name="타원 20"/>
                <p:cNvSpPr>
                  <a:spLocks noChangeAspect="1"/>
                </p:cNvSpPr>
                <p:nvPr/>
              </p:nvSpPr>
              <p:spPr bwMode="auto">
                <a:xfrm rot="10800000">
                  <a:off x="2252238" y="301735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2" name="타원 21"/>
                <p:cNvSpPr>
                  <a:spLocks noChangeAspect="1"/>
                </p:cNvSpPr>
                <p:nvPr/>
              </p:nvSpPr>
              <p:spPr bwMode="auto">
                <a:xfrm rot="10800000">
                  <a:off x="2664691" y="356497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3" name="타원 22"/>
                <p:cNvSpPr>
                  <a:spLocks noChangeAspect="1"/>
                </p:cNvSpPr>
                <p:nvPr/>
              </p:nvSpPr>
              <p:spPr bwMode="auto">
                <a:xfrm rot="10800000">
                  <a:off x="3067403" y="398012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4" name="타원 23"/>
                <p:cNvSpPr>
                  <a:spLocks noChangeAspect="1"/>
                </p:cNvSpPr>
                <p:nvPr/>
              </p:nvSpPr>
              <p:spPr bwMode="auto">
                <a:xfrm rot="10800000">
                  <a:off x="3479876" y="430455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5" name="타원 24"/>
                <p:cNvSpPr>
                  <a:spLocks noChangeAspect="1"/>
                </p:cNvSpPr>
                <p:nvPr/>
              </p:nvSpPr>
              <p:spPr bwMode="auto">
                <a:xfrm rot="10800000">
                  <a:off x="3892340" y="449799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6" name="타원 25"/>
                <p:cNvSpPr>
                  <a:spLocks noChangeAspect="1"/>
                </p:cNvSpPr>
                <p:nvPr/>
              </p:nvSpPr>
              <p:spPr bwMode="auto">
                <a:xfrm rot="10800000">
                  <a:off x="4304521" y="459470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7" name="타원 26"/>
                <p:cNvSpPr>
                  <a:spLocks noChangeAspect="1"/>
                </p:cNvSpPr>
                <p:nvPr/>
              </p:nvSpPr>
              <p:spPr bwMode="auto">
                <a:xfrm rot="10800000">
                  <a:off x="6293374" y="394644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8" name="타원 27"/>
                <p:cNvSpPr>
                  <a:spLocks noChangeAspect="1"/>
                </p:cNvSpPr>
                <p:nvPr/>
              </p:nvSpPr>
              <p:spPr bwMode="auto">
                <a:xfrm rot="10800000">
                  <a:off x="6710426" y="367745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9" name="타원 28"/>
                <p:cNvSpPr>
                  <a:spLocks noChangeAspect="1"/>
                </p:cNvSpPr>
                <p:nvPr/>
              </p:nvSpPr>
              <p:spPr bwMode="auto">
                <a:xfrm rot="10800000">
                  <a:off x="4698369" y="458518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30" name="타원 29"/>
                <p:cNvSpPr>
                  <a:spLocks noChangeAspect="1"/>
                </p:cNvSpPr>
                <p:nvPr/>
              </p:nvSpPr>
              <p:spPr bwMode="auto">
                <a:xfrm rot="10800000">
                  <a:off x="5094290" y="448127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31" name="타원 30"/>
                <p:cNvSpPr>
                  <a:spLocks noChangeAspect="1"/>
                </p:cNvSpPr>
                <p:nvPr/>
              </p:nvSpPr>
              <p:spPr bwMode="auto">
                <a:xfrm rot="10800000">
                  <a:off x="5504470" y="435481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32" name="타원 31"/>
                <p:cNvSpPr>
                  <a:spLocks noChangeAspect="1"/>
                </p:cNvSpPr>
                <p:nvPr/>
              </p:nvSpPr>
              <p:spPr bwMode="auto">
                <a:xfrm rot="10800000">
                  <a:off x="5891071" y="417618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33" name="타원 32"/>
                <p:cNvSpPr>
                  <a:spLocks noChangeAspect="1"/>
                </p:cNvSpPr>
                <p:nvPr/>
              </p:nvSpPr>
              <p:spPr bwMode="auto">
                <a:xfrm rot="10800000">
                  <a:off x="7121947" y="3335770"/>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grpSp>
          <p:sp>
            <p:nvSpPr>
              <p:cNvPr id="19" name="TextBox 18"/>
              <p:cNvSpPr txBox="1"/>
              <p:nvPr/>
            </p:nvSpPr>
            <p:spPr bwMode="auto">
              <a:xfrm>
                <a:off x="7556472" y="6228560"/>
                <a:ext cx="1771674" cy="343097"/>
              </a:xfrm>
              <a:prstGeom prst="rect">
                <a:avLst/>
              </a:prstGeom>
              <a:noFill/>
            </p:spPr>
            <p:txBody>
              <a:bodyPr wrap="none">
                <a:spAutoFit/>
              </a:bodyPr>
              <a:lstStyle/>
              <a:p>
                <a:pPr>
                  <a:defRPr/>
                </a:pPr>
                <a:r>
                  <a:rPr lang="en-US" altLang="ko-KR" sz="1000" b="1" dirty="0">
                    <a:latin typeface="+mn-ea"/>
                    <a:ea typeface="굴림" pitchFamily="50" charset="-127"/>
                  </a:rPr>
                  <a:t>(above </a:t>
                </a:r>
                <a:r>
                  <a:rPr lang="en-US" altLang="ko-KR" sz="1000" b="1" dirty="0" smtClean="0">
                    <a:latin typeface="+mn-ea"/>
                    <a:ea typeface="굴림" pitchFamily="50" charset="-127"/>
                  </a:rPr>
                  <a:t>100km/h)</a:t>
                </a:r>
                <a:endParaRPr lang="en-US" altLang="ko-KR" sz="1000" b="1" dirty="0">
                  <a:latin typeface="+mn-ea"/>
                  <a:ea typeface="굴림" pitchFamily="50" charset="-127"/>
                </a:endParaRPr>
              </a:p>
            </p:txBody>
          </p:sp>
        </p:grpSp>
        <p:sp>
          <p:nvSpPr>
            <p:cNvPr id="34" name="아래로 구부러진 화살표 33"/>
            <p:cNvSpPr/>
            <p:nvPr/>
          </p:nvSpPr>
          <p:spPr>
            <a:xfrm>
              <a:off x="4211324" y="4077072"/>
              <a:ext cx="3382825" cy="488229"/>
            </a:xfrm>
            <a:prstGeom prst="curvedDown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 name="모서리가 둥근 직사각형 3"/>
            <p:cNvSpPr/>
            <p:nvPr/>
          </p:nvSpPr>
          <p:spPr bwMode="auto">
            <a:xfrm>
              <a:off x="6972978" y="4524125"/>
              <a:ext cx="951134" cy="1785195"/>
            </a:xfrm>
            <a:prstGeom prst="roundRect">
              <a:avLst/>
            </a:prstGeom>
            <a:solidFill>
              <a:schemeClr val="accent1">
                <a:alpha val="2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62457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Objectives (3/3)</a:t>
            </a:r>
            <a:endParaRPr lang="ko-KR" altLang="en-US" dirty="0"/>
          </a:p>
        </p:txBody>
      </p:sp>
      <p:sp>
        <p:nvSpPr>
          <p:cNvPr id="3" name="내용 개체 틀 2"/>
          <p:cNvSpPr>
            <a:spLocks noGrp="1"/>
          </p:cNvSpPr>
          <p:nvPr>
            <p:ph idx="1"/>
          </p:nvPr>
        </p:nvSpPr>
        <p:spPr/>
        <p:txBody>
          <a:bodyPr/>
          <a:lstStyle/>
          <a:p>
            <a:r>
              <a:rPr lang="en-US" altLang="ko-KR" sz="2400" dirty="0" smtClean="0"/>
              <a:t>Backhaul </a:t>
            </a:r>
            <a:r>
              <a:rPr lang="en-US" altLang="ko-KR" sz="2400" dirty="0"/>
              <a:t>&amp;</a:t>
            </a:r>
            <a:r>
              <a:rPr lang="en-US" altLang="ko-KR" sz="2400" dirty="0" smtClean="0"/>
              <a:t> Access Link</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8</a:t>
            </a:fld>
            <a:endParaRPr lang="en-US" altLang="ko-KR"/>
          </a:p>
        </p:txBody>
      </p:sp>
      <p:sp>
        <p:nvSpPr>
          <p:cNvPr id="41"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42"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pSp>
        <p:nvGrpSpPr>
          <p:cNvPr id="4" name="그룹 3"/>
          <p:cNvGrpSpPr/>
          <p:nvPr/>
        </p:nvGrpSpPr>
        <p:grpSpPr>
          <a:xfrm>
            <a:off x="827584" y="2492896"/>
            <a:ext cx="7473974" cy="3979898"/>
            <a:chOff x="683568" y="2352415"/>
            <a:chExt cx="7833937" cy="4357041"/>
          </a:xfrm>
        </p:grpSpPr>
        <p:grpSp>
          <p:nvGrpSpPr>
            <p:cNvPr id="7" name="그룹 6"/>
            <p:cNvGrpSpPr/>
            <p:nvPr/>
          </p:nvGrpSpPr>
          <p:grpSpPr>
            <a:xfrm>
              <a:off x="683568" y="2352415"/>
              <a:ext cx="7833937" cy="4100921"/>
              <a:chOff x="367401" y="1609838"/>
              <a:chExt cx="8453071" cy="4577974"/>
            </a:xfrm>
          </p:grpSpPr>
          <p:pic>
            <p:nvPicPr>
              <p:cNvPr id="8" name="그림 279" descr="1_2.png"/>
              <p:cNvPicPr>
                <a:picLocks noChangeAspect="1"/>
              </p:cNvPicPr>
              <p:nvPr/>
            </p:nvPicPr>
            <p:blipFill>
              <a:blip r:embed="rId2" cstate="print">
                <a:extLst>
                  <a:ext uri="{28A0092B-C50C-407E-A947-70E740481C1C}">
                    <a14:useLocalDpi xmlns:a14="http://schemas.microsoft.com/office/drawing/2010/main" val="0"/>
                  </a:ext>
                </a:extLst>
              </a:blip>
              <a:srcRect t="32951" r="-2191" b="27081"/>
              <a:stretch>
                <a:fillRect/>
              </a:stretch>
            </p:blipFill>
            <p:spPr bwMode="auto">
              <a:xfrm>
                <a:off x="2016095" y="3828853"/>
                <a:ext cx="5831533" cy="128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직선 연결선 8"/>
              <p:cNvCxnSpPr>
                <a:stCxn id="11" idx="1"/>
                <a:endCxn id="33" idx="2"/>
              </p:cNvCxnSpPr>
              <p:nvPr/>
            </p:nvCxnSpPr>
            <p:spPr>
              <a:xfrm flipH="1" flipV="1">
                <a:off x="839217" y="4910075"/>
                <a:ext cx="4404968" cy="829576"/>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58"/>
              <p:cNvSpPr txBox="1">
                <a:spLocks noChangeArrowheads="1"/>
              </p:cNvSpPr>
              <p:nvPr/>
            </p:nvSpPr>
            <p:spPr bwMode="auto">
              <a:xfrm>
                <a:off x="5189724" y="5176330"/>
                <a:ext cx="4876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latin typeface="+mn-ea"/>
                    <a:ea typeface="+mn-ea"/>
                  </a:rPr>
                  <a:t>DU</a:t>
                </a:r>
                <a:endParaRPr lang="ko-KR" altLang="en-US" sz="1200" b="1" dirty="0">
                  <a:latin typeface="+mn-ea"/>
                  <a:ea typeface="+mn-ea"/>
                </a:endParaRPr>
              </a:p>
            </p:txBody>
          </p:sp>
          <p:pic>
            <p:nvPicPr>
              <p:cNvPr id="11" name="그림 10" descr="그림1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4185" y="5479802"/>
                <a:ext cx="441373" cy="51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직선 연결선 11"/>
              <p:cNvCxnSpPr/>
              <p:nvPr/>
            </p:nvCxnSpPr>
            <p:spPr>
              <a:xfrm flipH="1">
                <a:off x="4214770" y="5788447"/>
                <a:ext cx="1029415" cy="399365"/>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58"/>
              <p:cNvSpPr txBox="1">
                <a:spLocks noChangeArrowheads="1"/>
              </p:cNvSpPr>
              <p:nvPr/>
            </p:nvSpPr>
            <p:spPr bwMode="auto">
              <a:xfrm>
                <a:off x="3759853" y="5723080"/>
                <a:ext cx="5389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latin typeface="+mn-ea"/>
                    <a:ea typeface="+mn-ea"/>
                  </a:rPr>
                  <a:t>GW</a:t>
                </a:r>
                <a:endParaRPr lang="ko-KR" altLang="en-US" sz="1200" b="1" dirty="0">
                  <a:latin typeface="+mn-ea"/>
                  <a:ea typeface="+mn-ea"/>
                </a:endParaRPr>
              </a:p>
            </p:txBody>
          </p:sp>
          <p:grpSp>
            <p:nvGrpSpPr>
              <p:cNvPr id="14" name="그룹 13"/>
              <p:cNvGrpSpPr/>
              <p:nvPr/>
            </p:nvGrpSpPr>
            <p:grpSpPr>
              <a:xfrm>
                <a:off x="7592219" y="3665897"/>
                <a:ext cx="1005345" cy="1213768"/>
                <a:chOff x="6922460" y="4933641"/>
                <a:chExt cx="1005345" cy="1213768"/>
              </a:xfrm>
            </p:grpSpPr>
            <p:pic>
              <p:nvPicPr>
                <p:cNvPr id="37" name="그림 36" descr="그림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39"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40" name="TextBox 58"/>
                <p:cNvSpPr txBox="1">
                  <a:spLocks noChangeArrowheads="1"/>
                </p:cNvSpPr>
                <p:nvPr/>
              </p:nvSpPr>
              <p:spPr bwMode="auto">
                <a:xfrm>
                  <a:off x="7493070" y="5808855"/>
                  <a:ext cx="434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effectLst>
                        <a:glow rad="127000">
                          <a:schemeClr val="bg1"/>
                        </a:glow>
                      </a:effectLst>
                      <a:latin typeface="Calibri" pitchFamily="34" charset="0"/>
                      <a:ea typeface="맑은 고딕" pitchFamily="50" charset="-127"/>
                    </a:rPr>
                    <a:t>RU</a:t>
                  </a:r>
                  <a:endParaRPr lang="ko-KR" altLang="en-US" sz="1600" b="1" dirty="0">
                    <a:effectLst>
                      <a:glow rad="127000">
                        <a:schemeClr val="bg1"/>
                      </a:glow>
                    </a:effectLst>
                    <a:latin typeface="Calibri" pitchFamily="34" charset="0"/>
                    <a:ea typeface="맑은 고딕" pitchFamily="50" charset="-127"/>
                  </a:endParaRPr>
                </a:p>
              </p:txBody>
            </p:sp>
          </p:grpSp>
          <p:cxnSp>
            <p:nvCxnSpPr>
              <p:cNvPr id="15" name="직선 연결선 14"/>
              <p:cNvCxnSpPr>
                <a:stCxn id="37" idx="2"/>
                <a:endCxn id="11" idx="3"/>
              </p:cNvCxnSpPr>
              <p:nvPr/>
            </p:nvCxnSpPr>
            <p:spPr>
              <a:xfrm flipH="1">
                <a:off x="5685558" y="4858358"/>
                <a:ext cx="2378477" cy="881293"/>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89000" y="1609838"/>
                <a:ext cx="2331472" cy="954107"/>
              </a:xfrm>
              <a:prstGeom prst="rect">
                <a:avLst/>
              </a:prstGeom>
              <a:noFill/>
            </p:spPr>
            <p:txBody>
              <a:bodyPr wrap="none" rtlCol="0">
                <a:spAutoFit/>
              </a:bodyPr>
              <a:lstStyle/>
              <a:p>
                <a:r>
                  <a:rPr lang="en-US" altLang="ko-KR" sz="1400" b="1" dirty="0" smtClean="0">
                    <a:latin typeface="+mj-ea"/>
                    <a:ea typeface="+mj-ea"/>
                    <a:cs typeface="Times New Roman" panose="02020603050405020304" pitchFamily="18" charset="0"/>
                  </a:rPr>
                  <a:t>GW : Gateway</a:t>
                </a:r>
              </a:p>
              <a:p>
                <a:r>
                  <a:rPr lang="en-US" altLang="ko-KR" sz="1400" b="1" dirty="0" smtClean="0">
                    <a:latin typeface="+mj-ea"/>
                    <a:ea typeface="+mj-ea"/>
                    <a:cs typeface="Times New Roman" panose="02020603050405020304" pitchFamily="18" charset="0"/>
                  </a:rPr>
                  <a:t>DU : Digital Unit</a:t>
                </a:r>
              </a:p>
              <a:p>
                <a:r>
                  <a:rPr lang="en-US" altLang="ko-KR" sz="1400" b="1" dirty="0" smtClean="0">
                    <a:latin typeface="+mj-ea"/>
                    <a:ea typeface="+mj-ea"/>
                    <a:cs typeface="Times New Roman" panose="02020603050405020304" pitchFamily="18" charset="0"/>
                  </a:rPr>
                  <a:t>RU : Radio Unit</a:t>
                </a:r>
              </a:p>
              <a:p>
                <a:r>
                  <a:rPr lang="en-US" altLang="ko-KR" sz="1400" b="1" dirty="0" smtClean="0">
                    <a:latin typeface="+mj-ea"/>
                    <a:ea typeface="+mj-ea"/>
                    <a:cs typeface="Times New Roman" panose="02020603050405020304" pitchFamily="18" charset="0"/>
                  </a:rPr>
                  <a:t>TE  : Terminal Equipment</a:t>
                </a:r>
                <a:endParaRPr lang="ko-KR" altLang="en-US" sz="1400" b="1" dirty="0">
                  <a:latin typeface="+mj-ea"/>
                  <a:ea typeface="+mj-ea"/>
                  <a:cs typeface="Times New Roman" panose="02020603050405020304" pitchFamily="18" charset="0"/>
                </a:endParaRPr>
              </a:p>
            </p:txBody>
          </p:sp>
          <p:grpSp>
            <p:nvGrpSpPr>
              <p:cNvPr id="17" name="그룹 16"/>
              <p:cNvGrpSpPr/>
              <p:nvPr/>
            </p:nvGrpSpPr>
            <p:grpSpPr>
              <a:xfrm>
                <a:off x="367401" y="3717615"/>
                <a:ext cx="1005345" cy="1213768"/>
                <a:chOff x="6922460" y="4933641"/>
                <a:chExt cx="1005345" cy="1213768"/>
              </a:xfrm>
            </p:grpSpPr>
            <p:pic>
              <p:nvPicPr>
                <p:cNvPr id="33" name="그림 32" descr="그림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35"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36" name="TextBox 58"/>
                <p:cNvSpPr txBox="1">
                  <a:spLocks noChangeArrowheads="1"/>
                </p:cNvSpPr>
                <p:nvPr/>
              </p:nvSpPr>
              <p:spPr bwMode="auto">
                <a:xfrm>
                  <a:off x="7493070" y="5808855"/>
                  <a:ext cx="434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effectLst>
                        <a:glow rad="127000">
                          <a:schemeClr val="bg1"/>
                        </a:glow>
                      </a:effectLst>
                      <a:latin typeface="Calibri" pitchFamily="34" charset="0"/>
                      <a:ea typeface="맑은 고딕" pitchFamily="50" charset="-127"/>
                    </a:rPr>
                    <a:t>RU</a:t>
                  </a:r>
                  <a:endParaRPr lang="ko-KR" altLang="en-US" sz="1200" b="1" dirty="0">
                    <a:effectLst>
                      <a:glow rad="127000">
                        <a:schemeClr val="bg1"/>
                      </a:glow>
                    </a:effectLst>
                    <a:latin typeface="Calibri" pitchFamily="34" charset="0"/>
                    <a:ea typeface="맑은 고딕" pitchFamily="50" charset="-127"/>
                  </a:endParaRPr>
                </a:p>
              </p:txBody>
            </p:sp>
          </p:grpSp>
          <p:sp>
            <p:nvSpPr>
              <p:cNvPr id="18" name="구름 모양 설명선 17"/>
              <p:cNvSpPr/>
              <p:nvPr/>
            </p:nvSpPr>
            <p:spPr>
              <a:xfrm>
                <a:off x="1742983" y="1760165"/>
                <a:ext cx="3934375" cy="1908066"/>
              </a:xfrm>
              <a:prstGeom prst="cloudCallout">
                <a:avLst>
                  <a:gd name="adj1" fmla="val 34217"/>
                  <a:gd name="adj2" fmla="val 7543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9" name="_x37728016" descr="EMB000006443810"/>
              <p:cNvPicPr>
                <a:picLocks noChangeAspect="1" noChangeArrowheads="1"/>
              </p:cNvPicPr>
              <p:nvPr/>
            </p:nvPicPr>
            <p:blipFill rotWithShape="1">
              <a:blip r:embed="rId6">
                <a:extLst>
                  <a:ext uri="{28A0092B-C50C-407E-A947-70E740481C1C}">
                    <a14:useLocalDpi xmlns:a14="http://schemas.microsoft.com/office/drawing/2010/main" val="0"/>
                  </a:ext>
                </a:extLst>
              </a:blip>
              <a:srcRect l="70859" t="22442" r="1143" b="29567"/>
              <a:stretch/>
            </p:blipFill>
            <p:spPr bwMode="auto">
              <a:xfrm>
                <a:off x="3053290" y="2185902"/>
                <a:ext cx="2056631" cy="97472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그룹 19"/>
              <p:cNvGrpSpPr/>
              <p:nvPr/>
            </p:nvGrpSpPr>
            <p:grpSpPr>
              <a:xfrm>
                <a:off x="6951833" y="3891089"/>
                <a:ext cx="383533" cy="433410"/>
                <a:chOff x="6989976" y="3694027"/>
                <a:chExt cx="383533" cy="433410"/>
              </a:xfrm>
            </p:grpSpPr>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976" y="3819462"/>
                  <a:ext cx="11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 descr="D:\00그래픽작업\파워포인트\ETRI_LTE advanced\LTE_ppt(111020)\소스\1319076648_wlassistant.png"/>
                <p:cNvPicPr>
                  <a:picLocks noChangeAspect="1" noChangeArrowheads="1"/>
                </p:cNvPicPr>
                <p:nvPr/>
              </p:nvPicPr>
              <p:blipFill>
                <a:blip r:embed="rId5" cstate="print">
                  <a:duotone>
                    <a:prstClr val="black"/>
                    <a:srgbClr val="00B0F0">
                      <a:tint val="45000"/>
                      <a:satMod val="400000"/>
                    </a:srgbClr>
                  </a:duotone>
                  <a:lum bright="10000"/>
                </a:blip>
                <a:srcRect/>
                <a:stretch>
                  <a:fillRect/>
                </a:stretch>
              </p:blipFill>
              <p:spPr bwMode="auto">
                <a:xfrm rot="4295697">
                  <a:off x="7106088" y="3694027"/>
                  <a:ext cx="267421" cy="267421"/>
                </a:xfrm>
                <a:prstGeom prst="rect">
                  <a:avLst/>
                </a:prstGeom>
                <a:noFill/>
              </p:spPr>
            </p:pic>
          </p:grpSp>
          <p:cxnSp>
            <p:nvCxnSpPr>
              <p:cNvPr id="21" name="직선 연결선 20"/>
              <p:cNvCxnSpPr/>
              <p:nvPr/>
            </p:nvCxnSpPr>
            <p:spPr>
              <a:xfrm flipH="1" flipV="1">
                <a:off x="2922656" y="6100255"/>
                <a:ext cx="913394" cy="83903"/>
              </a:xfrm>
              <a:prstGeom prst="line">
                <a:avLst/>
              </a:prstGeom>
              <a:ln w="19050" cap="rnd"/>
            </p:spPr>
            <p:style>
              <a:lnRef idx="1">
                <a:schemeClr val="accent1"/>
              </a:lnRef>
              <a:fillRef idx="0">
                <a:schemeClr val="accent1"/>
              </a:fillRef>
              <a:effectRef idx="0">
                <a:schemeClr val="accent1"/>
              </a:effectRef>
              <a:fontRef idx="minor">
                <a:schemeClr val="tx1"/>
              </a:fontRef>
            </p:style>
          </p:cxnSp>
          <p:grpSp>
            <p:nvGrpSpPr>
              <p:cNvPr id="22" name="그룹 21"/>
              <p:cNvGrpSpPr/>
              <p:nvPr/>
            </p:nvGrpSpPr>
            <p:grpSpPr>
              <a:xfrm flipH="1">
                <a:off x="1725545" y="3770078"/>
                <a:ext cx="383533" cy="433410"/>
                <a:chOff x="6989976" y="3694027"/>
                <a:chExt cx="383533" cy="433410"/>
              </a:xfrm>
            </p:grpSpPr>
            <p:pic>
              <p:nvPicPr>
                <p:cNvPr id="2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976" y="3819462"/>
                  <a:ext cx="11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descr="D:\00그래픽작업\파워포인트\ETRI_LTE advanced\LTE_ppt(111020)\소스\1319076648_wlassistant.png"/>
                <p:cNvPicPr>
                  <a:picLocks noChangeAspect="1" noChangeArrowheads="1"/>
                </p:cNvPicPr>
                <p:nvPr/>
              </p:nvPicPr>
              <p:blipFill>
                <a:blip r:embed="rId5" cstate="print">
                  <a:duotone>
                    <a:prstClr val="black"/>
                    <a:srgbClr val="00B0F0">
                      <a:tint val="45000"/>
                      <a:satMod val="400000"/>
                    </a:srgbClr>
                  </a:duotone>
                  <a:lum bright="10000"/>
                </a:blip>
                <a:srcRect/>
                <a:stretch>
                  <a:fillRect/>
                </a:stretch>
              </p:blipFill>
              <p:spPr bwMode="auto">
                <a:xfrm rot="4295697">
                  <a:off x="7106088" y="3694027"/>
                  <a:ext cx="267421" cy="267421"/>
                </a:xfrm>
                <a:prstGeom prst="rect">
                  <a:avLst/>
                </a:prstGeom>
                <a:noFill/>
              </p:spPr>
            </p:pic>
          </p:grpSp>
          <p:sp>
            <p:nvSpPr>
              <p:cNvPr id="23" name="TextBox 58"/>
              <p:cNvSpPr txBox="1">
                <a:spLocks noChangeArrowheads="1"/>
              </p:cNvSpPr>
              <p:nvPr/>
            </p:nvSpPr>
            <p:spPr bwMode="auto">
              <a:xfrm>
                <a:off x="6706974" y="3719556"/>
                <a:ext cx="415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latin typeface="+mn-ea"/>
                  </a:rPr>
                  <a:t>TE</a:t>
                </a:r>
                <a:endParaRPr lang="ko-KR" altLang="en-US" sz="1200" b="1" dirty="0">
                  <a:latin typeface="+mn-ea"/>
                  <a:ea typeface="+mn-ea"/>
                </a:endParaRPr>
              </a:p>
            </p:txBody>
          </p:sp>
          <p:pic>
            <p:nvPicPr>
              <p:cNvPr id="24" name="Picture 2" descr="E:\표준화회의 준비\2014_11월_Plenary_준비\Presentation\참고\WIFI.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1134" y="2473934"/>
                <a:ext cx="826539" cy="6431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D:\00그래픽작업\파워포인트\ETRI_LTE advanced\LTE_ppt(111020)\소스\1319076648_wlassistant.png"/>
              <p:cNvPicPr>
                <a:picLocks noChangeAspect="1" noChangeArrowheads="1"/>
              </p:cNvPicPr>
              <p:nvPr/>
            </p:nvPicPr>
            <p:blipFill>
              <a:blip r:embed="rId9" cstate="print">
                <a:duotone>
                  <a:prstClr val="black"/>
                  <a:schemeClr val="accent2">
                    <a:tint val="45000"/>
                    <a:satMod val="400000"/>
                  </a:schemeClr>
                </a:duotone>
                <a:extLst>
                  <a:ext uri="{BEBA8EAE-BF5A-486C-A8C5-ECC9F3942E4B}">
                    <a14:imgProps xmlns:a14="http://schemas.microsoft.com/office/drawing/2010/main">
                      <a14:imgLayer r:embed="rId10">
                        <a14:imgEffect>
                          <a14:saturation sat="33000"/>
                        </a14:imgEffect>
                      </a14:imgLayer>
                    </a14:imgProps>
                  </a:ext>
                </a:extLst>
              </a:blip>
              <a:srcRect/>
              <a:stretch>
                <a:fillRect/>
              </a:stretch>
            </p:blipFill>
            <p:spPr bwMode="auto">
              <a:xfrm rot="5400000">
                <a:off x="2702852" y="2364051"/>
                <a:ext cx="328082" cy="467747"/>
              </a:xfrm>
              <a:prstGeom prst="rect">
                <a:avLst/>
              </a:prstGeom>
              <a:noFill/>
            </p:spPr>
          </p:pic>
          <p:sp>
            <p:nvSpPr>
              <p:cNvPr id="26" name="TextBox 58"/>
              <p:cNvSpPr txBox="1">
                <a:spLocks noChangeArrowheads="1"/>
              </p:cNvSpPr>
              <p:nvPr/>
            </p:nvSpPr>
            <p:spPr bwMode="auto">
              <a:xfrm>
                <a:off x="755813" y="3193873"/>
                <a:ext cx="1348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dirty="0">
                    <a:latin typeface="Calibri" pitchFamily="34" charset="0"/>
                    <a:ea typeface="맑은 고딕" pitchFamily="50" charset="-127"/>
                  </a:rPr>
                  <a:t>Backhaul Link</a:t>
                </a:r>
              </a:p>
              <a:p>
                <a:pPr algn="ctr" eaLnBrk="1" hangingPunct="1"/>
                <a:r>
                  <a:rPr lang="en-US" altLang="ko-KR" sz="1600" b="1" dirty="0" err="1" smtClean="0">
                    <a:solidFill>
                      <a:srgbClr val="FF0000"/>
                    </a:solidFill>
                    <a:latin typeface="Calibri" pitchFamily="34" charset="0"/>
                    <a:ea typeface="맑은 고딕" pitchFamily="50" charset="-127"/>
                  </a:rPr>
                  <a:t>mmWave</a:t>
                </a:r>
                <a:endParaRPr lang="ko-KR" altLang="en-US" sz="1600" b="1" dirty="0">
                  <a:solidFill>
                    <a:srgbClr val="FF0000"/>
                  </a:solidFill>
                  <a:latin typeface="Calibri" pitchFamily="34" charset="0"/>
                  <a:ea typeface="맑은 고딕" pitchFamily="50" charset="-127"/>
                </a:endParaRPr>
              </a:p>
            </p:txBody>
          </p:sp>
          <p:sp>
            <p:nvSpPr>
              <p:cNvPr id="27" name="TextBox 58"/>
              <p:cNvSpPr txBox="1">
                <a:spLocks noChangeArrowheads="1"/>
              </p:cNvSpPr>
              <p:nvPr/>
            </p:nvSpPr>
            <p:spPr bwMode="auto">
              <a:xfrm>
                <a:off x="6550081" y="3137110"/>
                <a:ext cx="1348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dirty="0" smtClean="0">
                    <a:latin typeface="Calibri" pitchFamily="34" charset="0"/>
                    <a:ea typeface="맑은 고딕" pitchFamily="50" charset="-127"/>
                  </a:rPr>
                  <a:t>Backhaul Link</a:t>
                </a:r>
              </a:p>
              <a:p>
                <a:pPr algn="ctr" eaLnBrk="1" hangingPunct="1"/>
                <a:r>
                  <a:rPr lang="en-US" altLang="ko-KR" sz="1600" b="1" dirty="0" err="1" smtClean="0">
                    <a:solidFill>
                      <a:srgbClr val="FF0000"/>
                    </a:solidFill>
                    <a:latin typeface="Calibri" pitchFamily="34" charset="0"/>
                    <a:ea typeface="맑은 고딕" pitchFamily="50" charset="-127"/>
                  </a:rPr>
                  <a:t>mmWave</a:t>
                </a:r>
                <a:endParaRPr lang="ko-KR" altLang="en-US" sz="1600" b="1" dirty="0">
                  <a:solidFill>
                    <a:srgbClr val="FF0000"/>
                  </a:solidFill>
                  <a:latin typeface="Calibri" pitchFamily="34" charset="0"/>
                  <a:ea typeface="맑은 고딕" pitchFamily="50" charset="-127"/>
                </a:endParaRPr>
              </a:p>
            </p:txBody>
          </p:sp>
          <p:sp>
            <p:nvSpPr>
              <p:cNvPr id="28" name="TextBox 58"/>
              <p:cNvSpPr txBox="1">
                <a:spLocks noChangeArrowheads="1"/>
              </p:cNvSpPr>
              <p:nvPr/>
            </p:nvSpPr>
            <p:spPr bwMode="auto">
              <a:xfrm>
                <a:off x="1460716" y="1889159"/>
                <a:ext cx="1461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dirty="0" smtClean="0">
                    <a:latin typeface="Calibri" pitchFamily="34" charset="0"/>
                    <a:ea typeface="맑은 고딕" pitchFamily="50" charset="-127"/>
                  </a:rPr>
                  <a:t>Access Link</a:t>
                </a:r>
              </a:p>
              <a:p>
                <a:pPr algn="ctr" eaLnBrk="1" hangingPunct="1"/>
                <a:r>
                  <a:rPr lang="en-US" altLang="ko-KR" sz="1600" b="1" dirty="0" smtClean="0">
                    <a:latin typeface="Calibri" pitchFamily="34" charset="0"/>
                    <a:ea typeface="맑은 고딕" pitchFamily="50" charset="-127"/>
                  </a:rPr>
                  <a:t>(inside vehicle)</a:t>
                </a:r>
                <a:endParaRPr lang="en-US" altLang="ko-KR" sz="1600" b="1" dirty="0">
                  <a:latin typeface="Calibri" pitchFamily="34" charset="0"/>
                  <a:ea typeface="맑은 고딕" pitchFamily="50" charset="-127"/>
                </a:endParaRPr>
              </a:p>
            </p:txBody>
          </p:sp>
        </p:grpSp>
        <p:grpSp>
          <p:nvGrpSpPr>
            <p:cNvPr id="43" name="그룹 42"/>
            <p:cNvGrpSpPr/>
            <p:nvPr/>
          </p:nvGrpSpPr>
          <p:grpSpPr>
            <a:xfrm>
              <a:off x="1553160" y="5752886"/>
              <a:ext cx="1650688" cy="890836"/>
              <a:chOff x="705132" y="5615333"/>
              <a:chExt cx="1571654" cy="741935"/>
            </a:xfrm>
          </p:grpSpPr>
          <p:pic>
            <p:nvPicPr>
              <p:cNvPr id="44" name="내용 개체 틀 136" descr="그림2.png"/>
              <p:cNvPicPr>
                <a:picLocks noChangeAspect="1"/>
              </p:cNvPicPr>
              <p:nvPr/>
            </p:nvPicPr>
            <p:blipFill>
              <a:blip r:embed="rId11" cstate="print">
                <a:duotone>
                  <a:schemeClr val="accent5">
                    <a:shade val="45000"/>
                    <a:satMod val="135000"/>
                  </a:schemeClr>
                  <a:prstClr val="white"/>
                </a:duotone>
              </a:blip>
              <a:stretch>
                <a:fillRect/>
              </a:stretch>
            </p:blipFill>
            <p:spPr bwMode="auto">
              <a:xfrm>
                <a:off x="705132" y="5615333"/>
                <a:ext cx="1571654" cy="741935"/>
              </a:xfrm>
              <a:prstGeom prst="rect">
                <a:avLst/>
              </a:prstGeom>
            </p:spPr>
          </p:pic>
          <p:sp>
            <p:nvSpPr>
              <p:cNvPr id="45" name="TextBox 243"/>
              <p:cNvSpPr txBox="1">
                <a:spLocks noChangeArrowheads="1"/>
              </p:cNvSpPr>
              <p:nvPr/>
            </p:nvSpPr>
            <p:spPr bwMode="auto">
              <a:xfrm>
                <a:off x="866787" y="5826753"/>
                <a:ext cx="1221063" cy="22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1" hangingPunct="1">
                  <a:lnSpc>
                    <a:spcPts val="1375"/>
                  </a:lnSpc>
                </a:pPr>
                <a:r>
                  <a:rPr lang="en-US" altLang="ko-KR" sz="1400" b="1" dirty="0">
                    <a:latin typeface="Calibri" pitchFamily="34" charset="0"/>
                    <a:cs typeface="Calibri" pitchFamily="34" charset="0"/>
                  </a:rPr>
                  <a:t>Public Internet</a:t>
                </a:r>
                <a:endParaRPr lang="ko-KR" altLang="en-US" sz="1400" b="1" dirty="0">
                  <a:latin typeface="Calibri" pitchFamily="34" charset="0"/>
                  <a:cs typeface="Calibri" pitchFamily="34" charset="0"/>
                </a:endParaRPr>
              </a:p>
            </p:txBody>
          </p:sp>
        </p:grpSp>
        <p:pic>
          <p:nvPicPr>
            <p:cNvPr id="46" name="그림 45" descr="gggqweqweqweqwe.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06836" y="6300774"/>
              <a:ext cx="343639" cy="40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6036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1/7)</a:t>
            </a:r>
            <a:endParaRPr lang="ko-KR" altLang="en-US" dirty="0"/>
          </a:p>
        </p:txBody>
      </p:sp>
      <p:sp>
        <p:nvSpPr>
          <p:cNvPr id="3" name="내용 개체 틀 2"/>
          <p:cNvSpPr>
            <a:spLocks noGrp="1"/>
          </p:cNvSpPr>
          <p:nvPr>
            <p:ph idx="1"/>
          </p:nvPr>
        </p:nvSpPr>
        <p:spPr/>
        <p:txBody>
          <a:bodyPr/>
          <a:lstStyle/>
          <a:p>
            <a:r>
              <a:rPr lang="en-US" altLang="ko-KR" sz="2400" dirty="0" smtClean="0"/>
              <a:t>Features</a:t>
            </a:r>
          </a:p>
          <a:p>
            <a:endParaRPr lang="ko-KR" altLang="en-US"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9</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230036011"/>
              </p:ext>
            </p:extLst>
          </p:nvPr>
        </p:nvGraphicFramePr>
        <p:xfrm>
          <a:off x="742993" y="2653504"/>
          <a:ext cx="7645431" cy="3727824"/>
        </p:xfrm>
        <a:graphic>
          <a:graphicData uri="http://schemas.openxmlformats.org/drawingml/2006/table">
            <a:tbl>
              <a:tblPr firstRow="1" bandRow="1">
                <a:tableStyleId>{5940675A-B579-460E-94D1-54222C63F5DA}</a:tableStyleId>
              </a:tblPr>
              <a:tblGrid>
                <a:gridCol w="3886584"/>
                <a:gridCol w="3758847"/>
              </a:tblGrid>
              <a:tr h="592657">
                <a:tc gridSpan="2">
                  <a:txBody>
                    <a:bodyPr/>
                    <a:lstStyle/>
                    <a:p>
                      <a:pPr algn="ctr" latinLnBrk="1"/>
                      <a:r>
                        <a:rPr lang="en-US" altLang="ko-KR" sz="1600" dirty="0" smtClean="0"/>
                        <a:t>New</a:t>
                      </a:r>
                      <a:r>
                        <a:rPr lang="en-US" altLang="ko-KR" sz="1600" baseline="0" dirty="0" smtClean="0"/>
                        <a:t> RAT for Mobile Wireless Backhaul</a:t>
                      </a:r>
                      <a:endParaRPr lang="ko-KR" altLang="en-US" sz="1600" b="1" dirty="0">
                        <a:solidFill>
                          <a:schemeClr val="tx1"/>
                        </a:solidFill>
                        <a:latin typeface="+mj-lt"/>
                        <a:cs typeface="Arial" pitchFamily="34" charset="0"/>
                      </a:endParaRPr>
                    </a:p>
                  </a:txBody>
                  <a:tcPr marL="91446" marR="91446" marT="45709" marB="45709" anchor="ctr"/>
                </a:tc>
                <a:tc hMerge="1">
                  <a:txBody>
                    <a:bodyPr/>
                    <a:lstStyle/>
                    <a:p>
                      <a:pPr algn="ctr" latinLnBrk="1"/>
                      <a:endParaRPr lang="ko-KR" altLang="en-US" sz="1600" b="1" dirty="0">
                        <a:solidFill>
                          <a:schemeClr val="tx1"/>
                        </a:solidFill>
                        <a:latin typeface="+mj-lt"/>
                      </a:endParaRPr>
                    </a:p>
                  </a:txBody>
                  <a:tcPr marL="91446" marR="91446" marT="45709" marB="45709" anchor="ctr"/>
                </a:tc>
              </a:tr>
              <a:tr h="592657">
                <a:tc>
                  <a:txBody>
                    <a:bodyPr/>
                    <a:lstStyle/>
                    <a:p>
                      <a:pPr algn="ctr" latinLnBrk="1"/>
                      <a:r>
                        <a:rPr lang="en-US" altLang="ko-KR" sz="1600" dirty="0" smtClean="0"/>
                        <a:t>Wireless Backhaul Link</a:t>
                      </a:r>
                    </a:p>
                    <a:p>
                      <a:pPr algn="ctr" latinLnBrk="1"/>
                      <a:r>
                        <a:rPr lang="en-US" altLang="ko-KR" sz="1600" dirty="0" smtClean="0"/>
                        <a:t>(Outside Vehicle)</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t>OFDM based on mmWave </a:t>
                      </a:r>
                      <a:endParaRPr lang="ko-KR" altLang="en-US" sz="1600" b="1" dirty="0">
                        <a:solidFill>
                          <a:schemeClr val="tx1"/>
                        </a:solidFill>
                        <a:latin typeface="+mj-lt"/>
                        <a:cs typeface="Arial" pitchFamily="34" charset="0"/>
                      </a:endParaRPr>
                    </a:p>
                  </a:txBody>
                  <a:tcPr marL="91446" marR="91446" marT="45709" marB="45709" anchor="ctr"/>
                </a:tc>
              </a:tr>
              <a:tr h="592657">
                <a:tc>
                  <a:txBody>
                    <a:bodyPr/>
                    <a:lstStyle/>
                    <a:p>
                      <a:pPr algn="ctr" latinLnBrk="1"/>
                      <a:r>
                        <a:rPr lang="en-US" altLang="ko-KR" sz="1600" dirty="0" smtClean="0"/>
                        <a:t>Data throughput (DL)</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solidFill>
                            <a:schemeClr val="tx1"/>
                          </a:solidFill>
                        </a:rPr>
                        <a:t>1 </a:t>
                      </a:r>
                      <a:r>
                        <a:rPr lang="en-US" altLang="ko-KR" sz="1600" dirty="0" err="1" smtClean="0">
                          <a:solidFill>
                            <a:schemeClr val="tx1"/>
                          </a:solidFill>
                        </a:rPr>
                        <a:t>Gbps</a:t>
                      </a:r>
                      <a:r>
                        <a:rPr lang="en-US" altLang="ko-KR" sz="1600" dirty="0" smtClean="0">
                          <a:solidFill>
                            <a:schemeClr val="tx1"/>
                          </a:solidFill>
                        </a:rPr>
                        <a:t> using 250-MHz bandwidth</a:t>
                      </a:r>
                      <a:endParaRPr lang="ko-KR" altLang="en-US" sz="1600" b="1" dirty="0">
                        <a:solidFill>
                          <a:schemeClr val="tx1"/>
                        </a:solidFill>
                        <a:latin typeface="+mj-lt"/>
                        <a:cs typeface="Arial" pitchFamily="34" charset="0"/>
                      </a:endParaRPr>
                    </a:p>
                  </a:txBody>
                  <a:tcPr marL="91446" marR="91446" marT="45709" marB="45709" anchor="ctr"/>
                </a:tc>
              </a:tr>
              <a:tr h="592657">
                <a:tc>
                  <a:txBody>
                    <a:bodyPr/>
                    <a:lstStyle/>
                    <a:p>
                      <a:pPr algn="ctr" latinLnBrk="1"/>
                      <a:r>
                        <a:rPr lang="en-US" altLang="ko-KR" sz="1600" dirty="0" smtClean="0"/>
                        <a:t>Spectral efficiency</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solidFill>
                            <a:schemeClr val="tx1"/>
                          </a:solidFill>
                        </a:rPr>
                        <a:t>4 bps/Hz</a:t>
                      </a:r>
                      <a:endParaRPr lang="ko-KR" altLang="en-US" sz="1600" b="1" dirty="0">
                        <a:solidFill>
                          <a:schemeClr val="tx1"/>
                        </a:solidFill>
                        <a:latin typeface="+mj-lt"/>
                        <a:cs typeface="Arial" pitchFamily="34" charset="0"/>
                      </a:endParaRPr>
                    </a:p>
                  </a:txBody>
                  <a:tcPr marL="91446" marR="91446" marT="45709" marB="45709" anchor="ctr"/>
                </a:tc>
              </a:tr>
              <a:tr h="592657">
                <a:tc>
                  <a:txBody>
                    <a:bodyPr/>
                    <a:lstStyle/>
                    <a:p>
                      <a:pPr algn="ctr" latinLnBrk="1"/>
                      <a:r>
                        <a:rPr lang="en-US" altLang="ko-KR" sz="1600" dirty="0" smtClean="0"/>
                        <a:t>Mobility</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solidFill>
                            <a:schemeClr val="tx1"/>
                          </a:solidFill>
                        </a:rPr>
                        <a:t>400 km/h</a:t>
                      </a:r>
                      <a:endParaRPr lang="ko-KR" altLang="en-US" sz="1600" b="1" dirty="0">
                        <a:solidFill>
                          <a:schemeClr val="tx1"/>
                        </a:solidFill>
                        <a:latin typeface="+mj-lt"/>
                        <a:cs typeface="Arial" pitchFamily="34" charset="0"/>
                      </a:endParaRPr>
                    </a:p>
                  </a:txBody>
                  <a:tcPr marL="91446" marR="91446" marT="45709" marB="45709" anchor="ctr"/>
                </a:tc>
              </a:tr>
              <a:tr h="764539">
                <a:tc>
                  <a:txBody>
                    <a:bodyPr/>
                    <a:lstStyle/>
                    <a:p>
                      <a:pPr algn="ctr" latinLnBrk="1"/>
                      <a:r>
                        <a:rPr lang="en-US" altLang="ko-KR" sz="1600" dirty="0" smtClean="0"/>
                        <a:t>User Access Link </a:t>
                      </a:r>
                    </a:p>
                    <a:p>
                      <a:pPr algn="ctr" latinLnBrk="1"/>
                      <a:r>
                        <a:rPr lang="en-US" altLang="ko-KR" sz="1600" dirty="0" smtClean="0"/>
                        <a:t>(Inside Vehicle)</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t>Small</a:t>
                      </a:r>
                      <a:r>
                        <a:rPr lang="en-US" altLang="ko-KR" sz="1600" baseline="0" dirty="0" smtClean="0"/>
                        <a:t> Cell</a:t>
                      </a:r>
                      <a:endParaRPr lang="en-US" altLang="ko-KR" sz="1600" dirty="0" smtClean="0"/>
                    </a:p>
                    <a:p>
                      <a:pPr algn="ctr" latinLnBrk="1"/>
                      <a:r>
                        <a:rPr lang="en-US" altLang="ko-KR" sz="1600" dirty="0" smtClean="0"/>
                        <a:t>(</a:t>
                      </a:r>
                      <a:r>
                        <a:rPr lang="en-US" altLang="ko-KR" sz="1600" dirty="0" err="1" smtClean="0"/>
                        <a:t>WiFi</a:t>
                      </a:r>
                      <a:r>
                        <a:rPr lang="en-US" altLang="ko-KR" sz="1600" dirty="0" smtClean="0"/>
                        <a:t> or </a:t>
                      </a:r>
                      <a:r>
                        <a:rPr lang="en-US" altLang="ko-KR" sz="1600" dirty="0" err="1" smtClean="0"/>
                        <a:t>Femto</a:t>
                      </a:r>
                      <a:r>
                        <a:rPr lang="en-US" altLang="ko-KR" sz="1600" dirty="0" smtClean="0"/>
                        <a:t>)</a:t>
                      </a:r>
                      <a:endParaRPr lang="ko-KR" altLang="en-US" sz="1600" b="1" dirty="0">
                        <a:solidFill>
                          <a:schemeClr val="tx1"/>
                        </a:solidFill>
                        <a:latin typeface="+mj-lt"/>
                        <a:cs typeface="Arial" pitchFamily="34" charset="0"/>
                      </a:endParaRPr>
                    </a:p>
                  </a:txBody>
                  <a:tcPr marL="91446" marR="91446" marT="45709" marB="45709" anchor="ctr"/>
                </a:tc>
              </a:tr>
            </a:tbl>
          </a:graphicData>
        </a:graphic>
      </p:graphicFrame>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3937653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IntroMHN">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IEEE-P802_15_IntroMHN</Template>
  <TotalTime>503</TotalTime>
  <Words>902</Words>
  <Application>Microsoft Office PowerPoint</Application>
  <PresentationFormat>화면 슬라이드 쇼(4:3)</PresentationFormat>
  <Paragraphs>267</Paragraphs>
  <Slides>17</Slides>
  <Notes>1</Notes>
  <HiddenSlides>0</HiddenSlides>
  <MMClips>0</MMClips>
  <ScaleCrop>false</ScaleCrop>
  <HeadingPairs>
    <vt:vector size="6" baseType="variant">
      <vt:variant>
        <vt:lpstr>테마</vt:lpstr>
      </vt:variant>
      <vt:variant>
        <vt:i4>1</vt:i4>
      </vt:variant>
      <vt:variant>
        <vt:lpstr>포함된 OLE 서버</vt:lpstr>
      </vt:variant>
      <vt:variant>
        <vt:i4>3</vt:i4>
      </vt:variant>
      <vt:variant>
        <vt:lpstr>슬라이드 제목</vt:lpstr>
      </vt:variant>
      <vt:variant>
        <vt:i4>17</vt:i4>
      </vt:variant>
    </vt:vector>
  </HeadingPairs>
  <TitlesOfParts>
    <vt:vector size="21" baseType="lpstr">
      <vt:lpstr>IEEE-P802_15_IntroMHN</vt:lpstr>
      <vt:lpstr>Microsoft Visio Drawing</vt:lpstr>
      <vt:lpstr>Microsoft Excel 차트</vt:lpstr>
      <vt:lpstr>Visio</vt:lpstr>
      <vt:lpstr>PowerPoint 프레젠테이션</vt:lpstr>
      <vt:lpstr>mmWave Wireless Backhauling for High Rate Mobile Hotspot Network</vt:lpstr>
      <vt:lpstr>Outline</vt:lpstr>
      <vt:lpstr>Background (1/2)</vt:lpstr>
      <vt:lpstr>Background (2/2)</vt:lpstr>
      <vt:lpstr>Objectives (1/3)</vt:lpstr>
      <vt:lpstr>Objectives (2/3)</vt:lpstr>
      <vt:lpstr>Objectives (3/3)</vt:lpstr>
      <vt:lpstr>MHN RTT (1/7)</vt:lpstr>
      <vt:lpstr>MHN RTT (2/7)</vt:lpstr>
      <vt:lpstr>MHN RTT (3/7)</vt:lpstr>
      <vt:lpstr>MHN RTT (4/7)</vt:lpstr>
      <vt:lpstr>MHN RTT (5/7)</vt:lpstr>
      <vt:lpstr>MHN RTT (6/7)</vt:lpstr>
      <vt:lpstr>MHN RTT (7/7)</vt:lpstr>
      <vt:lpstr>Technical Challenges (1/2)</vt:lpstr>
      <vt:lpstr>Technical Challenges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Admin</dc:creator>
  <dc:description>&lt;doc#&gt;</dc:description>
  <cp:lastModifiedBy>Admin</cp:lastModifiedBy>
  <cp:revision>60</cp:revision>
  <cp:lastPrinted>1998-02-10T13:28:06Z</cp:lastPrinted>
  <dcterms:created xsi:type="dcterms:W3CDTF">2015-01-02T00:28:18Z</dcterms:created>
  <dcterms:modified xsi:type="dcterms:W3CDTF">2015-01-07T08:03:13Z</dcterms:modified>
</cp:coreProperties>
</file>