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67" r:id="rId2"/>
    <p:sldId id="268" r:id="rId3"/>
    <p:sldId id="272" r:id="rId4"/>
    <p:sldId id="269" r:id="rId5"/>
    <p:sldId id="270" r:id="rId6"/>
    <p:sldId id="265" r:id="rId7"/>
    <p:sldId id="266" r:id="rId8"/>
    <p:sldId id="259" r:id="rId9"/>
    <p:sldId id="273" r:id="rId10"/>
    <p:sldId id="264" r:id="rId11"/>
    <p:sldId id="274" r:id="rId12"/>
    <p:sldId id="271" r:id="rId13"/>
    <p:sldId id="275" r:id="rId14"/>
    <p:sldId id="276" r:id="rId15"/>
    <p:sldId id="277" r:id="rId16"/>
    <p:sldId id="278" r:id="rId1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69" autoAdjust="0"/>
    <p:restoredTop sz="94643" autoAdjust="0"/>
  </p:normalViewPr>
  <p:slideViewPr>
    <p:cSldViewPr>
      <p:cViewPr>
        <p:scale>
          <a:sx n="79" d="100"/>
          <a:sy n="79" d="100"/>
        </p:scale>
        <p:origin x="-810" y="-288"/>
      </p:cViewPr>
      <p:guideLst>
        <p:guide orient="horz" pos="2160"/>
        <p:guide pos="2880"/>
      </p:guideLst>
    </p:cSldViewPr>
  </p:slideViewPr>
  <p:outlineViewPr>
    <p:cViewPr varScale="1">
      <p:scale>
        <a:sx n="33" d="100"/>
        <a:sy n="33" d="100"/>
      </p:scale>
      <p:origin x="0" y="51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802.11-14/0897r0</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July 2014</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 Rosdahl, CSR</a:t>
            </a:r>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20137605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802.11-14/0897r0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July 2014</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 Rosdahl, CSR</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2826063970"/>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November 2014</a:t>
            </a:r>
            <a:endParaRPr lang="en-GB" dirty="0"/>
          </a:p>
        </p:txBody>
      </p:sp>
      <p:sp>
        <p:nvSpPr>
          <p:cNvPr id="5" name="Footer Placeholder 4"/>
          <p:cNvSpPr>
            <a:spLocks noGrp="1"/>
          </p:cNvSpPr>
          <p:nvPr>
            <p:ph type="ftr" idx="11"/>
          </p:nvPr>
        </p:nvSpPr>
        <p:spPr/>
        <p:txBody>
          <a:bodyPr/>
          <a:lstStyle>
            <a:lvl1pPr>
              <a:defRPr/>
            </a:lvl1pPr>
          </a:lstStyle>
          <a:p>
            <a:r>
              <a:rPr lang="en-GB" smtClean="0"/>
              <a:t>Bob Heile, ZigBee Alliance</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Bob Heile, ZigBee Alliance</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November 2014</a:t>
            </a:r>
            <a:endParaRPr lang="en-GB" dirty="0"/>
          </a:p>
        </p:txBody>
      </p:sp>
      <p:sp>
        <p:nvSpPr>
          <p:cNvPr id="5" name="Footer Placeholder 4"/>
          <p:cNvSpPr>
            <a:spLocks noGrp="1"/>
          </p:cNvSpPr>
          <p:nvPr>
            <p:ph type="ftr" idx="11"/>
          </p:nvPr>
        </p:nvSpPr>
        <p:spPr/>
        <p:txBody>
          <a:bodyPr/>
          <a:lstStyle>
            <a:lvl1pPr>
              <a:defRPr/>
            </a:lvl1pPr>
          </a:lstStyle>
          <a:p>
            <a:r>
              <a:rPr lang="en-GB" smtClean="0"/>
              <a:t>Bob Heile, ZigBee Alliance</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November 2014</a:t>
            </a:r>
            <a:endParaRPr lang="en-GB" dirty="0"/>
          </a:p>
        </p:txBody>
      </p:sp>
      <p:sp>
        <p:nvSpPr>
          <p:cNvPr id="6" name="Footer Placeholder 5"/>
          <p:cNvSpPr>
            <a:spLocks noGrp="1"/>
          </p:cNvSpPr>
          <p:nvPr>
            <p:ph type="ftr" idx="11"/>
          </p:nvPr>
        </p:nvSpPr>
        <p:spPr/>
        <p:txBody>
          <a:bodyPr/>
          <a:lstStyle>
            <a:lvl1pPr>
              <a:defRPr/>
            </a:lvl1pPr>
          </a:lstStyle>
          <a:p>
            <a:r>
              <a:rPr lang="en-GB" smtClean="0"/>
              <a:t>Bob Heile, ZigBee Alliance</a:t>
            </a:r>
            <a:endParaRPr lang="en-GB" dirty="0"/>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November 2014</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Bob Heile, ZigBee Alliance</a:t>
            </a:r>
            <a:endParaRPr lang="en-GB" dirty="0"/>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November 2014</a:t>
            </a:r>
            <a:endParaRPr lang="en-GB" dirty="0"/>
          </a:p>
        </p:txBody>
      </p:sp>
      <p:sp>
        <p:nvSpPr>
          <p:cNvPr id="4" name="Footer Placeholder 3"/>
          <p:cNvSpPr>
            <a:spLocks noGrp="1"/>
          </p:cNvSpPr>
          <p:nvPr>
            <p:ph type="ftr" idx="11"/>
          </p:nvPr>
        </p:nvSpPr>
        <p:spPr/>
        <p:txBody>
          <a:bodyPr/>
          <a:lstStyle>
            <a:lvl1pPr>
              <a:defRPr/>
            </a:lvl1pPr>
          </a:lstStyle>
          <a:p>
            <a:r>
              <a:rPr lang="en-GB" smtClean="0"/>
              <a:t>Bob Heile, ZigBee Alliance</a:t>
            </a:r>
            <a:endParaRPr lang="en-GB" dirty="0"/>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November 2014</a:t>
            </a:r>
            <a:endParaRPr lang="en-GB" dirty="0"/>
          </a:p>
        </p:txBody>
      </p:sp>
      <p:sp>
        <p:nvSpPr>
          <p:cNvPr id="3" name="Footer Placeholder 2"/>
          <p:cNvSpPr>
            <a:spLocks noGrp="1"/>
          </p:cNvSpPr>
          <p:nvPr>
            <p:ph type="ftr" idx="11"/>
          </p:nvPr>
        </p:nvSpPr>
        <p:spPr/>
        <p:txBody>
          <a:bodyPr/>
          <a:lstStyle>
            <a:lvl1pPr>
              <a:defRPr/>
            </a:lvl1pPr>
          </a:lstStyle>
          <a:p>
            <a:r>
              <a:rPr lang="en-GB" smtClean="0"/>
              <a:t>Bob Heile, ZigBee Alliance</a:t>
            </a:r>
            <a:endParaRPr lang="en-GB" dirty="0"/>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2014</a:t>
            </a:r>
            <a:endParaRPr lang="en-GB" dirty="0"/>
          </a:p>
        </p:txBody>
      </p:sp>
      <p:sp>
        <p:nvSpPr>
          <p:cNvPr id="5" name="Footer Placeholder 4"/>
          <p:cNvSpPr>
            <a:spLocks noGrp="1"/>
          </p:cNvSpPr>
          <p:nvPr>
            <p:ph type="ftr" idx="11"/>
          </p:nvPr>
        </p:nvSpPr>
        <p:spPr/>
        <p:txBody>
          <a:bodyPr/>
          <a:lstStyle>
            <a:lvl1pPr>
              <a:defRPr/>
            </a:lvl1pPr>
          </a:lstStyle>
          <a:p>
            <a:r>
              <a:rPr lang="en-GB" smtClean="0"/>
              <a:t>Bob Heile, ZigBee Alliance</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2014</a:t>
            </a:r>
            <a:endParaRPr lang="en-GB" dirty="0"/>
          </a:p>
        </p:txBody>
      </p:sp>
      <p:sp>
        <p:nvSpPr>
          <p:cNvPr id="5" name="Footer Placeholder 4"/>
          <p:cNvSpPr>
            <a:spLocks noGrp="1"/>
          </p:cNvSpPr>
          <p:nvPr>
            <p:ph type="ftr" idx="11"/>
          </p:nvPr>
        </p:nvSpPr>
        <p:spPr/>
        <p:txBody>
          <a:bodyPr/>
          <a:lstStyle>
            <a:lvl1pPr>
              <a:defRPr/>
            </a:lvl1pPr>
          </a:lstStyle>
          <a:p>
            <a:r>
              <a:rPr lang="en-GB" smtClean="0"/>
              <a:t>Bob Heile, ZigBee Alliance</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Bob Heile, ZigBee Alliance</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15-14-0695-00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5/dcn/14/15-14-0216-05-007a-draft-csd-for-ieee-802-15-sg7a-occ.docx" TargetMode="External"/><Relationship Id="rId2" Type="http://schemas.openxmlformats.org/officeDocument/2006/relationships/hyperlink" Target="https://mentor.ieee.org/802.15/dcn/14/15-14-0674-00-007a-p802-15-7-par-revision1.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5/dcn/14/15-14-0160-05-004n-comment-list-for-lb93.xls"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5/dcn/14/15-14-0682-00-004n-lb96-comments-and-solutions.xls"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5/dcn/14/15-14-0658-03-007a-par-and-csd-comments-and-responses.xls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5/dcn/14/15-14-0216-05-007a-draft-csd-for-ieee-802-15-sg7a-occ.docx" TargetMode="External"/><Relationship Id="rId2" Type="http://schemas.openxmlformats.org/officeDocument/2006/relationships/hyperlink" Target="https://mentor.ieee.org/802.15/dcn/14/15-14-0674-00-007a-p802-15-7-par-revision1.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125787"/>
            <a:ext cx="7770813" cy="1065213"/>
          </a:xfrm>
        </p:spPr>
        <p:txBody>
          <a:bodyPr/>
          <a:lstStyle/>
          <a:p>
            <a:r>
              <a:rPr lang="en-US" dirty="0" smtClean="0"/>
              <a:t>802.15 Motions</a:t>
            </a:r>
            <a:br>
              <a:rPr lang="en-US" dirty="0" smtClean="0"/>
            </a:br>
            <a:r>
              <a:rPr lang="en-US" dirty="0" smtClean="0"/>
              <a:t>Closing EC Meeting</a:t>
            </a:r>
            <a:br>
              <a:rPr lang="en-US" dirty="0" smtClean="0"/>
            </a:br>
            <a:r>
              <a:rPr lang="en-US" dirty="0" smtClean="0"/>
              <a:t/>
            </a:r>
            <a:br>
              <a:rPr lang="en-US" dirty="0" smtClean="0"/>
            </a:br>
            <a:r>
              <a:rPr lang="en-US" dirty="0" smtClean="0"/>
              <a:t>802 Plenary Meeting</a:t>
            </a:r>
            <a:br>
              <a:rPr lang="en-US" dirty="0" smtClean="0"/>
            </a:br>
            <a:r>
              <a:rPr lang="en-US" dirty="0" smtClean="0"/>
              <a:t>Grand Hyatt San Antonio, San Antonio, </a:t>
            </a:r>
            <a:r>
              <a:rPr lang="en-US" dirty="0" smtClean="0"/>
              <a:t>Texas</a:t>
            </a:r>
            <a:r>
              <a:rPr lang="en-US" dirty="0" smtClean="0"/>
              <a:t/>
            </a:r>
            <a:br>
              <a:rPr lang="en-US" dirty="0" smtClean="0"/>
            </a:br>
            <a:r>
              <a:rPr lang="en-US" dirty="0" smtClean="0"/>
              <a:t>November 7</a:t>
            </a:r>
            <a:r>
              <a:rPr lang="en-US" dirty="0" smtClean="0"/>
              <a:t>, </a:t>
            </a:r>
            <a:r>
              <a:rPr lang="en-US" dirty="0" smtClean="0"/>
              <a:t>2014</a:t>
            </a:r>
            <a:br>
              <a:rPr lang="en-US" dirty="0" smtClean="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a:t>
            </a:fld>
            <a:endParaRPr lang="en-GB" dirty="0"/>
          </a:p>
        </p:txBody>
      </p:sp>
      <p:sp>
        <p:nvSpPr>
          <p:cNvPr id="5" name="Footer Placeholder 4"/>
          <p:cNvSpPr>
            <a:spLocks noGrp="1"/>
          </p:cNvSpPr>
          <p:nvPr>
            <p:ph type="ftr" idx="14"/>
          </p:nvPr>
        </p:nvSpPr>
        <p:spPr/>
        <p:txBody>
          <a:bodyPr/>
          <a:lstStyle/>
          <a:p>
            <a:r>
              <a:rPr lang="en-GB" smtClean="0"/>
              <a:t>Bob Heile, ZigBee Alliance</a:t>
            </a:r>
            <a:endParaRPr lang="en-GB" dirty="0"/>
          </a:p>
        </p:txBody>
      </p:sp>
      <p:sp>
        <p:nvSpPr>
          <p:cNvPr id="6" name="Date Placeholder 5"/>
          <p:cNvSpPr>
            <a:spLocks noGrp="1"/>
          </p:cNvSpPr>
          <p:nvPr>
            <p:ph type="dt" idx="15"/>
          </p:nvPr>
        </p:nvSpPr>
        <p:spPr/>
        <p:txBody>
          <a:bodyPr/>
          <a:lstStyle/>
          <a:p>
            <a:r>
              <a:rPr lang="en-US" smtClean="0"/>
              <a:t>November 2014</a:t>
            </a:r>
            <a:endParaRPr lang="en-GB" dirty="0"/>
          </a:p>
        </p:txBody>
      </p:sp>
    </p:spTree>
    <p:extLst>
      <p:ext uri="{BB962C8B-B14F-4D97-AF65-F5344CB8AC3E}">
        <p14:creationId xmlns:p14="http://schemas.microsoft.com/office/powerpoint/2010/main" val="11201073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Approve </a:t>
            </a:r>
            <a:r>
              <a:rPr lang="en-US" dirty="0" smtClean="0"/>
              <a:t>15.7 </a:t>
            </a:r>
            <a:r>
              <a:rPr lang="en-US" dirty="0" smtClean="0"/>
              <a:t>PAR and CSD</a:t>
            </a:r>
            <a:endParaRPr lang="en-US" dirty="0"/>
          </a:p>
        </p:txBody>
      </p:sp>
      <p:sp>
        <p:nvSpPr>
          <p:cNvPr id="3" name="Content Placeholder 2"/>
          <p:cNvSpPr>
            <a:spLocks noGrp="1"/>
          </p:cNvSpPr>
          <p:nvPr>
            <p:ph idx="1"/>
          </p:nvPr>
        </p:nvSpPr>
        <p:spPr/>
        <p:txBody>
          <a:bodyPr/>
          <a:lstStyle/>
          <a:p>
            <a:pPr marL="0" indent="0"/>
            <a:r>
              <a:rPr lang="en-US" dirty="0" smtClean="0"/>
              <a:t>Move that 802EC </a:t>
            </a:r>
            <a:r>
              <a:rPr lang="en-US" dirty="0"/>
              <a:t>approve the PAR </a:t>
            </a:r>
            <a:r>
              <a:rPr lang="en-US" dirty="0" smtClean="0"/>
              <a:t>(</a:t>
            </a:r>
            <a:r>
              <a:rPr lang="en-US" dirty="0" smtClean="0">
                <a:hlinkClick r:id="rId2"/>
              </a:rPr>
              <a:t>15-14-0674-00-007a-p802-15-7-par-revision1</a:t>
            </a:r>
            <a:r>
              <a:rPr lang="en-US" dirty="0" smtClean="0"/>
              <a:t>) </a:t>
            </a:r>
            <a:r>
              <a:rPr lang="en-US" dirty="0" smtClean="0"/>
              <a:t>and </a:t>
            </a:r>
            <a:r>
              <a:rPr lang="en-US" dirty="0"/>
              <a:t>CSD </a:t>
            </a:r>
            <a:r>
              <a:rPr lang="en-US" dirty="0" smtClean="0"/>
              <a:t>(</a:t>
            </a:r>
            <a:r>
              <a:rPr lang="en-US" dirty="0" smtClean="0">
                <a:hlinkClick r:id="rId3"/>
              </a:rPr>
              <a:t>15-14-0216-05-007a-draft-csd-for-ieee-802-15-sg7a-occ</a:t>
            </a:r>
            <a:r>
              <a:rPr lang="en-US" dirty="0" smtClean="0"/>
              <a:t>) </a:t>
            </a:r>
            <a:r>
              <a:rPr lang="en-US" dirty="0" smtClean="0"/>
              <a:t>and authorize the 802.15 Working Group to forward the PAR to </a:t>
            </a:r>
            <a:r>
              <a:rPr lang="en-US" dirty="0" err="1" smtClean="0"/>
              <a:t>NesCom</a:t>
            </a:r>
            <a:r>
              <a:rPr lang="en-US" dirty="0" smtClean="0"/>
              <a:t> for approval.</a:t>
            </a:r>
          </a:p>
          <a:p>
            <a:pPr marL="0" indent="0"/>
            <a:endParaRPr lang="en-US" sz="1000" dirty="0" smtClean="0"/>
          </a:p>
          <a:p>
            <a:pPr marL="0" indent="0"/>
            <a:r>
              <a:rPr lang="en-US" dirty="0" smtClean="0"/>
              <a:t>(WG vote: </a:t>
            </a:r>
            <a:r>
              <a:rPr lang="en-US" dirty="0" smtClean="0"/>
              <a:t>29</a:t>
            </a:r>
            <a:r>
              <a:rPr lang="en-US" dirty="0" smtClean="0"/>
              <a:t>-0-0</a:t>
            </a:r>
            <a:r>
              <a:rPr lang="en-US" dirty="0" smtClean="0"/>
              <a:t>)</a:t>
            </a:r>
          </a:p>
          <a:p>
            <a:pPr marL="0" indent="0"/>
            <a:r>
              <a:rPr lang="en-US" dirty="0" smtClean="0"/>
              <a:t>Moved: Bob </a:t>
            </a:r>
            <a:r>
              <a:rPr lang="en-US" dirty="0" err="1" smtClean="0"/>
              <a:t>Heile</a:t>
            </a:r>
            <a:endParaRPr lang="en-US" dirty="0" smtClean="0"/>
          </a:p>
          <a:p>
            <a:pPr marL="0" indent="0"/>
            <a:r>
              <a:rPr lang="en-US" dirty="0" smtClean="0"/>
              <a:t>Second: James </a:t>
            </a:r>
            <a:r>
              <a:rPr lang="en-US" dirty="0" err="1" smtClean="0"/>
              <a:t>Gilb</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Bob Heile, ZigBee Alliance</a:t>
            </a:r>
            <a:endParaRPr lang="en-GB" dirty="0"/>
          </a:p>
        </p:txBody>
      </p:sp>
      <p:sp>
        <p:nvSpPr>
          <p:cNvPr id="6" name="Date Placeholder 5"/>
          <p:cNvSpPr>
            <a:spLocks noGrp="1"/>
          </p:cNvSpPr>
          <p:nvPr>
            <p:ph type="dt" idx="15"/>
          </p:nvPr>
        </p:nvSpPr>
        <p:spPr/>
        <p:txBody>
          <a:bodyPr/>
          <a:lstStyle/>
          <a:p>
            <a:r>
              <a:rPr lang="en-US" smtClean="0"/>
              <a:t>November 2014</a:t>
            </a:r>
            <a:endParaRPr lang="en-GB" dirty="0"/>
          </a:p>
        </p:txBody>
      </p:sp>
    </p:spTree>
    <p:extLst>
      <p:ext uri="{BB962C8B-B14F-4D97-AF65-F5344CB8AC3E}">
        <p14:creationId xmlns:p14="http://schemas.microsoft.com/office/powerpoint/2010/main" val="6899962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09600" y="2057400"/>
            <a:ext cx="7770813" cy="1065213"/>
          </a:xfrm>
        </p:spPr>
        <p:txBody>
          <a:bodyPr/>
          <a:lstStyle/>
          <a:p>
            <a:r>
              <a:rPr lang="en-US" dirty="0" smtClean="0"/>
              <a:t>Conditional Approval to forward 802.15.4n (China Medical Band) to Sponsor Ballot</a:t>
            </a:r>
            <a:endParaRPr lang="en-US" dirty="0"/>
          </a:p>
        </p:txBody>
      </p:sp>
      <p:sp>
        <p:nvSpPr>
          <p:cNvPr id="6" name="Date Placeholder 5"/>
          <p:cNvSpPr>
            <a:spLocks noGrp="1"/>
          </p:cNvSpPr>
          <p:nvPr>
            <p:ph type="dt" idx="10"/>
          </p:nvPr>
        </p:nvSpPr>
        <p:spPr/>
        <p:txBody>
          <a:bodyPr/>
          <a:lstStyle/>
          <a:p>
            <a:r>
              <a:rPr lang="en-US" smtClean="0"/>
              <a:t>November 2014</a:t>
            </a:r>
            <a:endParaRPr lang="en-GB" dirty="0"/>
          </a:p>
        </p:txBody>
      </p:sp>
      <p:sp>
        <p:nvSpPr>
          <p:cNvPr id="5" name="Footer Placeholder 4"/>
          <p:cNvSpPr>
            <a:spLocks noGrp="1"/>
          </p:cNvSpPr>
          <p:nvPr>
            <p:ph type="ftr" idx="11"/>
          </p:nvPr>
        </p:nvSpPr>
        <p:spPr/>
        <p:txBody>
          <a:bodyPr/>
          <a:lstStyle/>
          <a:p>
            <a:r>
              <a:rPr lang="en-GB" smtClean="0"/>
              <a:t>Bob Heile, ZigBee Alliance</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9475565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Conditional Approval to forward 802.15.4n (China Medical Band) to Sponsor Ballot</a:t>
            </a:r>
            <a:endParaRPr lang="en-US" dirty="0"/>
          </a:p>
        </p:txBody>
      </p:sp>
      <p:sp>
        <p:nvSpPr>
          <p:cNvPr id="3" name="Content Placeholder 2"/>
          <p:cNvSpPr>
            <a:spLocks noGrp="1"/>
          </p:cNvSpPr>
          <p:nvPr>
            <p:ph idx="1"/>
          </p:nvPr>
        </p:nvSpPr>
        <p:spPr/>
        <p:txBody>
          <a:bodyPr/>
          <a:lstStyle/>
          <a:p>
            <a:pPr marL="0" indent="0"/>
            <a:r>
              <a:rPr lang="en-US" dirty="0" smtClean="0"/>
              <a:t>Initial Ballot Results:</a:t>
            </a:r>
          </a:p>
          <a:p>
            <a:pPr marL="0" indent="0"/>
            <a:r>
              <a:rPr lang="en-US" dirty="0" smtClean="0"/>
              <a:t>VOTERS: 134,   VOTED: 103 (76.87%)</a:t>
            </a:r>
            <a:endParaRPr lang="en-US" dirty="0"/>
          </a:p>
          <a:p>
            <a:pPr marL="0" indent="0"/>
            <a:r>
              <a:rPr lang="en-US" dirty="0" smtClean="0"/>
              <a:t>YES: 90 (94.74%),   NO: 5,   ABSTAIN:</a:t>
            </a:r>
            <a:r>
              <a:rPr lang="en-US" dirty="0"/>
              <a:t>	</a:t>
            </a:r>
            <a:r>
              <a:rPr lang="en-US" dirty="0" smtClean="0"/>
              <a:t>8</a:t>
            </a:r>
            <a:r>
              <a:rPr lang="en-US" dirty="0"/>
              <a:t> </a:t>
            </a:r>
            <a:r>
              <a:rPr lang="en-US" dirty="0" smtClean="0"/>
              <a:t>(7.77%)</a:t>
            </a:r>
            <a:endParaRPr lang="en-US" dirty="0"/>
          </a:p>
          <a:p>
            <a:pPr marL="0" indent="0"/>
            <a:endParaRPr lang="en-US" dirty="0" smtClean="0"/>
          </a:p>
          <a:p>
            <a:pPr marL="0" indent="0"/>
            <a:r>
              <a:rPr lang="en-US" dirty="0" smtClean="0"/>
              <a:t>236 Comments Received of which 116 were “Must be Satisfied”</a:t>
            </a:r>
          </a:p>
          <a:p>
            <a:pPr marL="0" indent="0"/>
            <a:endParaRPr lang="en-US" dirty="0"/>
          </a:p>
          <a:p>
            <a:pPr marL="0" indent="0"/>
            <a:r>
              <a:rPr lang="en-US" dirty="0" smtClean="0"/>
              <a:t>205 Comments Accepted or Accepted in Principal, 31 Comments were rejected</a:t>
            </a:r>
          </a:p>
          <a:p>
            <a:pPr marL="0" indent="0"/>
            <a:r>
              <a:rPr lang="en-US" sz="1600" dirty="0">
                <a:hlinkClick r:id="rId2"/>
              </a:rPr>
              <a:t>https://mentor.ieee.org/802.15/dcn/14/15-14-0160-05-004n-comment-list-for-lb93.xls</a:t>
            </a:r>
            <a:endParaRPr lang="en-US" sz="1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Bob Heile, ZigBee Alliance</a:t>
            </a:r>
            <a:endParaRPr lang="en-GB" dirty="0"/>
          </a:p>
        </p:txBody>
      </p:sp>
      <p:sp>
        <p:nvSpPr>
          <p:cNvPr id="6" name="Date Placeholder 5"/>
          <p:cNvSpPr>
            <a:spLocks noGrp="1"/>
          </p:cNvSpPr>
          <p:nvPr>
            <p:ph type="dt" idx="15"/>
          </p:nvPr>
        </p:nvSpPr>
        <p:spPr/>
        <p:txBody>
          <a:bodyPr/>
          <a:lstStyle/>
          <a:p>
            <a:r>
              <a:rPr lang="en-US" smtClean="0"/>
              <a:t>November 2014</a:t>
            </a:r>
            <a:endParaRPr lang="en-GB" dirty="0"/>
          </a:p>
        </p:txBody>
      </p:sp>
    </p:spTree>
    <p:extLst>
      <p:ext uri="{BB962C8B-B14F-4D97-AF65-F5344CB8AC3E}">
        <p14:creationId xmlns:p14="http://schemas.microsoft.com/office/powerpoint/2010/main" val="6398575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Conditional Approval to forward 802.15.4n (China Medical Band) to Sponsor Ballot</a:t>
            </a:r>
            <a:endParaRPr lang="en-US" dirty="0"/>
          </a:p>
        </p:txBody>
      </p:sp>
      <p:sp>
        <p:nvSpPr>
          <p:cNvPr id="3" name="Content Placeholder 2"/>
          <p:cNvSpPr>
            <a:spLocks noGrp="1"/>
          </p:cNvSpPr>
          <p:nvPr>
            <p:ph idx="1"/>
          </p:nvPr>
        </p:nvSpPr>
        <p:spPr/>
        <p:txBody>
          <a:bodyPr/>
          <a:lstStyle/>
          <a:p>
            <a:pPr marL="0" indent="0"/>
            <a:r>
              <a:rPr lang="en-US" dirty="0" smtClean="0"/>
              <a:t>1</a:t>
            </a:r>
            <a:r>
              <a:rPr lang="en-US" baseline="30000" dirty="0" smtClean="0"/>
              <a:t>st</a:t>
            </a:r>
            <a:r>
              <a:rPr lang="en-US" dirty="0" smtClean="0"/>
              <a:t> Recirculation Results:</a:t>
            </a:r>
          </a:p>
          <a:p>
            <a:pPr marL="0" indent="0"/>
            <a:r>
              <a:rPr lang="en-US" dirty="0" smtClean="0"/>
              <a:t>VOTERS: 134,   VOTED: 108 (80.6%)</a:t>
            </a:r>
            <a:endParaRPr lang="en-US" dirty="0"/>
          </a:p>
          <a:p>
            <a:pPr marL="0" indent="0"/>
            <a:r>
              <a:rPr lang="en-US" dirty="0" smtClean="0"/>
              <a:t>YES: 95 (95%),   NO: 5,   ABSTAIN:</a:t>
            </a:r>
            <a:r>
              <a:rPr lang="en-US" dirty="0"/>
              <a:t>	</a:t>
            </a:r>
            <a:r>
              <a:rPr lang="en-US" dirty="0" smtClean="0"/>
              <a:t>8</a:t>
            </a:r>
            <a:r>
              <a:rPr lang="en-US" dirty="0"/>
              <a:t> </a:t>
            </a:r>
            <a:r>
              <a:rPr lang="en-US" dirty="0" smtClean="0"/>
              <a:t>(7.41%)</a:t>
            </a:r>
            <a:endParaRPr lang="en-US" dirty="0"/>
          </a:p>
          <a:p>
            <a:pPr marL="0" indent="0"/>
            <a:endParaRPr lang="en-US" dirty="0" smtClean="0"/>
          </a:p>
          <a:p>
            <a:pPr marL="0" indent="0"/>
            <a:r>
              <a:rPr lang="en-US" dirty="0" smtClean="0"/>
              <a:t>44 Comments Received all editorial. There were no new NO votes, voters or comments supporting NO votes.</a:t>
            </a:r>
          </a:p>
          <a:p>
            <a:pPr marL="0" indent="0"/>
            <a:endParaRPr lang="en-US" dirty="0"/>
          </a:p>
          <a:p>
            <a:pPr marL="0" indent="0"/>
            <a:r>
              <a:rPr lang="en-US" dirty="0" smtClean="0"/>
              <a:t>All comments have been accepted</a:t>
            </a:r>
          </a:p>
          <a:p>
            <a:pPr marL="0" indent="0"/>
            <a:r>
              <a:rPr lang="en-US" sz="1400" dirty="0">
                <a:hlinkClick r:id="rId2"/>
              </a:rPr>
              <a:t>https://mentor.ieee.org/802.15/dcn/14/15-14-0682-00-004n-lb96-comments-and-solutions.xls</a:t>
            </a:r>
            <a:endParaRPr lang="en-US" sz="1400" dirty="0" smtClean="0"/>
          </a:p>
          <a:p>
            <a:pPr marL="0" indent="0"/>
            <a:endParaRPr lang="en-US" dirty="0"/>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Bob Heile, ZigBee Alliance</a:t>
            </a:r>
            <a:endParaRPr lang="en-GB" dirty="0"/>
          </a:p>
        </p:txBody>
      </p:sp>
      <p:sp>
        <p:nvSpPr>
          <p:cNvPr id="6" name="Date Placeholder 5"/>
          <p:cNvSpPr>
            <a:spLocks noGrp="1"/>
          </p:cNvSpPr>
          <p:nvPr>
            <p:ph type="dt" idx="15"/>
          </p:nvPr>
        </p:nvSpPr>
        <p:spPr/>
        <p:txBody>
          <a:bodyPr/>
          <a:lstStyle/>
          <a:p>
            <a:r>
              <a:rPr lang="en-US" smtClean="0"/>
              <a:t>November 2014</a:t>
            </a:r>
            <a:endParaRPr lang="en-GB" dirty="0"/>
          </a:p>
        </p:txBody>
      </p:sp>
    </p:spTree>
    <p:extLst>
      <p:ext uri="{BB962C8B-B14F-4D97-AF65-F5344CB8AC3E}">
        <p14:creationId xmlns:p14="http://schemas.microsoft.com/office/powerpoint/2010/main" val="39923383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Conditional Approval to forward 802.15.4n (China Medical Band) to Sponsor Ballot</a:t>
            </a:r>
            <a:endParaRPr lang="en-US" dirty="0"/>
          </a:p>
        </p:txBody>
      </p:sp>
      <p:sp>
        <p:nvSpPr>
          <p:cNvPr id="3" name="Content Placeholder 2"/>
          <p:cNvSpPr>
            <a:spLocks noGrp="1"/>
          </p:cNvSpPr>
          <p:nvPr>
            <p:ph idx="1"/>
          </p:nvPr>
        </p:nvSpPr>
        <p:spPr/>
        <p:txBody>
          <a:bodyPr/>
          <a:lstStyle/>
          <a:p>
            <a:pPr marL="0" indent="0"/>
            <a:r>
              <a:rPr lang="en-US" dirty="0" smtClean="0"/>
              <a:t>Current Results:</a:t>
            </a:r>
          </a:p>
          <a:p>
            <a:pPr marL="0" indent="0"/>
            <a:r>
              <a:rPr lang="en-US" dirty="0" smtClean="0"/>
              <a:t>VOTERS: 134,   VOTED: 108 (80.6%)</a:t>
            </a:r>
            <a:endParaRPr lang="en-US" dirty="0"/>
          </a:p>
          <a:p>
            <a:pPr marL="0" indent="0"/>
            <a:r>
              <a:rPr lang="en-US" dirty="0" smtClean="0"/>
              <a:t>YES: 100 (100%),   NO: 0,   ABSTAIN:</a:t>
            </a:r>
            <a:r>
              <a:rPr lang="en-US" dirty="0"/>
              <a:t>	</a:t>
            </a:r>
            <a:r>
              <a:rPr lang="en-US" dirty="0" smtClean="0"/>
              <a:t>8</a:t>
            </a:r>
            <a:r>
              <a:rPr lang="en-US" dirty="0"/>
              <a:t> </a:t>
            </a:r>
            <a:r>
              <a:rPr lang="en-US" dirty="0" smtClean="0"/>
              <a:t>(7.41%)</a:t>
            </a:r>
            <a:endParaRPr lang="en-US" dirty="0"/>
          </a:p>
          <a:p>
            <a:pPr marL="0" indent="0"/>
            <a:endParaRPr lang="en-US" dirty="0" smtClean="0"/>
          </a:p>
          <a:p>
            <a:pPr marL="0" indent="0"/>
            <a:r>
              <a:rPr lang="en-US" dirty="0" smtClean="0"/>
              <a:t>All remaining NO voters have changed their votes to YES so the approval rating is now 100%</a:t>
            </a:r>
          </a:p>
          <a:p>
            <a:pPr marL="0" indent="0"/>
            <a:endParaRPr lang="en-US" dirty="0"/>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Bob Heile, ZigBee Alliance</a:t>
            </a:r>
            <a:endParaRPr lang="en-GB" dirty="0"/>
          </a:p>
        </p:txBody>
      </p:sp>
      <p:sp>
        <p:nvSpPr>
          <p:cNvPr id="6" name="Date Placeholder 5"/>
          <p:cNvSpPr>
            <a:spLocks noGrp="1"/>
          </p:cNvSpPr>
          <p:nvPr>
            <p:ph type="dt" idx="15"/>
          </p:nvPr>
        </p:nvSpPr>
        <p:spPr/>
        <p:txBody>
          <a:bodyPr/>
          <a:lstStyle/>
          <a:p>
            <a:r>
              <a:rPr lang="en-US" smtClean="0"/>
              <a:t>November 2014</a:t>
            </a:r>
            <a:endParaRPr lang="en-GB" dirty="0"/>
          </a:p>
        </p:txBody>
      </p:sp>
    </p:spTree>
    <p:extLst>
      <p:ext uri="{BB962C8B-B14F-4D97-AF65-F5344CB8AC3E}">
        <p14:creationId xmlns:p14="http://schemas.microsoft.com/office/powerpoint/2010/main" val="26212846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Conditional Approval to forward 802.15.4n (China Medical Band) to Sponsor Ballot</a:t>
            </a:r>
            <a:endParaRPr lang="en-US" dirty="0"/>
          </a:p>
        </p:txBody>
      </p:sp>
      <p:sp>
        <p:nvSpPr>
          <p:cNvPr id="3" name="Content Placeholder 2"/>
          <p:cNvSpPr>
            <a:spLocks noGrp="1"/>
          </p:cNvSpPr>
          <p:nvPr>
            <p:ph idx="1"/>
          </p:nvPr>
        </p:nvSpPr>
        <p:spPr/>
        <p:txBody>
          <a:bodyPr/>
          <a:lstStyle/>
          <a:p>
            <a:pPr marL="0" indent="0"/>
            <a:r>
              <a:rPr lang="en-US" dirty="0" smtClean="0"/>
              <a:t>Next Steps:</a:t>
            </a:r>
          </a:p>
          <a:p>
            <a:pPr>
              <a:buFont typeface="Arial" pitchFamily="34" charset="0"/>
              <a:buChar char="•"/>
            </a:pPr>
            <a:r>
              <a:rPr lang="en-US" dirty="0" smtClean="0"/>
              <a:t>Decision was made to apply the editorial comments received and conduct one more recirculation since there was time while the Sponsor Ballot Pool was being formed and the result would be a cleaner draft</a:t>
            </a:r>
          </a:p>
          <a:p>
            <a:pPr>
              <a:buFont typeface="Arial" pitchFamily="34" charset="0"/>
              <a:buChar char="•"/>
            </a:pPr>
            <a:r>
              <a:rPr lang="en-US" dirty="0" smtClean="0"/>
              <a:t>D3 submitted for MEC review</a:t>
            </a:r>
          </a:p>
          <a:p>
            <a:pPr>
              <a:buFont typeface="Arial" pitchFamily="34" charset="0"/>
              <a:buChar char="•"/>
            </a:pPr>
            <a:r>
              <a:rPr lang="en-US" dirty="0" smtClean="0"/>
              <a:t>Formation of Sponsor Ballot Pool in process</a:t>
            </a:r>
          </a:p>
          <a:p>
            <a:pPr>
              <a:buFont typeface="Arial" pitchFamily="34" charset="0"/>
              <a:buChar char="•"/>
            </a:pPr>
            <a:r>
              <a:rPr lang="en-US" dirty="0" smtClean="0"/>
              <a:t>Seek Conditional Approval to start Sponsor Ballot</a:t>
            </a:r>
          </a:p>
          <a:p>
            <a:pPr marL="0" indent="0"/>
            <a:endParaRPr lang="en-US" dirty="0"/>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Bob Heile, ZigBee Alliance</a:t>
            </a:r>
            <a:endParaRPr lang="en-GB" dirty="0"/>
          </a:p>
        </p:txBody>
      </p:sp>
      <p:sp>
        <p:nvSpPr>
          <p:cNvPr id="6" name="Date Placeholder 5"/>
          <p:cNvSpPr>
            <a:spLocks noGrp="1"/>
          </p:cNvSpPr>
          <p:nvPr>
            <p:ph type="dt" idx="15"/>
          </p:nvPr>
        </p:nvSpPr>
        <p:spPr/>
        <p:txBody>
          <a:bodyPr/>
          <a:lstStyle/>
          <a:p>
            <a:r>
              <a:rPr lang="en-US" smtClean="0"/>
              <a:t>November 2014</a:t>
            </a:r>
            <a:endParaRPr lang="en-GB" dirty="0"/>
          </a:p>
        </p:txBody>
      </p:sp>
    </p:spTree>
    <p:extLst>
      <p:ext uri="{BB962C8B-B14F-4D97-AF65-F5344CB8AC3E}">
        <p14:creationId xmlns:p14="http://schemas.microsoft.com/office/powerpoint/2010/main" val="18258970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Conditional Approval to forward 802.15.4n (China Medical Band) to Sponsor Ballot</a:t>
            </a:r>
            <a:endParaRPr lang="en-US" dirty="0"/>
          </a:p>
        </p:txBody>
      </p:sp>
      <p:sp>
        <p:nvSpPr>
          <p:cNvPr id="3" name="Content Placeholder 2"/>
          <p:cNvSpPr>
            <a:spLocks noGrp="1"/>
          </p:cNvSpPr>
          <p:nvPr>
            <p:ph idx="1"/>
          </p:nvPr>
        </p:nvSpPr>
        <p:spPr/>
        <p:txBody>
          <a:bodyPr/>
          <a:lstStyle/>
          <a:p>
            <a:pPr marL="0" indent="0"/>
            <a:r>
              <a:rPr lang="en-US" dirty="0" smtClean="0"/>
              <a:t>Motion to the EC:</a:t>
            </a:r>
          </a:p>
          <a:p>
            <a:r>
              <a:rPr lang="en-US" altLang="en-US" dirty="0" smtClean="0">
                <a:solidFill>
                  <a:schemeClr val="tx1"/>
                </a:solidFill>
              </a:rPr>
              <a:t>802.15 WG requests conditional approval to start Sponsor Ballot of d3P802-15-4n_Draft_Standard.pdf</a:t>
            </a:r>
            <a:r>
              <a:rPr lang="en-US" altLang="en-US" dirty="0">
                <a:solidFill>
                  <a:schemeClr val="tx1"/>
                </a:solidFill>
              </a:rPr>
              <a:t> </a:t>
            </a:r>
            <a:r>
              <a:rPr lang="en-US" altLang="en-US" dirty="0" smtClean="0">
                <a:solidFill>
                  <a:schemeClr val="tx1"/>
                </a:solidFill>
              </a:rPr>
              <a:t>pending the successful completion of the current WG Letter Ballot Recirculation.</a:t>
            </a:r>
          </a:p>
          <a:p>
            <a:endParaRPr lang="en-US" altLang="en-US" dirty="0">
              <a:solidFill>
                <a:schemeClr val="tx1"/>
              </a:solidFill>
            </a:endParaRPr>
          </a:p>
          <a:p>
            <a:r>
              <a:rPr lang="en-US" altLang="en-US" dirty="0" smtClean="0">
                <a:solidFill>
                  <a:schemeClr val="tx1"/>
                </a:solidFill>
              </a:rPr>
              <a:t>Moved: Bob </a:t>
            </a:r>
            <a:r>
              <a:rPr lang="en-US" altLang="en-US" dirty="0" err="1" smtClean="0">
                <a:solidFill>
                  <a:schemeClr val="tx1"/>
                </a:solidFill>
              </a:rPr>
              <a:t>Heile</a:t>
            </a:r>
            <a:endParaRPr lang="en-US" altLang="en-US" dirty="0" smtClean="0">
              <a:solidFill>
                <a:schemeClr val="tx1"/>
              </a:solidFill>
            </a:endParaRPr>
          </a:p>
          <a:p>
            <a:r>
              <a:rPr lang="en-US" altLang="en-US" dirty="0" smtClean="0">
                <a:solidFill>
                  <a:schemeClr val="tx1"/>
                </a:solidFill>
              </a:rPr>
              <a:t>Second: James </a:t>
            </a:r>
            <a:r>
              <a:rPr lang="en-US" altLang="en-US" dirty="0" err="1" smtClean="0">
                <a:solidFill>
                  <a:schemeClr val="tx1"/>
                </a:solidFill>
              </a:rPr>
              <a:t>Gilb</a:t>
            </a:r>
            <a:endParaRPr lang="en-US" altLang="en-US" dirty="0">
              <a:solidFill>
                <a:schemeClr val="tx1"/>
              </a:solidFill>
            </a:endParaRPr>
          </a:p>
          <a:p>
            <a:pPr>
              <a:buClrTx/>
              <a:buSzTx/>
            </a:pPr>
            <a:endParaRPr lang="en-US" altLang="en-US" dirty="0">
              <a:solidFill>
                <a:schemeClr val="tx1"/>
              </a:solidFill>
            </a:endParaRPr>
          </a:p>
          <a:p>
            <a:pPr marL="0" indent="0"/>
            <a:endParaRPr lang="en-US" dirty="0"/>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Bob Heile, ZigBee Alliance</a:t>
            </a:r>
            <a:endParaRPr lang="en-GB" dirty="0"/>
          </a:p>
        </p:txBody>
      </p:sp>
      <p:sp>
        <p:nvSpPr>
          <p:cNvPr id="6" name="Date Placeholder 5"/>
          <p:cNvSpPr>
            <a:spLocks noGrp="1"/>
          </p:cNvSpPr>
          <p:nvPr>
            <p:ph type="dt" idx="15"/>
          </p:nvPr>
        </p:nvSpPr>
        <p:spPr/>
        <p:txBody>
          <a:bodyPr/>
          <a:lstStyle/>
          <a:p>
            <a:r>
              <a:rPr lang="en-US" smtClean="0"/>
              <a:t>November 2014</a:t>
            </a:r>
            <a:endParaRPr lang="en-GB" dirty="0"/>
          </a:p>
        </p:txBody>
      </p:sp>
    </p:spTree>
    <p:extLst>
      <p:ext uri="{BB962C8B-B14F-4D97-AF65-F5344CB8AC3E}">
        <p14:creationId xmlns:p14="http://schemas.microsoft.com/office/powerpoint/2010/main" val="4660024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Contents</a:t>
            </a:r>
            <a:endParaRPr lang="en-US" dirty="0"/>
          </a:p>
        </p:txBody>
      </p:sp>
      <p:sp>
        <p:nvSpPr>
          <p:cNvPr id="3" name="Content Placeholder 2"/>
          <p:cNvSpPr>
            <a:spLocks noGrp="1"/>
          </p:cNvSpPr>
          <p:nvPr>
            <p:ph idx="1"/>
          </p:nvPr>
        </p:nvSpPr>
        <p:spPr>
          <a:xfrm>
            <a:off x="685800" y="1676400"/>
            <a:ext cx="7770813" cy="4113213"/>
          </a:xfrm>
        </p:spPr>
        <p:txBody>
          <a:bodyPr/>
          <a:lstStyle/>
          <a:p>
            <a:pPr>
              <a:buFont typeface="Arial" pitchFamily="34" charset="0"/>
              <a:buChar char="•"/>
            </a:pPr>
            <a:r>
              <a:rPr lang="en-US" dirty="0"/>
              <a:t>Motion for the contingency renewal </a:t>
            </a:r>
            <a:r>
              <a:rPr lang="en-US" dirty="0" smtClean="0"/>
              <a:t>of Study </a:t>
            </a:r>
            <a:r>
              <a:rPr lang="en-US" dirty="0" smtClean="0"/>
              <a:t>Group for Optical </a:t>
            </a:r>
            <a:r>
              <a:rPr lang="en-US" dirty="0" smtClean="0"/>
              <a:t>Communications for Cameras </a:t>
            </a:r>
            <a:r>
              <a:rPr lang="en-US" dirty="0" smtClean="0"/>
              <a:t>(OCC). This </a:t>
            </a:r>
            <a:r>
              <a:rPr lang="en-US" dirty="0" smtClean="0"/>
              <a:t>was initially a </a:t>
            </a:r>
            <a:r>
              <a:rPr lang="en-US" dirty="0" smtClean="0"/>
              <a:t>proposed PHY amendment to 802.15.7 Visible Light </a:t>
            </a:r>
            <a:r>
              <a:rPr lang="en-US" dirty="0" smtClean="0"/>
              <a:t>Communications and is now a proposed revision.</a:t>
            </a:r>
            <a:endParaRPr lang="en-US" dirty="0" smtClean="0"/>
          </a:p>
          <a:p>
            <a:pPr>
              <a:buFont typeface="Arial" pitchFamily="34" charset="0"/>
              <a:buChar char="•"/>
            </a:pPr>
            <a:r>
              <a:rPr lang="en-US" dirty="0" smtClean="0"/>
              <a:t>Motion for the </a:t>
            </a:r>
            <a:r>
              <a:rPr lang="en-US" dirty="0" smtClean="0"/>
              <a:t>formation of a Study Group for High Rate Close Proximity Transactions Amendment to 15.3</a:t>
            </a:r>
            <a:endParaRPr lang="en-US" dirty="0" smtClean="0"/>
          </a:p>
          <a:p>
            <a:pPr>
              <a:buFont typeface="Arial" pitchFamily="34" charset="0"/>
              <a:buChar char="•"/>
            </a:pPr>
            <a:r>
              <a:rPr lang="en-US" dirty="0" smtClean="0"/>
              <a:t>Motion to </a:t>
            </a:r>
            <a:r>
              <a:rPr lang="en-US" smtClean="0"/>
              <a:t>approve </a:t>
            </a:r>
            <a:r>
              <a:rPr lang="en-US" smtClean="0"/>
              <a:t>802.15.7 </a:t>
            </a:r>
            <a:r>
              <a:rPr lang="en-US" dirty="0" smtClean="0"/>
              <a:t>Revision </a:t>
            </a:r>
            <a:r>
              <a:rPr lang="en-US" dirty="0" smtClean="0"/>
              <a:t>PAR and CSD and to forward PAR to </a:t>
            </a:r>
            <a:r>
              <a:rPr lang="en-US" dirty="0" err="1" smtClean="0"/>
              <a:t>NesCom</a:t>
            </a:r>
            <a:endParaRPr lang="en-US" dirty="0" smtClean="0"/>
          </a:p>
          <a:p>
            <a:pPr>
              <a:buFont typeface="Arial" pitchFamily="34" charset="0"/>
              <a:buChar char="•"/>
            </a:pPr>
            <a:r>
              <a:rPr lang="en-US" dirty="0" smtClean="0"/>
              <a:t>Motion for Conditional Approval to begin Sponsor Ballot on 15.4n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Bob Heile, ZigBee Alliance</a:t>
            </a:r>
            <a:endParaRPr lang="en-GB" dirty="0"/>
          </a:p>
        </p:txBody>
      </p:sp>
      <p:sp>
        <p:nvSpPr>
          <p:cNvPr id="6" name="Date Placeholder 5"/>
          <p:cNvSpPr>
            <a:spLocks noGrp="1"/>
          </p:cNvSpPr>
          <p:nvPr>
            <p:ph type="dt" idx="15"/>
          </p:nvPr>
        </p:nvSpPr>
        <p:spPr/>
        <p:txBody>
          <a:bodyPr/>
          <a:lstStyle/>
          <a:p>
            <a:r>
              <a:rPr lang="en-US" smtClean="0"/>
              <a:t>November 2014</a:t>
            </a:r>
            <a:endParaRPr lang="en-GB" dirty="0"/>
          </a:p>
        </p:txBody>
      </p:sp>
    </p:spTree>
    <p:extLst>
      <p:ext uri="{BB962C8B-B14F-4D97-AF65-F5344CB8AC3E}">
        <p14:creationId xmlns:p14="http://schemas.microsoft.com/office/powerpoint/2010/main" val="36821731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09600" y="2286000"/>
            <a:ext cx="7770813" cy="1065213"/>
          </a:xfrm>
        </p:spPr>
        <p:txBody>
          <a:bodyPr/>
          <a:lstStyle/>
          <a:p>
            <a:r>
              <a:rPr lang="en-US" dirty="0" smtClean="0"/>
              <a:t>Study Groups Motions</a:t>
            </a:r>
            <a:endParaRPr lang="en-US" dirty="0"/>
          </a:p>
        </p:txBody>
      </p:sp>
      <p:sp>
        <p:nvSpPr>
          <p:cNvPr id="6" name="Date Placeholder 5"/>
          <p:cNvSpPr>
            <a:spLocks noGrp="1"/>
          </p:cNvSpPr>
          <p:nvPr>
            <p:ph type="dt" idx="10"/>
          </p:nvPr>
        </p:nvSpPr>
        <p:spPr/>
        <p:txBody>
          <a:bodyPr/>
          <a:lstStyle/>
          <a:p>
            <a:r>
              <a:rPr lang="en-US" smtClean="0"/>
              <a:t>November 2014</a:t>
            </a:r>
            <a:endParaRPr lang="en-GB" dirty="0"/>
          </a:p>
        </p:txBody>
      </p:sp>
      <p:sp>
        <p:nvSpPr>
          <p:cNvPr id="5" name="Footer Placeholder 4"/>
          <p:cNvSpPr>
            <a:spLocks noGrp="1"/>
          </p:cNvSpPr>
          <p:nvPr>
            <p:ph type="ftr" idx="11"/>
          </p:nvPr>
        </p:nvSpPr>
        <p:spPr/>
        <p:txBody>
          <a:bodyPr/>
          <a:lstStyle/>
          <a:p>
            <a:r>
              <a:rPr lang="en-GB" smtClean="0"/>
              <a:t>Bob Heile, ZigBee Alliance</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2046913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Contingency Renewal </a:t>
            </a:r>
            <a:r>
              <a:rPr lang="en-US" dirty="0" smtClean="0"/>
              <a:t>of OCC Study Group</a:t>
            </a:r>
            <a:endParaRPr lang="en-US" dirty="0"/>
          </a:p>
        </p:txBody>
      </p:sp>
      <p:sp>
        <p:nvSpPr>
          <p:cNvPr id="3" name="Content Placeholder 2"/>
          <p:cNvSpPr>
            <a:spLocks noGrp="1"/>
          </p:cNvSpPr>
          <p:nvPr>
            <p:ph idx="1"/>
          </p:nvPr>
        </p:nvSpPr>
        <p:spPr>
          <a:xfrm>
            <a:off x="685800" y="1600200"/>
            <a:ext cx="7770813" cy="4113213"/>
          </a:xfrm>
        </p:spPr>
        <p:txBody>
          <a:bodyPr/>
          <a:lstStyle/>
          <a:p>
            <a:r>
              <a:rPr lang="en-US" dirty="0" smtClean="0"/>
              <a:t>Motion</a:t>
            </a:r>
            <a:r>
              <a:rPr lang="en-US" dirty="0" smtClean="0"/>
              <a:t>:  Request the 802EC approve the renewal of the Optical </a:t>
            </a:r>
            <a:r>
              <a:rPr lang="en-US" dirty="0" smtClean="0"/>
              <a:t>Communications for Cameras </a:t>
            </a:r>
            <a:r>
              <a:rPr lang="en-US" dirty="0" smtClean="0"/>
              <a:t>Study Group in 802.15 for another cycle.</a:t>
            </a:r>
          </a:p>
          <a:p>
            <a:r>
              <a:rPr lang="en-US" dirty="0" smtClean="0"/>
              <a:t>(WG vote: </a:t>
            </a:r>
            <a:r>
              <a:rPr lang="en-US" dirty="0" smtClean="0"/>
              <a:t>29</a:t>
            </a:r>
            <a:r>
              <a:rPr lang="en-US" dirty="0" smtClean="0"/>
              <a:t>-0-0</a:t>
            </a:r>
            <a:r>
              <a:rPr lang="en-US" dirty="0" smtClean="0"/>
              <a:t>)</a:t>
            </a:r>
          </a:p>
          <a:p>
            <a:r>
              <a:rPr lang="en-US" dirty="0" smtClean="0"/>
              <a:t>Moved: Bob </a:t>
            </a:r>
            <a:r>
              <a:rPr lang="en-US" dirty="0" err="1" smtClean="0"/>
              <a:t>Heile</a:t>
            </a:r>
            <a:endParaRPr lang="en-US" dirty="0" smtClean="0"/>
          </a:p>
          <a:p>
            <a:r>
              <a:rPr lang="en-US" dirty="0" smtClean="0"/>
              <a:t>Second:  James </a:t>
            </a:r>
            <a:r>
              <a:rPr lang="en-US" dirty="0" err="1" smtClean="0"/>
              <a:t>Gilb</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Bob Heile, ZigBee Alliance</a:t>
            </a:r>
            <a:endParaRPr lang="en-GB" dirty="0"/>
          </a:p>
        </p:txBody>
      </p:sp>
      <p:sp>
        <p:nvSpPr>
          <p:cNvPr id="6" name="Date Placeholder 5"/>
          <p:cNvSpPr>
            <a:spLocks noGrp="1"/>
          </p:cNvSpPr>
          <p:nvPr>
            <p:ph type="dt" idx="15"/>
          </p:nvPr>
        </p:nvSpPr>
        <p:spPr/>
        <p:txBody>
          <a:bodyPr/>
          <a:lstStyle/>
          <a:p>
            <a:r>
              <a:rPr lang="en-US" smtClean="0"/>
              <a:t>November 2014</a:t>
            </a:r>
            <a:endParaRPr lang="en-GB" dirty="0"/>
          </a:p>
        </p:txBody>
      </p:sp>
    </p:spTree>
    <p:extLst>
      <p:ext uri="{BB962C8B-B14F-4D97-AF65-F5344CB8AC3E}">
        <p14:creationId xmlns:p14="http://schemas.microsoft.com/office/powerpoint/2010/main" val="27476826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Formation of HRCP </a:t>
            </a:r>
            <a:r>
              <a:rPr lang="en-US" dirty="0" smtClean="0"/>
              <a:t>Study Group</a:t>
            </a:r>
            <a:endParaRPr lang="en-US" dirty="0"/>
          </a:p>
        </p:txBody>
      </p:sp>
      <p:sp>
        <p:nvSpPr>
          <p:cNvPr id="3" name="Content Placeholder 2"/>
          <p:cNvSpPr>
            <a:spLocks noGrp="1"/>
          </p:cNvSpPr>
          <p:nvPr>
            <p:ph idx="1"/>
          </p:nvPr>
        </p:nvSpPr>
        <p:spPr>
          <a:xfrm>
            <a:off x="685800" y="1830387"/>
            <a:ext cx="7770813" cy="4113213"/>
          </a:xfrm>
        </p:spPr>
        <p:txBody>
          <a:bodyPr/>
          <a:lstStyle/>
          <a:p>
            <a:r>
              <a:rPr lang="en-US" dirty="0" smtClean="0"/>
              <a:t>Mission: </a:t>
            </a:r>
            <a:r>
              <a:rPr lang="en-US" dirty="0"/>
              <a:t>To develop a PAR and  CSD for a </a:t>
            </a:r>
            <a:r>
              <a:rPr lang="en-US" dirty="0" smtClean="0"/>
              <a:t>MAC </a:t>
            </a:r>
            <a:r>
              <a:rPr lang="en-US" dirty="0"/>
              <a:t>amendment to IEEE Std. 802.15.3 to support point to point, close proximity, large data </a:t>
            </a:r>
            <a:r>
              <a:rPr lang="en-US" dirty="0" smtClean="0"/>
              <a:t>payload, </a:t>
            </a:r>
            <a:r>
              <a:rPr lang="en-US" dirty="0"/>
              <a:t>very short time interval transactions. </a:t>
            </a:r>
            <a:endParaRPr lang="en-US" dirty="0" smtClean="0"/>
          </a:p>
          <a:p>
            <a:r>
              <a:rPr lang="en-US" dirty="0" smtClean="0"/>
              <a:t>Motion</a:t>
            </a:r>
            <a:r>
              <a:rPr lang="en-US" dirty="0" smtClean="0"/>
              <a:t>:  Request the 802EC approve the </a:t>
            </a:r>
            <a:r>
              <a:rPr lang="en-US" dirty="0" smtClean="0"/>
              <a:t>formation </a:t>
            </a:r>
            <a:r>
              <a:rPr lang="en-US" dirty="0" smtClean="0"/>
              <a:t>of the </a:t>
            </a:r>
            <a:r>
              <a:rPr lang="en-US" dirty="0" smtClean="0"/>
              <a:t>High Rate Close Proximity (HRCP) Study </a:t>
            </a:r>
            <a:r>
              <a:rPr lang="en-US" dirty="0" smtClean="0"/>
              <a:t>Group in </a:t>
            </a:r>
            <a:r>
              <a:rPr lang="en-US" dirty="0" smtClean="0"/>
              <a:t>802.15</a:t>
            </a:r>
            <a:endParaRPr lang="en-US" dirty="0" smtClean="0"/>
          </a:p>
          <a:p>
            <a:r>
              <a:rPr lang="en-US" dirty="0" smtClean="0"/>
              <a:t>(WG vote: </a:t>
            </a:r>
            <a:r>
              <a:rPr lang="en-US" dirty="0" smtClean="0"/>
              <a:t>30</a:t>
            </a:r>
            <a:r>
              <a:rPr lang="en-US" dirty="0" smtClean="0"/>
              <a:t>-0-0</a:t>
            </a:r>
            <a:r>
              <a:rPr lang="en-US" dirty="0" smtClean="0"/>
              <a:t>)</a:t>
            </a:r>
          </a:p>
          <a:p>
            <a:r>
              <a:rPr lang="en-US" dirty="0" smtClean="0"/>
              <a:t>Moved: Bob </a:t>
            </a:r>
            <a:r>
              <a:rPr lang="en-US" dirty="0" err="1" smtClean="0"/>
              <a:t>Heile</a:t>
            </a:r>
            <a:endParaRPr lang="en-US" dirty="0" smtClean="0"/>
          </a:p>
          <a:p>
            <a:r>
              <a:rPr lang="en-US" dirty="0" smtClean="0"/>
              <a:t>Second:  James </a:t>
            </a:r>
            <a:r>
              <a:rPr lang="en-US" dirty="0" err="1" smtClean="0"/>
              <a:t>Gilb</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Bob Heile, ZigBee Alliance</a:t>
            </a:r>
            <a:endParaRPr lang="en-GB" dirty="0"/>
          </a:p>
        </p:txBody>
      </p:sp>
      <p:sp>
        <p:nvSpPr>
          <p:cNvPr id="6" name="Date Placeholder 5"/>
          <p:cNvSpPr>
            <a:spLocks noGrp="1"/>
          </p:cNvSpPr>
          <p:nvPr>
            <p:ph type="dt" idx="15"/>
          </p:nvPr>
        </p:nvSpPr>
        <p:spPr/>
        <p:txBody>
          <a:bodyPr/>
          <a:lstStyle/>
          <a:p>
            <a:r>
              <a:rPr lang="en-US" smtClean="0"/>
              <a:t>November 2014</a:t>
            </a:r>
            <a:endParaRPr lang="en-GB" dirty="0"/>
          </a:p>
        </p:txBody>
      </p:sp>
    </p:spTree>
    <p:extLst>
      <p:ext uri="{BB962C8B-B14F-4D97-AF65-F5344CB8AC3E}">
        <p14:creationId xmlns:p14="http://schemas.microsoft.com/office/powerpoint/2010/main" val="3974931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819400"/>
            <a:ext cx="7770813" cy="1065213"/>
          </a:xfrm>
        </p:spPr>
        <p:txBody>
          <a:bodyPr/>
          <a:lstStyle/>
          <a:p>
            <a:r>
              <a:rPr lang="en-US" dirty="0" smtClean="0"/>
              <a:t>802.15.7 </a:t>
            </a:r>
            <a:r>
              <a:rPr lang="en-US" dirty="0" smtClean="0"/>
              <a:t>PAR to </a:t>
            </a:r>
            <a:r>
              <a:rPr lang="en-US" dirty="0" err="1" smtClean="0"/>
              <a:t>NesCom</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Bob Heile, ZigBee Alliance</a:t>
            </a:r>
            <a:endParaRPr lang="en-GB" dirty="0"/>
          </a:p>
        </p:txBody>
      </p:sp>
      <p:sp>
        <p:nvSpPr>
          <p:cNvPr id="6" name="Date Placeholder 5"/>
          <p:cNvSpPr>
            <a:spLocks noGrp="1"/>
          </p:cNvSpPr>
          <p:nvPr>
            <p:ph type="dt" idx="15"/>
          </p:nvPr>
        </p:nvSpPr>
        <p:spPr/>
        <p:txBody>
          <a:bodyPr/>
          <a:lstStyle/>
          <a:p>
            <a:r>
              <a:rPr lang="en-US" smtClean="0"/>
              <a:t>November 2014</a:t>
            </a:r>
            <a:endParaRPr lang="en-GB" dirty="0"/>
          </a:p>
        </p:txBody>
      </p:sp>
    </p:spTree>
    <p:extLst>
      <p:ext uri="{BB962C8B-B14F-4D97-AF65-F5344CB8AC3E}">
        <p14:creationId xmlns:p14="http://schemas.microsoft.com/office/powerpoint/2010/main" val="34442377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802.15.7 PAR to </a:t>
            </a:r>
            <a:r>
              <a:rPr lang="en-US" dirty="0" err="1"/>
              <a:t>NesCom</a:t>
            </a:r>
            <a:r>
              <a:rPr lang="en-US" dirty="0"/>
              <a:t/>
            </a:r>
            <a:br>
              <a:rPr lang="en-US" dirty="0"/>
            </a:br>
            <a:r>
              <a:rPr lang="en-US" dirty="0"/>
              <a:t>Comments </a:t>
            </a:r>
            <a:r>
              <a:rPr lang="en-US" dirty="0" smtClean="0"/>
              <a:t>and Resolutions</a:t>
            </a:r>
            <a:endParaRPr lang="en-US" dirty="0"/>
          </a:p>
        </p:txBody>
      </p:sp>
      <p:sp>
        <p:nvSpPr>
          <p:cNvPr id="3" name="Content Placeholder 2"/>
          <p:cNvSpPr>
            <a:spLocks noGrp="1"/>
          </p:cNvSpPr>
          <p:nvPr>
            <p:ph idx="1"/>
          </p:nvPr>
        </p:nvSpPr>
        <p:spPr/>
        <p:txBody>
          <a:bodyPr/>
          <a:lstStyle/>
          <a:p>
            <a:r>
              <a:rPr lang="en-US" dirty="0" smtClean="0"/>
              <a:t>24 Comments </a:t>
            </a:r>
            <a:r>
              <a:rPr lang="en-US" dirty="0" smtClean="0"/>
              <a:t>Received:</a:t>
            </a:r>
          </a:p>
          <a:p>
            <a:pPr>
              <a:buFont typeface="Arial" pitchFamily="34" charset="0"/>
              <a:buChar char="•"/>
            </a:pPr>
            <a:r>
              <a:rPr lang="en-US" dirty="0"/>
              <a:t>1</a:t>
            </a:r>
            <a:r>
              <a:rPr lang="en-US" dirty="0" smtClean="0"/>
              <a:t> </a:t>
            </a:r>
            <a:r>
              <a:rPr lang="en-US" dirty="0" smtClean="0"/>
              <a:t>Comments from </a:t>
            </a:r>
            <a:r>
              <a:rPr lang="en-US" dirty="0" smtClean="0"/>
              <a:t>Pat </a:t>
            </a:r>
            <a:r>
              <a:rPr lang="en-US" dirty="0" err="1" smtClean="0"/>
              <a:t>Thaler</a:t>
            </a:r>
            <a:endParaRPr lang="en-US" dirty="0" smtClean="0"/>
          </a:p>
          <a:p>
            <a:pPr>
              <a:buFont typeface="Arial" pitchFamily="34" charset="0"/>
              <a:buChar char="•"/>
            </a:pPr>
            <a:r>
              <a:rPr lang="en-US" dirty="0" smtClean="0"/>
              <a:t>3 Comments from Paul </a:t>
            </a:r>
            <a:r>
              <a:rPr lang="en-US" dirty="0" err="1" smtClean="0"/>
              <a:t>Nikolich</a:t>
            </a:r>
            <a:endParaRPr lang="en-US" dirty="0" smtClean="0"/>
          </a:p>
          <a:p>
            <a:pPr>
              <a:buFont typeface="Arial" pitchFamily="34" charset="0"/>
              <a:buChar char="•"/>
            </a:pPr>
            <a:r>
              <a:rPr lang="en-US" dirty="0" smtClean="0"/>
              <a:t>3 Comments from Steve </a:t>
            </a:r>
            <a:r>
              <a:rPr lang="en-US" dirty="0" err="1" smtClean="0"/>
              <a:t>Shellhammer</a:t>
            </a:r>
            <a:endParaRPr lang="en-US" dirty="0"/>
          </a:p>
          <a:p>
            <a:pPr>
              <a:buFont typeface="Arial" pitchFamily="34" charset="0"/>
              <a:buChar char="•"/>
            </a:pPr>
            <a:r>
              <a:rPr lang="en-US" dirty="0" smtClean="0"/>
              <a:t>8 Comment </a:t>
            </a:r>
            <a:r>
              <a:rPr lang="en-US" dirty="0" smtClean="0"/>
              <a:t>from 802.11</a:t>
            </a:r>
          </a:p>
          <a:p>
            <a:pPr>
              <a:buFont typeface="Arial" pitchFamily="34" charset="0"/>
              <a:buChar char="•"/>
            </a:pPr>
            <a:r>
              <a:rPr lang="en-US" dirty="0"/>
              <a:t>9</a:t>
            </a:r>
            <a:r>
              <a:rPr lang="en-US" dirty="0" smtClean="0"/>
              <a:t> </a:t>
            </a:r>
            <a:r>
              <a:rPr lang="en-US" dirty="0" smtClean="0"/>
              <a:t>Comments from </a:t>
            </a:r>
            <a:r>
              <a:rPr lang="en-US" dirty="0" smtClean="0"/>
              <a:t>802.3</a:t>
            </a:r>
          </a:p>
          <a:p>
            <a:pPr marL="0" indent="0"/>
            <a:r>
              <a:rPr lang="en-US" dirty="0" smtClean="0"/>
              <a:t>Comments and Responses can be found in:</a:t>
            </a:r>
            <a:endParaRPr lang="en-US" dirty="0"/>
          </a:p>
          <a:p>
            <a:pPr marL="0" indent="0"/>
            <a:r>
              <a:rPr lang="en-US" dirty="0">
                <a:hlinkClick r:id="rId2"/>
              </a:rPr>
              <a:t>https://mentor.ieee.org/802.15/dcn/14/15-14-0658-03-007a-par-and-csd-comments-and-responses.xlsx</a:t>
            </a:r>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Bob Heile, ZigBee Alliance</a:t>
            </a:r>
            <a:endParaRPr lang="en-GB" dirty="0"/>
          </a:p>
        </p:txBody>
      </p:sp>
      <p:sp>
        <p:nvSpPr>
          <p:cNvPr id="6" name="Date Placeholder 5"/>
          <p:cNvSpPr>
            <a:spLocks noGrp="1"/>
          </p:cNvSpPr>
          <p:nvPr>
            <p:ph type="dt" idx="15"/>
          </p:nvPr>
        </p:nvSpPr>
        <p:spPr/>
        <p:txBody>
          <a:bodyPr/>
          <a:lstStyle/>
          <a:p>
            <a:r>
              <a:rPr lang="en-US" smtClean="0"/>
              <a:t>November 2014</a:t>
            </a:r>
            <a:endParaRPr lang="en-GB" dirty="0"/>
          </a:p>
        </p:txBody>
      </p:sp>
    </p:spTree>
    <p:extLst>
      <p:ext uri="{BB962C8B-B14F-4D97-AF65-F5344CB8AC3E}">
        <p14:creationId xmlns:p14="http://schemas.microsoft.com/office/powerpoint/2010/main" val="38774347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09600"/>
            <a:ext cx="7770813" cy="1065213"/>
          </a:xfrm>
        </p:spPr>
        <p:txBody>
          <a:bodyPr/>
          <a:lstStyle/>
          <a:p>
            <a:r>
              <a:rPr lang="en-US" dirty="0"/>
              <a:t>802.15.7 PAR to </a:t>
            </a:r>
            <a:r>
              <a:rPr lang="en-US" dirty="0" err="1"/>
              <a:t>NesCom</a:t>
            </a:r>
            <a:r>
              <a:rPr kumimoji="1" lang="en-US" altLang="ja-JP" dirty="0" smtClean="0"/>
              <a:t/>
            </a:r>
            <a:br>
              <a:rPr kumimoji="1" lang="en-US" altLang="ja-JP" dirty="0" smtClean="0"/>
            </a:br>
            <a:r>
              <a:rPr kumimoji="1" lang="en-US" altLang="ja-JP" dirty="0" smtClean="0"/>
              <a:t>Summary of Comments and Actions Taken</a:t>
            </a:r>
            <a:endParaRPr kumimoji="1" lang="ja-JP" altLang="en-US" dirty="0"/>
          </a:p>
        </p:txBody>
      </p:sp>
      <p:sp>
        <p:nvSpPr>
          <p:cNvPr id="3" name="コンテンツ プレースホルダ 2"/>
          <p:cNvSpPr>
            <a:spLocks noGrp="1"/>
          </p:cNvSpPr>
          <p:nvPr>
            <p:ph idx="1"/>
          </p:nvPr>
        </p:nvSpPr>
        <p:spPr>
          <a:xfrm>
            <a:off x="467544" y="2027237"/>
            <a:ext cx="8229600" cy="3763963"/>
          </a:xfrm>
        </p:spPr>
        <p:txBody>
          <a:bodyPr>
            <a:noAutofit/>
          </a:bodyPr>
          <a:lstStyle/>
          <a:p>
            <a:pPr marL="0" indent="0"/>
            <a:r>
              <a:rPr lang="en-US" altLang="ja-JP" sz="2800" dirty="0" smtClean="0"/>
              <a:t>Summary of Comments:</a:t>
            </a:r>
          </a:p>
          <a:p>
            <a:pPr>
              <a:buFont typeface="Arial" pitchFamily="34" charset="0"/>
              <a:buChar char="•"/>
            </a:pPr>
            <a:r>
              <a:rPr lang="en-US" altLang="ja-JP" sz="2800" dirty="0" smtClean="0"/>
              <a:t>Several Comments were editorial</a:t>
            </a:r>
          </a:p>
          <a:p>
            <a:pPr>
              <a:buFont typeface="Arial" pitchFamily="34" charset="0"/>
              <a:buChar char="•"/>
            </a:pPr>
            <a:r>
              <a:rPr lang="en-US" altLang="ja-JP" sz="2800" dirty="0" smtClean="0"/>
              <a:t>Remaining Comments essentially dealt with the mismatch between the scope of the amendment and the scope of the base standard and related issues.</a:t>
            </a:r>
            <a:endParaRPr lang="ja-JP" altLang="en-US" sz="2800" dirty="0" smtClean="0"/>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pPr/>
              <a:t>8</a:t>
            </a:fld>
            <a:endParaRPr kumimoji="1" lang="ja-JP" altLang="en-US"/>
          </a:p>
        </p:txBody>
      </p:sp>
      <p:sp>
        <p:nvSpPr>
          <p:cNvPr id="5" name="Date Placeholder 4"/>
          <p:cNvSpPr>
            <a:spLocks noGrp="1"/>
          </p:cNvSpPr>
          <p:nvPr>
            <p:ph type="dt" idx="15"/>
          </p:nvPr>
        </p:nvSpPr>
        <p:spPr/>
        <p:txBody>
          <a:bodyPr/>
          <a:lstStyle/>
          <a:p>
            <a:r>
              <a:rPr lang="en-US" smtClean="0"/>
              <a:t>November 2014</a:t>
            </a:r>
            <a:endParaRPr lang="en-GB" dirty="0"/>
          </a:p>
        </p:txBody>
      </p:sp>
      <p:sp>
        <p:nvSpPr>
          <p:cNvPr id="6" name="Footer Placeholder 5"/>
          <p:cNvSpPr>
            <a:spLocks noGrp="1"/>
          </p:cNvSpPr>
          <p:nvPr>
            <p:ph type="ftr" idx="14"/>
          </p:nvPr>
        </p:nvSpPr>
        <p:spPr/>
        <p:txBody>
          <a:bodyPr/>
          <a:lstStyle/>
          <a:p>
            <a:r>
              <a:rPr lang="en-GB" smtClean="0"/>
              <a:t>Bob Heile, ZigBee Alliance</a:t>
            </a:r>
            <a:endParaRPr lang="en-GB" dirty="0"/>
          </a:p>
        </p:txBody>
      </p:sp>
    </p:spTree>
    <p:extLst>
      <p:ext uri="{BB962C8B-B14F-4D97-AF65-F5344CB8AC3E}">
        <p14:creationId xmlns:p14="http://schemas.microsoft.com/office/powerpoint/2010/main" val="9041799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09600"/>
            <a:ext cx="7770813" cy="1065213"/>
          </a:xfrm>
        </p:spPr>
        <p:txBody>
          <a:bodyPr/>
          <a:lstStyle/>
          <a:p>
            <a:r>
              <a:rPr lang="en-US" dirty="0"/>
              <a:t>802.15.7 PAR to </a:t>
            </a:r>
            <a:r>
              <a:rPr lang="en-US" dirty="0" err="1"/>
              <a:t>NesCom</a:t>
            </a:r>
            <a:r>
              <a:rPr kumimoji="1" lang="en-US" altLang="ja-JP" dirty="0" smtClean="0"/>
              <a:t/>
            </a:r>
            <a:br>
              <a:rPr kumimoji="1" lang="en-US" altLang="ja-JP" dirty="0" smtClean="0"/>
            </a:br>
            <a:r>
              <a:rPr kumimoji="1" lang="en-US" altLang="ja-JP" dirty="0" smtClean="0"/>
              <a:t>Summary of Comments and Actions Taken</a:t>
            </a:r>
            <a:endParaRPr kumimoji="1" lang="ja-JP" altLang="en-US" dirty="0"/>
          </a:p>
        </p:txBody>
      </p:sp>
      <p:sp>
        <p:nvSpPr>
          <p:cNvPr id="3" name="コンテンツ プレースホルダ 2"/>
          <p:cNvSpPr>
            <a:spLocks noGrp="1"/>
          </p:cNvSpPr>
          <p:nvPr>
            <p:ph idx="1"/>
          </p:nvPr>
        </p:nvSpPr>
        <p:spPr>
          <a:xfrm>
            <a:off x="467544" y="1798637"/>
            <a:ext cx="8229600" cy="4525963"/>
          </a:xfrm>
        </p:spPr>
        <p:txBody>
          <a:bodyPr>
            <a:noAutofit/>
          </a:bodyPr>
          <a:lstStyle/>
          <a:p>
            <a:pPr marL="0" indent="0"/>
            <a:r>
              <a:rPr lang="en-US" altLang="ja-JP" dirty="0" smtClean="0"/>
              <a:t>Summary of Actions Taken:</a:t>
            </a:r>
          </a:p>
          <a:p>
            <a:pPr marL="285750" indent="-285750">
              <a:buFont typeface="Arial" pitchFamily="34" charset="0"/>
              <a:buChar char="•"/>
            </a:pPr>
            <a:r>
              <a:rPr lang="en-US" altLang="ja-JP" dirty="0" smtClean="0"/>
              <a:t>All comments were accepted</a:t>
            </a:r>
          </a:p>
          <a:p>
            <a:pPr marL="285750" indent="-285750">
              <a:buFont typeface="Arial" pitchFamily="34" charset="0"/>
              <a:buChar char="•"/>
            </a:pPr>
            <a:r>
              <a:rPr lang="en-US" altLang="ja-JP" dirty="0" smtClean="0"/>
              <a:t>PAR has been reclassified as a Revision </a:t>
            </a:r>
            <a:r>
              <a:rPr lang="en-US" sz="1400" dirty="0"/>
              <a:t>(</a:t>
            </a:r>
            <a:r>
              <a:rPr lang="en-US" sz="1400" dirty="0">
                <a:hlinkClick r:id="rId2"/>
              </a:rPr>
              <a:t>https://mentor.ieee.org/802.15/dcn/14/15-14-0674-00-007a-p802-15-7-par-revision1.pdf</a:t>
            </a:r>
            <a:r>
              <a:rPr lang="en-US" sz="1400" dirty="0"/>
              <a:t>),</a:t>
            </a:r>
            <a:endParaRPr lang="en-US" altLang="ja-JP" sz="1400" dirty="0" smtClean="0"/>
          </a:p>
          <a:p>
            <a:pPr marL="285750" indent="-285750">
              <a:buFont typeface="Arial" pitchFamily="34" charset="0"/>
              <a:buChar char="•"/>
            </a:pPr>
            <a:r>
              <a:rPr lang="en-US" altLang="ja-JP" dirty="0" smtClean="0"/>
              <a:t>Wavelengths of operation have been expanded from the visible to also include near UV and near IR.  This is now reflected in the Title, Scope, Purpose and Need</a:t>
            </a:r>
          </a:p>
          <a:p>
            <a:pPr marL="285750" indent="-285750">
              <a:buFont typeface="Arial" pitchFamily="34" charset="0"/>
              <a:buChar char="•"/>
            </a:pPr>
            <a:r>
              <a:rPr lang="en-US" altLang="ja-JP" dirty="0" smtClean="0"/>
              <a:t>Additionally s</a:t>
            </a:r>
            <a:r>
              <a:rPr lang="en-US" altLang="ja-JP" dirty="0" smtClean="0"/>
              <a:t>upport for Optical Communications for Cameras has been added to the scope</a:t>
            </a:r>
          </a:p>
          <a:p>
            <a:pPr marL="285750" indent="-285750">
              <a:buFont typeface="Arial" pitchFamily="34" charset="0"/>
              <a:buChar char="•"/>
            </a:pPr>
            <a:r>
              <a:rPr lang="en-US" altLang="ja-JP" dirty="0" smtClean="0"/>
              <a:t>CSD updated accordingly to reflect the reclassification </a:t>
            </a:r>
            <a:r>
              <a:rPr lang="en-US" sz="1400" dirty="0"/>
              <a:t>(</a:t>
            </a:r>
            <a:r>
              <a:rPr lang="en-US" sz="1400" dirty="0">
                <a:hlinkClick r:id="rId3"/>
              </a:rPr>
              <a:t>https://mentor.ieee.org/802.15/dcn/14/15-14-0216-05-007a-draft-csd-for-ieee-802-15-sg7a-occ.docx</a:t>
            </a:r>
            <a:r>
              <a:rPr lang="en-US" sz="1400" dirty="0"/>
              <a:t>), </a:t>
            </a:r>
            <a:endParaRPr lang="en-US" altLang="ja-JP" sz="1400" dirty="0" smtClean="0"/>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pPr/>
              <a:t>9</a:t>
            </a:fld>
            <a:endParaRPr kumimoji="1" lang="ja-JP" altLang="en-US"/>
          </a:p>
        </p:txBody>
      </p:sp>
      <p:sp>
        <p:nvSpPr>
          <p:cNvPr id="5" name="Date Placeholder 4"/>
          <p:cNvSpPr>
            <a:spLocks noGrp="1"/>
          </p:cNvSpPr>
          <p:nvPr>
            <p:ph type="dt" idx="15"/>
          </p:nvPr>
        </p:nvSpPr>
        <p:spPr/>
        <p:txBody>
          <a:bodyPr/>
          <a:lstStyle/>
          <a:p>
            <a:r>
              <a:rPr lang="en-US" smtClean="0"/>
              <a:t>November 2014</a:t>
            </a:r>
            <a:endParaRPr lang="en-GB" dirty="0"/>
          </a:p>
        </p:txBody>
      </p:sp>
      <p:sp>
        <p:nvSpPr>
          <p:cNvPr id="6" name="Footer Placeholder 5"/>
          <p:cNvSpPr>
            <a:spLocks noGrp="1"/>
          </p:cNvSpPr>
          <p:nvPr>
            <p:ph type="ftr" idx="14"/>
          </p:nvPr>
        </p:nvSpPr>
        <p:spPr/>
        <p:txBody>
          <a:bodyPr/>
          <a:lstStyle/>
          <a:p>
            <a:r>
              <a:rPr lang="en-GB" smtClean="0"/>
              <a:t>Bob Heile, ZigBee Alliance</a:t>
            </a:r>
            <a:endParaRPr lang="en-GB" dirty="0"/>
          </a:p>
        </p:txBody>
      </p:sp>
    </p:spTree>
    <p:extLst>
      <p:ext uri="{BB962C8B-B14F-4D97-AF65-F5344CB8AC3E}">
        <p14:creationId xmlns:p14="http://schemas.microsoft.com/office/powerpoint/2010/main" val="3636903381"/>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Custom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2300</TotalTime>
  <Words>718</Words>
  <Application>Microsoft Office PowerPoint</Application>
  <PresentationFormat>On-screen Show (4:3)</PresentationFormat>
  <Paragraphs>131</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802-11-Submission</vt:lpstr>
      <vt:lpstr>802.15 Motions Closing EC Meeting  802 Plenary Meeting Grand Hyatt San Antonio, San Antonio, Texas November 7, 2014 </vt:lpstr>
      <vt:lpstr>Contents</vt:lpstr>
      <vt:lpstr>Study Groups Motions</vt:lpstr>
      <vt:lpstr>Contingency Renewal of OCC Study Group</vt:lpstr>
      <vt:lpstr>Formation of HRCP Study Group</vt:lpstr>
      <vt:lpstr>802.15.7 PAR to NesCom</vt:lpstr>
      <vt:lpstr>802.15.7 PAR to NesCom Comments and Resolutions</vt:lpstr>
      <vt:lpstr>802.15.7 PAR to NesCom Summary of Comments and Actions Taken</vt:lpstr>
      <vt:lpstr>802.15.7 PAR to NesCom Summary of Comments and Actions Taken</vt:lpstr>
      <vt:lpstr>Motion to Approve 15.7 PAR and CSD</vt:lpstr>
      <vt:lpstr>Conditional Approval to forward 802.15.4n (China Medical Band) to Sponsor Ballot</vt:lpstr>
      <vt:lpstr>Conditional Approval to forward 802.15.4n (China Medical Band) to Sponsor Ballot</vt:lpstr>
      <vt:lpstr>Conditional Approval to forward 802.15.4n (China Medical Band) to Sponsor Ballot</vt:lpstr>
      <vt:lpstr>Conditional Approval to forward 802.15.4n (China Medical Band) to Sponsor Ballot</vt:lpstr>
      <vt:lpstr>Conditional Approval to forward 802.15.4n (China Medical Band) to Sponsor Ballot</vt:lpstr>
      <vt:lpstr>Conditional Approval to forward 802.15.4n (China Medical Band) to Sponsor Ballot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PAR Review - July 2014</dc:title>
  <dc:subject>July 2014</dc:subject>
  <dc:creator>Jon Rosdahl</dc:creator>
  <cp:lastModifiedBy>bheile</cp:lastModifiedBy>
  <cp:revision>36</cp:revision>
  <cp:lastPrinted>1601-01-01T00:00:00Z</cp:lastPrinted>
  <dcterms:created xsi:type="dcterms:W3CDTF">2014-07-14T22:59:53Z</dcterms:created>
  <dcterms:modified xsi:type="dcterms:W3CDTF">2014-11-07T14:47:09Z</dcterms:modified>
</cp:coreProperties>
</file>