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262" r:id="rId3"/>
    <p:sldId id="292" r:id="rId4"/>
    <p:sldId id="293" r:id="rId5"/>
    <p:sldId id="294" r:id="rId6"/>
    <p:sldId id="295" r:id="rId7"/>
    <p:sldId id="297" r:id="rId8"/>
    <p:sldId id="296" r:id="rId9"/>
    <p:sldId id="298" r:id="rId10"/>
    <p:sldId id="299" r:id="rId11"/>
    <p:sldId id="300" r:id="rId12"/>
    <p:sldId id="301" r:id="rId13"/>
    <p:sldId id="302" r:id="rId14"/>
    <p:sldId id="29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2" autoAdjust="0"/>
    <p:restoredTop sz="94660"/>
  </p:normalViewPr>
  <p:slideViewPr>
    <p:cSldViewPr>
      <p:cViewPr>
        <p:scale>
          <a:sx n="74" d="100"/>
          <a:sy n="74" d="100"/>
        </p:scale>
        <p:origin x="-108"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a:t>
            </a:fld>
            <a:endParaRPr lang="en-US" altLang="ko-KR"/>
          </a:p>
        </p:txBody>
      </p:sp>
    </p:spTree>
    <p:extLst>
      <p:ext uri="{BB962C8B-B14F-4D97-AF65-F5344CB8AC3E}">
        <p14:creationId xmlns:p14="http://schemas.microsoft.com/office/powerpoint/2010/main" val="3288524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72816"/>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 2014</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 2014</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802.15-14-0687-00-0008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 2014</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Adaptive Random Access </a:t>
            </a:r>
            <a:r>
              <a:rPr lang="en-US" altLang="ko-KR" sz="1600" dirty="0" smtClean="0">
                <a:ea typeface="굴림" charset="-127"/>
              </a:rPr>
              <a:t>Scheme for PAC</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ea typeface="굴림" charset="-127"/>
              </a:rPr>
              <a:t>Nov. 2014</a:t>
            </a:r>
            <a:endParaRPr lang="en-US" altLang="ko-KR" sz="1600" dirty="0">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Kapseok</a:t>
            </a:r>
            <a:r>
              <a:rPr lang="en-US" altLang="ko-KR" sz="1600" dirty="0" smtClean="0">
                <a:ea typeface="굴림" charset="-127"/>
              </a:rPr>
              <a:t> Chang, Moon-</a:t>
            </a:r>
            <a:r>
              <a:rPr lang="en-US" altLang="ko-KR" sz="1600" dirty="0" err="1" smtClean="0">
                <a:ea typeface="굴림" charset="-127"/>
              </a:rPr>
              <a:t>Sik</a:t>
            </a:r>
            <a:r>
              <a:rPr lang="en-US" altLang="ko-KR" sz="1600" dirty="0" smtClean="0">
                <a:ea typeface="굴림" charset="-127"/>
              </a:rPr>
              <a:t> Lee]</a:t>
            </a:r>
            <a:r>
              <a:rPr lang="en-US" altLang="ko-KR" sz="1600" baseline="30000" dirty="0" smtClean="0">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a:t>
            </a:r>
            <a:r>
              <a:rPr lang="en-US" altLang="ko-KR" sz="1600" dirty="0" err="1" smtClean="0">
                <a:solidFill>
                  <a:schemeClr val="tx2"/>
                </a:solidFill>
                <a:ea typeface="굴림" charset="-127"/>
              </a:rPr>
              <a:t>Kyounghye</a:t>
            </a:r>
            <a:r>
              <a:rPr lang="en-US" altLang="ko-KR" sz="1600" dirty="0" smtClean="0">
                <a:solidFill>
                  <a:schemeClr val="tx2"/>
                </a:solidFill>
                <a:ea typeface="굴림" charset="-127"/>
              </a:rPr>
              <a:t> Kim, June-Koo Kevin Rhee]</a:t>
            </a:r>
            <a:r>
              <a:rPr lang="en-US" altLang="ko-KR" sz="1600" baseline="30000" dirty="0">
                <a:ea typeface="굴림" charset="-127"/>
              </a:rPr>
              <a:t> </a:t>
            </a:r>
            <a:r>
              <a:rPr lang="en-US" altLang="ko-KR" sz="1600" baseline="30000" dirty="0" smtClean="0">
                <a:ea typeface="굴림" charset="-127"/>
              </a:rPr>
              <a:t>2</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Affiliation: [ETRI, Korea]</a:t>
            </a:r>
            <a:r>
              <a:rPr lang="en-US" altLang="ko-KR" sz="1600" baseline="30000" dirty="0" smtClean="0">
                <a:ea typeface="굴림" charset="-127"/>
              </a:rPr>
              <a:t>1</a:t>
            </a:r>
            <a:r>
              <a:rPr lang="en-US" altLang="ko-KR" sz="1600" dirty="0" smtClean="0">
                <a:solidFill>
                  <a:schemeClr val="tx2"/>
                </a:solidFill>
                <a:ea typeface="굴림" charset="-127"/>
              </a:rPr>
              <a:t>, [KAIST, Korea]</a:t>
            </a:r>
            <a:r>
              <a:rPr lang="en-US" altLang="ko-KR" sz="1600" baseline="30000" dirty="0" smtClean="0">
                <a:ea typeface="굴림" charset="-127"/>
              </a:rPr>
              <a:t>2</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bjkwak@etri.re.kr</a:t>
            </a:r>
            <a:r>
              <a:rPr lang="en-US" altLang="ko-KR" sz="1600" dirty="0">
                <a:solidFill>
                  <a:schemeClr val="tx2"/>
                </a:solidFill>
                <a:ea typeface="굴림" charset="-127"/>
              </a:rPr>
              <a:t>, kschang@etri.re.kr, </a:t>
            </a:r>
            <a:r>
              <a:rPr lang="en-US" altLang="ko-KR" sz="1600" dirty="0" smtClean="0">
                <a:solidFill>
                  <a:schemeClr val="tx2"/>
                </a:solidFill>
                <a:ea typeface="굴림" charset="-127"/>
              </a:rPr>
              <a:t>moonsiklee@etri.re.kr</a:t>
            </a:r>
            <a:r>
              <a:rPr lang="en-US" altLang="ko-KR" sz="1600" dirty="0">
                <a:solidFill>
                  <a:schemeClr val="tx2"/>
                </a:solidFill>
                <a:ea typeface="굴림" charset="-127"/>
              </a:rPr>
              <a:t>,</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             kim.jh@kaist.ac.kr</a:t>
            </a:r>
            <a:r>
              <a:rPr lang="en-US" altLang="ko-KR" sz="1600" dirty="0">
                <a:solidFill>
                  <a:schemeClr val="tx2"/>
                </a:solidFill>
                <a:ea typeface="굴림" charset="-127"/>
              </a:rPr>
              <a:t>, </a:t>
            </a:r>
            <a:r>
              <a:rPr lang="en-US" altLang="ko-KR" sz="1600" dirty="0" smtClean="0">
                <a:solidFill>
                  <a:schemeClr val="tx2"/>
                </a:solidFill>
                <a:ea typeface="굴림" charset="-127"/>
              </a:rPr>
              <a:t>khye.kim@kaist.ac.kr,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Re:</a:t>
            </a:r>
            <a:r>
              <a:rPr lang="en-US" altLang="ko-KR" dirty="0">
                <a:solidFill>
                  <a:schemeClr val="accent2"/>
                </a:solidFill>
                <a:ea typeface="굴림" charset="-127"/>
              </a:rPr>
              <a:t>	</a:t>
            </a:r>
            <a:endParaRPr lang="en-US" altLang="ko-KR" dirty="0">
              <a:solidFill>
                <a:schemeClr val="tx2"/>
              </a:solidFill>
              <a:ea typeface="굴림" charset="-127"/>
            </a:endParaRPr>
          </a:p>
          <a:p>
            <a:pPr>
              <a:spcBef>
                <a:spcPts val="600"/>
              </a:spcBef>
              <a:spcAft>
                <a:spcPts val="600"/>
              </a:spcAft>
            </a:pPr>
            <a:r>
              <a:rPr lang="en-US" altLang="ko-KR" sz="1600" b="1" dirty="0">
                <a:ea typeface="굴림" charset="-127"/>
              </a:rPr>
              <a:t>Abstract:</a:t>
            </a:r>
            <a:r>
              <a:rPr lang="en-US" altLang="ko-KR" sz="1600" dirty="0">
                <a:ea typeface="굴림" charset="-127"/>
              </a:rPr>
              <a:t>	</a:t>
            </a:r>
            <a:r>
              <a:rPr lang="en-US" altLang="ko-KR" sz="1600" dirty="0" smtClean="0">
                <a:ea typeface="굴림" charset="-127"/>
              </a:rPr>
              <a:t>Description </a:t>
            </a:r>
            <a:r>
              <a:rPr lang="en-US" altLang="ko-KR" sz="1600" dirty="0">
                <a:ea typeface="굴림" charset="-127"/>
              </a:rPr>
              <a:t>of </a:t>
            </a:r>
            <a:r>
              <a:rPr lang="en-US" altLang="ko-KR" sz="1600" dirty="0" smtClean="0">
                <a:ea typeface="굴림" charset="-127"/>
              </a:rPr>
              <a:t>the adaptive random access for peering period and contention access period for data communication.</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pic>
        <p:nvPicPr>
          <p:cNvPr id="8" name="그림 7"/>
          <p:cNvPicPr>
            <a:picLocks noChangeAspect="1"/>
          </p:cNvPicPr>
          <p:nvPr/>
        </p:nvPicPr>
        <p:blipFill>
          <a:blip r:embed="rId2"/>
          <a:stretch>
            <a:fillRect/>
          </a:stretch>
        </p:blipFill>
        <p:spPr>
          <a:xfrm>
            <a:off x="-468560" y="1556792"/>
            <a:ext cx="5619750" cy="3622667"/>
          </a:xfrm>
          <a:prstGeom prst="rect">
            <a:avLst/>
          </a:prstGeom>
        </p:spPr>
      </p:pic>
      <p:sp>
        <p:nvSpPr>
          <p:cNvPr id="10" name="타원 9"/>
          <p:cNvSpPr/>
          <p:nvPr/>
        </p:nvSpPr>
        <p:spPr>
          <a:xfrm>
            <a:off x="1115616" y="3501008"/>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1" name="직선 화살표 연결선 10"/>
          <p:cNvCxnSpPr>
            <a:stCxn id="10" idx="3"/>
          </p:cNvCxnSpPr>
          <p:nvPr/>
        </p:nvCxnSpPr>
        <p:spPr>
          <a:xfrm>
            <a:off x="1189433" y="3931247"/>
            <a:ext cx="3454575" cy="1962377"/>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2" name="직선 화살표 연결선 11"/>
          <p:cNvCxnSpPr>
            <a:stCxn id="10" idx="7"/>
          </p:cNvCxnSpPr>
          <p:nvPr/>
        </p:nvCxnSpPr>
        <p:spPr>
          <a:xfrm flipV="1">
            <a:off x="1545855" y="2996952"/>
            <a:ext cx="3098153" cy="577873"/>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
        <p:nvSpPr>
          <p:cNvPr id="16" name="TextBox 15"/>
          <p:cNvSpPr txBox="1"/>
          <p:nvPr/>
        </p:nvSpPr>
        <p:spPr>
          <a:xfrm>
            <a:off x="5560887" y="1999873"/>
            <a:ext cx="885563" cy="276999"/>
          </a:xfrm>
          <a:prstGeom prst="rect">
            <a:avLst/>
          </a:prstGeom>
          <a:noFill/>
        </p:spPr>
        <p:txBody>
          <a:bodyPr wrap="none" rtlCol="0">
            <a:spAutoFit/>
          </a:bodyPr>
          <a:lstStyle/>
          <a:p>
            <a:r>
              <a:rPr lang="en-US" altLang="ko-KR" dirty="0" smtClean="0"/>
              <a:t>(RTS/CTS)</a:t>
            </a:r>
            <a:endParaRPr lang="ko-KR" altLang="en-US" dirty="0"/>
          </a:p>
        </p:txBody>
      </p:sp>
      <p:sp>
        <p:nvSpPr>
          <p:cNvPr id="17" name="TextBox 16"/>
          <p:cNvSpPr txBox="1"/>
          <p:nvPr/>
        </p:nvSpPr>
        <p:spPr>
          <a:xfrm>
            <a:off x="1043608" y="5395282"/>
            <a:ext cx="2380953" cy="498342"/>
          </a:xfrm>
          <a:prstGeom prst="rect">
            <a:avLst/>
          </a:prstGeom>
          <a:noFill/>
        </p:spPr>
        <p:txBody>
          <a:bodyPr wrap="square" rtlCol="0">
            <a:spAutoFit/>
          </a:bodyPr>
          <a:lstStyle/>
          <a:p>
            <a:pPr>
              <a:lnSpc>
                <a:spcPct val="150000"/>
              </a:lnSpc>
            </a:pPr>
            <a:r>
              <a:rPr lang="en-US" altLang="ko-KR" sz="2000" dirty="0" smtClean="0"/>
              <a:t>#PDs: 50 </a:t>
            </a:r>
            <a:r>
              <a:rPr lang="en-US" altLang="ko-KR" sz="2000" dirty="0" smtClean="0">
                <a:sym typeface="Wingdings" panose="05000000000000000000" pitchFamily="2" charset="2"/>
              </a:rPr>
              <a:t> 200</a:t>
            </a:r>
            <a:endParaRPr lang="en-US" altLang="ko-KR" sz="2000" dirty="0" smtClean="0"/>
          </a:p>
        </p:txBody>
      </p:sp>
      <p:pic>
        <p:nvPicPr>
          <p:cNvPr id="7" name="그림 6"/>
          <p:cNvPicPr>
            <a:picLocks noChangeAspect="1"/>
          </p:cNvPicPr>
          <p:nvPr/>
        </p:nvPicPr>
        <p:blipFill>
          <a:blip r:embed="rId3"/>
          <a:stretch>
            <a:fillRect/>
          </a:stretch>
        </p:blipFill>
        <p:spPr>
          <a:xfrm>
            <a:off x="3992810" y="2708920"/>
            <a:ext cx="5619750" cy="3622667"/>
          </a:xfrm>
          <a:prstGeom prst="rect">
            <a:avLst/>
          </a:prstGeom>
        </p:spPr>
      </p:pic>
      <p:sp>
        <p:nvSpPr>
          <p:cNvPr id="13" name="TextBox 12"/>
          <p:cNvSpPr txBox="1"/>
          <p:nvPr/>
        </p:nvSpPr>
        <p:spPr>
          <a:xfrm>
            <a:off x="5819048" y="4935652"/>
            <a:ext cx="1345240" cy="276999"/>
          </a:xfrm>
          <a:prstGeom prst="rect">
            <a:avLst/>
          </a:prstGeom>
          <a:noFill/>
        </p:spPr>
        <p:txBody>
          <a:bodyPr wrap="none" rtlCol="0">
            <a:spAutoFit/>
          </a:bodyPr>
          <a:lstStyle/>
          <a:p>
            <a:r>
              <a:rPr lang="en-US" altLang="ko-KR" sz="1200" dirty="0" smtClean="0">
                <a:latin typeface="Times New Roman" panose="02020603050405020304" pitchFamily="18" charset="0"/>
                <a:cs typeface="Times New Roman" panose="02020603050405020304" pitchFamily="18" charset="0"/>
              </a:rPr>
              <a:t>About 1 s penalty?</a:t>
            </a:r>
            <a:endParaRPr lang="ko-KR" altLang="en-US" sz="1200" dirty="0">
              <a:latin typeface="Times New Roman" panose="02020603050405020304" pitchFamily="18" charset="0"/>
              <a:cs typeface="Times New Roman" panose="02020603050405020304" pitchFamily="18" charset="0"/>
            </a:endParaRPr>
          </a:p>
        </p:txBody>
      </p:sp>
      <p:cxnSp>
        <p:nvCxnSpPr>
          <p:cNvPr id="14" name="직선 화살표 연결선 13"/>
          <p:cNvCxnSpPr/>
          <p:nvPr/>
        </p:nvCxnSpPr>
        <p:spPr>
          <a:xfrm flipH="1" flipV="1">
            <a:off x="6017906" y="4797152"/>
            <a:ext cx="124352" cy="138500"/>
          </a:xfrm>
          <a:prstGeom prst="straightConnector1">
            <a:avLst/>
          </a:prstGeom>
          <a:ln>
            <a:solidFill>
              <a:schemeClr val="tx1"/>
            </a:solidFill>
            <a:prstDash val="sysDot"/>
            <a:tailEnd type="stealt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88606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In steady state, EIED and Adaptive p-persistent both perform well EIED with slight edge </a:t>
            </a:r>
          </a:p>
          <a:p>
            <a:r>
              <a:rPr lang="en-US" altLang="ko-KR" sz="2000" dirty="0" smtClean="0"/>
              <a:t>If the network load changes suddenly, it takes time for EIED to adapt to the change, but Adaptive p-persistent almost immediately adapt to the change</a:t>
            </a:r>
          </a:p>
          <a:p>
            <a:r>
              <a:rPr lang="en-US" altLang="ko-KR" sz="2000" dirty="0" smtClean="0"/>
              <a:t>EIED is more appropriate for Sync period where the traffic is stable</a:t>
            </a:r>
          </a:p>
          <a:p>
            <a:r>
              <a:rPr lang="en-US" altLang="ko-KR" sz="2000" dirty="0" smtClean="0"/>
              <a:t>Adaptive p-persistent is more appropriate for data communication where data traffic is more unpredictable</a:t>
            </a:r>
          </a:p>
          <a:p>
            <a:r>
              <a:rPr lang="en-US" altLang="ko-KR" sz="2000" dirty="0" smtClean="0"/>
              <a:t>The presented simulation results are for single-hop scenarios</a:t>
            </a:r>
          </a:p>
          <a:p>
            <a:r>
              <a:rPr lang="en-US" altLang="ko-KR" sz="2000" dirty="0"/>
              <a:t>Peering period and CAP requires different tuning</a:t>
            </a:r>
          </a:p>
          <a:p>
            <a:r>
              <a:rPr lang="en-US" altLang="ko-KR" sz="2000" dirty="0" smtClean="0"/>
              <a:t>Text proposal will be submitted in Jan 2015 meeting</a:t>
            </a:r>
            <a:endParaRPr lang="ko-KR" altLang="en-US" sz="2000"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Tree>
    <p:extLst>
      <p:ext uri="{BB962C8B-B14F-4D97-AF65-F5344CB8AC3E}">
        <p14:creationId xmlns:p14="http://schemas.microsoft.com/office/powerpoint/2010/main" val="413686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Extra</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6891" y="2132856"/>
            <a:ext cx="6061453" cy="42294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606891" y="1484784"/>
            <a:ext cx="6624736" cy="553998"/>
          </a:xfrm>
          <a:prstGeom prst="rect">
            <a:avLst/>
          </a:prstGeom>
          <a:noFill/>
        </p:spPr>
        <p:txBody>
          <a:bodyPr wrap="square" rtlCol="0">
            <a:spAutoFit/>
          </a:bodyPr>
          <a:lstStyle/>
          <a:p>
            <a:pPr>
              <a:lnSpc>
                <a:spcPct val="150000"/>
              </a:lnSpc>
            </a:pPr>
            <a:r>
              <a:rPr lang="en-US" altLang="ko-KR" sz="2000" dirty="0" smtClean="0"/>
              <a:t>Estimation of the number of PDs in the network (light load)</a:t>
            </a:r>
          </a:p>
        </p:txBody>
      </p:sp>
    </p:spTree>
    <p:extLst>
      <p:ext uri="{BB962C8B-B14F-4D97-AF65-F5344CB8AC3E}">
        <p14:creationId xmlns:p14="http://schemas.microsoft.com/office/powerpoint/2010/main" val="1576111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Extra</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5" y="2276872"/>
            <a:ext cx="5976663" cy="41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606891" y="1484784"/>
            <a:ext cx="6624736" cy="553998"/>
          </a:xfrm>
          <a:prstGeom prst="rect">
            <a:avLst/>
          </a:prstGeom>
          <a:noFill/>
        </p:spPr>
        <p:txBody>
          <a:bodyPr wrap="square" rtlCol="0">
            <a:spAutoFit/>
          </a:bodyPr>
          <a:lstStyle/>
          <a:p>
            <a:pPr>
              <a:lnSpc>
                <a:spcPct val="150000"/>
              </a:lnSpc>
            </a:pPr>
            <a:r>
              <a:rPr lang="en-US" altLang="ko-KR" sz="2000" dirty="0" smtClean="0"/>
              <a:t>Estimation of the number of PDs in the network (heavy load)</a:t>
            </a:r>
          </a:p>
        </p:txBody>
      </p:sp>
    </p:spTree>
    <p:extLst>
      <p:ext uri="{BB962C8B-B14F-4D97-AF65-F5344CB8AC3E}">
        <p14:creationId xmlns:p14="http://schemas.microsoft.com/office/powerpoint/2010/main" val="135756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Discussion</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14</a:t>
            </a:fld>
            <a:endParaRPr lang="en-US" altLang="ko-KR"/>
          </a:p>
        </p:txBody>
      </p:sp>
    </p:spTree>
    <p:extLst>
      <p:ext uri="{BB962C8B-B14F-4D97-AF65-F5344CB8AC3E}">
        <p14:creationId xmlns:p14="http://schemas.microsoft.com/office/powerpoint/2010/main" val="16412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Adaptive Random Access Scheme for PAC</a:t>
            </a:r>
            <a:endParaRPr lang="ko-KR" altLang="en-US" dirty="0"/>
          </a:p>
        </p:txBody>
      </p:sp>
      <p:sp>
        <p:nvSpPr>
          <p:cNvPr id="3" name="부제목 2"/>
          <p:cNvSpPr>
            <a:spLocks noGrp="1"/>
          </p:cNvSpPr>
          <p:nvPr>
            <p:ph type="subTitle" idx="1"/>
          </p:nvPr>
        </p:nvSpPr>
        <p:spPr/>
        <p:txBody>
          <a:bodyPr/>
          <a:lstStyle/>
          <a:p>
            <a:r>
              <a:rPr lang="en-US" altLang="ko-KR" dirty="0" smtClean="0"/>
              <a:t>Nov. 2014</a:t>
            </a:r>
          </a:p>
          <a:p>
            <a:r>
              <a:rPr lang="en-US" altLang="ko-KR" dirty="0" smtClean="0"/>
              <a:t>San Antonio, TX, USA</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Reuse lessons from Sync period as much as possible.</a:t>
            </a:r>
          </a:p>
          <a:p>
            <a:r>
              <a:rPr lang="en-US" altLang="ko-KR" dirty="0" smtClean="0"/>
              <a:t>Synchronization signal vs. Data</a:t>
            </a:r>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927905555"/>
              </p:ext>
            </p:extLst>
          </p:nvPr>
        </p:nvGraphicFramePr>
        <p:xfrm>
          <a:off x="1403648" y="3717032"/>
          <a:ext cx="6624736" cy="2316699"/>
        </p:xfrm>
        <a:graphic>
          <a:graphicData uri="http://schemas.openxmlformats.org/drawingml/2006/table">
            <a:tbl>
              <a:tblPr firstRow="1" bandRow="1">
                <a:tableStyleId>{5940675A-B579-460E-94D1-54222C63F5DA}</a:tableStyleId>
              </a:tblPr>
              <a:tblGrid>
                <a:gridCol w="3312368"/>
                <a:gridCol w="3312368"/>
              </a:tblGrid>
              <a:tr h="444491">
                <a:tc>
                  <a:txBody>
                    <a:bodyPr/>
                    <a:lstStyle/>
                    <a:p>
                      <a:pPr algn="ctr" latinLnBrk="1"/>
                      <a:r>
                        <a:rPr lang="en-US" altLang="ko-KR" b="1" dirty="0" smtClean="0"/>
                        <a:t>Synchronization Signal</a:t>
                      </a:r>
                      <a:endParaRPr lang="ko-KR" altLang="en-US" b="1" dirty="0"/>
                    </a:p>
                  </a:txBody>
                  <a:tcPr/>
                </a:tc>
                <a:tc>
                  <a:txBody>
                    <a:bodyPr/>
                    <a:lstStyle/>
                    <a:p>
                      <a:pPr algn="ctr" latinLnBrk="1"/>
                      <a:r>
                        <a:rPr lang="en-US" altLang="ko-KR" b="1" dirty="0" smtClean="0"/>
                        <a:t>Data</a:t>
                      </a:r>
                      <a:endParaRPr lang="ko-KR" altLang="en-US" b="1" dirty="0"/>
                    </a:p>
                  </a:txBody>
                  <a:tcPr/>
                </a:tc>
              </a:tr>
              <a:tr h="491613">
                <a:tc>
                  <a:txBody>
                    <a:bodyPr/>
                    <a:lstStyle/>
                    <a:p>
                      <a:pPr algn="ctr" latinLnBrk="1"/>
                      <a:r>
                        <a:rPr lang="en-US" altLang="ko-KR" dirty="0" smtClean="0"/>
                        <a:t>Transmitted</a:t>
                      </a:r>
                      <a:r>
                        <a:rPr lang="en-US" altLang="ko-KR" baseline="0" dirty="0" smtClean="0"/>
                        <a:t> by all PDs</a:t>
                      </a:r>
                      <a:endParaRPr lang="ko-KR" altLang="en-US" dirty="0"/>
                    </a:p>
                  </a:txBody>
                  <a:tcPr/>
                </a:tc>
                <a:tc>
                  <a:txBody>
                    <a:bodyPr/>
                    <a:lstStyle/>
                    <a:p>
                      <a:pPr algn="ctr" latinLnBrk="1"/>
                      <a:r>
                        <a:rPr lang="en-US" altLang="ko-KR" dirty="0" smtClean="0"/>
                        <a:t>Transmitted</a:t>
                      </a:r>
                      <a:r>
                        <a:rPr lang="en-US" altLang="ko-KR" baseline="0" dirty="0" smtClean="0"/>
                        <a:t> by PDs with data</a:t>
                      </a:r>
                      <a:endParaRPr lang="ko-KR" altLang="en-US" dirty="0"/>
                    </a:p>
                  </a:txBody>
                  <a:tcPr/>
                </a:tc>
              </a:tr>
              <a:tr h="491613">
                <a:tc>
                  <a:txBody>
                    <a:bodyPr/>
                    <a:lstStyle/>
                    <a:p>
                      <a:pPr algn="ctr" latinLnBrk="1"/>
                      <a:r>
                        <a:rPr lang="en-US" altLang="ko-KR" dirty="0" smtClean="0"/>
                        <a:t>Transmitted</a:t>
                      </a:r>
                      <a:r>
                        <a:rPr lang="en-US" altLang="ko-KR" baseline="0" dirty="0" smtClean="0"/>
                        <a:t> always</a:t>
                      </a:r>
                      <a:endParaRPr lang="ko-KR" altLang="en-US" dirty="0"/>
                    </a:p>
                  </a:txBody>
                  <a:tcPr/>
                </a:tc>
                <a:tc>
                  <a:txBody>
                    <a:bodyPr/>
                    <a:lstStyle/>
                    <a:p>
                      <a:pPr algn="ctr" latinLnBrk="1"/>
                      <a:r>
                        <a:rPr lang="en-US" altLang="ko-KR" dirty="0" smtClean="0"/>
                        <a:t>Transmitted only when needed</a:t>
                      </a:r>
                      <a:endParaRPr lang="ko-KR" altLang="en-US" dirty="0"/>
                    </a:p>
                  </a:txBody>
                  <a:tcPr/>
                </a:tc>
              </a:tr>
              <a:tr h="444491">
                <a:tc>
                  <a:txBody>
                    <a:bodyPr/>
                    <a:lstStyle/>
                    <a:p>
                      <a:pPr algn="ctr" latinLnBrk="1"/>
                      <a:r>
                        <a:rPr lang="en-US" altLang="ko-KR" dirty="0" smtClean="0"/>
                        <a:t>Stable</a:t>
                      </a:r>
                      <a:endParaRPr lang="ko-KR" altLang="en-US" dirty="0"/>
                    </a:p>
                  </a:txBody>
                  <a:tcPr/>
                </a:tc>
                <a:tc>
                  <a:txBody>
                    <a:bodyPr/>
                    <a:lstStyle/>
                    <a:p>
                      <a:pPr algn="ctr" latinLnBrk="1"/>
                      <a:r>
                        <a:rPr lang="en-US" altLang="ko-KR" dirty="0" smtClean="0"/>
                        <a:t>Dynamic</a:t>
                      </a:r>
                      <a:endParaRPr lang="ko-KR" altLang="en-US" dirty="0"/>
                    </a:p>
                  </a:txBody>
                  <a:tcPr/>
                </a:tc>
              </a:tr>
              <a:tr h="444491">
                <a:tc>
                  <a:txBody>
                    <a:bodyPr/>
                    <a:lstStyle/>
                    <a:p>
                      <a:pPr algn="ctr" latinLnBrk="1"/>
                      <a:r>
                        <a:rPr lang="en-US" altLang="ko-KR" dirty="0" smtClean="0"/>
                        <a:t>Criterion: Stability</a:t>
                      </a:r>
                      <a:endParaRPr lang="ko-KR" altLang="en-US" dirty="0"/>
                    </a:p>
                  </a:txBody>
                  <a:tcPr/>
                </a:tc>
                <a:tc>
                  <a:txBody>
                    <a:bodyPr/>
                    <a:lstStyle/>
                    <a:p>
                      <a:pPr algn="ctr" latinLnBrk="1"/>
                      <a:r>
                        <a:rPr lang="en-US" altLang="ko-KR" dirty="0" smtClean="0"/>
                        <a:t>Criterion: Adaptability</a:t>
                      </a:r>
                      <a:endParaRPr lang="ko-KR" altLang="en-US" dirty="0"/>
                    </a:p>
                  </a:txBody>
                  <a:tcPr/>
                </a:tc>
              </a:tr>
            </a:tbl>
          </a:graphicData>
        </a:graphic>
      </p:graphicFrame>
    </p:spTree>
    <p:extLst>
      <p:ext uri="{BB962C8B-B14F-4D97-AF65-F5344CB8AC3E}">
        <p14:creationId xmlns:p14="http://schemas.microsoft.com/office/powerpoint/2010/main" val="2846258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Adaptive </a:t>
            </a:r>
            <a:r>
              <a:rPr lang="en-US" altLang="ko-KR" i="1" dirty="0" smtClean="0"/>
              <a:t>p</a:t>
            </a:r>
            <a:r>
              <a:rPr lang="en-US" altLang="ko-KR" dirty="0" smtClean="0"/>
              <a:t>-Persistent CSMA</a:t>
            </a:r>
            <a:endParaRPr lang="ko-KR" altLang="en-US" dirty="0"/>
          </a:p>
        </p:txBody>
      </p:sp>
      <p:sp>
        <p:nvSpPr>
          <p:cNvPr id="3" name="내용 개체 틀 2"/>
          <p:cNvSpPr>
            <a:spLocks noGrp="1"/>
          </p:cNvSpPr>
          <p:nvPr>
            <p:ph idx="1"/>
          </p:nvPr>
        </p:nvSpPr>
        <p:spPr>
          <a:xfrm>
            <a:off x="685800" y="1772816"/>
            <a:ext cx="7772400" cy="4536504"/>
          </a:xfrm>
        </p:spPr>
        <p:txBody>
          <a:bodyPr/>
          <a:lstStyle/>
          <a:p>
            <a:r>
              <a:rPr lang="en-US" altLang="ko-KR" sz="2000" dirty="0" smtClean="0"/>
              <a:t>Probability of transmission: </a:t>
            </a:r>
            <a:r>
              <a:rPr lang="en-US" altLang="ko-KR" sz="2000" i="1" dirty="0" smtClean="0"/>
              <a:t>p</a:t>
            </a:r>
          </a:p>
          <a:p>
            <a:pPr lvl="1"/>
            <a:r>
              <a:rPr lang="en-US" altLang="ko-KR" sz="2000" i="1" dirty="0" smtClean="0"/>
              <a:t>p</a:t>
            </a:r>
            <a:r>
              <a:rPr lang="en-US" altLang="ko-KR" sz="2000" dirty="0" smtClean="0"/>
              <a:t> </a:t>
            </a:r>
            <a:r>
              <a:rPr lang="en-US" altLang="ko-KR" sz="2000" dirty="0" smtClean="0">
                <a:sym typeface="Symbol"/>
              </a:rPr>
              <a:t> 1/CW</a:t>
            </a:r>
          </a:p>
          <a:p>
            <a:pPr lvl="1"/>
            <a:r>
              <a:rPr lang="en-US" altLang="ko-KR" sz="2000" dirty="0" smtClean="0">
                <a:sym typeface="Symbol"/>
              </a:rPr>
              <a:t>PDs attempt to transmit a packet in each slot with probability </a:t>
            </a:r>
            <a:r>
              <a:rPr lang="en-US" altLang="ko-KR" sz="2000" i="1" dirty="0" smtClean="0">
                <a:sym typeface="Symbol"/>
              </a:rPr>
              <a:t>p</a:t>
            </a:r>
          </a:p>
          <a:p>
            <a:r>
              <a:rPr lang="en-US" altLang="ko-KR" sz="2000" dirty="0" smtClean="0">
                <a:sym typeface="Symbol"/>
              </a:rPr>
              <a:t>Policy</a:t>
            </a:r>
          </a:p>
          <a:p>
            <a:pPr lvl="1"/>
            <a:r>
              <a:rPr lang="en-US" altLang="ko-KR" sz="2000" dirty="0" smtClean="0">
                <a:sym typeface="Symbol"/>
              </a:rPr>
              <a:t>Many PDs in the network: use small p</a:t>
            </a:r>
          </a:p>
          <a:p>
            <a:pPr lvl="1"/>
            <a:r>
              <a:rPr lang="en-US" altLang="ko-KR" sz="2000" dirty="0" smtClean="0">
                <a:sym typeface="Symbol"/>
              </a:rPr>
              <a:t>Not many PDs in the network: use large p</a:t>
            </a:r>
          </a:p>
          <a:p>
            <a:r>
              <a:rPr lang="en-US" altLang="ko-KR" sz="2000" dirty="0" smtClean="0">
                <a:sym typeface="Symbol"/>
              </a:rPr>
              <a:t>How to decide to increase/decrease p</a:t>
            </a:r>
          </a:p>
          <a:p>
            <a:pPr lvl="1"/>
            <a:r>
              <a:rPr lang="en-US" altLang="ko-KR" sz="2000" dirty="0" smtClean="0">
                <a:sym typeface="Symbol"/>
              </a:rPr>
              <a:t>Inter-arrival time</a:t>
            </a:r>
          </a:p>
          <a:p>
            <a:pPr lvl="1"/>
            <a:r>
              <a:rPr lang="en-US" altLang="ko-KR" sz="2000" dirty="0" smtClean="0">
                <a:sym typeface="Symbol"/>
              </a:rPr>
              <a:t>Fairness</a:t>
            </a:r>
          </a:p>
          <a:p>
            <a:r>
              <a:rPr lang="en-US" altLang="ko-KR" sz="2000" dirty="0" smtClean="0">
                <a:sym typeface="Symbol"/>
              </a:rPr>
              <a:t>CW vs. </a:t>
            </a:r>
            <a:r>
              <a:rPr lang="en-US" altLang="ko-KR" sz="2000" i="1" dirty="0" smtClean="0">
                <a:sym typeface="Symbol"/>
              </a:rPr>
              <a:t>p</a:t>
            </a:r>
          </a:p>
          <a:p>
            <a:pPr lvl="1"/>
            <a:r>
              <a:rPr lang="en-US" altLang="ko-KR" sz="2000" dirty="0" smtClean="0">
                <a:sym typeface="Symbol"/>
              </a:rPr>
              <a:t>CW: updated after packet transmission</a:t>
            </a:r>
          </a:p>
          <a:p>
            <a:pPr lvl="1"/>
            <a:r>
              <a:rPr lang="en-US" altLang="ko-KR" sz="2000" i="1" dirty="0" smtClean="0">
                <a:sym typeface="Symbol"/>
              </a:rPr>
              <a:t>p</a:t>
            </a:r>
            <a:r>
              <a:rPr lang="en-US" altLang="ko-KR" sz="2000" dirty="0" smtClean="0">
                <a:sym typeface="Symbol"/>
              </a:rPr>
              <a:t>: updated after packet reception</a:t>
            </a:r>
            <a:endParaRPr lang="ko-KR" altLang="en-US" sz="2000"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263765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Adaptive </a:t>
            </a:r>
            <a:r>
              <a:rPr lang="en-US" altLang="ko-KR" i="1" dirty="0" smtClean="0"/>
              <a:t>p</a:t>
            </a:r>
            <a:r>
              <a:rPr lang="en-US" altLang="ko-KR" dirty="0" smtClean="0"/>
              <a:t>-Persistent CSMA</a:t>
            </a:r>
            <a:endParaRPr lang="ko-KR" altLang="en-US" dirty="0"/>
          </a:p>
        </p:txBody>
      </p:sp>
      <p:sp>
        <p:nvSpPr>
          <p:cNvPr id="3" name="내용 개체 틀 2"/>
          <p:cNvSpPr>
            <a:spLocks noGrp="1"/>
          </p:cNvSpPr>
          <p:nvPr>
            <p:ph idx="1"/>
          </p:nvPr>
        </p:nvSpPr>
        <p:spPr/>
        <p:txBody>
          <a:bodyPr/>
          <a:lstStyle/>
          <a:p>
            <a:r>
              <a:rPr lang="en-US" altLang="ko-KR" dirty="0" smtClean="0"/>
              <a:t>Update of </a:t>
            </a:r>
            <a:r>
              <a:rPr lang="en-US" altLang="ko-KR" i="1" dirty="0" smtClean="0"/>
              <a:t>p</a:t>
            </a:r>
            <a:endParaRPr lang="ko-KR" altLang="en-US" i="1"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2432140"/>
            <a:ext cx="2304256" cy="368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2720172"/>
            <a:ext cx="5810622" cy="99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7664" y="3872300"/>
            <a:ext cx="2331965" cy="3002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4171583"/>
            <a:ext cx="5256584" cy="9856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5373216"/>
            <a:ext cx="919453" cy="770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8565" y="5373216"/>
            <a:ext cx="1221827" cy="768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3026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Adaptive </a:t>
            </a:r>
            <a:r>
              <a:rPr lang="en-US" altLang="ko-KR" i="1" dirty="0" smtClean="0"/>
              <a:t>p</a:t>
            </a:r>
            <a:r>
              <a:rPr lang="en-US" altLang="ko-KR" dirty="0" smtClean="0"/>
              <a:t>-Persistent CSMA</a:t>
            </a:r>
            <a:endParaRPr lang="ko-KR" altLang="en-US" dirty="0"/>
          </a:p>
        </p:txBody>
      </p:sp>
      <p:sp>
        <p:nvSpPr>
          <p:cNvPr id="3" name="내용 개체 틀 2"/>
          <p:cNvSpPr>
            <a:spLocks noGrp="1"/>
          </p:cNvSpPr>
          <p:nvPr>
            <p:ph idx="1"/>
          </p:nvPr>
        </p:nvSpPr>
        <p:spPr/>
        <p:txBody>
          <a:bodyPr/>
          <a:lstStyle/>
          <a:p>
            <a:r>
              <a:rPr lang="en-US" altLang="ko-KR" dirty="0" smtClean="0"/>
              <a:t>Update of </a:t>
            </a:r>
            <a:r>
              <a:rPr lang="en-US" altLang="ko-KR" i="1" dirty="0" smtClean="0"/>
              <a:t>p</a:t>
            </a:r>
          </a:p>
          <a:p>
            <a:pPr marL="0" indent="0" algn="ctr">
              <a:buNone/>
            </a:pPr>
            <a:r>
              <a:rPr lang="en-US" altLang="ko-KR" dirty="0" smtClean="0"/>
              <a:t>T</a:t>
            </a:r>
            <a:r>
              <a:rPr lang="en-US" altLang="ko-KR" baseline="-25000" dirty="0" smtClean="0"/>
              <a:t>M</a:t>
            </a:r>
            <a:r>
              <a:rPr lang="en-US" altLang="ko-KR" dirty="0" smtClean="0"/>
              <a:t> := </a:t>
            </a:r>
            <a:r>
              <a:rPr lang="en-US" altLang="ko-KR" dirty="0" smtClean="0">
                <a:sym typeface="Symbol"/>
              </a:rPr>
              <a:t>·T</a:t>
            </a:r>
            <a:r>
              <a:rPr lang="en-US" altLang="ko-KR" baseline="-25000" dirty="0"/>
              <a:t>M</a:t>
            </a:r>
            <a:r>
              <a:rPr lang="en-US" altLang="ko-KR" dirty="0" smtClean="0">
                <a:sym typeface="Symbol"/>
              </a:rPr>
              <a:t> + (1 - )</a:t>
            </a:r>
            <a:r>
              <a:rPr lang="en-US" altLang="ko-KR" dirty="0">
                <a:sym typeface="Symbol"/>
              </a:rPr>
              <a:t> </a:t>
            </a:r>
            <a:r>
              <a:rPr lang="en-US" altLang="ko-KR" dirty="0" smtClean="0">
                <a:sym typeface="Symbol"/>
              </a:rPr>
              <a:t>·MIAT</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mc:AlternateContent xmlns:mc="http://schemas.openxmlformats.org/markup-compatibility/2006" xmlns:a14="http://schemas.microsoft.com/office/drawing/2010/main">
        <mc:Choice Requires="a14">
          <p:graphicFrame>
            <p:nvGraphicFramePr>
              <p:cNvPr id="7" name="표 6"/>
              <p:cNvGraphicFramePr>
                <a:graphicFrameLocks noGrp="1"/>
              </p:cNvGraphicFramePr>
              <p:nvPr>
                <p:extLst>
                  <p:ext uri="{D42A27DB-BD31-4B8C-83A1-F6EECF244321}">
                    <p14:modId xmlns:p14="http://schemas.microsoft.com/office/powerpoint/2010/main" val="3997683229"/>
                  </p:ext>
                </p:extLst>
              </p:nvPr>
            </p:nvGraphicFramePr>
            <p:xfrm>
              <a:off x="1860376" y="3284984"/>
              <a:ext cx="6096000" cy="196577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latinLnBrk="1"/>
                          <a:endParaRPr lang="ko-KR" altLang="en-US" sz="2400" dirty="0"/>
                        </a:p>
                      </a:txBody>
                      <a:tcPr/>
                    </a:tc>
                    <a:tc>
                      <a:txBody>
                        <a:bodyPr/>
                        <a:lstStyle/>
                        <a:p>
                          <a:pPr latinLnBrk="1"/>
                          <a14:m>
                            <m:oMathPara xmlns:m="http://schemas.openxmlformats.org/officeDocument/2006/math">
                              <m:oMathParaPr>
                                <m:jc m:val="centerGroup"/>
                              </m:oMathParaPr>
                              <m:oMath xmlns:m="http://schemas.openxmlformats.org/officeDocument/2006/math">
                                <m:func>
                                  <m:funcPr>
                                    <m:ctrlPr>
                                      <a:rPr lang="en-US" altLang="ko-KR" sz="2000" b="1" i="1" smtClean="0">
                                        <a:latin typeface="Cambria Math"/>
                                      </a:rPr>
                                    </m:ctrlPr>
                                  </m:funcPr>
                                  <m:fName>
                                    <m:r>
                                      <m:rPr>
                                        <m:sty m:val="p"/>
                                      </m:rPr>
                                      <a:rPr lang="en-US" altLang="ko-KR" sz="2000" b="0" i="0" smtClean="0">
                                        <a:latin typeface="Cambria Math" panose="02040503050406030204" pitchFamily="18" charset="0"/>
                                      </a:rPr>
                                      <m:t>ln</m:t>
                                    </m:r>
                                  </m:fName>
                                  <m:e>
                                    <m:f>
                                      <m:fPr>
                                        <m:ctrlPr>
                                          <a:rPr lang="en-US" altLang="ko-KR" sz="2000" b="1" i="1" smtClean="0">
                                            <a:latin typeface="Cambria Math"/>
                                          </a:rPr>
                                        </m:ctrlPr>
                                      </m:fPr>
                                      <m:num>
                                        <m:r>
                                          <a:rPr lang="en-US" altLang="ko-KR" sz="2000" b="1" i="1" smtClean="0">
                                            <a:latin typeface="Cambria Math" panose="02040503050406030204" pitchFamily="18" charset="0"/>
                                          </a:rPr>
                                          <m:t>𝟏</m:t>
                                        </m:r>
                                      </m:num>
                                      <m:den>
                                        <m:r>
                                          <a:rPr lang="en-US" altLang="ko-KR" sz="2000" b="1" i="1" smtClean="0">
                                            <a:latin typeface="Cambria Math" panose="02040503050406030204" pitchFamily="18" charset="0"/>
                                          </a:rPr>
                                          <m:t>𝒑</m:t>
                                        </m:r>
                                      </m:den>
                                    </m:f>
                                  </m:e>
                                </m:func>
                                <m:r>
                                  <a:rPr lang="en-US" altLang="ko-KR" sz="2000" b="1" i="1" smtClean="0">
                                    <a:latin typeface="Cambria Math" panose="02040503050406030204" pitchFamily="18" charset="0"/>
                                  </a:rPr>
                                  <m:t>&lt;</m:t>
                                </m:r>
                                <m:r>
                                  <a:rPr lang="en-US" altLang="ko-KR" sz="2000" b="1" i="1" smtClean="0">
                                    <a:latin typeface="Cambria Math" panose="02040503050406030204" pitchFamily="18" charset="0"/>
                                  </a:rPr>
                                  <m:t>𝑬</m:t>
                                </m:r>
                                <m:d>
                                  <m:dPr>
                                    <m:begChr m:val="{"/>
                                    <m:endChr m:val="}"/>
                                    <m:ctrlPr>
                                      <a:rPr lang="en-US" altLang="ko-KR" sz="2000" b="1" i="1" smtClean="0">
                                        <a:latin typeface="Cambria Math"/>
                                      </a:rPr>
                                    </m:ctrlPr>
                                  </m:dPr>
                                  <m:e>
                                    <m:func>
                                      <m:funcPr>
                                        <m:ctrlPr>
                                          <a:rPr lang="en-US" altLang="ko-KR" sz="2000" b="1" i="1" smtClean="0">
                                            <a:latin typeface="Cambria Math"/>
                                          </a:rPr>
                                        </m:ctrlPr>
                                      </m:funcPr>
                                      <m:fName>
                                        <m:r>
                                          <m:rPr>
                                            <m:sty m:val="p"/>
                                          </m:rPr>
                                          <a:rPr lang="en-US" altLang="ko-KR" sz="2000" b="0" i="0" smtClean="0">
                                            <a:latin typeface="Cambria Math" panose="02040503050406030204" pitchFamily="18" charset="0"/>
                                          </a:rPr>
                                          <m:t>ln</m:t>
                                        </m:r>
                                      </m:fName>
                                      <m:e>
                                        <m:f>
                                          <m:fPr>
                                            <m:ctrlPr>
                                              <a:rPr lang="en-US" altLang="ko-KR" sz="2000" b="1" i="1" smtClean="0">
                                                <a:latin typeface="Cambria Math"/>
                                              </a:rPr>
                                            </m:ctrlPr>
                                          </m:fPr>
                                          <m:num>
                                            <m:r>
                                              <a:rPr lang="en-US" altLang="ko-KR" sz="2000" b="1" i="1" smtClean="0">
                                                <a:latin typeface="Cambria Math" panose="02040503050406030204" pitchFamily="18" charset="0"/>
                                              </a:rPr>
                                              <m:t>𝟏</m:t>
                                            </m:r>
                                          </m:num>
                                          <m:den>
                                            <m:r>
                                              <a:rPr lang="en-US" altLang="ko-KR" sz="2000" b="1" i="1" smtClean="0">
                                                <a:latin typeface="Cambria Math" panose="02040503050406030204" pitchFamily="18" charset="0"/>
                                              </a:rPr>
                                              <m:t>𝒑</m:t>
                                            </m:r>
                                          </m:den>
                                        </m:f>
                                      </m:e>
                                    </m:func>
                                  </m:e>
                                </m:d>
                              </m:oMath>
                            </m:oMathPara>
                          </a14:m>
                          <a:endParaRPr lang="ko-KR" altLang="en-US" sz="2000" dirty="0"/>
                        </a:p>
                      </a:txBody>
                      <a:tcPr/>
                    </a:tc>
                    <a:tc>
                      <a:txBody>
                        <a:bodyPr/>
                        <a:lstStyle/>
                        <a:p>
                          <a:pPr latinLnBrk="1"/>
                          <a14:m>
                            <m:oMathPara xmlns:m="http://schemas.openxmlformats.org/officeDocument/2006/math">
                              <m:oMathParaPr>
                                <m:jc m:val="centerGroup"/>
                              </m:oMathParaPr>
                              <m:oMath xmlns:m="http://schemas.openxmlformats.org/officeDocument/2006/math">
                                <m:r>
                                  <a:rPr lang="en-US" altLang="ko-KR" sz="2000" b="1" i="1" smtClean="0">
                                    <a:latin typeface="Cambria Math" panose="02040503050406030204" pitchFamily="18" charset="0"/>
                                  </a:rPr>
                                  <m:t>𝑬</m:t>
                                </m:r>
                                <m:d>
                                  <m:dPr>
                                    <m:begChr m:val="{"/>
                                    <m:endChr m:val="}"/>
                                    <m:ctrlPr>
                                      <a:rPr lang="en-US" altLang="ko-KR" sz="2000" b="1" i="1" smtClean="0">
                                        <a:latin typeface="Cambria Math"/>
                                      </a:rPr>
                                    </m:ctrlPr>
                                  </m:dPr>
                                  <m:e>
                                    <m:func>
                                      <m:funcPr>
                                        <m:ctrlPr>
                                          <a:rPr lang="en-US" altLang="ko-KR" sz="2000" b="1" i="1" smtClean="0">
                                            <a:latin typeface="Cambria Math"/>
                                          </a:rPr>
                                        </m:ctrlPr>
                                      </m:funcPr>
                                      <m:fName>
                                        <m:r>
                                          <m:rPr>
                                            <m:sty m:val="p"/>
                                          </m:rPr>
                                          <a:rPr lang="en-US" altLang="ko-KR" sz="2000" b="0" i="0" smtClean="0">
                                            <a:latin typeface="Cambria Math" panose="02040503050406030204" pitchFamily="18" charset="0"/>
                                          </a:rPr>
                                          <m:t>ln</m:t>
                                        </m:r>
                                      </m:fName>
                                      <m:e>
                                        <m:f>
                                          <m:fPr>
                                            <m:ctrlPr>
                                              <a:rPr lang="en-US" altLang="ko-KR" sz="2000" b="1" i="1" smtClean="0">
                                                <a:latin typeface="Cambria Math"/>
                                              </a:rPr>
                                            </m:ctrlPr>
                                          </m:fPr>
                                          <m:num>
                                            <m:r>
                                              <a:rPr lang="en-US" altLang="ko-KR" sz="2000" b="1" i="1" smtClean="0">
                                                <a:latin typeface="Cambria Math" panose="02040503050406030204" pitchFamily="18" charset="0"/>
                                              </a:rPr>
                                              <m:t>𝟏</m:t>
                                            </m:r>
                                          </m:num>
                                          <m:den>
                                            <m:r>
                                              <a:rPr lang="en-US" altLang="ko-KR" sz="2000" b="1" i="1" smtClean="0">
                                                <a:latin typeface="Cambria Math" panose="02040503050406030204" pitchFamily="18" charset="0"/>
                                              </a:rPr>
                                              <m:t>𝒑</m:t>
                                            </m:r>
                                          </m:den>
                                        </m:f>
                                      </m:e>
                                    </m:func>
                                  </m:e>
                                </m:d>
                                <m:r>
                                  <a:rPr lang="en-US" altLang="ko-KR" sz="2000" b="1" i="0" smtClean="0">
                                    <a:latin typeface="Cambria Math" panose="02040503050406030204" pitchFamily="18" charset="0"/>
                                  </a:rPr>
                                  <m:t>&lt;</m:t>
                                </m:r>
                                <m:func>
                                  <m:funcPr>
                                    <m:ctrlPr>
                                      <a:rPr lang="en-US" altLang="ko-KR" sz="2000" b="1" i="1" smtClean="0">
                                        <a:latin typeface="Cambria Math"/>
                                      </a:rPr>
                                    </m:ctrlPr>
                                  </m:funcPr>
                                  <m:fName>
                                    <m:r>
                                      <m:rPr>
                                        <m:sty m:val="p"/>
                                      </m:rPr>
                                      <a:rPr lang="en-US" altLang="ko-KR" sz="2000" b="0" i="0" smtClean="0">
                                        <a:latin typeface="Cambria Math" panose="02040503050406030204" pitchFamily="18" charset="0"/>
                                      </a:rPr>
                                      <m:t>ln</m:t>
                                    </m:r>
                                  </m:fName>
                                  <m:e>
                                    <m:f>
                                      <m:fPr>
                                        <m:ctrlPr>
                                          <a:rPr lang="en-US" altLang="ko-KR" sz="2000" b="1" i="1" smtClean="0">
                                            <a:latin typeface="Cambria Math"/>
                                          </a:rPr>
                                        </m:ctrlPr>
                                      </m:fPr>
                                      <m:num>
                                        <m:r>
                                          <a:rPr lang="en-US" altLang="ko-KR" sz="2000" b="1" i="1" smtClean="0">
                                            <a:latin typeface="Cambria Math" panose="02040503050406030204" pitchFamily="18" charset="0"/>
                                          </a:rPr>
                                          <m:t>𝟏</m:t>
                                        </m:r>
                                      </m:num>
                                      <m:den>
                                        <m:r>
                                          <a:rPr lang="en-US" altLang="ko-KR" sz="2000" b="1" i="1" smtClean="0">
                                            <a:latin typeface="Cambria Math" panose="02040503050406030204" pitchFamily="18" charset="0"/>
                                          </a:rPr>
                                          <m:t>𝒑</m:t>
                                        </m:r>
                                      </m:den>
                                    </m:f>
                                  </m:e>
                                </m:func>
                              </m:oMath>
                            </m:oMathPara>
                          </a14:m>
                          <a:endParaRPr lang="en-US" altLang="ko-KR" sz="2000" b="1" dirty="0" smtClean="0"/>
                        </a:p>
                      </a:txBody>
                      <a:tcPr/>
                    </a:tc>
                  </a:tr>
                  <a:tr h="370840">
                    <a:tc>
                      <a:txBody>
                        <a:bodyPr/>
                        <a:lstStyle/>
                        <a:p>
                          <a:pPr latinLnBrk="1"/>
                          <a:r>
                            <a:rPr lang="en-US" altLang="ko-KR" sz="2400" baseline="0" dirty="0" smtClean="0"/>
                            <a:t>TM &lt; TT</a:t>
                          </a:r>
                          <a:endParaRPr lang="ko-KR" altLang="en-US" sz="2400" dirty="0"/>
                        </a:p>
                      </a:txBody>
                      <a:tcPr/>
                    </a:tc>
                    <a:tc>
                      <a:txBody>
                        <a:bodyPr/>
                        <a:lstStyle/>
                        <a:p>
                          <a:pPr latinLnBrk="1"/>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𝑝</m:t>
                                </m:r>
                                <m:r>
                                  <a:rPr lang="en-US" altLang="ko-KR" sz="2000" b="0" i="1" smtClean="0">
                                    <a:latin typeface="Cambria Math" panose="02040503050406030204" pitchFamily="18" charset="0"/>
                                  </a:rPr>
                                  <m:t>⋅</m:t>
                                </m:r>
                                <m:f>
                                  <m:fPr>
                                    <m:ctrlPr>
                                      <a:rPr lang="en-US" altLang="ko-KR" sz="2000" b="0" i="1" smtClean="0">
                                        <a:latin typeface="Cambria Math"/>
                                      </a:rPr>
                                    </m:ctrlPr>
                                  </m:fPr>
                                  <m:num>
                                    <m:r>
                                      <a:rPr lang="en-US" altLang="ko-KR" sz="2000" b="0" i="1" smtClean="0">
                                        <a:latin typeface="Cambria Math" panose="02040503050406030204" pitchFamily="18" charset="0"/>
                                      </a:rPr>
                                      <m:t>1</m:t>
                                    </m:r>
                                  </m:num>
                                  <m:den>
                                    <m:sSub>
                                      <m:sSubPr>
                                        <m:ctrlPr>
                                          <a:rPr lang="en-US" altLang="ko-KR" sz="2000" b="0" i="1" smtClean="0">
                                            <a:latin typeface="Cambria Math"/>
                                          </a:rPr>
                                        </m:ctrlPr>
                                      </m:sSub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𝐼</m:t>
                                        </m:r>
                                      </m:sub>
                                    </m:sSub>
                                  </m:den>
                                </m:f>
                              </m:oMath>
                            </m:oMathPara>
                          </a14:m>
                          <a:endParaRPr lang="ko-KR" altLang="en-US" sz="2000" dirty="0"/>
                        </a:p>
                      </a:txBody>
                      <a:tcPr/>
                    </a:tc>
                    <a:tc>
                      <a:txBody>
                        <a:bodyPr/>
                        <a:lstStyle/>
                        <a:p>
                          <a:pPr latinLnBrk="1"/>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𝑝</m:t>
                                </m:r>
                                <m:r>
                                  <a:rPr lang="en-US" altLang="ko-KR" sz="2000" b="0" i="1" smtClean="0">
                                    <a:latin typeface="Cambria Math" panose="02040503050406030204" pitchFamily="18" charset="0"/>
                                  </a:rPr>
                                  <m:t>⋅</m:t>
                                </m:r>
                                <m:f>
                                  <m:fPr>
                                    <m:ctrlPr>
                                      <a:rPr lang="en-US" altLang="ko-KR" sz="2000" b="0" i="1" smtClean="0">
                                        <a:latin typeface="Cambria Math"/>
                                      </a:rPr>
                                    </m:ctrlPr>
                                  </m:fPr>
                                  <m:num>
                                    <m:r>
                                      <a:rPr lang="en-US" altLang="ko-KR" sz="2000" b="0" i="1" smtClean="0">
                                        <a:latin typeface="Cambria Math" panose="02040503050406030204" pitchFamily="18" charset="0"/>
                                      </a:rPr>
                                      <m:t>1</m:t>
                                    </m:r>
                                  </m:num>
                                  <m:den>
                                    <m:sSubSup>
                                      <m:sSubSupPr>
                                        <m:ctrlPr>
                                          <a:rPr lang="en-US" altLang="ko-KR" sz="2000" b="0" i="1" smtClean="0">
                                            <a:latin typeface="Cambria Math"/>
                                          </a:rPr>
                                        </m:ctrlPr>
                                      </m:sSubSup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𝐼</m:t>
                                        </m:r>
                                      </m:sub>
                                      <m:sup>
                                        <m:r>
                                          <a:rPr lang="en-US" altLang="ko-KR" sz="2000" b="0" i="1" smtClean="0">
                                            <a:latin typeface="Cambria Math" panose="02040503050406030204" pitchFamily="18" charset="0"/>
                                          </a:rPr>
                                          <m:t>2</m:t>
                                        </m:r>
                                      </m:sup>
                                    </m:sSubSup>
                                  </m:den>
                                </m:f>
                              </m:oMath>
                            </m:oMathPara>
                          </a14:m>
                          <a:endParaRPr lang="ko-KR" altLang="en-US" sz="2000" dirty="0"/>
                        </a:p>
                      </a:txBody>
                      <a:tcPr/>
                    </a:tc>
                  </a:tr>
                  <a:tr h="370840">
                    <a:tc>
                      <a:txBody>
                        <a:bodyPr/>
                        <a:lstStyle/>
                        <a:p>
                          <a:pPr latinLnBrk="1"/>
                          <a:r>
                            <a:rPr lang="en-US" altLang="ko-KR" sz="2400" baseline="0" dirty="0" smtClean="0"/>
                            <a:t>TT &lt; TM</a:t>
                          </a:r>
                          <a:endParaRPr lang="ko-KR" altLang="en-US" sz="2400" dirty="0"/>
                        </a:p>
                      </a:txBody>
                      <a:tcPr/>
                    </a:tc>
                    <a:tc>
                      <a:txBody>
                        <a:bodyPr/>
                        <a:lstStyle/>
                        <a:p>
                          <a:pPr latinLnBrk="1"/>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𝑝</m:t>
                                </m:r>
                                <m:r>
                                  <a:rPr lang="en-US" altLang="ko-KR" sz="2000" b="0" i="1" smtClean="0">
                                    <a:latin typeface="Cambria Math" panose="02040503050406030204" pitchFamily="18" charset="0"/>
                                  </a:rPr>
                                  <m:t>⋅</m:t>
                                </m:r>
                                <m:sSubSup>
                                  <m:sSubSupPr>
                                    <m:ctrlPr>
                                      <a:rPr lang="en-US" altLang="ko-KR" sz="2000" b="0" i="1" smtClean="0">
                                        <a:latin typeface="Cambria Math"/>
                                      </a:rPr>
                                    </m:ctrlPr>
                                  </m:sSubSup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𝐷</m:t>
                                    </m:r>
                                  </m:sub>
                                  <m:sup>
                                    <m:r>
                                      <a:rPr lang="en-US" altLang="ko-KR" sz="2000" b="0" i="1" smtClean="0">
                                        <a:latin typeface="Cambria Math" panose="02040503050406030204" pitchFamily="18" charset="0"/>
                                      </a:rPr>
                                      <m:t>2</m:t>
                                    </m:r>
                                  </m:sup>
                                </m:sSubSup>
                              </m:oMath>
                            </m:oMathPara>
                          </a14:m>
                          <a:endParaRPr lang="ko-KR" altLang="en-US" sz="2000" dirty="0"/>
                        </a:p>
                      </a:txBody>
                      <a:tcPr/>
                    </a:tc>
                    <a:tc>
                      <a:txBody>
                        <a:bodyPr/>
                        <a:lstStyle/>
                        <a:p>
                          <a:pPr latinLnBrk="1"/>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𝑝</m:t>
                                </m:r>
                                <m:r>
                                  <a:rPr lang="en-US" altLang="ko-KR" sz="2000" b="0" i="1" smtClean="0">
                                    <a:latin typeface="Cambria Math" panose="02040503050406030204" pitchFamily="18" charset="0"/>
                                  </a:rPr>
                                  <m:t>⋅</m:t>
                                </m:r>
                                <m:sSub>
                                  <m:sSubPr>
                                    <m:ctrlPr>
                                      <a:rPr lang="en-US" altLang="ko-KR" sz="2000" b="0" i="1" smtClean="0">
                                        <a:latin typeface="Cambria Math"/>
                                      </a:rPr>
                                    </m:ctrlPr>
                                  </m:sSub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𝐷</m:t>
                                    </m:r>
                                  </m:sub>
                                </m:sSub>
                              </m:oMath>
                            </m:oMathPara>
                          </a14:m>
                          <a:endParaRPr lang="ko-KR" altLang="en-US" sz="2000" dirty="0"/>
                        </a:p>
                      </a:txBody>
                      <a:tcPr/>
                    </a:tc>
                  </a:tr>
                </a:tbl>
              </a:graphicData>
            </a:graphic>
          </p:graphicFrame>
        </mc:Choice>
        <mc:Fallback xmlns="">
          <p:graphicFrame>
            <p:nvGraphicFramePr>
              <p:cNvPr id="7" name="표 6"/>
              <p:cNvGraphicFramePr>
                <a:graphicFrameLocks noGrp="1"/>
              </p:cNvGraphicFramePr>
              <p:nvPr>
                <p:extLst>
                  <p:ext uri="{D42A27DB-BD31-4B8C-83A1-F6EECF244321}">
                    <p14:modId xmlns:p14="http://schemas.microsoft.com/office/powerpoint/2010/main" val="3997683229"/>
                  </p:ext>
                </p:extLst>
              </p:nvPr>
            </p:nvGraphicFramePr>
            <p:xfrm>
              <a:off x="1860376" y="3284984"/>
              <a:ext cx="6096000" cy="1965770"/>
            </p:xfrm>
            <a:graphic>
              <a:graphicData uri="http://schemas.openxmlformats.org/drawingml/2006/table">
                <a:tbl>
                  <a:tblPr firstRow="1" bandRow="1">
                    <a:tableStyleId>{5C22544A-7EE6-4342-B048-85BDC9FD1C3A}</a:tableStyleId>
                  </a:tblPr>
                  <a:tblGrid>
                    <a:gridCol w="2032000"/>
                    <a:gridCol w="2032000"/>
                    <a:gridCol w="2032000"/>
                  </a:tblGrid>
                  <a:tr h="771335">
                    <a:tc>
                      <a:txBody>
                        <a:bodyPr/>
                        <a:lstStyle/>
                        <a:p>
                          <a:pPr latinLnBrk="1"/>
                          <a:endParaRPr lang="ko-KR" altLang="en-US" sz="2400" dirty="0"/>
                        </a:p>
                      </a:txBody>
                      <a:tcPr/>
                    </a:tc>
                    <a:tc>
                      <a:txBody>
                        <a:bodyPr/>
                        <a:lstStyle/>
                        <a:p>
                          <a:endParaRPr lang="ko-KR"/>
                        </a:p>
                      </a:txBody>
                      <a:tcPr>
                        <a:blipFill rotWithShape="1">
                          <a:blip r:embed="rId2"/>
                          <a:stretch>
                            <a:fillRect l="-99701" t="-794" r="-100000" b="-174603"/>
                          </a:stretch>
                        </a:blipFill>
                      </a:tcPr>
                    </a:tc>
                    <a:tc>
                      <a:txBody>
                        <a:bodyPr/>
                        <a:lstStyle/>
                        <a:p>
                          <a:endParaRPr lang="ko-KR"/>
                        </a:p>
                      </a:txBody>
                      <a:tcPr>
                        <a:blipFill rotWithShape="1">
                          <a:blip r:embed="rId2"/>
                          <a:stretch>
                            <a:fillRect l="-200300" t="-794" r="-300" b="-174603"/>
                          </a:stretch>
                        </a:blipFill>
                      </a:tcPr>
                    </a:tc>
                  </a:tr>
                  <a:tr h="737235">
                    <a:tc>
                      <a:txBody>
                        <a:bodyPr/>
                        <a:lstStyle/>
                        <a:p>
                          <a:pPr latinLnBrk="1"/>
                          <a:r>
                            <a:rPr lang="en-US" altLang="ko-KR" sz="2400" baseline="0" dirty="0" smtClean="0"/>
                            <a:t>TM </a:t>
                          </a:r>
                          <a:r>
                            <a:rPr lang="en-US" altLang="ko-KR" sz="2400" baseline="0" dirty="0" smtClean="0"/>
                            <a:t>&lt; </a:t>
                          </a:r>
                          <a:r>
                            <a:rPr lang="en-US" altLang="ko-KR" sz="2400" baseline="0" dirty="0" smtClean="0"/>
                            <a:t>TT</a:t>
                          </a:r>
                          <a:endParaRPr lang="ko-KR" altLang="en-US" sz="2400" dirty="0"/>
                        </a:p>
                      </a:txBody>
                      <a:tcPr/>
                    </a:tc>
                    <a:tc>
                      <a:txBody>
                        <a:bodyPr/>
                        <a:lstStyle/>
                        <a:p>
                          <a:endParaRPr lang="ko-KR"/>
                        </a:p>
                      </a:txBody>
                      <a:tcPr>
                        <a:blipFill rotWithShape="1">
                          <a:blip r:embed="rId2"/>
                          <a:stretch>
                            <a:fillRect l="-99701" t="-104959" r="-100000" b="-81818"/>
                          </a:stretch>
                        </a:blipFill>
                      </a:tcPr>
                    </a:tc>
                    <a:tc>
                      <a:txBody>
                        <a:bodyPr/>
                        <a:lstStyle/>
                        <a:p>
                          <a:endParaRPr lang="ko-KR"/>
                        </a:p>
                      </a:txBody>
                      <a:tcPr>
                        <a:blipFill rotWithShape="1">
                          <a:blip r:embed="rId2"/>
                          <a:stretch>
                            <a:fillRect l="-200300" t="-104959" r="-300" b="-81818"/>
                          </a:stretch>
                        </a:blipFill>
                      </a:tcPr>
                    </a:tc>
                  </a:tr>
                  <a:tr h="457200">
                    <a:tc>
                      <a:txBody>
                        <a:bodyPr/>
                        <a:lstStyle/>
                        <a:p>
                          <a:pPr latinLnBrk="1"/>
                          <a:r>
                            <a:rPr lang="en-US" altLang="ko-KR" sz="2400" baseline="0" dirty="0" smtClean="0"/>
                            <a:t>TT </a:t>
                          </a:r>
                          <a:r>
                            <a:rPr lang="en-US" altLang="ko-KR" sz="2400" baseline="0" dirty="0" smtClean="0"/>
                            <a:t>&lt; </a:t>
                          </a:r>
                          <a:r>
                            <a:rPr lang="en-US" altLang="ko-KR" sz="2400" baseline="0" dirty="0" smtClean="0"/>
                            <a:t>TM</a:t>
                          </a:r>
                          <a:endParaRPr lang="ko-KR" altLang="en-US" sz="2400" dirty="0"/>
                        </a:p>
                      </a:txBody>
                      <a:tcPr/>
                    </a:tc>
                    <a:tc>
                      <a:txBody>
                        <a:bodyPr/>
                        <a:lstStyle/>
                        <a:p>
                          <a:endParaRPr lang="ko-KR"/>
                        </a:p>
                      </a:txBody>
                      <a:tcPr>
                        <a:blipFill rotWithShape="1">
                          <a:blip r:embed="rId2"/>
                          <a:stretch>
                            <a:fillRect l="-99701" t="-330667" r="-100000" b="-32000"/>
                          </a:stretch>
                        </a:blipFill>
                      </a:tcPr>
                    </a:tc>
                    <a:tc>
                      <a:txBody>
                        <a:bodyPr/>
                        <a:lstStyle/>
                        <a:p>
                          <a:endParaRPr lang="ko-KR"/>
                        </a:p>
                      </a:txBody>
                      <a:tcPr>
                        <a:blipFill rotWithShape="1">
                          <a:blip r:embed="rId2"/>
                          <a:stretch>
                            <a:fillRect l="-200300" t="-330667" r="-300" b="-32000"/>
                          </a:stretch>
                        </a:blipFill>
                      </a:tcPr>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5292080" y="5433946"/>
                <a:ext cx="2513509" cy="515334"/>
              </a:xfrm>
              <a:prstGeom prst="rect">
                <a:avLst/>
              </a:prstGeom>
              <a:noFill/>
            </p:spPr>
            <p:txBody>
              <a:bodyPr wrap="none" rtlCol="0">
                <a:spAutoFit/>
              </a:bodyPr>
              <a:lstStyle/>
              <a:p>
                <a:r>
                  <a:rPr lang="en-US" altLang="ko-KR" sz="2000" dirty="0"/>
                  <a:t>(</a:t>
                </a:r>
                <a14:m>
                  <m:oMath xmlns:m="http://schemas.openxmlformats.org/officeDocument/2006/math">
                    <m:sSub>
                      <m:sSubPr>
                        <m:ctrlPr>
                          <a:rPr lang="en-US" altLang="ko-KR" sz="2000" b="0" i="1" smtClean="0">
                            <a:latin typeface="Cambria Math"/>
                          </a:rPr>
                        </m:ctrlPr>
                      </m:sSub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𝐷</m:t>
                        </m:r>
                      </m:sub>
                    </m:sSub>
                    <m:r>
                      <a:rPr lang="en-US" altLang="ko-KR" sz="2000" b="0" i="1" smtClean="0">
                        <a:latin typeface="Cambria Math" panose="02040503050406030204" pitchFamily="18" charset="0"/>
                      </a:rPr>
                      <m:t>=</m:t>
                    </m:r>
                    <m:sSup>
                      <m:sSupPr>
                        <m:ctrlPr>
                          <a:rPr lang="en-US" altLang="ko-KR" sz="2000" b="0" i="1" smtClean="0">
                            <a:latin typeface="Cambria Math"/>
                          </a:rPr>
                        </m:ctrlPr>
                      </m:sSupPr>
                      <m:e>
                        <m:r>
                          <a:rPr lang="en-US" altLang="ko-KR" sz="2000" b="0" i="1" smtClean="0">
                            <a:latin typeface="Cambria Math" panose="02040503050406030204" pitchFamily="18" charset="0"/>
                          </a:rPr>
                          <m:t>2</m:t>
                        </m:r>
                      </m:e>
                      <m:sup>
                        <m:f>
                          <m:fPr>
                            <m:ctrlPr>
                              <a:rPr lang="en-US" altLang="ko-KR" sz="2000" b="0" i="1" smtClean="0">
                                <a:latin typeface="Cambria Math"/>
                              </a:rPr>
                            </m:ctrlPr>
                          </m:fPr>
                          <m:num>
                            <m:r>
                              <a:rPr lang="en-US" altLang="ko-KR" sz="2000" b="0" i="1" smtClean="0">
                                <a:latin typeface="Cambria Math" panose="02040503050406030204" pitchFamily="18" charset="0"/>
                              </a:rPr>
                              <m:t>1</m:t>
                            </m:r>
                          </m:num>
                          <m:den>
                            <m:r>
                              <a:rPr lang="en-US" altLang="ko-KR" sz="2000" b="0" i="1" smtClean="0">
                                <a:latin typeface="Cambria Math" panose="02040503050406030204" pitchFamily="18" charset="0"/>
                              </a:rPr>
                              <m:t>168</m:t>
                            </m:r>
                          </m:den>
                        </m:f>
                      </m:sup>
                    </m:sSup>
                    <m:r>
                      <a:rPr lang="en-US" altLang="ko-KR" sz="2000" b="0" i="1" smtClean="0">
                        <a:latin typeface="Cambria Math" panose="02040503050406030204" pitchFamily="18" charset="0"/>
                      </a:rPr>
                      <m:t>,  </m:t>
                    </m:r>
                    <m:sSub>
                      <m:sSubPr>
                        <m:ctrlPr>
                          <a:rPr lang="en-US" altLang="ko-KR" sz="2000" b="0" i="1" smtClean="0">
                            <a:latin typeface="Cambria Math"/>
                          </a:rPr>
                        </m:ctrlPr>
                      </m:sSub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𝐼</m:t>
                        </m:r>
                      </m:sub>
                    </m:sSub>
                    <m:r>
                      <a:rPr lang="en-US" altLang="ko-KR" sz="2000" b="0" i="1" smtClean="0">
                        <a:latin typeface="Cambria Math" panose="02040503050406030204" pitchFamily="18" charset="0"/>
                      </a:rPr>
                      <m:t>=</m:t>
                    </m:r>
                    <m:sSubSup>
                      <m:sSubSupPr>
                        <m:ctrlPr>
                          <a:rPr lang="en-US" altLang="ko-KR" sz="2000" b="0" i="1" smtClean="0">
                            <a:latin typeface="Cambria Math"/>
                          </a:rPr>
                        </m:ctrlPr>
                      </m:sSubSupPr>
                      <m:e>
                        <m:r>
                          <a:rPr lang="en-US" altLang="ko-KR" sz="2000" b="0" i="1" smtClean="0">
                            <a:latin typeface="Cambria Math" panose="02040503050406030204" pitchFamily="18" charset="0"/>
                          </a:rPr>
                          <m:t>𝑟</m:t>
                        </m:r>
                      </m:e>
                      <m:sub>
                        <m:r>
                          <a:rPr lang="en-US" altLang="ko-KR" sz="2000" b="0" i="1" smtClean="0">
                            <a:latin typeface="Cambria Math" panose="02040503050406030204" pitchFamily="18" charset="0"/>
                          </a:rPr>
                          <m:t>𝐷</m:t>
                        </m:r>
                      </m:sub>
                      <m:sup>
                        <m:r>
                          <a:rPr lang="en-US" altLang="ko-KR" sz="2000" b="0" i="1" smtClean="0">
                            <a:latin typeface="Cambria Math" panose="02040503050406030204" pitchFamily="18" charset="0"/>
                          </a:rPr>
                          <m:t>14</m:t>
                        </m:r>
                      </m:sup>
                    </m:sSubSup>
                  </m:oMath>
                </a14:m>
                <a:r>
                  <a:rPr lang="en-US" altLang="ko-KR" sz="2000" dirty="0" smtClean="0"/>
                  <a:t>)</a:t>
                </a:r>
                <a:endParaRPr lang="ko-KR" altLang="en-US" sz="2000" dirty="0"/>
              </a:p>
            </p:txBody>
          </p:sp>
        </mc:Choice>
        <mc:Fallback xmlns="">
          <p:sp>
            <p:nvSpPr>
              <p:cNvPr id="8" name="TextBox 7"/>
              <p:cNvSpPr txBox="1">
                <a:spLocks noRot="1" noChangeAspect="1" noMove="1" noResize="1" noEditPoints="1" noAdjustHandles="1" noChangeArrowheads="1" noChangeShapeType="1" noTextEdit="1"/>
              </p:cNvSpPr>
              <p:nvPr/>
            </p:nvSpPr>
            <p:spPr>
              <a:xfrm>
                <a:off x="5292080" y="5433946"/>
                <a:ext cx="2513509" cy="515334"/>
              </a:xfrm>
              <a:prstGeom prst="rect">
                <a:avLst/>
              </a:prstGeom>
              <a:blipFill rotWithShape="1">
                <a:blip r:embed="rId3"/>
                <a:stretch>
                  <a:fillRect l="-2427" b="-20000"/>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2542518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mc:AlternateContent xmlns:mc="http://schemas.openxmlformats.org/markup-compatibility/2006" xmlns:a14="http://schemas.microsoft.com/office/drawing/2010/main">
        <mc:Choice Requires="a14">
          <p:sp>
            <p:nvSpPr>
              <p:cNvPr id="7" name="TextBox 6"/>
              <p:cNvSpPr txBox="1"/>
              <p:nvPr/>
            </p:nvSpPr>
            <p:spPr>
              <a:xfrm>
                <a:off x="5724128" y="2572774"/>
                <a:ext cx="3096344" cy="3088474"/>
              </a:xfrm>
              <a:prstGeom prst="rect">
                <a:avLst/>
              </a:prstGeom>
              <a:noFill/>
            </p:spPr>
            <p:txBody>
              <a:bodyPr wrap="square" rtlCol="0">
                <a:spAutoFit/>
              </a:bodyPr>
              <a:lstStyle/>
              <a:p>
                <a:r>
                  <a:rPr lang="en-US" altLang="ko-KR" sz="1600" b="0" i="0" dirty="0" smtClean="0">
                    <a:solidFill>
                      <a:schemeClr val="bg1">
                        <a:lumMod val="75000"/>
                      </a:schemeClr>
                    </a:solidFill>
                    <a:cs typeface="Times New Roman" panose="02020603050405020304" pitchFamily="18" charset="0"/>
                  </a:rPr>
                  <a:t>(common)</a:t>
                </a:r>
              </a:p>
              <a:p>
                <a14:m>
                  <m:oMath xmlns:m="http://schemas.openxmlformats.org/officeDocument/2006/math">
                    <m:d>
                      <m:dPr>
                        <m:ctrlPr>
                          <a:rPr lang="en-US" altLang="ko-KR" sz="1600" b="0" i="1" smtClean="0">
                            <a:latin typeface="Cambria Math"/>
                          </a:rPr>
                        </m:ctrlPr>
                      </m:dPr>
                      <m:e>
                        <m:r>
                          <m:rPr>
                            <m:sty m:val="p"/>
                          </m:rPr>
                          <a:rPr lang="en-US" altLang="ko-KR" sz="1600">
                            <a:latin typeface="Cambria Math" panose="02040503050406030204" pitchFamily="18" charset="0"/>
                          </a:rPr>
                          <m:t>C</m:t>
                        </m:r>
                        <m:sSub>
                          <m:sSubPr>
                            <m:ctrlPr>
                              <a:rPr lang="en-US" altLang="ko-KR" sz="1600" i="1">
                                <a:latin typeface="Cambria Math"/>
                              </a:rPr>
                            </m:ctrlPr>
                          </m:sSubPr>
                          <m:e>
                            <m:r>
                              <m:rPr>
                                <m:sty m:val="p"/>
                              </m:rPr>
                              <a:rPr lang="en-US" altLang="ko-KR" sz="1600">
                                <a:latin typeface="Cambria Math" panose="02040503050406030204" pitchFamily="18" charset="0"/>
                              </a:rPr>
                              <m:t>W</m:t>
                            </m:r>
                          </m:e>
                          <m:sub>
                            <m:r>
                              <m:rPr>
                                <m:sty m:val="p"/>
                              </m:rPr>
                              <a:rPr lang="en-US" altLang="ko-KR" sz="1600">
                                <a:latin typeface="Cambria Math" panose="02040503050406030204" pitchFamily="18" charset="0"/>
                              </a:rPr>
                              <m:t>min</m:t>
                            </m:r>
                          </m:sub>
                        </m:sSub>
                        <m:r>
                          <a:rPr lang="en-US" altLang="ko-KR" sz="1600" b="0" i="0" smtClean="0">
                            <a:latin typeface="Cambria Math" panose="02040503050406030204" pitchFamily="18" charset="0"/>
                          </a:rPr>
                          <m:t>,</m:t>
                        </m:r>
                        <m:r>
                          <m:rPr>
                            <m:sty m:val="p"/>
                          </m:rPr>
                          <a:rPr lang="en-US" altLang="ko-KR" sz="1600">
                            <a:latin typeface="Cambria Math" panose="02040503050406030204" pitchFamily="18" charset="0"/>
                          </a:rPr>
                          <m:t>C</m:t>
                        </m:r>
                        <m:sSub>
                          <m:sSubPr>
                            <m:ctrlPr>
                              <a:rPr lang="en-US" altLang="ko-KR" sz="1600" i="1">
                                <a:latin typeface="Cambria Math"/>
                              </a:rPr>
                            </m:ctrlPr>
                          </m:sSubPr>
                          <m:e>
                            <m:r>
                              <m:rPr>
                                <m:sty m:val="p"/>
                              </m:rPr>
                              <a:rPr lang="en-US" altLang="ko-KR" sz="1600">
                                <a:latin typeface="Cambria Math" panose="02040503050406030204" pitchFamily="18" charset="0"/>
                              </a:rPr>
                              <m:t>W</m:t>
                            </m:r>
                          </m:e>
                          <m:sub>
                            <m:r>
                              <m:rPr>
                                <m:sty m:val="p"/>
                              </m:rPr>
                              <a:rPr lang="en-US" altLang="ko-KR" sz="1600">
                                <a:latin typeface="Cambria Math" panose="02040503050406030204" pitchFamily="18" charset="0"/>
                              </a:rPr>
                              <m:t>max</m:t>
                            </m:r>
                          </m:sub>
                        </m:sSub>
                      </m:e>
                    </m:d>
                    <m:r>
                      <a:rPr lang="en-US" altLang="ko-KR" sz="1600" b="0" i="1" smtClean="0">
                        <a:latin typeface="Cambria Math" panose="02040503050406030204" pitchFamily="18" charset="0"/>
                      </a:rPr>
                      <m:t>=</m:t>
                    </m:r>
                    <m:d>
                      <m:dPr>
                        <m:ctrlPr>
                          <a:rPr lang="en-US" altLang="ko-KR" sz="1600" b="0" i="1" smtClean="0">
                            <a:latin typeface="Cambria Math"/>
                          </a:rPr>
                        </m:ctrlPr>
                      </m:dPr>
                      <m:e>
                        <m:r>
                          <a:rPr lang="en-US" altLang="ko-KR" sz="1600" i="1">
                            <a:latin typeface="Cambria Math" panose="02040503050406030204" pitchFamily="18" charset="0"/>
                          </a:rPr>
                          <m:t>16</m:t>
                        </m:r>
                        <m:r>
                          <a:rPr lang="en-US" altLang="ko-KR" sz="1600" b="0" i="1" smtClean="0">
                            <a:latin typeface="Cambria Math" panose="02040503050406030204" pitchFamily="18" charset="0"/>
                          </a:rPr>
                          <m:t>,</m:t>
                        </m:r>
                        <m:r>
                          <a:rPr lang="en-US" altLang="ko-KR" sz="1600" i="1">
                            <a:latin typeface="Cambria Math" panose="02040503050406030204" pitchFamily="18" charset="0"/>
                          </a:rPr>
                          <m:t>1024</m:t>
                        </m:r>
                      </m:e>
                    </m:d>
                    <m:r>
                      <a:rPr lang="en-US" altLang="ko-KR" sz="1600" b="0" i="1" smtClean="0">
                        <a:latin typeface="Cambria Math" panose="02040503050406030204" pitchFamily="18" charset="0"/>
                      </a:rPr>
                      <m:t>,</m:t>
                    </m:r>
                  </m:oMath>
                </a14:m>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RTS/CTS enabled, </a:t>
                </a:r>
              </a:p>
              <a:p>
                <a14:m>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𝐿</m:t>
                        </m:r>
                      </m:e>
                      <m:sub>
                        <m:r>
                          <m:rPr>
                            <m:sty m:val="p"/>
                          </m:rPr>
                          <a:rPr lang="en-US" altLang="ko-KR" sz="1600" b="0" i="0" smtClean="0">
                            <a:latin typeface="Cambria Math" panose="02040503050406030204" pitchFamily="18" charset="0"/>
                          </a:rPr>
                          <m:t>packet</m:t>
                        </m:r>
                      </m:sub>
                    </m:sSub>
                    <m:r>
                      <a:rPr lang="en-US" altLang="ko-KR" sz="1600" b="0" i="1" smtClean="0">
                        <a:latin typeface="Cambria Math" panose="02040503050406030204" pitchFamily="18" charset="0"/>
                      </a:rPr>
                      <m:t>=1024</m:t>
                    </m:r>
                    <m:r>
                      <m:rPr>
                        <m:sty m:val="p"/>
                      </m:rPr>
                      <a:rPr lang="en-US" altLang="ko-KR" sz="1600" b="0" i="0" smtClean="0">
                        <a:latin typeface="Cambria Math" panose="02040503050406030204" pitchFamily="18" charset="0"/>
                      </a:rPr>
                      <m:t>B</m:t>
                    </m:r>
                    <m:r>
                      <a:rPr lang="en-US" altLang="ko-KR" sz="1600" b="0" i="0" smtClean="0">
                        <a:latin typeface="Cambria Math" panose="02040503050406030204" pitchFamily="18" charset="0"/>
                      </a:rPr>
                      <m:t>,</m:t>
                    </m:r>
                  </m:oMath>
                </a14:m>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3,600 sec run </a:t>
                </a:r>
                <a:r>
                  <a:rPr lang="en-US" altLang="ko-KR" sz="1600" dirty="0" err="1" smtClean="0">
                    <a:cs typeface="Times New Roman" panose="02020603050405020304" pitchFamily="18" charset="0"/>
                  </a:rPr>
                  <a:t>simul</a:t>
                </a:r>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Basic rate: 6 Mbps,</a:t>
                </a:r>
              </a:p>
              <a:p>
                <a:r>
                  <a:rPr lang="en-US" altLang="ko-KR" sz="1600" dirty="0" smtClean="0">
                    <a:cs typeface="Times New Roman" panose="02020603050405020304" pitchFamily="18" charset="0"/>
                  </a:rPr>
                  <a:t>802.11a based DCF parameters,</a:t>
                </a:r>
                <a:br>
                  <a:rPr lang="en-US" altLang="ko-KR" sz="1600" dirty="0" smtClean="0">
                    <a:cs typeface="Times New Roman" panose="02020603050405020304" pitchFamily="18" charset="0"/>
                  </a:rPr>
                </a:br>
                <a14:m>
                  <m:oMath xmlns:m="http://schemas.openxmlformats.org/officeDocument/2006/math">
                    <m:sSub>
                      <m:sSubPr>
                        <m:ctrlPr>
                          <a:rPr lang="en-US" altLang="ko-KR" sz="1600" b="0" i="1" smtClean="0">
                            <a:latin typeface="Cambria Math"/>
                            <a:cs typeface="Times New Roman" panose="02020603050405020304" pitchFamily="18" charset="0"/>
                          </a:rPr>
                        </m:ctrlPr>
                      </m:sSubPr>
                      <m:e>
                        <m:r>
                          <a:rPr lang="en-US" altLang="ko-KR" sz="1600" b="0" i="1" smtClean="0">
                            <a:latin typeface="Cambria Math" panose="02040503050406030204" pitchFamily="18" charset="0"/>
                            <a:cs typeface="Times New Roman" panose="02020603050405020304" pitchFamily="18" charset="0"/>
                          </a:rPr>
                          <m:t>𝛽</m:t>
                        </m:r>
                      </m:e>
                      <m:sub>
                        <m:r>
                          <a:rPr lang="en-US" altLang="ko-KR" sz="1600" b="0" i="1" smtClean="0">
                            <a:latin typeface="Cambria Math" panose="02040503050406030204" pitchFamily="18" charset="0"/>
                            <a:cs typeface="Times New Roman" panose="02020603050405020304" pitchFamily="18" charset="0"/>
                          </a:rPr>
                          <m:t>𝑡</m:t>
                        </m:r>
                      </m:sub>
                    </m:sSub>
                    <m:r>
                      <a:rPr lang="en-US" altLang="ko-KR" sz="1600" b="0" i="1" smtClean="0">
                        <a:latin typeface="Cambria Math" panose="02040503050406030204" pitchFamily="18" charset="0"/>
                        <a:cs typeface="Times New Roman" panose="02020603050405020304" pitchFamily="18" charset="0"/>
                      </a:rPr>
                      <m:t>=</m:t>
                    </m:r>
                    <m:sSub>
                      <m:sSubPr>
                        <m:ctrlPr>
                          <a:rPr lang="en-US" altLang="ko-KR" sz="1600" b="0" i="1" smtClean="0">
                            <a:latin typeface="Cambria Math"/>
                            <a:cs typeface="Times New Roman" panose="02020603050405020304" pitchFamily="18" charset="0"/>
                          </a:rPr>
                        </m:ctrlPr>
                      </m:sSubPr>
                      <m:e>
                        <m:r>
                          <a:rPr lang="en-US" altLang="ko-KR" sz="1600" b="0" i="1" smtClean="0">
                            <a:latin typeface="Cambria Math" panose="02040503050406030204" pitchFamily="18" charset="0"/>
                            <a:cs typeface="Times New Roman" panose="02020603050405020304" pitchFamily="18" charset="0"/>
                          </a:rPr>
                          <m:t>𝛽</m:t>
                        </m:r>
                      </m:e>
                      <m:sub>
                        <m:r>
                          <a:rPr lang="en-US" altLang="ko-KR" sz="1600" b="0" i="1" smtClean="0">
                            <a:latin typeface="Cambria Math" panose="02040503050406030204" pitchFamily="18" charset="0"/>
                            <a:cs typeface="Times New Roman" panose="02020603050405020304" pitchFamily="18" charset="0"/>
                          </a:rPr>
                          <m:t>𝑝</m:t>
                        </m:r>
                      </m:sub>
                    </m:sSub>
                    <m:r>
                      <a:rPr lang="en-US" altLang="ko-KR" sz="1600" b="0" i="1" smtClean="0">
                        <a:latin typeface="Cambria Math" panose="02040503050406030204" pitchFamily="18" charset="0"/>
                        <a:cs typeface="Times New Roman" panose="02020603050405020304" pitchFamily="18" charset="0"/>
                      </a:rPr>
                      <m:t>=0.95,</m:t>
                    </m:r>
                  </m:oMath>
                </a14:m>
                <a:r>
                  <a:rPr lang="en-US" altLang="ko-KR" sz="1600" dirty="0" smtClean="0">
                    <a:cs typeface="Times New Roman" panose="02020603050405020304" pitchFamily="18" charset="0"/>
                  </a:rPr>
                  <a:t> </a:t>
                </a:r>
              </a:p>
              <a:p>
                <a:r>
                  <a:rPr lang="en-US" altLang="ko-KR" sz="1600" dirty="0" smtClean="0">
                    <a:solidFill>
                      <a:schemeClr val="bg1">
                        <a:lumMod val="75000"/>
                      </a:schemeClr>
                    </a:solidFill>
                    <a:cs typeface="Times New Roman" panose="02020603050405020304" pitchFamily="18" charset="0"/>
                  </a:rPr>
                  <a:t>(EIED) </a:t>
                </a:r>
                <a:r>
                  <a:rPr lang="en-US" altLang="ko-KR" sz="1600" dirty="0" smtClean="0">
                    <a:cs typeface="Times New Roman" panose="02020603050405020304" pitchFamily="18" charset="0"/>
                  </a:rPr>
                  <a:t/>
                </a:r>
                <a:br>
                  <a:rPr lang="en-US" altLang="ko-KR" sz="1600" dirty="0" smtClean="0">
                    <a:cs typeface="Times New Roman" panose="02020603050405020304" pitchFamily="18" charset="0"/>
                  </a:rPr>
                </a:br>
                <a:r>
                  <a:rPr lang="en-US" altLang="ko-KR" sz="1600" dirty="0" smtClean="0">
                    <a:cs typeface="Times New Roman" panose="02020603050405020304" pitchFamily="18" charset="0"/>
                  </a:rPr>
                  <a:t>M=12, n=14, </a:t>
                </a:r>
              </a:p>
              <a:p>
                <a:r>
                  <a:rPr lang="en-US" altLang="ko-KR" sz="1600" dirty="0" smtClean="0">
                    <a:solidFill>
                      <a:schemeClr val="bg1">
                        <a:lumMod val="75000"/>
                      </a:schemeClr>
                    </a:solidFill>
                    <a:cs typeface="Times New Roman" panose="02020603050405020304" pitchFamily="18" charset="0"/>
                  </a:rPr>
                  <a:t>(Adaptive p-per.)</a:t>
                </a:r>
              </a:p>
              <a:p>
                <a:pPr/>
                <a14:m>
                  <m:oMathPara xmlns:m="http://schemas.openxmlformats.org/officeDocument/2006/math">
                    <m:oMathParaPr>
                      <m:jc m:val="left"/>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𝑇</m:t>
                          </m:r>
                        </m:sub>
                      </m:sSub>
                      <m:r>
                        <a:rPr lang="en-US" altLang="ko-KR" sz="1600" b="0" i="1" smtClean="0">
                          <a:latin typeface="Cambria Math" panose="02040503050406030204" pitchFamily="18" charset="0"/>
                        </a:rPr>
                        <m:t>=3.0</m:t>
                      </m:r>
                    </m:oMath>
                  </m:oMathPara>
                </a14:m>
                <a:endParaRPr lang="ko-KR" altLang="en-US" sz="1600" dirty="0">
                  <a:cs typeface="Times New Roman" panose="02020603050405020304" pitchFamily="18"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724128" y="2572774"/>
                <a:ext cx="3096344" cy="3088474"/>
              </a:xfrm>
              <a:prstGeom prst="rect">
                <a:avLst/>
              </a:prstGeom>
              <a:blipFill rotWithShape="1">
                <a:blip r:embed="rId2"/>
                <a:stretch>
                  <a:fillRect l="-1181" t="-592"/>
                </a:stretch>
              </a:blipFill>
            </p:spPr>
            <p:txBody>
              <a:bodyPr/>
              <a:lstStyle/>
              <a:p>
                <a:r>
                  <a:rPr lang="ko-KR" altLang="en-US">
                    <a:noFill/>
                  </a:rPr>
                  <a:t> </a:t>
                </a:r>
              </a:p>
            </p:txBody>
          </p:sp>
        </mc:Fallback>
      </mc:AlternateContent>
      <p:sp>
        <p:nvSpPr>
          <p:cNvPr id="8" name="TextBox 7"/>
          <p:cNvSpPr txBox="1"/>
          <p:nvPr/>
        </p:nvSpPr>
        <p:spPr>
          <a:xfrm>
            <a:off x="1177635" y="1916832"/>
            <a:ext cx="739305" cy="276999"/>
          </a:xfrm>
          <a:prstGeom prst="rect">
            <a:avLst/>
          </a:prstGeom>
          <a:noFill/>
        </p:spPr>
        <p:txBody>
          <a:bodyPr wrap="none" rtlCol="0">
            <a:spAutoFit/>
          </a:bodyPr>
          <a:lstStyle/>
          <a:p>
            <a:r>
              <a:rPr lang="en-US" altLang="ko-KR" dirty="0" smtClean="0"/>
              <a:t>(BASIC)</a:t>
            </a:r>
            <a:endParaRPr lang="ko-KR" altLang="en-US" dirty="0"/>
          </a:p>
        </p:txBody>
      </p:sp>
      <p:pic>
        <p:nvPicPr>
          <p:cNvPr id="9" name="그림 8"/>
          <p:cNvPicPr>
            <a:picLocks noChangeAspect="1"/>
          </p:cNvPicPr>
          <p:nvPr/>
        </p:nvPicPr>
        <p:blipFill>
          <a:blip r:embed="rId3"/>
          <a:stretch>
            <a:fillRect/>
          </a:stretch>
        </p:blipFill>
        <p:spPr>
          <a:xfrm>
            <a:off x="104377" y="2101498"/>
            <a:ext cx="6003507" cy="3870049"/>
          </a:xfrm>
          <a:prstGeom prst="rect">
            <a:avLst/>
          </a:prstGeom>
        </p:spPr>
      </p:pic>
    </p:spTree>
    <p:extLst>
      <p:ext uri="{BB962C8B-B14F-4D97-AF65-F5344CB8AC3E}">
        <p14:creationId xmlns:p14="http://schemas.microsoft.com/office/powerpoint/2010/main" val="359403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pic>
        <p:nvPicPr>
          <p:cNvPr id="7" name="그림 6"/>
          <p:cNvPicPr>
            <a:picLocks noChangeAspect="1"/>
          </p:cNvPicPr>
          <p:nvPr/>
        </p:nvPicPr>
        <p:blipFill>
          <a:blip r:embed="rId2"/>
          <a:stretch>
            <a:fillRect/>
          </a:stretch>
        </p:blipFill>
        <p:spPr>
          <a:xfrm>
            <a:off x="82026" y="2113473"/>
            <a:ext cx="6046440" cy="3897725"/>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5724128" y="2572774"/>
                <a:ext cx="3168352" cy="3088474"/>
              </a:xfrm>
              <a:prstGeom prst="rect">
                <a:avLst/>
              </a:prstGeom>
              <a:noFill/>
            </p:spPr>
            <p:txBody>
              <a:bodyPr wrap="square" rtlCol="0">
                <a:spAutoFit/>
              </a:bodyPr>
              <a:lstStyle/>
              <a:p>
                <a:r>
                  <a:rPr lang="en-US" altLang="ko-KR" sz="1600" b="0" i="0" dirty="0" smtClean="0">
                    <a:solidFill>
                      <a:schemeClr val="bg1">
                        <a:lumMod val="75000"/>
                      </a:schemeClr>
                    </a:solidFill>
                    <a:cs typeface="Times New Roman" panose="02020603050405020304" pitchFamily="18" charset="0"/>
                  </a:rPr>
                  <a:t>(common)</a:t>
                </a:r>
              </a:p>
              <a:p>
                <a14:m>
                  <m:oMath xmlns:m="http://schemas.openxmlformats.org/officeDocument/2006/math">
                    <m:d>
                      <m:dPr>
                        <m:ctrlPr>
                          <a:rPr lang="en-US" altLang="ko-KR" sz="1600" b="0" i="1" smtClean="0">
                            <a:latin typeface="Cambria Math"/>
                          </a:rPr>
                        </m:ctrlPr>
                      </m:dPr>
                      <m:e>
                        <m:r>
                          <m:rPr>
                            <m:sty m:val="p"/>
                          </m:rPr>
                          <a:rPr lang="en-US" altLang="ko-KR" sz="1600">
                            <a:latin typeface="Cambria Math" panose="02040503050406030204" pitchFamily="18" charset="0"/>
                          </a:rPr>
                          <m:t>C</m:t>
                        </m:r>
                        <m:sSub>
                          <m:sSubPr>
                            <m:ctrlPr>
                              <a:rPr lang="en-US" altLang="ko-KR" sz="1600" i="1">
                                <a:latin typeface="Cambria Math"/>
                              </a:rPr>
                            </m:ctrlPr>
                          </m:sSubPr>
                          <m:e>
                            <m:r>
                              <m:rPr>
                                <m:sty m:val="p"/>
                              </m:rPr>
                              <a:rPr lang="en-US" altLang="ko-KR" sz="1600">
                                <a:latin typeface="Cambria Math" panose="02040503050406030204" pitchFamily="18" charset="0"/>
                              </a:rPr>
                              <m:t>W</m:t>
                            </m:r>
                          </m:e>
                          <m:sub>
                            <m:r>
                              <m:rPr>
                                <m:sty m:val="p"/>
                              </m:rPr>
                              <a:rPr lang="en-US" altLang="ko-KR" sz="1600">
                                <a:latin typeface="Cambria Math" panose="02040503050406030204" pitchFamily="18" charset="0"/>
                              </a:rPr>
                              <m:t>min</m:t>
                            </m:r>
                          </m:sub>
                        </m:sSub>
                        <m:r>
                          <a:rPr lang="en-US" altLang="ko-KR" sz="1600" b="0" i="0" smtClean="0">
                            <a:latin typeface="Cambria Math" panose="02040503050406030204" pitchFamily="18" charset="0"/>
                          </a:rPr>
                          <m:t>,</m:t>
                        </m:r>
                        <m:r>
                          <m:rPr>
                            <m:sty m:val="p"/>
                          </m:rPr>
                          <a:rPr lang="en-US" altLang="ko-KR" sz="1600">
                            <a:latin typeface="Cambria Math" panose="02040503050406030204" pitchFamily="18" charset="0"/>
                          </a:rPr>
                          <m:t>C</m:t>
                        </m:r>
                        <m:sSub>
                          <m:sSubPr>
                            <m:ctrlPr>
                              <a:rPr lang="en-US" altLang="ko-KR" sz="1600" i="1">
                                <a:latin typeface="Cambria Math"/>
                              </a:rPr>
                            </m:ctrlPr>
                          </m:sSubPr>
                          <m:e>
                            <m:r>
                              <m:rPr>
                                <m:sty m:val="p"/>
                              </m:rPr>
                              <a:rPr lang="en-US" altLang="ko-KR" sz="1600">
                                <a:latin typeface="Cambria Math" panose="02040503050406030204" pitchFamily="18" charset="0"/>
                              </a:rPr>
                              <m:t>W</m:t>
                            </m:r>
                          </m:e>
                          <m:sub>
                            <m:r>
                              <m:rPr>
                                <m:sty m:val="p"/>
                              </m:rPr>
                              <a:rPr lang="en-US" altLang="ko-KR" sz="1600">
                                <a:latin typeface="Cambria Math" panose="02040503050406030204" pitchFamily="18" charset="0"/>
                              </a:rPr>
                              <m:t>max</m:t>
                            </m:r>
                          </m:sub>
                        </m:sSub>
                      </m:e>
                    </m:d>
                    <m:r>
                      <a:rPr lang="en-US" altLang="ko-KR" sz="1600" b="0" i="1" smtClean="0">
                        <a:latin typeface="Cambria Math" panose="02040503050406030204" pitchFamily="18" charset="0"/>
                      </a:rPr>
                      <m:t>=</m:t>
                    </m:r>
                    <m:d>
                      <m:dPr>
                        <m:ctrlPr>
                          <a:rPr lang="en-US" altLang="ko-KR" sz="1600" b="0" i="1" smtClean="0">
                            <a:latin typeface="Cambria Math"/>
                          </a:rPr>
                        </m:ctrlPr>
                      </m:dPr>
                      <m:e>
                        <m:r>
                          <a:rPr lang="en-US" altLang="ko-KR" sz="1600" i="1">
                            <a:latin typeface="Cambria Math" panose="02040503050406030204" pitchFamily="18" charset="0"/>
                          </a:rPr>
                          <m:t>16</m:t>
                        </m:r>
                        <m:r>
                          <a:rPr lang="en-US" altLang="ko-KR" sz="1600" b="0" i="1" smtClean="0">
                            <a:latin typeface="Cambria Math" panose="02040503050406030204" pitchFamily="18" charset="0"/>
                          </a:rPr>
                          <m:t>,</m:t>
                        </m:r>
                        <m:r>
                          <a:rPr lang="en-US" altLang="ko-KR" sz="1600" i="1">
                            <a:latin typeface="Cambria Math" panose="02040503050406030204" pitchFamily="18" charset="0"/>
                          </a:rPr>
                          <m:t>1024</m:t>
                        </m:r>
                      </m:e>
                    </m:d>
                    <m:r>
                      <a:rPr lang="en-US" altLang="ko-KR" sz="1600" b="0" i="1" smtClean="0">
                        <a:latin typeface="Cambria Math" panose="02040503050406030204" pitchFamily="18" charset="0"/>
                      </a:rPr>
                      <m:t>,</m:t>
                    </m:r>
                  </m:oMath>
                </a14:m>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RTS/CTS enabled, </a:t>
                </a:r>
              </a:p>
              <a:p>
                <a14:m>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𝐿</m:t>
                        </m:r>
                      </m:e>
                      <m:sub>
                        <m:r>
                          <m:rPr>
                            <m:sty m:val="p"/>
                          </m:rPr>
                          <a:rPr lang="en-US" altLang="ko-KR" sz="1600" b="0" i="0" smtClean="0">
                            <a:latin typeface="Cambria Math" panose="02040503050406030204" pitchFamily="18" charset="0"/>
                          </a:rPr>
                          <m:t>packet</m:t>
                        </m:r>
                      </m:sub>
                    </m:sSub>
                    <m:r>
                      <a:rPr lang="en-US" altLang="ko-KR" sz="1600" b="0" i="1" smtClean="0">
                        <a:latin typeface="Cambria Math" panose="02040503050406030204" pitchFamily="18" charset="0"/>
                      </a:rPr>
                      <m:t>=1024</m:t>
                    </m:r>
                    <m:r>
                      <m:rPr>
                        <m:sty m:val="p"/>
                      </m:rPr>
                      <a:rPr lang="en-US" altLang="ko-KR" sz="1600" b="0" i="0" smtClean="0">
                        <a:latin typeface="Cambria Math" panose="02040503050406030204" pitchFamily="18" charset="0"/>
                      </a:rPr>
                      <m:t>B</m:t>
                    </m:r>
                    <m:r>
                      <a:rPr lang="en-US" altLang="ko-KR" sz="1600" b="0" i="0" smtClean="0">
                        <a:latin typeface="Cambria Math" panose="02040503050406030204" pitchFamily="18" charset="0"/>
                      </a:rPr>
                      <m:t>,</m:t>
                    </m:r>
                  </m:oMath>
                </a14:m>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3,600 sec run </a:t>
                </a:r>
                <a:r>
                  <a:rPr lang="en-US" altLang="ko-KR" sz="1600" dirty="0" err="1" smtClean="0">
                    <a:cs typeface="Times New Roman" panose="02020603050405020304" pitchFamily="18" charset="0"/>
                  </a:rPr>
                  <a:t>simul</a:t>
                </a:r>
                <a:r>
                  <a:rPr lang="en-US" altLang="ko-KR" sz="1600" dirty="0" smtClean="0">
                    <a:cs typeface="Times New Roman" panose="02020603050405020304" pitchFamily="18" charset="0"/>
                  </a:rPr>
                  <a:t>., </a:t>
                </a:r>
              </a:p>
              <a:p>
                <a:r>
                  <a:rPr lang="en-US" altLang="ko-KR" sz="1600" dirty="0" smtClean="0">
                    <a:cs typeface="Times New Roman" panose="02020603050405020304" pitchFamily="18" charset="0"/>
                  </a:rPr>
                  <a:t>Basic rate: 6 Mbps,</a:t>
                </a:r>
              </a:p>
              <a:p>
                <a:r>
                  <a:rPr lang="en-US" altLang="ko-KR" sz="1600" dirty="0" smtClean="0">
                    <a:cs typeface="Times New Roman" panose="02020603050405020304" pitchFamily="18" charset="0"/>
                  </a:rPr>
                  <a:t>802.11a based DCF parameters,</a:t>
                </a:r>
                <a:br>
                  <a:rPr lang="en-US" altLang="ko-KR" sz="1600" dirty="0" smtClean="0">
                    <a:cs typeface="Times New Roman" panose="02020603050405020304" pitchFamily="18" charset="0"/>
                  </a:rPr>
                </a:br>
                <a14:m>
                  <m:oMath xmlns:m="http://schemas.openxmlformats.org/officeDocument/2006/math">
                    <m:sSub>
                      <m:sSubPr>
                        <m:ctrlPr>
                          <a:rPr lang="en-US" altLang="ko-KR" sz="1600" b="0" i="1" smtClean="0">
                            <a:latin typeface="Cambria Math"/>
                            <a:cs typeface="Times New Roman" panose="02020603050405020304" pitchFamily="18" charset="0"/>
                          </a:rPr>
                        </m:ctrlPr>
                      </m:sSubPr>
                      <m:e>
                        <m:r>
                          <a:rPr lang="en-US" altLang="ko-KR" sz="1600" b="0" i="1" smtClean="0">
                            <a:latin typeface="Cambria Math" panose="02040503050406030204" pitchFamily="18" charset="0"/>
                            <a:cs typeface="Times New Roman" panose="02020603050405020304" pitchFamily="18" charset="0"/>
                          </a:rPr>
                          <m:t>𝛽</m:t>
                        </m:r>
                      </m:e>
                      <m:sub>
                        <m:r>
                          <a:rPr lang="en-US" altLang="ko-KR" sz="1600" b="0" i="1" smtClean="0">
                            <a:latin typeface="Cambria Math" panose="02040503050406030204" pitchFamily="18" charset="0"/>
                            <a:cs typeface="Times New Roman" panose="02020603050405020304" pitchFamily="18" charset="0"/>
                          </a:rPr>
                          <m:t>𝑡</m:t>
                        </m:r>
                      </m:sub>
                    </m:sSub>
                    <m:r>
                      <a:rPr lang="en-US" altLang="ko-KR" sz="1600" b="0" i="1" smtClean="0">
                        <a:latin typeface="Cambria Math" panose="02040503050406030204" pitchFamily="18" charset="0"/>
                        <a:cs typeface="Times New Roman" panose="02020603050405020304" pitchFamily="18" charset="0"/>
                      </a:rPr>
                      <m:t>=</m:t>
                    </m:r>
                    <m:sSub>
                      <m:sSubPr>
                        <m:ctrlPr>
                          <a:rPr lang="en-US" altLang="ko-KR" sz="1600" b="0" i="1" smtClean="0">
                            <a:latin typeface="Cambria Math"/>
                            <a:cs typeface="Times New Roman" panose="02020603050405020304" pitchFamily="18" charset="0"/>
                          </a:rPr>
                        </m:ctrlPr>
                      </m:sSubPr>
                      <m:e>
                        <m:r>
                          <a:rPr lang="en-US" altLang="ko-KR" sz="1600" b="0" i="1" smtClean="0">
                            <a:latin typeface="Cambria Math" panose="02040503050406030204" pitchFamily="18" charset="0"/>
                            <a:cs typeface="Times New Roman" panose="02020603050405020304" pitchFamily="18" charset="0"/>
                          </a:rPr>
                          <m:t>𝛽</m:t>
                        </m:r>
                      </m:e>
                      <m:sub>
                        <m:r>
                          <a:rPr lang="en-US" altLang="ko-KR" sz="1600" b="0" i="1" smtClean="0">
                            <a:latin typeface="Cambria Math" panose="02040503050406030204" pitchFamily="18" charset="0"/>
                            <a:cs typeface="Times New Roman" panose="02020603050405020304" pitchFamily="18" charset="0"/>
                          </a:rPr>
                          <m:t>𝑝</m:t>
                        </m:r>
                      </m:sub>
                    </m:sSub>
                    <m:r>
                      <a:rPr lang="en-US" altLang="ko-KR" sz="1600" b="0" i="1" smtClean="0">
                        <a:latin typeface="Cambria Math" panose="02040503050406030204" pitchFamily="18" charset="0"/>
                        <a:cs typeface="Times New Roman" panose="02020603050405020304" pitchFamily="18" charset="0"/>
                      </a:rPr>
                      <m:t>=0.95,</m:t>
                    </m:r>
                  </m:oMath>
                </a14:m>
                <a:r>
                  <a:rPr lang="en-US" altLang="ko-KR" sz="1600" dirty="0" smtClean="0">
                    <a:cs typeface="Times New Roman" panose="02020603050405020304" pitchFamily="18" charset="0"/>
                  </a:rPr>
                  <a:t> </a:t>
                </a:r>
              </a:p>
              <a:p>
                <a:r>
                  <a:rPr lang="en-US" altLang="ko-KR" sz="1600" dirty="0" smtClean="0">
                    <a:solidFill>
                      <a:schemeClr val="bg1">
                        <a:lumMod val="75000"/>
                      </a:schemeClr>
                    </a:solidFill>
                    <a:cs typeface="Times New Roman" panose="02020603050405020304" pitchFamily="18" charset="0"/>
                  </a:rPr>
                  <a:t>(EIED) </a:t>
                </a:r>
                <a:r>
                  <a:rPr lang="en-US" altLang="ko-KR" sz="1600" dirty="0" smtClean="0">
                    <a:cs typeface="Times New Roman" panose="02020603050405020304" pitchFamily="18" charset="0"/>
                  </a:rPr>
                  <a:t/>
                </a:r>
                <a:br>
                  <a:rPr lang="en-US" altLang="ko-KR" sz="1600" dirty="0" smtClean="0">
                    <a:cs typeface="Times New Roman" panose="02020603050405020304" pitchFamily="18" charset="0"/>
                  </a:rPr>
                </a:br>
                <a:r>
                  <a:rPr lang="en-US" altLang="ko-KR" sz="1600" dirty="0" smtClean="0">
                    <a:cs typeface="Times New Roman" panose="02020603050405020304" pitchFamily="18" charset="0"/>
                  </a:rPr>
                  <a:t>M=12, n=14, </a:t>
                </a:r>
              </a:p>
              <a:p>
                <a:r>
                  <a:rPr lang="en-US" altLang="ko-KR" sz="1600" dirty="0" smtClean="0">
                    <a:solidFill>
                      <a:schemeClr val="bg1">
                        <a:lumMod val="75000"/>
                      </a:schemeClr>
                    </a:solidFill>
                    <a:cs typeface="Times New Roman" panose="02020603050405020304" pitchFamily="18" charset="0"/>
                  </a:rPr>
                  <a:t>(Adaptive p-per.)</a:t>
                </a:r>
              </a:p>
              <a:p>
                <a:pPr/>
                <a14:m>
                  <m:oMathPara xmlns:m="http://schemas.openxmlformats.org/officeDocument/2006/math">
                    <m:oMathParaPr>
                      <m:jc m:val="left"/>
                    </m:oMathParaPr>
                    <m:oMath xmlns:m="http://schemas.openxmlformats.org/officeDocument/2006/math">
                      <m:sSub>
                        <m:sSubPr>
                          <m:ctrlPr>
                            <a:rPr lang="en-US" altLang="ko-KR" sz="1600" b="0" i="1" smtClean="0">
                              <a:latin typeface="Cambria Math"/>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𝑇</m:t>
                          </m:r>
                        </m:sub>
                      </m:sSub>
                      <m:r>
                        <a:rPr lang="en-US" altLang="ko-KR" sz="1600" b="0" i="1" smtClean="0">
                          <a:latin typeface="Cambria Math" panose="02040503050406030204" pitchFamily="18" charset="0"/>
                        </a:rPr>
                        <m:t>=3.0</m:t>
                      </m:r>
                    </m:oMath>
                  </m:oMathPara>
                </a14:m>
                <a:endParaRPr lang="ko-KR" altLang="en-US" sz="1600" dirty="0">
                  <a:cs typeface="Times New Roman" panose="02020603050405020304" pitchFamily="18"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5724128" y="2572774"/>
                <a:ext cx="3168352" cy="3088474"/>
              </a:xfrm>
              <a:prstGeom prst="rect">
                <a:avLst/>
              </a:prstGeom>
              <a:blipFill rotWithShape="1">
                <a:blip r:embed="rId3"/>
                <a:stretch>
                  <a:fillRect l="-1154" t="-592"/>
                </a:stretch>
              </a:blipFill>
            </p:spPr>
            <p:txBody>
              <a:bodyPr/>
              <a:lstStyle/>
              <a:p>
                <a:r>
                  <a:rPr lang="ko-KR" altLang="en-US">
                    <a:noFill/>
                  </a:rPr>
                  <a:t> </a:t>
                </a:r>
              </a:p>
            </p:txBody>
          </p:sp>
        </mc:Fallback>
      </mc:AlternateContent>
      <p:sp>
        <p:nvSpPr>
          <p:cNvPr id="9" name="TextBox 8"/>
          <p:cNvSpPr txBox="1"/>
          <p:nvPr/>
        </p:nvSpPr>
        <p:spPr>
          <a:xfrm>
            <a:off x="1115616" y="1927865"/>
            <a:ext cx="885563" cy="276999"/>
          </a:xfrm>
          <a:prstGeom prst="rect">
            <a:avLst/>
          </a:prstGeom>
          <a:noFill/>
        </p:spPr>
        <p:txBody>
          <a:bodyPr wrap="none" rtlCol="0">
            <a:spAutoFit/>
          </a:bodyPr>
          <a:lstStyle/>
          <a:p>
            <a:r>
              <a:rPr lang="en-US" altLang="ko-KR" dirty="0" smtClean="0"/>
              <a:t>(RTS/CTS)</a:t>
            </a:r>
            <a:endParaRPr lang="ko-KR" altLang="en-US" dirty="0"/>
          </a:p>
        </p:txBody>
      </p:sp>
    </p:spTree>
    <p:extLst>
      <p:ext uri="{BB962C8B-B14F-4D97-AF65-F5344CB8AC3E}">
        <p14:creationId xmlns:p14="http://schemas.microsoft.com/office/powerpoint/2010/main" val="110879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4" name="날짜 개체 틀 3"/>
          <p:cNvSpPr>
            <a:spLocks noGrp="1"/>
          </p:cNvSpPr>
          <p:nvPr>
            <p:ph type="dt" sz="half" idx="10"/>
          </p:nvPr>
        </p:nvSpPr>
        <p:spPr/>
        <p:txBody>
          <a:bodyPr/>
          <a:lstStyle/>
          <a:p>
            <a:r>
              <a:rPr lang="en-US" altLang="ko-KR" smtClean="0"/>
              <a:t>Nov.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8" name="그림 7"/>
          <p:cNvPicPr>
            <a:picLocks noChangeAspect="1"/>
          </p:cNvPicPr>
          <p:nvPr/>
        </p:nvPicPr>
        <p:blipFill>
          <a:blip r:embed="rId2"/>
          <a:stretch>
            <a:fillRect/>
          </a:stretch>
        </p:blipFill>
        <p:spPr>
          <a:xfrm>
            <a:off x="-468560" y="1556792"/>
            <a:ext cx="5619750" cy="3622667"/>
          </a:xfrm>
          <a:prstGeom prst="rect">
            <a:avLst/>
          </a:prstGeom>
        </p:spPr>
      </p:pic>
      <p:sp>
        <p:nvSpPr>
          <p:cNvPr id="10" name="타원 9"/>
          <p:cNvSpPr/>
          <p:nvPr/>
        </p:nvSpPr>
        <p:spPr>
          <a:xfrm>
            <a:off x="1043608" y="3573016"/>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1" name="직선 화살표 연결선 10"/>
          <p:cNvCxnSpPr/>
          <p:nvPr/>
        </p:nvCxnSpPr>
        <p:spPr>
          <a:xfrm>
            <a:off x="1189433" y="4075263"/>
            <a:ext cx="3526583" cy="1874017"/>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2" name="직선 화살표 연결선 11"/>
          <p:cNvCxnSpPr/>
          <p:nvPr/>
        </p:nvCxnSpPr>
        <p:spPr>
          <a:xfrm flipV="1">
            <a:off x="1295636" y="2996952"/>
            <a:ext cx="3420380" cy="576064"/>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
        <p:nvSpPr>
          <p:cNvPr id="15" name="TextBox 14"/>
          <p:cNvSpPr txBox="1"/>
          <p:nvPr/>
        </p:nvSpPr>
        <p:spPr>
          <a:xfrm>
            <a:off x="1043608" y="5395282"/>
            <a:ext cx="2380953" cy="498342"/>
          </a:xfrm>
          <a:prstGeom prst="rect">
            <a:avLst/>
          </a:prstGeom>
          <a:noFill/>
        </p:spPr>
        <p:txBody>
          <a:bodyPr wrap="square" rtlCol="0">
            <a:spAutoFit/>
          </a:bodyPr>
          <a:lstStyle/>
          <a:p>
            <a:pPr>
              <a:lnSpc>
                <a:spcPct val="150000"/>
              </a:lnSpc>
            </a:pPr>
            <a:r>
              <a:rPr lang="en-US" altLang="ko-KR" sz="2000" dirty="0" smtClean="0"/>
              <a:t>#PDs: 50 </a:t>
            </a:r>
            <a:r>
              <a:rPr lang="en-US" altLang="ko-KR" sz="2000" dirty="0" smtClean="0">
                <a:sym typeface="Wingdings" panose="05000000000000000000" pitchFamily="2" charset="2"/>
              </a:rPr>
              <a:t> 200</a:t>
            </a:r>
            <a:endParaRPr lang="en-US" altLang="ko-KR" sz="2000" dirty="0" smtClean="0"/>
          </a:p>
        </p:txBody>
      </p:sp>
      <p:pic>
        <p:nvPicPr>
          <p:cNvPr id="7" name="그림 6"/>
          <p:cNvPicPr>
            <a:picLocks noChangeAspect="1"/>
          </p:cNvPicPr>
          <p:nvPr/>
        </p:nvPicPr>
        <p:blipFill>
          <a:blip r:embed="rId3"/>
          <a:stretch>
            <a:fillRect/>
          </a:stretch>
        </p:blipFill>
        <p:spPr>
          <a:xfrm>
            <a:off x="3992810" y="2686653"/>
            <a:ext cx="5619750" cy="3622667"/>
          </a:xfrm>
          <a:prstGeom prst="rect">
            <a:avLst/>
          </a:prstGeom>
        </p:spPr>
      </p:pic>
      <p:sp>
        <p:nvSpPr>
          <p:cNvPr id="13" name="TextBox 12"/>
          <p:cNvSpPr txBox="1"/>
          <p:nvPr/>
        </p:nvSpPr>
        <p:spPr>
          <a:xfrm>
            <a:off x="5981918" y="5013176"/>
            <a:ext cx="1542410" cy="276999"/>
          </a:xfrm>
          <a:prstGeom prst="rect">
            <a:avLst/>
          </a:prstGeom>
          <a:noFill/>
        </p:spPr>
        <p:txBody>
          <a:bodyPr wrap="none" rtlCol="0">
            <a:spAutoFit/>
          </a:bodyPr>
          <a:lstStyle/>
          <a:p>
            <a:r>
              <a:rPr lang="en-US" altLang="ko-KR" sz="1200" dirty="0" smtClean="0">
                <a:latin typeface="Times New Roman" panose="02020603050405020304" pitchFamily="18" charset="0"/>
                <a:cs typeface="Times New Roman" panose="02020603050405020304" pitchFamily="18" charset="0"/>
              </a:rPr>
              <a:t>About 20 </a:t>
            </a:r>
            <a:r>
              <a:rPr lang="en-US" altLang="ko-KR" sz="1200" dirty="0" err="1" smtClean="0">
                <a:latin typeface="Times New Roman" panose="02020603050405020304" pitchFamily="18" charset="0"/>
                <a:cs typeface="Times New Roman" panose="02020603050405020304" pitchFamily="18" charset="0"/>
              </a:rPr>
              <a:t>ms</a:t>
            </a:r>
            <a:r>
              <a:rPr lang="en-US" altLang="ko-KR" sz="1200" dirty="0" smtClean="0">
                <a:latin typeface="Times New Roman" panose="02020603050405020304" pitchFamily="18" charset="0"/>
                <a:cs typeface="Times New Roman" panose="02020603050405020304" pitchFamily="18" charset="0"/>
              </a:rPr>
              <a:t> penalty?</a:t>
            </a:r>
            <a:endParaRPr lang="ko-KR" altLang="en-US" sz="1200" dirty="0">
              <a:latin typeface="Times New Roman" panose="02020603050405020304" pitchFamily="18" charset="0"/>
              <a:cs typeface="Times New Roman" panose="02020603050405020304" pitchFamily="18" charset="0"/>
            </a:endParaRPr>
          </a:p>
        </p:txBody>
      </p:sp>
      <p:cxnSp>
        <p:nvCxnSpPr>
          <p:cNvPr id="14" name="직선 화살표 연결선 13"/>
          <p:cNvCxnSpPr>
            <a:stCxn id="13" idx="1"/>
          </p:cNvCxnSpPr>
          <p:nvPr/>
        </p:nvCxnSpPr>
        <p:spPr>
          <a:xfrm flipH="1" flipV="1">
            <a:off x="5857566" y="5013176"/>
            <a:ext cx="124352" cy="138500"/>
          </a:xfrm>
          <a:prstGeom prst="straightConnector1">
            <a:avLst/>
          </a:prstGeom>
          <a:ln>
            <a:solidFill>
              <a:schemeClr val="tx1"/>
            </a:solidFill>
            <a:prstDash val="sysDot"/>
            <a:tailEnd type="stealth"/>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5560887" y="1999873"/>
            <a:ext cx="739305" cy="276999"/>
          </a:xfrm>
          <a:prstGeom prst="rect">
            <a:avLst/>
          </a:prstGeom>
          <a:noFill/>
        </p:spPr>
        <p:txBody>
          <a:bodyPr wrap="none" rtlCol="0">
            <a:spAutoFit/>
          </a:bodyPr>
          <a:lstStyle/>
          <a:p>
            <a:r>
              <a:rPr lang="en-US" altLang="ko-KR" dirty="0" smtClean="0"/>
              <a:t>(BASIC)</a:t>
            </a:r>
            <a:endParaRPr lang="ko-KR" altLang="en-US" dirty="0"/>
          </a:p>
        </p:txBody>
      </p:sp>
    </p:spTree>
    <p:extLst>
      <p:ext uri="{BB962C8B-B14F-4D97-AF65-F5344CB8AC3E}">
        <p14:creationId xmlns:p14="http://schemas.microsoft.com/office/powerpoint/2010/main" val="429843427"/>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939</TotalTime>
  <Words>752</Words>
  <Application>Microsoft Office PowerPoint</Application>
  <PresentationFormat>화면 슬라이드 쇼(4:3)</PresentationFormat>
  <Paragraphs>149</Paragraphs>
  <Slides>14</Slides>
  <Notes>1</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template</vt:lpstr>
      <vt:lpstr>PowerPoint 프레젠테이션</vt:lpstr>
      <vt:lpstr>Adaptive Random Access Scheme for PAC</vt:lpstr>
      <vt:lpstr>Introduction</vt:lpstr>
      <vt:lpstr>Adaptive p-Persistent CSMA</vt:lpstr>
      <vt:lpstr>Adaptive p-Persistent CSMA</vt:lpstr>
      <vt:lpstr>Adaptive p-Persistent CSMA</vt:lpstr>
      <vt:lpstr>Simulation Results</vt:lpstr>
      <vt:lpstr>Simulation Results</vt:lpstr>
      <vt:lpstr>Simulation Results</vt:lpstr>
      <vt:lpstr>Simulation Results</vt:lpstr>
      <vt:lpstr>Conclusion</vt:lpstr>
      <vt:lpstr>Extra</vt:lpstr>
      <vt:lpstr>Extra</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153</cp:revision>
  <cp:lastPrinted>1998-02-10T13:28:06Z</cp:lastPrinted>
  <dcterms:created xsi:type="dcterms:W3CDTF">2014-03-12T01:39:25Z</dcterms:created>
  <dcterms:modified xsi:type="dcterms:W3CDTF">2014-11-06T19:33:28Z</dcterms:modified>
</cp:coreProperties>
</file>