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58" r:id="rId3"/>
    <p:sldId id="260" r:id="rId4"/>
    <p:sldId id="26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88" d="100"/>
          <a:sy n="88"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83647EB-AF32-44B6-ADA6-009AA1A88A39}"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7695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60D00CF-A763-4A4E-B54B-7BD7AA0E0C2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2810337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660D00CF-A763-4A4E-B54B-7BD7AA0E0C25}" type="slidenum">
              <a:rPr lang="en-US" altLang="en-US" smtClean="0"/>
              <a:pPr/>
              <a:t>1</a:t>
            </a:fld>
            <a:endParaRPr lang="en-US" altLang="en-US"/>
          </a:p>
        </p:txBody>
      </p:sp>
    </p:spTree>
    <p:extLst>
      <p:ext uri="{BB962C8B-B14F-4D97-AF65-F5344CB8AC3E}">
        <p14:creationId xmlns:p14="http://schemas.microsoft.com/office/powerpoint/2010/main" val="2570925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 2014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F00EE37-435B-434F-A209-B33DACBEA287}" type="slidenum">
              <a:rPr lang="en-US" altLang="en-US"/>
              <a:pPr/>
              <a:t>‹#›</a:t>
            </a:fld>
            <a:endParaRPr lang="en-US" altLang="en-US"/>
          </a:p>
        </p:txBody>
      </p:sp>
    </p:spTree>
    <p:extLst>
      <p:ext uri="{BB962C8B-B14F-4D97-AF65-F5344CB8AC3E}">
        <p14:creationId xmlns:p14="http://schemas.microsoft.com/office/powerpoint/2010/main" val="410986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 2014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AB5A481-11A3-4AC6-B3F1-A9F87E4639E7}" type="slidenum">
              <a:rPr lang="en-US" altLang="en-US"/>
              <a:pPr/>
              <a:t>‹#›</a:t>
            </a:fld>
            <a:endParaRPr lang="en-US" altLang="en-US"/>
          </a:p>
        </p:txBody>
      </p:sp>
    </p:spTree>
    <p:extLst>
      <p:ext uri="{BB962C8B-B14F-4D97-AF65-F5344CB8AC3E}">
        <p14:creationId xmlns:p14="http://schemas.microsoft.com/office/powerpoint/2010/main" val="1761824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 2014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30BBA6F-B95A-4327-B2A0-04D7D0A9FB89}" type="slidenum">
              <a:rPr lang="en-US" altLang="en-US"/>
              <a:pPr/>
              <a:t>‹#›</a:t>
            </a:fld>
            <a:endParaRPr lang="en-US" altLang="en-US"/>
          </a:p>
        </p:txBody>
      </p:sp>
    </p:spTree>
    <p:extLst>
      <p:ext uri="{BB962C8B-B14F-4D97-AF65-F5344CB8AC3E}">
        <p14:creationId xmlns:p14="http://schemas.microsoft.com/office/powerpoint/2010/main" val="225550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 2014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C150764-D04F-4794-BD15-0B7EEDDAAE09}" type="slidenum">
              <a:rPr lang="en-US" altLang="en-US"/>
              <a:pPr/>
              <a:t>‹#›</a:t>
            </a:fld>
            <a:endParaRPr lang="en-US" altLang="en-US"/>
          </a:p>
        </p:txBody>
      </p:sp>
    </p:spTree>
    <p:extLst>
      <p:ext uri="{BB962C8B-B14F-4D97-AF65-F5344CB8AC3E}">
        <p14:creationId xmlns:p14="http://schemas.microsoft.com/office/powerpoint/2010/main" val="358825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Nov 2014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DEE7045-A3B7-47AC-A434-B4B4EC242CB4}" type="slidenum">
              <a:rPr lang="en-US" altLang="en-US"/>
              <a:pPr/>
              <a:t>‹#›</a:t>
            </a:fld>
            <a:endParaRPr lang="en-US" altLang="en-US"/>
          </a:p>
        </p:txBody>
      </p:sp>
    </p:spTree>
    <p:extLst>
      <p:ext uri="{BB962C8B-B14F-4D97-AF65-F5344CB8AC3E}">
        <p14:creationId xmlns:p14="http://schemas.microsoft.com/office/powerpoint/2010/main" val="338211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Nov 2014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D9AF2F2-F30F-4763-B50F-B818B6FE5958}" type="slidenum">
              <a:rPr lang="en-US" altLang="en-US"/>
              <a:pPr/>
              <a:t>‹#›</a:t>
            </a:fld>
            <a:endParaRPr lang="en-US" altLang="en-US"/>
          </a:p>
        </p:txBody>
      </p:sp>
    </p:spTree>
    <p:extLst>
      <p:ext uri="{BB962C8B-B14F-4D97-AF65-F5344CB8AC3E}">
        <p14:creationId xmlns:p14="http://schemas.microsoft.com/office/powerpoint/2010/main" val="4127697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Nov 2014</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1FACFE3C-43AA-419F-9EE5-8AA62195C8B8}" type="slidenum">
              <a:rPr lang="en-US" altLang="en-US"/>
              <a:pPr/>
              <a:t>‹#›</a:t>
            </a:fld>
            <a:endParaRPr lang="en-US" altLang="en-US"/>
          </a:p>
        </p:txBody>
      </p:sp>
    </p:spTree>
    <p:extLst>
      <p:ext uri="{BB962C8B-B14F-4D97-AF65-F5344CB8AC3E}">
        <p14:creationId xmlns:p14="http://schemas.microsoft.com/office/powerpoint/2010/main" val="675655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Nov 2014</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48BD3413-050C-445D-969D-077E00C6C9DE}" type="slidenum">
              <a:rPr lang="en-US" altLang="en-US"/>
              <a:pPr/>
              <a:t>‹#›</a:t>
            </a:fld>
            <a:endParaRPr lang="en-US" altLang="en-US"/>
          </a:p>
        </p:txBody>
      </p:sp>
    </p:spTree>
    <p:extLst>
      <p:ext uri="{BB962C8B-B14F-4D97-AF65-F5344CB8AC3E}">
        <p14:creationId xmlns:p14="http://schemas.microsoft.com/office/powerpoint/2010/main" val="3825197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Nov 2014</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BE1A77F3-DBA4-431E-8562-7F5D716FE119}" type="slidenum">
              <a:rPr lang="en-US" altLang="en-US"/>
              <a:pPr/>
              <a:t>‹#›</a:t>
            </a:fld>
            <a:endParaRPr lang="en-US" altLang="en-US"/>
          </a:p>
        </p:txBody>
      </p:sp>
    </p:spTree>
    <p:extLst>
      <p:ext uri="{BB962C8B-B14F-4D97-AF65-F5344CB8AC3E}">
        <p14:creationId xmlns:p14="http://schemas.microsoft.com/office/powerpoint/2010/main" val="1853091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Nov 2014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859FF87-6969-4834-9F1E-878F47158A62}" type="slidenum">
              <a:rPr lang="en-US" altLang="en-US"/>
              <a:pPr/>
              <a:t>‹#›</a:t>
            </a:fld>
            <a:endParaRPr lang="en-US" altLang="en-US"/>
          </a:p>
        </p:txBody>
      </p:sp>
    </p:spTree>
    <p:extLst>
      <p:ext uri="{BB962C8B-B14F-4D97-AF65-F5344CB8AC3E}">
        <p14:creationId xmlns:p14="http://schemas.microsoft.com/office/powerpoint/2010/main" val="226988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Nov 2014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904F7546-CBDA-4B30-B7B0-4C40F1B91ED8}" type="slidenum">
              <a:rPr lang="en-US" altLang="en-US"/>
              <a:pPr/>
              <a:t>‹#›</a:t>
            </a:fld>
            <a:endParaRPr lang="en-US" altLang="en-US"/>
          </a:p>
        </p:txBody>
      </p:sp>
    </p:spTree>
    <p:extLst>
      <p:ext uri="{BB962C8B-B14F-4D97-AF65-F5344CB8AC3E}">
        <p14:creationId xmlns:p14="http://schemas.microsoft.com/office/powerpoint/2010/main" val="4204170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Nov 2014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&lt;author&gt;, &lt;company&gt;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0C47CFE-2EE3-4722-95F2-2E8C664F285F}" type="slidenum">
              <a:rPr lang="en-US" altLang="en-US"/>
              <a:pPr/>
              <a:t>‹#›</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a:t>
            </a:r>
            <a:r>
              <a:rPr lang="en-US" sz="1400" b="1" dirty="0" smtClean="0">
                <a:effectLst/>
              </a:rPr>
              <a:t>14-0685-00-007a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Nov 2014</a:t>
            </a:r>
            <a:endParaRPr lang="en-US" altLang="en-US" dirty="0"/>
          </a:p>
        </p:txBody>
      </p:sp>
      <p:sp>
        <p:nvSpPr>
          <p:cNvPr id="5" name="Footer Placeholder 2"/>
          <p:cNvSpPr>
            <a:spLocks noGrp="1"/>
          </p:cNvSpPr>
          <p:nvPr>
            <p:ph type="ftr" sz="quarter" idx="11"/>
          </p:nvPr>
        </p:nvSpPr>
        <p:spPr/>
        <p:txBody>
          <a:bodyPr/>
          <a:lstStyle/>
          <a:p>
            <a:r>
              <a:rPr lang="en-US" altLang="en-US" dirty="0" smtClean="0"/>
              <a:t>Rick Roberts, Intel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200CF88B-4B84-4428-924B-4E0CAB5AF16B}"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SG7a Nov 2014 Close Report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6 Nov 2014</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Company: Intel</a:t>
            </a:r>
            <a:endParaRPr lang="en-US" altLang="en-US" sz="1600" dirty="0">
              <a:solidFill>
                <a:schemeClr val="tx2"/>
              </a:solidFill>
            </a:endParaRPr>
          </a:p>
          <a:p>
            <a:r>
              <a:rPr lang="en-US" altLang="en-US" sz="1600" dirty="0" smtClean="0">
                <a:solidFill>
                  <a:schemeClr val="tx2"/>
                </a:solidFill>
              </a:rPr>
              <a:t>Address</a:t>
            </a:r>
            <a:endParaRPr lang="en-US" altLang="en-US" sz="1600" dirty="0">
              <a:solidFill>
                <a:schemeClr val="tx2"/>
              </a:solidFill>
            </a:endParaRPr>
          </a:p>
          <a:p>
            <a:r>
              <a:rPr lang="en-US" altLang="en-US" sz="1600" dirty="0" smtClean="0">
                <a:solidFill>
                  <a:schemeClr val="tx2"/>
                </a:solidFill>
              </a:rPr>
              <a:t>Voice:		FAX</a:t>
            </a:r>
            <a:r>
              <a:rPr lang="en-US" altLang="en-US" sz="1600" dirty="0">
                <a:solidFill>
                  <a:schemeClr val="tx2"/>
                </a:solidFill>
              </a:rPr>
              <a:t>: </a:t>
            </a:r>
            <a:r>
              <a:rPr lang="en-US" altLang="en-US" sz="1600" dirty="0" smtClean="0">
                <a:solidFill>
                  <a:schemeClr val="tx2"/>
                </a:solidFill>
              </a:rPr>
              <a:t>		E-Mail:</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 2014</a:t>
            </a:r>
            <a:endParaRPr lang="en-US" altLang="en-US"/>
          </a:p>
        </p:txBody>
      </p:sp>
      <p:sp>
        <p:nvSpPr>
          <p:cNvPr id="5" name="Footer Placeholder 4"/>
          <p:cNvSpPr>
            <a:spLocks noGrp="1"/>
          </p:cNvSpPr>
          <p:nvPr>
            <p:ph type="ftr" sz="quarter" idx="11"/>
          </p:nvPr>
        </p:nvSpPr>
        <p:spPr/>
        <p:txBody>
          <a:bodyPr/>
          <a:lstStyle/>
          <a:p>
            <a:r>
              <a:rPr lang="en-US" altLang="en-US" dirty="0" smtClean="0"/>
              <a:t>Rick Roberts, Intel</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760ACAA8-95F5-436A-9BD3-A1EE9E32AB98}" type="slidenum">
              <a:rPr lang="en-US" altLang="en-US"/>
              <a:pPr/>
              <a:t>2</a:t>
            </a:fld>
            <a:endParaRPr lang="en-US" altLang="en-US"/>
          </a:p>
        </p:txBody>
      </p:sp>
      <p:sp>
        <p:nvSpPr>
          <p:cNvPr id="2" name="TextBox 1"/>
          <p:cNvSpPr txBox="1"/>
          <p:nvPr/>
        </p:nvSpPr>
        <p:spPr>
          <a:xfrm>
            <a:off x="381000" y="685800"/>
            <a:ext cx="8458200" cy="5755422"/>
          </a:xfrm>
          <a:prstGeom prst="rect">
            <a:avLst/>
          </a:prstGeom>
          <a:noFill/>
        </p:spPr>
        <p:txBody>
          <a:bodyPr wrap="square" rtlCol="0">
            <a:spAutoFit/>
          </a:bodyPr>
          <a:lstStyle/>
          <a:p>
            <a:pPr algn="ctr"/>
            <a:r>
              <a:rPr lang="en-US" sz="1600" b="1" dirty="0"/>
              <a:t>Study group 7a met for 4 sessions during the Nov 2014 IEEE802 </a:t>
            </a:r>
            <a:r>
              <a:rPr lang="en-US" sz="1600" b="1" dirty="0" smtClean="0"/>
              <a:t>meeting</a:t>
            </a:r>
            <a:endParaRPr lang="en-US" sz="1600" dirty="0"/>
          </a:p>
          <a:p>
            <a:r>
              <a:rPr lang="en-US" sz="1600" b="1" dirty="0"/>
              <a:t> </a:t>
            </a:r>
            <a:endParaRPr lang="en-US" sz="1600" dirty="0"/>
          </a:p>
          <a:p>
            <a:r>
              <a:rPr lang="en-US" sz="1600" b="1" u="sng" dirty="0"/>
              <a:t>Session 1</a:t>
            </a:r>
            <a:endParaRPr lang="en-US" sz="1600" dirty="0"/>
          </a:p>
          <a:p>
            <a:pPr marL="285750" indent="-285750">
              <a:buFont typeface="Arial" panose="020B0604020202020204" pitchFamily="34" charset="0"/>
              <a:buChar char="•"/>
            </a:pPr>
            <a:r>
              <a:rPr lang="en-US" sz="1600" dirty="0"/>
              <a:t>Collected and reviewed comments on the PAR and </a:t>
            </a:r>
            <a:r>
              <a:rPr lang="en-US" sz="1600" dirty="0" smtClean="0"/>
              <a:t>CSD</a:t>
            </a:r>
          </a:p>
          <a:p>
            <a:pPr marL="285750" indent="-285750">
              <a:buFont typeface="Arial" panose="020B0604020202020204" pitchFamily="34" charset="0"/>
              <a:buChar char="•"/>
            </a:pPr>
            <a:r>
              <a:rPr lang="en-US" sz="1600" dirty="0" smtClean="0"/>
              <a:t>Generated </a:t>
            </a:r>
            <a:r>
              <a:rPr lang="en-US" sz="1600" dirty="0"/>
              <a:t>document 15-14-0658-xx-007a PAR and CSD Comments and </a:t>
            </a:r>
            <a:r>
              <a:rPr lang="en-US" sz="1600" dirty="0" smtClean="0"/>
              <a:t>Responses</a:t>
            </a:r>
          </a:p>
          <a:p>
            <a:pPr marL="285750" indent="-285750">
              <a:buFont typeface="Arial" panose="020B0604020202020204" pitchFamily="34" charset="0"/>
              <a:buChar char="•"/>
            </a:pPr>
            <a:r>
              <a:rPr lang="en-US" sz="1600" dirty="0" smtClean="0"/>
              <a:t>There </a:t>
            </a:r>
            <a:r>
              <a:rPr lang="en-US" sz="1600" dirty="0"/>
              <a:t>were 24 </a:t>
            </a:r>
            <a:r>
              <a:rPr lang="en-US" sz="1600" dirty="0" smtClean="0"/>
              <a:t>comments</a:t>
            </a:r>
            <a:endParaRPr lang="en-US" sz="1600" dirty="0"/>
          </a:p>
          <a:p>
            <a:pPr marL="285750" indent="-285750">
              <a:buFont typeface="Arial" panose="020B0604020202020204" pitchFamily="34" charset="0"/>
              <a:buChar char="•"/>
            </a:pPr>
            <a:r>
              <a:rPr lang="en-US" sz="1600" dirty="0" smtClean="0"/>
              <a:t>Most problematic was the title </a:t>
            </a:r>
            <a:r>
              <a:rPr lang="en-US" sz="1600" dirty="0"/>
              <a:t>of the base standard </a:t>
            </a:r>
            <a:r>
              <a:rPr lang="en-US" sz="1600" dirty="0" smtClean="0"/>
              <a:t>which is </a:t>
            </a:r>
            <a:r>
              <a:rPr lang="en-US" sz="1600" dirty="0"/>
              <a:t>“Short-Range Wireless Optical Communication Using Visible Light</a:t>
            </a:r>
            <a:r>
              <a:rPr lang="en-US" sz="1600" dirty="0" smtClean="0"/>
              <a:t>” … the word </a:t>
            </a:r>
            <a:r>
              <a:rPr lang="en-US" sz="1600" dirty="0"/>
              <a:t>“Visible” </a:t>
            </a:r>
            <a:r>
              <a:rPr lang="en-US" sz="1600" dirty="0" smtClean="0"/>
              <a:t>clashed with </a:t>
            </a:r>
            <a:r>
              <a:rPr lang="en-US" sz="1600" dirty="0"/>
              <a:t>the intent of the amendment was to include IR and near UV.  </a:t>
            </a:r>
          </a:p>
          <a:p>
            <a:pPr marL="285750" indent="-285750">
              <a:buFont typeface="Arial" panose="020B0604020202020204" pitchFamily="34" charset="0"/>
              <a:buChar char="•"/>
            </a:pPr>
            <a:r>
              <a:rPr lang="en-US" sz="1600" dirty="0"/>
              <a:t>It became apparent that we would have to do a revision instead of an amendment.</a:t>
            </a:r>
          </a:p>
          <a:p>
            <a:r>
              <a:rPr lang="en-US" sz="1600" dirty="0"/>
              <a:t> </a:t>
            </a:r>
          </a:p>
          <a:p>
            <a:r>
              <a:rPr lang="en-US" sz="1600" b="1" u="sng" dirty="0"/>
              <a:t>Session 2</a:t>
            </a:r>
            <a:endParaRPr lang="en-US" sz="1600" dirty="0"/>
          </a:p>
          <a:p>
            <a:pPr marL="285750" indent="-285750">
              <a:buFont typeface="Arial" panose="020B0604020202020204" pitchFamily="34" charset="0"/>
              <a:buChar char="•"/>
            </a:pPr>
            <a:r>
              <a:rPr lang="en-US" sz="1600" dirty="0" smtClean="0"/>
              <a:t>Undertook </a:t>
            </a:r>
            <a:r>
              <a:rPr lang="en-US" sz="1600" dirty="0"/>
              <a:t>major rewrite of the TITLE, SCOPE, NEED and </a:t>
            </a:r>
            <a:r>
              <a:rPr lang="en-US" sz="1600" dirty="0" smtClean="0"/>
              <a:t>STAKEHOLDERS</a:t>
            </a:r>
          </a:p>
          <a:p>
            <a:pPr marL="285750" indent="-285750">
              <a:buFont typeface="Arial" panose="020B0604020202020204" pitchFamily="34" charset="0"/>
              <a:buChar char="•"/>
            </a:pPr>
            <a:r>
              <a:rPr lang="en-US" sz="1600" dirty="0" smtClean="0"/>
              <a:t>Had </a:t>
            </a:r>
            <a:r>
              <a:rPr lang="en-US" sz="1600" dirty="0"/>
              <a:t>to be brief since we had a comment that some clauses were a bit too </a:t>
            </a:r>
            <a:r>
              <a:rPr lang="en-US" sz="1600" dirty="0" smtClean="0"/>
              <a:t>verbose</a:t>
            </a:r>
          </a:p>
          <a:p>
            <a:pPr marL="285750" indent="-285750">
              <a:buFont typeface="Arial" panose="020B0604020202020204" pitchFamily="34" charset="0"/>
              <a:buChar char="•"/>
            </a:pPr>
            <a:r>
              <a:rPr lang="en-US" sz="1600" dirty="0" smtClean="0"/>
              <a:t>The </a:t>
            </a:r>
            <a:r>
              <a:rPr lang="en-US" sz="1600" dirty="0"/>
              <a:t>committee reviewed several drafts of these clauses before settling in on acceptable </a:t>
            </a:r>
            <a:r>
              <a:rPr lang="en-US" sz="1600" dirty="0" smtClean="0"/>
              <a:t>text</a:t>
            </a:r>
            <a:endParaRPr lang="en-US" sz="1600" dirty="0"/>
          </a:p>
          <a:p>
            <a:r>
              <a:rPr lang="en-US" sz="1600" dirty="0"/>
              <a:t> </a:t>
            </a:r>
          </a:p>
          <a:p>
            <a:r>
              <a:rPr lang="en-US" sz="1600" b="1" u="sng" dirty="0"/>
              <a:t>Session 3</a:t>
            </a:r>
            <a:endParaRPr lang="en-US" sz="1600" dirty="0"/>
          </a:p>
          <a:p>
            <a:pPr marL="285750" indent="-285750">
              <a:buFont typeface="Arial" panose="020B0604020202020204" pitchFamily="34" charset="0"/>
              <a:buChar char="•"/>
            </a:pPr>
            <a:r>
              <a:rPr lang="en-US" sz="1600" dirty="0" smtClean="0"/>
              <a:t>Finalized revision PAR on IEEE </a:t>
            </a:r>
            <a:r>
              <a:rPr lang="en-US" sz="1600" dirty="0"/>
              <a:t>SA My Project </a:t>
            </a:r>
            <a:r>
              <a:rPr lang="en-US" sz="1600" dirty="0" smtClean="0"/>
              <a:t>website</a:t>
            </a:r>
          </a:p>
          <a:p>
            <a:pPr marL="285750" indent="-285750">
              <a:buFont typeface="Arial" panose="020B0604020202020204" pitchFamily="34" charset="0"/>
              <a:buChar char="•"/>
            </a:pPr>
            <a:r>
              <a:rPr lang="en-US" sz="1600" dirty="0" smtClean="0"/>
              <a:t>Finalized </a:t>
            </a:r>
            <a:r>
              <a:rPr lang="en-US" sz="1600" dirty="0"/>
              <a:t>the </a:t>
            </a:r>
            <a:r>
              <a:rPr lang="en-US" sz="1600" dirty="0" smtClean="0"/>
              <a:t>CSD</a:t>
            </a:r>
          </a:p>
          <a:p>
            <a:pPr marL="285750" indent="-285750">
              <a:buFont typeface="Arial" panose="020B0604020202020204" pitchFamily="34" charset="0"/>
              <a:buChar char="•"/>
            </a:pPr>
            <a:r>
              <a:rPr lang="en-US" sz="1600" dirty="0" smtClean="0"/>
              <a:t>Reviewed </a:t>
            </a:r>
            <a:r>
              <a:rPr lang="en-US" sz="1600" dirty="0"/>
              <a:t>and edited document “15-14-0658-xx-007a PAR and CSD Comments and Responses</a:t>
            </a:r>
            <a:r>
              <a:rPr lang="en-US" sz="1600" dirty="0" smtClean="0"/>
              <a:t>”</a:t>
            </a:r>
          </a:p>
          <a:p>
            <a:endParaRPr lang="en-US" sz="1600" dirty="0"/>
          </a:p>
          <a:p>
            <a:r>
              <a:rPr lang="en-US" sz="1600" b="1" u="sng" dirty="0"/>
              <a:t>Session 4</a:t>
            </a:r>
            <a:endParaRPr lang="en-US" sz="1600" dirty="0"/>
          </a:p>
          <a:p>
            <a:pPr marL="285750" indent="-285750">
              <a:buFont typeface="Arial" panose="020B0604020202020204" pitchFamily="34" charset="0"/>
              <a:buChar char="•"/>
            </a:pPr>
            <a:r>
              <a:rPr lang="en-US" sz="1600" dirty="0" smtClean="0"/>
              <a:t>Prepared </a:t>
            </a:r>
            <a:r>
              <a:rPr lang="en-US" sz="1600" dirty="0"/>
              <a:t>minutes and closing report</a:t>
            </a:r>
            <a:r>
              <a:rPr lang="en-US" sz="1600" dirty="0" smtClean="0"/>
              <a:t>.</a:t>
            </a: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Nov 2014</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BE1A77F3-DBA4-431E-8562-7F5D716FE119}" type="slidenum">
              <a:rPr lang="en-US" altLang="en-US" smtClean="0"/>
              <a:pPr/>
              <a:t>3</a:t>
            </a:fld>
            <a:endParaRPr lang="en-US" altLang="en-US"/>
          </a:p>
        </p:txBody>
      </p:sp>
      <p:sp>
        <p:nvSpPr>
          <p:cNvPr id="5" name="Rectangle 4"/>
          <p:cNvSpPr/>
          <p:nvPr/>
        </p:nvSpPr>
        <p:spPr>
          <a:xfrm>
            <a:off x="936170" y="1371600"/>
            <a:ext cx="7293429" cy="4524315"/>
          </a:xfrm>
          <a:prstGeom prst="rect">
            <a:avLst/>
          </a:prstGeom>
        </p:spPr>
        <p:txBody>
          <a:bodyPr wrap="square">
            <a:spAutoFit/>
          </a:bodyPr>
          <a:lstStyle/>
          <a:p>
            <a:pPr algn="ctr"/>
            <a:r>
              <a:rPr lang="en-US" sz="2400" b="1" u="sng" dirty="0" smtClean="0"/>
              <a:t>Study Group Motion</a:t>
            </a:r>
          </a:p>
          <a:p>
            <a:endParaRPr lang="en-US" sz="2400" dirty="0"/>
          </a:p>
          <a:p>
            <a:r>
              <a:rPr lang="en-US" sz="2400" dirty="0" smtClean="0"/>
              <a:t>Move that the resolution to the comments received on the 15.7a PAR and CSD (DCN 15-14-0658-03-007a) be accepted and seek 802.15 WG approval to make the appropriate changes.</a:t>
            </a:r>
          </a:p>
          <a:p>
            <a:endParaRPr lang="en-US" sz="2400" dirty="0" smtClean="0"/>
          </a:p>
          <a:p>
            <a:r>
              <a:rPr lang="en-US" sz="2400" dirty="0" smtClean="0"/>
              <a:t>moved: bob Heile</a:t>
            </a:r>
          </a:p>
          <a:p>
            <a:endParaRPr lang="en-US" sz="2400" dirty="0" smtClean="0"/>
          </a:p>
          <a:p>
            <a:r>
              <a:rPr lang="en-US" sz="2400" dirty="0" smtClean="0"/>
              <a:t>second: Hideki Aoyama</a:t>
            </a:r>
          </a:p>
          <a:p>
            <a:endParaRPr lang="en-US" sz="2400" dirty="0" smtClean="0"/>
          </a:p>
          <a:p>
            <a:r>
              <a:rPr lang="en-US" sz="2400" dirty="0" smtClean="0"/>
              <a:t>Motion carries by unanimous consent</a:t>
            </a:r>
          </a:p>
        </p:txBody>
      </p:sp>
      <p:sp>
        <p:nvSpPr>
          <p:cNvPr id="6" name="Footer Placeholder 4"/>
          <p:cNvSpPr>
            <a:spLocks noGrp="1"/>
          </p:cNvSpPr>
          <p:nvPr>
            <p:ph type="ftr" sz="quarter" idx="11"/>
          </p:nvPr>
        </p:nvSpPr>
        <p:spPr>
          <a:xfrm>
            <a:off x="5486400" y="6475413"/>
            <a:ext cx="3124200" cy="184666"/>
          </a:xfrm>
        </p:spPr>
        <p:txBody>
          <a:bodyPr/>
          <a:lstStyle/>
          <a:p>
            <a:r>
              <a:rPr lang="en-US" altLang="en-US" dirty="0" smtClean="0"/>
              <a:t>Rick Roberts, Intel</a:t>
            </a:r>
            <a:endParaRPr lang="en-US" altLang="en-US" dirty="0"/>
          </a:p>
        </p:txBody>
      </p:sp>
    </p:spTree>
    <p:extLst>
      <p:ext uri="{BB962C8B-B14F-4D97-AF65-F5344CB8AC3E}">
        <p14:creationId xmlns:p14="http://schemas.microsoft.com/office/powerpoint/2010/main" val="56870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Nov 2014</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BE1A77F3-DBA4-431E-8562-7F5D716FE119}" type="slidenum">
              <a:rPr lang="en-US" altLang="en-US" smtClean="0"/>
              <a:pPr/>
              <a:t>4</a:t>
            </a:fld>
            <a:endParaRPr lang="en-US" altLang="en-US"/>
          </a:p>
        </p:txBody>
      </p:sp>
      <p:sp>
        <p:nvSpPr>
          <p:cNvPr id="5" name="Rectangle 4"/>
          <p:cNvSpPr/>
          <p:nvPr/>
        </p:nvSpPr>
        <p:spPr>
          <a:xfrm>
            <a:off x="914400" y="1143000"/>
            <a:ext cx="7315200" cy="4524315"/>
          </a:xfrm>
          <a:prstGeom prst="rect">
            <a:avLst/>
          </a:prstGeom>
        </p:spPr>
        <p:txBody>
          <a:bodyPr wrap="square">
            <a:spAutoFit/>
          </a:bodyPr>
          <a:lstStyle/>
          <a:p>
            <a:pPr algn="ctr"/>
            <a:r>
              <a:rPr lang="en-US" sz="2400" b="1" u="sng" dirty="0" smtClean="0"/>
              <a:t>Working Group Motion</a:t>
            </a:r>
          </a:p>
          <a:p>
            <a:endParaRPr lang="en-US" sz="2400" dirty="0" smtClean="0"/>
          </a:p>
          <a:p>
            <a:r>
              <a:rPr lang="en-US" sz="2400" dirty="0" smtClean="0"/>
              <a:t>WG Motion:  Move that the WG approve the resolution to the comments received on the 15.7a PAR and CSD (DCN 15-14-0658-03-007a) and request that the EC approve forwarding the revised PAR  (DCN 15-14-0674-00) to </a:t>
            </a:r>
            <a:r>
              <a:rPr lang="en-US" sz="2400" dirty="0" err="1" smtClean="0"/>
              <a:t>NesCom</a:t>
            </a:r>
            <a:r>
              <a:rPr lang="en-US" sz="2400" dirty="0" smtClean="0"/>
              <a:t> for consideration. The WG authorizes Bob Heile to make any needed changes required to secure approval.</a:t>
            </a:r>
          </a:p>
          <a:p>
            <a:endParaRPr lang="en-US" sz="2400" dirty="0" smtClean="0"/>
          </a:p>
          <a:p>
            <a:r>
              <a:rPr lang="en-US" sz="2400" dirty="0" smtClean="0"/>
              <a:t>moved:  Rick Roberts</a:t>
            </a:r>
          </a:p>
          <a:p>
            <a:endParaRPr lang="en-US" sz="2400" dirty="0"/>
          </a:p>
          <a:p>
            <a:r>
              <a:rPr lang="en-US" sz="2400" dirty="0"/>
              <a:t>s</a:t>
            </a:r>
            <a:r>
              <a:rPr lang="en-US" sz="2400" dirty="0" smtClean="0"/>
              <a:t>econd:</a:t>
            </a:r>
            <a:endParaRPr lang="en-US" sz="2400" dirty="0"/>
          </a:p>
        </p:txBody>
      </p:sp>
      <p:sp>
        <p:nvSpPr>
          <p:cNvPr id="6" name="Footer Placeholder 4"/>
          <p:cNvSpPr>
            <a:spLocks noGrp="1"/>
          </p:cNvSpPr>
          <p:nvPr>
            <p:ph type="ftr" sz="quarter" idx="11"/>
          </p:nvPr>
        </p:nvSpPr>
        <p:spPr>
          <a:xfrm>
            <a:off x="5486400" y="6475413"/>
            <a:ext cx="3124200" cy="184666"/>
          </a:xfrm>
        </p:spPr>
        <p:txBody>
          <a:bodyPr/>
          <a:lstStyle/>
          <a:p>
            <a:r>
              <a:rPr lang="en-US" altLang="en-US" dirty="0" smtClean="0"/>
              <a:t>Rick Roberts, Intel</a:t>
            </a:r>
            <a:endParaRPr lang="en-US" altLang="en-US" dirty="0"/>
          </a:p>
        </p:txBody>
      </p:sp>
    </p:spTree>
    <p:extLst>
      <p:ext uri="{BB962C8B-B14F-4D97-AF65-F5344CB8AC3E}">
        <p14:creationId xmlns:p14="http://schemas.microsoft.com/office/powerpoint/2010/main" val="210324299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74</TotalTime>
  <Words>200</Words>
  <Application>Microsoft Office PowerPoint</Application>
  <PresentationFormat>On-screen Show (4:3)</PresentationFormat>
  <Paragraphs>65</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Office Theme</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14</cp:revision>
  <cp:lastPrinted>1998-02-10T13:28:06Z</cp:lastPrinted>
  <dcterms:created xsi:type="dcterms:W3CDTF">2014-11-06T15:58:44Z</dcterms:created>
  <dcterms:modified xsi:type="dcterms:W3CDTF">2014-11-06T17:15:59Z</dcterms:modified>
</cp:coreProperties>
</file>