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4" r:id="rId2"/>
  </p:sldMasterIdLst>
  <p:notesMasterIdLst>
    <p:notesMasterId r:id="rId13"/>
  </p:notesMasterIdLst>
  <p:handoutMasterIdLst>
    <p:handoutMasterId r:id="rId14"/>
  </p:handoutMasterIdLst>
  <p:sldIdLst>
    <p:sldId id="259" r:id="rId3"/>
    <p:sldId id="347" r:id="rId4"/>
    <p:sldId id="350" r:id="rId5"/>
    <p:sldId id="368" r:id="rId6"/>
    <p:sldId id="355" r:id="rId7"/>
    <p:sldId id="369" r:id="rId8"/>
    <p:sldId id="367" r:id="rId9"/>
    <p:sldId id="354" r:id="rId10"/>
    <p:sldId id="362" r:id="rId11"/>
    <p:sldId id="357"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205">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8E8F6"/>
    <a:srgbClr val="CDCD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8392" autoAdjust="0"/>
    <p:restoredTop sz="91697" autoAdjust="0"/>
  </p:normalViewPr>
  <p:slideViewPr>
    <p:cSldViewPr>
      <p:cViewPr varScale="1">
        <p:scale>
          <a:sx n="77" d="100"/>
          <a:sy n="77" d="100"/>
        </p:scale>
        <p:origin x="1396" y="60"/>
      </p:cViewPr>
      <p:guideLst>
        <p:guide orient="horz" pos="2205"/>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47" d="100"/>
          <a:sy n="47" d="100"/>
        </p:scale>
        <p:origin x="2772" y="4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36007857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173378749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802.15-14-0466-00-0008</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July 2014</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extLst>
      <p:ext uri="{BB962C8B-B14F-4D97-AF65-F5344CB8AC3E}">
        <p14:creationId xmlns:p14="http://schemas.microsoft.com/office/powerpoint/2010/main" val="3381511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3</a:t>
            </a:fld>
            <a:endParaRPr lang="en-US" altLang="ko-KR"/>
          </a:p>
        </p:txBody>
      </p:sp>
    </p:spTree>
    <p:extLst>
      <p:ext uri="{BB962C8B-B14F-4D97-AF65-F5344CB8AC3E}">
        <p14:creationId xmlns:p14="http://schemas.microsoft.com/office/powerpoint/2010/main" val="872442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4</a:t>
            </a:fld>
            <a:endParaRPr lang="en-US" altLang="ko-KR"/>
          </a:p>
        </p:txBody>
      </p:sp>
    </p:spTree>
    <p:extLst>
      <p:ext uri="{BB962C8B-B14F-4D97-AF65-F5344CB8AC3E}">
        <p14:creationId xmlns:p14="http://schemas.microsoft.com/office/powerpoint/2010/main" val="29948317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5</a:t>
            </a:fld>
            <a:endParaRPr lang="en-US" altLang="ko-KR"/>
          </a:p>
        </p:txBody>
      </p:sp>
    </p:spTree>
    <p:extLst>
      <p:ext uri="{BB962C8B-B14F-4D97-AF65-F5344CB8AC3E}">
        <p14:creationId xmlns:p14="http://schemas.microsoft.com/office/powerpoint/2010/main" val="86564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6</a:t>
            </a:fld>
            <a:endParaRPr lang="en-US" altLang="ko-KR"/>
          </a:p>
        </p:txBody>
      </p:sp>
    </p:spTree>
    <p:extLst>
      <p:ext uri="{BB962C8B-B14F-4D97-AF65-F5344CB8AC3E}">
        <p14:creationId xmlns:p14="http://schemas.microsoft.com/office/powerpoint/2010/main" val="34856842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7</a:t>
            </a:fld>
            <a:endParaRPr lang="en-US" altLang="ko-KR"/>
          </a:p>
        </p:txBody>
      </p:sp>
    </p:spTree>
    <p:extLst>
      <p:ext uri="{BB962C8B-B14F-4D97-AF65-F5344CB8AC3E}">
        <p14:creationId xmlns:p14="http://schemas.microsoft.com/office/powerpoint/2010/main" val="2031655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2DC2EA10-BCB9-48CD-8851-5BC1FB91237E}" type="datetime1">
              <a:rPr lang="en-US" altLang="ko-KR" smtClean="0"/>
              <a:t>11/6/2014</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9EE59E5F-87F3-48BF-AECE-9CD85DF9E0AC}" type="datetime1">
              <a:rPr lang="en-US" altLang="ko-KR" smtClean="0"/>
              <a:t>11/6/2014</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F7F2CB42-D0CE-419E-A0D1-BEBCCBE96A53}" type="datetime1">
              <a:rPr lang="en-US" altLang="ko-KR" smtClean="0"/>
              <a:t>11/6/2014</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B3C73522-43DE-4290-8E7B-AA2CDDEE3C95}" type="datetime1">
              <a:rPr lang="en-US" altLang="ko-KR" smtClean="0"/>
              <a:t>11/6/2014</a:t>
            </a:fld>
            <a:endParaRPr lang="en-US" altLang="ko-KR" dirty="0"/>
          </a:p>
        </p:txBody>
      </p:sp>
      <p:sp>
        <p:nvSpPr>
          <p:cNvPr id="4" name="Footer Placeholder 3"/>
          <p:cNvSpPr>
            <a:spLocks noGrp="1"/>
          </p:cNvSpPr>
          <p:nvPr>
            <p:ph type="ftr" sz="quarter" idx="11"/>
          </p:nvPr>
        </p:nvSpPr>
        <p:spPr/>
        <p:txBody>
          <a:bodyPr/>
          <a:lstStyle/>
          <a:p>
            <a:pPr>
              <a:defRPr/>
            </a:pPr>
            <a:r>
              <a:rPr lang="en-US" altLang="ko-KR" smtClean="0"/>
              <a:t>Myung Lee, CUNY</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36554915-7DE9-4A2E-89A7-6EC8123C55CC}" type="slidenum">
              <a:rPr lang="en-US" altLang="ko-KR" smtClean="0"/>
              <a:pPr>
                <a:defRPr/>
              </a:pPr>
              <a:t>‹#›</a:t>
            </a:fld>
            <a:endParaRPr lang="en-US" altLang="ko-K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6266B6-01FE-4BAF-BC85-A000F916411D}" type="datetime1">
              <a:rPr lang="en-US" smtClean="0"/>
              <a:t>11/6/2014</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DE2957-CC65-4A3E-8FC3-14620D1ADA4A}" type="datetime1">
              <a:rPr lang="en-US" smtClean="0"/>
              <a:t>11/6/2014</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D5760F-A7AB-47E8-8A54-C0F0D715873E}" type="datetime1">
              <a:rPr lang="en-US" smtClean="0"/>
              <a:t>11/6/2014</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8445BF-247D-4FDC-A9DA-38AAB3A4DC8B}" type="datetime1">
              <a:rPr lang="en-US" smtClean="0"/>
              <a:t>11/6/2014</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04E02A4-8757-4587-8A65-0C4DA183CED5}" type="datetime1">
              <a:rPr lang="en-US" smtClean="0"/>
              <a:t>11/6/2014</a:t>
            </a:fld>
            <a:endParaRPr lang="en-US"/>
          </a:p>
        </p:txBody>
      </p:sp>
      <p:sp>
        <p:nvSpPr>
          <p:cNvPr id="8" name="Footer Placeholder 7"/>
          <p:cNvSpPr>
            <a:spLocks noGrp="1"/>
          </p:cNvSpPr>
          <p:nvPr>
            <p:ph type="ftr" sz="quarter" idx="11"/>
          </p:nvPr>
        </p:nvSpPr>
        <p:spPr/>
        <p:txBody>
          <a:bodyPr/>
          <a:lstStyle/>
          <a:p>
            <a:r>
              <a:rPr lang="en-US" smtClean="0"/>
              <a:t>Myung Lee, CUNY</a:t>
            </a:r>
            <a:endParaRPr lang="en-US"/>
          </a:p>
        </p:txBody>
      </p:sp>
      <p:sp>
        <p:nvSpPr>
          <p:cNvPr id="9" name="Slide Number Placeholder 8"/>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724AA6-CD6D-4218-A98D-4BA81D2291F9}" type="datetime1">
              <a:rPr lang="en-US" smtClean="0"/>
              <a:t>11/6/2014</a:t>
            </a:fld>
            <a:endParaRPr lang="en-US"/>
          </a:p>
        </p:txBody>
      </p:sp>
      <p:sp>
        <p:nvSpPr>
          <p:cNvPr id="4" name="Footer Placeholder 3"/>
          <p:cNvSpPr>
            <a:spLocks noGrp="1"/>
          </p:cNvSpPr>
          <p:nvPr>
            <p:ph type="ftr" sz="quarter" idx="11"/>
          </p:nvPr>
        </p:nvSpPr>
        <p:spPr/>
        <p:txBody>
          <a:bodyPr/>
          <a:lstStyle/>
          <a:p>
            <a:r>
              <a:rPr lang="en-US" smtClean="0"/>
              <a:t>Myung Lee, CUNY</a:t>
            </a:r>
            <a:endParaRPr lang="en-US"/>
          </a:p>
        </p:txBody>
      </p:sp>
      <p:sp>
        <p:nvSpPr>
          <p:cNvPr id="5" name="Slide Number Placeholder 4"/>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B870BD-36E6-4E05-A7AA-D2394CF71387}" type="datetime1">
              <a:rPr lang="en-US" smtClean="0"/>
              <a:t>11/6/2014</a:t>
            </a:fld>
            <a:endParaRPr lang="en-US"/>
          </a:p>
        </p:txBody>
      </p:sp>
      <p:sp>
        <p:nvSpPr>
          <p:cNvPr id="3" name="Footer Placeholder 2"/>
          <p:cNvSpPr>
            <a:spLocks noGrp="1"/>
          </p:cNvSpPr>
          <p:nvPr>
            <p:ph type="ftr" sz="quarter" idx="11"/>
          </p:nvPr>
        </p:nvSpPr>
        <p:spPr/>
        <p:txBody>
          <a:bodyPr/>
          <a:lstStyle/>
          <a:p>
            <a:r>
              <a:rPr lang="en-US" smtClean="0"/>
              <a:t>Myung Lee, CUNY</a:t>
            </a:r>
            <a:endParaRPr lang="en-US"/>
          </a:p>
        </p:txBody>
      </p:sp>
      <p:sp>
        <p:nvSpPr>
          <p:cNvPr id="4" name="Slide Number Placeholder 3"/>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fld id="{A3936EA9-4E14-48A6-99BD-55DE1F14BB86}" type="datetime1">
              <a:rPr lang="en-US" altLang="ko-KR" smtClean="0"/>
              <a:t>11/6/2014</a:t>
            </a:fld>
            <a:endParaRPr lang="en-US" altLang="ko-KR" dirty="0"/>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en-US" altLang="ko-KR" smtClean="0"/>
              <a:t>Myung Lee, CUNY</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B0D2A7-8FFB-47AD-89BA-BCEF41B381AB}" type="datetime1">
              <a:rPr lang="en-US" smtClean="0"/>
              <a:t>11/6/2014</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5E2CB2-EB14-4931-91FE-280D120CE60C}" type="datetime1">
              <a:rPr lang="en-US" smtClean="0"/>
              <a:t>11/6/2014</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CE29C0-2BC6-4325-A6F8-DB3EC46F907F}" type="datetime1">
              <a:rPr lang="en-US" smtClean="0"/>
              <a:t>11/6/2014</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42385C-EE56-4795-B280-C37E64472209}" type="datetime1">
              <a:rPr lang="en-US" smtClean="0"/>
              <a:t>11/6/2014</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fld id="{B6FE6E28-DED5-433F-A0DC-1562026E4EA1}" type="datetime1">
              <a:rPr lang="en-US" altLang="ko-KR" smtClean="0"/>
              <a:t>11/6/2014</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fld id="{30625FED-61F9-45A8-953D-B33896735E9C}" type="datetime1">
              <a:rPr lang="en-US" altLang="ko-KR" smtClean="0"/>
              <a:t>11/6/2014</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fld id="{4FAD3506-A4BD-44C9-9F03-50040D9C5592}" type="datetime1">
              <a:rPr lang="en-US" altLang="ko-KR" smtClean="0"/>
              <a:t>11/6/2014</a:t>
            </a:fld>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fld id="{9877CE97-924C-49E9-9F26-070BB304638F}" type="datetime1">
              <a:rPr lang="en-US" altLang="ko-KR" smtClean="0"/>
              <a:t>11/6/2014</a:t>
            </a:fld>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fld id="{460AC491-BABE-4668-9B29-154F6AFA2C8A}" type="datetime1">
              <a:rPr lang="en-US" altLang="ko-KR" smtClean="0"/>
              <a:t>11/6/2014</a:t>
            </a:fld>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Myung Lee, CUNY</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4378FEB0-1FA6-4833-AF5B-EFEC0FF72D55}" type="datetime1">
              <a:rPr lang="en-US" altLang="ko-KR" smtClean="0"/>
              <a:t>11/6/2014</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D1A9E3E7-51C2-49E8-A843-AAB7E2B39E95}" type="datetime1">
              <a:rPr lang="en-US" altLang="ko-KR" smtClean="0"/>
              <a:t>11/6/2014</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fld id="{FF967D92-CED2-4E67-BF26-C4DDA4F65772}" type="datetime1">
              <a:rPr lang="en-US" altLang="ko-KR" smtClean="0"/>
              <a:t>11/6/2014</a:t>
            </a:fld>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Myung Lee, CUNY</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IEEE </a:t>
            </a:r>
            <a:r>
              <a:rPr lang="en-US" sz="1400" b="1" dirty="0" smtClean="0"/>
              <a:t>15-14-0683-00-0008</a:t>
            </a:r>
            <a:endParaRPr lang="en-US" altLang="ko-KR" sz="1400" b="1" baseline="0" dirty="0">
              <a:ea typeface="굴림" pitchFamily="50" charset="-127"/>
            </a:endParaRPr>
          </a:p>
        </p:txBody>
      </p:sp>
      <p:sp>
        <p:nvSpPr>
          <p:cNvPr id="1032" name="Line 8"/>
          <p:cNvSpPr>
            <a:spLocks noChangeShapeType="1"/>
          </p:cNvSpPr>
          <p:nvPr/>
        </p:nvSpPr>
        <p:spPr bwMode="auto">
          <a:xfrm>
            <a:off x="685800" y="684628"/>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 id="2147483743" r:id="rId12"/>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D25F58-1E51-4A33-8D6D-46DE20F8CEDB}" type="datetime1">
              <a:rPr lang="en-US" smtClean="0"/>
              <a:t>11/6/2014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Myung Lee, CUNY</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EAA7D-9B31-41BB-A2C9-BF5651523D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52400" y="609600"/>
            <a:ext cx="8991600" cy="498085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TG8 Closing Report</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a:t>
            </a:r>
            <a:r>
              <a:rPr lang="en-US" altLang="ko-KR" sz="1600" b="1" dirty="0" smtClean="0">
                <a:solidFill>
                  <a:srgbClr val="FF0000"/>
                </a:solidFill>
                <a:ea typeface="굴림" pitchFamily="50" charset="-127"/>
              </a:rPr>
              <a:t>November 6 </a:t>
            </a:r>
            <a:r>
              <a:rPr lang="en-US" altLang="ko-KR" sz="1600" dirty="0" smtClean="0">
                <a:solidFill>
                  <a:srgbClr val="FF0000"/>
                </a:solidFill>
                <a:ea typeface="굴림" pitchFamily="50" charset="-127"/>
              </a:rPr>
              <a:t>2014</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ja-JP" sz="1600" dirty="0" smtClean="0">
                <a:solidFill>
                  <a:schemeClr val="tx2"/>
                </a:solidFill>
                <a:ea typeface="굴림" pitchFamily="50" charset="-127"/>
              </a:rPr>
              <a:t>Myung Jong Lee [CUNY]</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err="1">
                <a:solidFill>
                  <a:schemeClr val="tx2"/>
                </a:solidFill>
                <a:ea typeface="굴림" pitchFamily="50" charset="-127"/>
              </a:rPr>
              <a:t>Dept</a:t>
            </a:r>
            <a:r>
              <a:rPr lang="en-US" altLang="ko-KR" sz="1600" dirty="0">
                <a:solidFill>
                  <a:schemeClr val="tx2"/>
                </a:solidFill>
                <a:ea typeface="굴림" pitchFamily="50" charset="-127"/>
              </a:rPr>
              <a:t> of EE, CUNY, 140</a:t>
            </a:r>
            <a:r>
              <a:rPr lang="en-US" altLang="ko-KR" sz="1600" baseline="30000" dirty="0">
                <a:solidFill>
                  <a:schemeClr val="tx2"/>
                </a:solidFill>
                <a:ea typeface="굴림" pitchFamily="50" charset="-127"/>
              </a:rPr>
              <a:t>th</a:t>
            </a:r>
            <a:r>
              <a:rPr lang="en-US" altLang="ko-KR" sz="1600" dirty="0">
                <a:solidFill>
                  <a:schemeClr val="tx2"/>
                </a:solidFill>
                <a:ea typeface="굴림" pitchFamily="50" charset="-127"/>
              </a:rPr>
              <a:t> St, New York, NY 10031] </a:t>
            </a:r>
          </a:p>
          <a:p>
            <a:pPr>
              <a:defRPr/>
            </a:pPr>
            <a:r>
              <a:rPr lang="en-US" altLang="ko-KR" sz="1600" dirty="0">
                <a:solidFill>
                  <a:schemeClr val="tx2"/>
                </a:solidFill>
                <a:ea typeface="굴림" pitchFamily="50" charset="-127"/>
              </a:rPr>
              <a:t>Voice:[+1-212-650-7260], FAX: [+1-201-650-8249], </a:t>
            </a:r>
          </a:p>
          <a:p>
            <a:pPr>
              <a:defRPr/>
            </a:pPr>
            <a:r>
              <a:rPr lang="en-US" altLang="ko-KR" sz="1600" dirty="0">
                <a:solidFill>
                  <a:schemeClr val="tx2"/>
                </a:solidFill>
                <a:ea typeface="굴림" pitchFamily="50" charset="-127"/>
              </a:rPr>
              <a:t>E-Mail:[</a:t>
            </a:r>
            <a:r>
              <a:rPr lang="en-US" altLang="ko-KR" sz="1600" dirty="0" smtClean="0">
                <a:ea typeface="굴림" pitchFamily="50" charset="-127"/>
              </a:rPr>
              <a:t>lee@ccny.cuny.edu</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smtClean="0">
                <a:solidFill>
                  <a:schemeClr val="tx2"/>
                </a:solidFill>
                <a:ea typeface="굴림" pitchFamily="50" charset="-127"/>
              </a:rPr>
              <a:t>Re</a:t>
            </a:r>
            <a:r>
              <a:rPr lang="en-US" altLang="ko-KR" sz="1600" b="1" dirty="0">
                <a:solidFill>
                  <a:schemeClr val="tx2"/>
                </a:solidFill>
                <a:ea typeface="굴림" pitchFamily="50" charset="-127"/>
              </a:rPr>
              <a:t>:</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a:t>
            </a:r>
            <a:r>
              <a:rPr lang="en-US" altLang="ko-KR" sz="1600" dirty="0">
                <a:solidFill>
                  <a:schemeClr val="tx2"/>
                </a:solidFill>
                <a:ea typeface="굴림" pitchFamily="50" charset="-127"/>
              </a:rPr>
              <a:t>]</a:t>
            </a: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Report of TG8 activities during  November 2014 San Antonio Plenary Meeting</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
        <p:nvSpPr>
          <p:cNvPr id="5" name="Date Placeholder 3"/>
          <p:cNvSpPr>
            <a:spLocks noGrp="1"/>
          </p:cNvSpPr>
          <p:nvPr>
            <p:ph type="dt" sz="half" idx="10"/>
          </p:nvPr>
        </p:nvSpPr>
        <p:spPr>
          <a:xfrm>
            <a:off x="685800" y="377825"/>
            <a:ext cx="1600200" cy="215900"/>
          </a:xfrm>
        </p:spPr>
        <p:txBody>
          <a:bodyPr/>
          <a:lstStyle/>
          <a:p>
            <a:pPr>
              <a:defRPr/>
            </a:pPr>
            <a:fld id="{CB5C971F-82A3-4A66-B3FA-429B44F41884}" type="datetime1">
              <a:rPr lang="en-US" altLang="ko-KR" smtClean="0"/>
              <a:t>11/6/2014</a:t>
            </a:fld>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endParaRPr lang="en-US" sz="5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10</a:t>
            </a:fld>
            <a:endParaRPr lang="en-US" altLang="ko-KR"/>
          </a:p>
        </p:txBody>
      </p:sp>
      <p:sp>
        <p:nvSpPr>
          <p:cNvPr id="5" name="Date Placeholder 3"/>
          <p:cNvSpPr>
            <a:spLocks noGrp="1"/>
          </p:cNvSpPr>
          <p:nvPr>
            <p:ph type="dt" sz="half" idx="10"/>
          </p:nvPr>
        </p:nvSpPr>
        <p:spPr>
          <a:xfrm>
            <a:off x="685800" y="377825"/>
            <a:ext cx="1600200" cy="215900"/>
          </a:xfrm>
        </p:spPr>
        <p:txBody>
          <a:bodyPr/>
          <a:lstStyle/>
          <a:p>
            <a:pPr>
              <a:defRPr/>
            </a:pPr>
            <a:fld id="{4CC2CBAA-5B24-4016-946A-BA1764F46AB5}" type="datetime1">
              <a:rPr lang="en-US" altLang="ko-KR" smtClean="0"/>
              <a:t>11/6/2014</a:t>
            </a:fld>
            <a:endParaRPr lang="en-US" altLang="ko-KR" dirty="0"/>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smtClean="0"/>
              <a:t>TG8 PAC Closing Report</a:t>
            </a:r>
            <a:endParaRPr lang="en-US" dirty="0"/>
          </a:p>
        </p:txBody>
      </p:sp>
      <p:sp>
        <p:nvSpPr>
          <p:cNvPr id="3" name="Subtitle 2"/>
          <p:cNvSpPr>
            <a:spLocks noGrp="1"/>
          </p:cNvSpPr>
          <p:nvPr>
            <p:ph type="subTitle" idx="1"/>
          </p:nvPr>
        </p:nvSpPr>
        <p:spPr>
          <a:xfrm>
            <a:off x="1295400" y="3212976"/>
            <a:ext cx="6400800" cy="1752600"/>
          </a:xfrm>
        </p:spPr>
        <p:txBody>
          <a:bodyPr/>
          <a:lstStyle/>
          <a:p>
            <a:r>
              <a:rPr lang="en-US" sz="2800" dirty="0" smtClean="0"/>
              <a:t>November 6, 2014</a:t>
            </a:r>
          </a:p>
          <a:p>
            <a:endParaRPr lang="en-US" sz="2800" dirty="0" smtClean="0"/>
          </a:p>
          <a:p>
            <a:r>
              <a:rPr lang="en-US" sz="2800" dirty="0" smtClean="0"/>
              <a:t>Myung Lee  </a:t>
            </a:r>
          </a:p>
          <a:p>
            <a:r>
              <a:rPr lang="en-US" sz="2400" dirty="0" smtClean="0"/>
              <a:t>TG8 Chair</a:t>
            </a:r>
          </a:p>
          <a:p>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2ADEE0B8-5861-4C7D-BC01-DC8030F6A7EC}" type="datetime1">
              <a:rPr lang="en-US" altLang="ko-KR" smtClean="0"/>
              <a:t>11/6/2014</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Objectives</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2000" dirty="0" smtClean="0"/>
          </a:p>
          <a:p>
            <a:r>
              <a:rPr lang="en-US" sz="2400" dirty="0" smtClean="0"/>
              <a:t>Discussion/Harmonization of Proposals </a:t>
            </a:r>
          </a:p>
          <a:p>
            <a:r>
              <a:rPr lang="en-US" sz="2400" dirty="0" smtClean="0"/>
              <a:t>Drafting the first version of the spec</a:t>
            </a:r>
          </a:p>
          <a:p>
            <a:r>
              <a:rPr lang="en-US" sz="2400" dirty="0" smtClean="0"/>
              <a:t>Discussion on Project Plan</a:t>
            </a:r>
          </a:p>
        </p:txBody>
      </p:sp>
      <p:sp>
        <p:nvSpPr>
          <p:cNvPr id="4" name="Date Placeholder 3"/>
          <p:cNvSpPr>
            <a:spLocks noGrp="1"/>
          </p:cNvSpPr>
          <p:nvPr>
            <p:ph type="dt" sz="half" idx="10"/>
          </p:nvPr>
        </p:nvSpPr>
        <p:spPr/>
        <p:txBody>
          <a:bodyPr/>
          <a:lstStyle/>
          <a:p>
            <a:pPr>
              <a:defRPr/>
            </a:pPr>
            <a:fld id="{2A323817-D9C1-4AB9-9CC5-994FF65E58C5}" type="datetime1">
              <a:rPr lang="en-US" altLang="ko-KR" smtClean="0"/>
              <a:t>11/6/2014</a:t>
            </a:fld>
            <a:endParaRPr lang="en-US" altLang="ko-KR" dirty="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457200"/>
            <a:ext cx="7772400" cy="1066800"/>
          </a:xfrm>
        </p:spPr>
        <p:txBody>
          <a:bodyPr/>
          <a:lstStyle/>
          <a:p>
            <a:r>
              <a:rPr lang="en-US" dirty="0" smtClean="0"/>
              <a:t>Achievements</a:t>
            </a:r>
            <a:endParaRPr lang="en-US" dirty="0"/>
          </a:p>
        </p:txBody>
      </p:sp>
      <p:sp>
        <p:nvSpPr>
          <p:cNvPr id="3" name="Content Placeholder 2"/>
          <p:cNvSpPr>
            <a:spLocks noGrp="1"/>
          </p:cNvSpPr>
          <p:nvPr>
            <p:ph idx="1"/>
          </p:nvPr>
        </p:nvSpPr>
        <p:spPr>
          <a:xfrm>
            <a:off x="714348" y="1295400"/>
            <a:ext cx="7772400" cy="4114800"/>
          </a:xfrm>
        </p:spPr>
        <p:txBody>
          <a:bodyPr/>
          <a:lstStyle/>
          <a:p>
            <a:r>
              <a:rPr lang="en-US" sz="2000" dirty="0" smtClean="0"/>
              <a:t>One day ad hoc meeting (Nov. 2, Sunday)</a:t>
            </a:r>
          </a:p>
          <a:p>
            <a:r>
              <a:rPr lang="en-US" sz="2000" dirty="0" smtClean="0"/>
              <a:t>10 time slots used at this meeting</a:t>
            </a:r>
          </a:p>
          <a:p>
            <a:r>
              <a:rPr lang="en-US" sz="2000" dirty="0" smtClean="0"/>
              <a:t>PHY draft completed</a:t>
            </a:r>
          </a:p>
          <a:p>
            <a:r>
              <a:rPr lang="en-US" sz="2000" dirty="0" smtClean="0"/>
              <a:t>Progress made on MAC components</a:t>
            </a:r>
          </a:p>
          <a:p>
            <a:r>
              <a:rPr lang="en-US" sz="2000" dirty="0" smtClean="0"/>
              <a:t>Presentations for harmonization and drafting</a:t>
            </a:r>
          </a:p>
          <a:p>
            <a:pPr lvl="1"/>
            <a:r>
              <a:rPr lang="en-US" sz="1600" dirty="0" smtClean="0"/>
              <a:t>662r1,679r0: Frequency Channel Selection (</a:t>
            </a:r>
            <a:r>
              <a:rPr lang="en-US" sz="1600" dirty="0" err="1" smtClean="0"/>
              <a:t>Huan</a:t>
            </a:r>
            <a:r>
              <a:rPr lang="en-US" sz="1600" dirty="0" smtClean="0"/>
              <a:t>-Bang Li)</a:t>
            </a:r>
          </a:p>
          <a:p>
            <a:pPr lvl="1"/>
            <a:r>
              <a:rPr lang="en-US" sz="1600" dirty="0" smtClean="0"/>
              <a:t>678r2: Fully distributed synchronization (</a:t>
            </a:r>
            <a:r>
              <a:rPr lang="en-US" sz="1600" dirty="0" err="1" smtClean="0"/>
              <a:t>Byungjae</a:t>
            </a:r>
            <a:r>
              <a:rPr lang="en-US" sz="1600" dirty="0" smtClean="0"/>
              <a:t> </a:t>
            </a:r>
            <a:r>
              <a:rPr lang="en-US" sz="1600" dirty="0" err="1" smtClean="0"/>
              <a:t>Kwak</a:t>
            </a:r>
            <a:r>
              <a:rPr lang="en-US" sz="1600" dirty="0" smtClean="0"/>
              <a:t>)</a:t>
            </a:r>
            <a:r>
              <a:rPr lang="en-US" sz="1200" dirty="0" smtClean="0"/>
              <a:t>  </a:t>
            </a:r>
            <a:endParaRPr lang="en-US" sz="1600" dirty="0" smtClean="0"/>
          </a:p>
          <a:p>
            <a:pPr lvl="1"/>
            <a:r>
              <a:rPr lang="en-US" sz="1600" dirty="0" smtClean="0"/>
              <a:t>654r0, 663r0:  Text for UWB PHY (Billy Verso, </a:t>
            </a:r>
            <a:r>
              <a:rPr lang="en-US" sz="1600" dirty="0" err="1" smtClean="0"/>
              <a:t>Igo</a:t>
            </a:r>
            <a:r>
              <a:rPr lang="en-US" sz="1600" dirty="0" smtClean="0"/>
              <a:t> </a:t>
            </a:r>
            <a:r>
              <a:rPr lang="en-US" sz="1600" dirty="0" err="1" smtClean="0"/>
              <a:t>Dotlic</a:t>
            </a:r>
            <a:r>
              <a:rPr lang="en-US" sz="1600" dirty="0" smtClean="0"/>
              <a:t>, etc.)</a:t>
            </a:r>
          </a:p>
          <a:p>
            <a:pPr lvl="1"/>
            <a:r>
              <a:rPr lang="en-US" sz="1600" dirty="0" smtClean="0"/>
              <a:t>646r1: Frame structure (</a:t>
            </a:r>
            <a:r>
              <a:rPr lang="en-US" sz="1600" dirty="0" err="1" smtClean="0"/>
              <a:t>Byungjae</a:t>
            </a:r>
            <a:r>
              <a:rPr lang="en-US" sz="1600" dirty="0" smtClean="0"/>
              <a:t> </a:t>
            </a:r>
            <a:r>
              <a:rPr lang="en-US" sz="1600" dirty="0" err="1" smtClean="0"/>
              <a:t>Kwak</a:t>
            </a:r>
            <a:r>
              <a:rPr lang="en-US" sz="1600" dirty="0" smtClean="0"/>
              <a:t>)</a:t>
            </a:r>
          </a:p>
          <a:p>
            <a:pPr lvl="1"/>
            <a:r>
              <a:rPr lang="en-US" sz="1600" dirty="0" smtClean="0"/>
              <a:t>635r1: PHY merged proposed Text (</a:t>
            </a:r>
            <a:r>
              <a:rPr lang="en-US" sz="1600" dirty="0"/>
              <a:t>Marco </a:t>
            </a:r>
            <a:r>
              <a:rPr lang="en-US" sz="1600" dirty="0" err="1" smtClean="0"/>
              <a:t>Hernandez,Kapseok</a:t>
            </a:r>
            <a:r>
              <a:rPr lang="en-US" sz="1600" dirty="0" smtClean="0"/>
              <a:t> Chang,)</a:t>
            </a:r>
          </a:p>
          <a:p>
            <a:pPr lvl="1"/>
            <a:r>
              <a:rPr lang="en-US" sz="1600" dirty="0" smtClean="0"/>
              <a:t>636r0: Motions on TBD items (Shannon Park)</a:t>
            </a:r>
          </a:p>
          <a:p>
            <a:pPr lvl="1"/>
            <a:r>
              <a:rPr lang="en-US" sz="1600" dirty="0" smtClean="0"/>
              <a:t>677r0: PAC Security Consideration (Robert </a:t>
            </a:r>
            <a:r>
              <a:rPr lang="en-US" sz="1600" dirty="0" err="1" smtClean="0"/>
              <a:t>Moskowitz</a:t>
            </a:r>
            <a:r>
              <a:rPr lang="en-US" sz="1600" dirty="0" smtClean="0"/>
              <a:t>)</a:t>
            </a:r>
          </a:p>
          <a:p>
            <a:pPr lvl="1"/>
            <a:r>
              <a:rPr lang="en-US" sz="1600" dirty="0" smtClean="0"/>
              <a:t>678r0: Adaptive Random Access for PAC (</a:t>
            </a:r>
            <a:r>
              <a:rPr lang="en-US" sz="1600" dirty="0" err="1" smtClean="0"/>
              <a:t>Byungjae</a:t>
            </a:r>
            <a:r>
              <a:rPr lang="en-US" sz="1600" dirty="0" smtClean="0"/>
              <a:t> </a:t>
            </a:r>
            <a:r>
              <a:rPr lang="en-US" sz="1600" dirty="0" err="1" smtClean="0"/>
              <a:t>Kwak</a:t>
            </a:r>
            <a:r>
              <a:rPr lang="en-US" sz="1600" dirty="0" smtClean="0"/>
              <a:t>)</a:t>
            </a:r>
          </a:p>
          <a:p>
            <a:pPr lvl="1"/>
            <a:r>
              <a:rPr lang="en-US" sz="1600" dirty="0" smtClean="0"/>
              <a:t>689r0: Motion Document (Marco Hernandez)</a:t>
            </a:r>
            <a:endParaRPr lang="en-US" sz="1600" dirty="0" smtClean="0"/>
          </a:p>
          <a:p>
            <a:pPr lvl="1"/>
            <a:endParaRPr lang="en-US" sz="16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11/6/2014</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Achievements (cont)</a:t>
            </a:r>
            <a:endParaRPr lang="en-US" dirty="0"/>
          </a:p>
        </p:txBody>
      </p:sp>
      <p:sp>
        <p:nvSpPr>
          <p:cNvPr id="3" name="Content Placeholder 2"/>
          <p:cNvSpPr>
            <a:spLocks noGrp="1"/>
          </p:cNvSpPr>
          <p:nvPr>
            <p:ph idx="1"/>
          </p:nvPr>
        </p:nvSpPr>
        <p:spPr>
          <a:xfrm>
            <a:off x="609600" y="1752600"/>
            <a:ext cx="7772400" cy="4114800"/>
          </a:xfrm>
        </p:spPr>
        <p:txBody>
          <a:bodyPr/>
          <a:lstStyle/>
          <a:p>
            <a:pPr marL="0" indent="0">
              <a:buNone/>
            </a:pPr>
            <a:r>
              <a:rPr lang="en-US" altLang="ja-JP" sz="2400" dirty="0" smtClean="0"/>
              <a:t>Completed </a:t>
            </a:r>
            <a:r>
              <a:rPr lang="en-US" altLang="ja-JP" sz="2400" dirty="0" smtClean="0"/>
              <a:t>v.5</a:t>
            </a:r>
            <a:endParaRPr lang="en-US" altLang="ja-JP" sz="2400" dirty="0" smtClean="0"/>
          </a:p>
          <a:p>
            <a:pPr lvl="1"/>
            <a:r>
              <a:rPr lang="en-US" altLang="ja-JP" sz="2000" dirty="0" smtClean="0"/>
              <a:t>All PHY draft text completed</a:t>
            </a:r>
          </a:p>
          <a:p>
            <a:pPr lvl="2">
              <a:buFont typeface="Wingdings" panose="05000000000000000000" pitchFamily="2" charset="2"/>
              <a:buChar char="ü"/>
            </a:pPr>
            <a:r>
              <a:rPr lang="en-US" altLang="ja-JP" sz="1600" dirty="0" smtClean="0"/>
              <a:t>UWB and NB PHY</a:t>
            </a:r>
            <a:endParaRPr lang="en-US" altLang="ja-JP" sz="1600" dirty="0"/>
          </a:p>
          <a:p>
            <a:pPr lvl="1"/>
            <a:r>
              <a:rPr lang="en-US" altLang="ja-JP" sz="2000" dirty="0" smtClean="0"/>
              <a:t>Progress on MAC Components</a:t>
            </a:r>
            <a:endParaRPr lang="en-US" altLang="ja-JP" sz="2400" dirty="0"/>
          </a:p>
          <a:p>
            <a:pPr lvl="2">
              <a:buFont typeface="Wingdings" panose="05000000000000000000" pitchFamily="2" charset="2"/>
              <a:buChar char="ü"/>
            </a:pPr>
            <a:r>
              <a:rPr lang="en-US" altLang="ja-JP" sz="1800" dirty="0" smtClean="0"/>
              <a:t>Random access for </a:t>
            </a:r>
            <a:r>
              <a:rPr lang="en-US" altLang="ja-JP" sz="1800" dirty="0" smtClean="0"/>
              <a:t>synchronization</a:t>
            </a:r>
          </a:p>
          <a:p>
            <a:pPr lvl="2">
              <a:buFont typeface="Wingdings" panose="05000000000000000000" pitchFamily="2" charset="2"/>
              <a:buChar char="ü"/>
            </a:pPr>
            <a:r>
              <a:rPr lang="en-US" altLang="ja-JP" sz="1800" dirty="0" smtClean="0"/>
              <a:t>Random access for communication</a:t>
            </a:r>
            <a:endParaRPr lang="en-US" altLang="ja-JP" sz="1800" dirty="0" smtClean="0"/>
          </a:p>
          <a:p>
            <a:pPr lvl="2">
              <a:buFont typeface="Wingdings" panose="05000000000000000000" pitchFamily="2" charset="2"/>
              <a:buChar char="ü"/>
            </a:pPr>
            <a:r>
              <a:rPr lang="en-US" altLang="ja-JP" sz="1800" dirty="0" smtClean="0"/>
              <a:t>Frequency </a:t>
            </a:r>
            <a:r>
              <a:rPr lang="en-US" altLang="ja-JP" sz="1800" dirty="0" smtClean="0"/>
              <a:t>Channel selection</a:t>
            </a:r>
          </a:p>
          <a:p>
            <a:pPr lvl="2">
              <a:buFont typeface="Wingdings" panose="05000000000000000000" pitchFamily="2" charset="2"/>
              <a:buChar char="ü"/>
            </a:pPr>
            <a:r>
              <a:rPr lang="en-US" altLang="ja-JP" sz="1800" dirty="0" smtClean="0"/>
              <a:t>Frame structure</a:t>
            </a:r>
          </a:p>
          <a:p>
            <a:pPr lvl="2">
              <a:buFont typeface="Wingdings" panose="05000000000000000000" pitchFamily="2" charset="2"/>
              <a:buChar char="ü"/>
            </a:pPr>
            <a:r>
              <a:rPr lang="en-US" altLang="ja-JP" sz="1800" dirty="0" smtClean="0"/>
              <a:t>Security Consideration</a:t>
            </a:r>
          </a:p>
          <a:p>
            <a:pPr lvl="2">
              <a:buFont typeface="Wingdings" panose="05000000000000000000" pitchFamily="2" charset="2"/>
              <a:buChar char="ü"/>
            </a:pPr>
            <a:endParaRPr lang="en-US" altLang="ja-JP" sz="1800" dirty="0"/>
          </a:p>
          <a:p>
            <a:pPr marL="0" indent="0">
              <a:buNone/>
            </a:pPr>
            <a:r>
              <a:rPr lang="en-US" altLang="ja-JP" sz="2600" dirty="0" smtClean="0"/>
              <a:t>Revised Timeline</a:t>
            </a:r>
          </a:p>
          <a:p>
            <a:pPr marL="0" indent="0">
              <a:buNone/>
            </a:pPr>
            <a:r>
              <a:rPr lang="en-US" altLang="ja-JP" sz="2600" dirty="0"/>
              <a:t>	</a:t>
            </a:r>
            <a:r>
              <a:rPr lang="en-US" altLang="ja-JP" sz="1800" dirty="0" smtClean="0"/>
              <a:t>Letter Ballot: May 2016</a:t>
            </a:r>
            <a:endParaRPr lang="en-US" altLang="ja-JP" sz="2000" dirty="0" smtClean="0"/>
          </a:p>
          <a:p>
            <a:pPr marL="0" indent="0">
              <a:buNone/>
            </a:pPr>
            <a:endParaRPr lang="en-US" altLang="ja-JP" sz="2600" dirty="0" smtClean="0"/>
          </a:p>
          <a:p>
            <a:pPr marL="457200" lvl="1" indent="0">
              <a:buNone/>
            </a:pPr>
            <a:endParaRPr lang="en-US" altLang="ja-JP" sz="2000" dirty="0"/>
          </a:p>
          <a:p>
            <a:pPr marL="91440" lvl="2" indent="0">
              <a:spcBef>
                <a:spcPts val="0"/>
              </a:spcBef>
              <a:buNone/>
            </a:pPr>
            <a:endParaRPr lang="en-US" altLang="ja-JP" sz="2000" dirty="0"/>
          </a:p>
          <a:p>
            <a:pPr lvl="2">
              <a:buFont typeface="Wingdings" panose="05000000000000000000" pitchFamily="2" charset="2"/>
              <a:buChar char="ü"/>
            </a:pPr>
            <a:endParaRPr lang="en-US" altLang="ja-JP" sz="2000" dirty="0"/>
          </a:p>
          <a:p>
            <a:pPr marL="857250" lvl="2" indent="0">
              <a:buNone/>
            </a:pPr>
            <a:r>
              <a:rPr lang="en-US" altLang="ja-JP" sz="2000" dirty="0"/>
              <a:t>	</a:t>
            </a:r>
            <a:r>
              <a:rPr lang="en-US" altLang="ja-JP" sz="2000" dirty="0" smtClean="0"/>
              <a:t>				</a:t>
            </a:r>
          </a:p>
          <a:p>
            <a:endParaRPr lang="en-US" altLang="ja-JP" dirty="0" smtClean="0"/>
          </a:p>
          <a:p>
            <a:pPr>
              <a:buNone/>
            </a:pPr>
            <a:endParaRPr lang="en-US" altLang="ja-JP" sz="1400" dirty="0" smtClean="0"/>
          </a:p>
          <a:p>
            <a:pPr lvl="1"/>
            <a:endParaRPr lang="en-US" sz="1800" dirty="0" smtClean="0"/>
          </a:p>
          <a:p>
            <a:pPr lvl="1">
              <a:buNone/>
            </a:pPr>
            <a:endParaRPr lang="en-US" sz="14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E7F813FB-06FF-4CC9-9AC9-177AA250BE8F}" type="datetime1">
              <a:rPr lang="en-US" altLang="ko-KR" smtClean="0"/>
              <a:t>11/6/2014</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works</a:t>
            </a:r>
            <a:endParaRPr lang="en-US" dirty="0"/>
          </a:p>
        </p:txBody>
      </p:sp>
      <p:sp>
        <p:nvSpPr>
          <p:cNvPr id="3" name="Content Placeholder 2"/>
          <p:cNvSpPr>
            <a:spLocks noGrp="1"/>
          </p:cNvSpPr>
          <p:nvPr>
            <p:ph idx="1"/>
          </p:nvPr>
        </p:nvSpPr>
        <p:spPr>
          <a:xfrm>
            <a:off x="609600" y="1752600"/>
            <a:ext cx="7772400" cy="4114800"/>
          </a:xfrm>
        </p:spPr>
        <p:txBody>
          <a:bodyPr/>
          <a:lstStyle/>
          <a:p>
            <a:r>
              <a:rPr lang="en-US" altLang="ja-JP" sz="2400" dirty="0" smtClean="0"/>
              <a:t>For v.7</a:t>
            </a:r>
          </a:p>
          <a:p>
            <a:pPr lvl="1"/>
            <a:r>
              <a:rPr lang="en-US" altLang="ja-JP" sz="2000" dirty="0" smtClean="0"/>
              <a:t>To resolve all TBD items in v.5  (all champions)</a:t>
            </a:r>
          </a:p>
          <a:p>
            <a:pPr lvl="1"/>
            <a:r>
              <a:rPr lang="en-US" altLang="ja-JP" sz="2000" dirty="0" smtClean="0"/>
              <a:t>Work Items (Refer to doc. 657r2: PAC Work Items)</a:t>
            </a:r>
            <a:endParaRPr lang="en-US" altLang="ja-JP" sz="2000" dirty="0"/>
          </a:p>
          <a:p>
            <a:pPr marL="857250" lvl="2" indent="0">
              <a:buNone/>
            </a:pPr>
            <a:endParaRPr lang="en-US" altLang="ja-JP" sz="2000" dirty="0" smtClean="0"/>
          </a:p>
          <a:p>
            <a:pPr marL="457200" lvl="1" indent="0">
              <a:buNone/>
            </a:pPr>
            <a:endParaRPr lang="en-US" altLang="ja-JP" sz="2000" dirty="0"/>
          </a:p>
          <a:p>
            <a:pPr marL="91440" lvl="2" indent="0">
              <a:spcBef>
                <a:spcPts val="0"/>
              </a:spcBef>
              <a:buNone/>
            </a:pPr>
            <a:endParaRPr lang="en-US" altLang="ja-JP" sz="2000" dirty="0"/>
          </a:p>
          <a:p>
            <a:pPr lvl="2">
              <a:buFont typeface="Wingdings" panose="05000000000000000000" pitchFamily="2" charset="2"/>
              <a:buChar char="ü"/>
            </a:pPr>
            <a:endParaRPr lang="en-US" altLang="ja-JP" sz="2000" dirty="0"/>
          </a:p>
          <a:p>
            <a:pPr marL="857250" lvl="2" indent="0">
              <a:buNone/>
            </a:pPr>
            <a:r>
              <a:rPr lang="en-US" altLang="ja-JP" sz="2000" dirty="0"/>
              <a:t>	</a:t>
            </a:r>
            <a:r>
              <a:rPr lang="en-US" altLang="ja-JP" sz="2000" dirty="0" smtClean="0"/>
              <a:t>				</a:t>
            </a:r>
          </a:p>
          <a:p>
            <a:endParaRPr lang="en-US" altLang="ja-JP" dirty="0" smtClean="0"/>
          </a:p>
          <a:p>
            <a:pPr>
              <a:buNone/>
            </a:pPr>
            <a:endParaRPr lang="en-US" altLang="ja-JP" sz="1400" dirty="0" smtClean="0"/>
          </a:p>
          <a:p>
            <a:pPr lvl="1"/>
            <a:endParaRPr lang="en-US" sz="1800" dirty="0" smtClean="0"/>
          </a:p>
          <a:p>
            <a:pPr lvl="1">
              <a:buNone/>
            </a:pPr>
            <a:endParaRPr lang="en-US" sz="14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6</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EAFF7C8D-ACC3-47AB-90A9-75731EADB2DA}" type="datetime1">
              <a:rPr lang="en-US" altLang="ko-KR" smtClean="0"/>
              <a:t>11/6/2014</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extLst>
      <p:ext uri="{BB962C8B-B14F-4D97-AF65-F5344CB8AC3E}">
        <p14:creationId xmlns:p14="http://schemas.microsoft.com/office/powerpoint/2010/main" val="20875610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t>Plan for November Meeting</a:t>
            </a:r>
            <a:endParaRPr lang="en-US" dirty="0"/>
          </a:p>
        </p:txBody>
      </p:sp>
      <p:sp>
        <p:nvSpPr>
          <p:cNvPr id="3" name="Content Placeholder 2"/>
          <p:cNvSpPr>
            <a:spLocks noGrp="1"/>
          </p:cNvSpPr>
          <p:nvPr>
            <p:ph idx="1"/>
          </p:nvPr>
        </p:nvSpPr>
        <p:spPr>
          <a:xfrm>
            <a:off x="642910" y="1571612"/>
            <a:ext cx="7772400" cy="4752988"/>
          </a:xfrm>
        </p:spPr>
        <p:txBody>
          <a:bodyPr/>
          <a:lstStyle/>
          <a:p>
            <a:pPr lvl="0"/>
            <a:endParaRPr lang="en-US" altLang="ko-KR" sz="2400" dirty="0" smtClean="0">
              <a:solidFill>
                <a:srgbClr val="000000"/>
              </a:solidFill>
            </a:endParaRPr>
          </a:p>
          <a:p>
            <a:r>
              <a:rPr lang="en-US" altLang="ja-JP" sz="2400" dirty="0" smtClean="0"/>
              <a:t>Teleconferences scheduled </a:t>
            </a:r>
          </a:p>
          <a:p>
            <a:pPr lvl="1"/>
            <a:r>
              <a:rPr lang="en-US" altLang="ja-JP" sz="2000" dirty="0" smtClean="0"/>
              <a:t>Agenda: to discuss MAC component proposals/drafting</a:t>
            </a:r>
          </a:p>
          <a:p>
            <a:pPr lvl="1"/>
            <a:r>
              <a:rPr lang="en-US" altLang="ja-JP" sz="2000" dirty="0" smtClean="0"/>
              <a:t>Date: December 17, Wednesday, 7:00AM EST ( </a:t>
            </a:r>
            <a:r>
              <a:rPr lang="en-US" altLang="ja-JP" sz="2000" dirty="0"/>
              <a:t>9</a:t>
            </a:r>
            <a:r>
              <a:rPr lang="en-US" altLang="ja-JP" sz="2000" dirty="0" smtClean="0"/>
              <a:t>:00PM Japan/Korea, Noon Time Ireland)</a:t>
            </a:r>
            <a:endParaRPr lang="en-US" altLang="ja-JP" sz="2000" dirty="0"/>
          </a:p>
          <a:p>
            <a:pPr marL="0" indent="0">
              <a:buNone/>
            </a:pPr>
            <a:endParaRPr lang="en-US" altLang="ja-JP" sz="2400" dirty="0"/>
          </a:p>
          <a:p>
            <a:pPr lvl="0"/>
            <a:endParaRPr lang="en-US" altLang="ko-KR" sz="2400" dirty="0" smtClean="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7</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D7000428-F11D-44F9-99AB-2536EEEC1737}" type="datetime1">
              <a:rPr lang="en-US" altLang="ko-KR" smtClean="0"/>
              <a:t>11/6/2014</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Timeline</a:t>
            </a:r>
            <a:endParaRPr lang="ko-KR" altLang="en-US" dirty="0"/>
          </a:p>
        </p:txBody>
      </p:sp>
      <p:sp>
        <p:nvSpPr>
          <p:cNvPr id="3" name="내용 개체 틀 2"/>
          <p:cNvSpPr>
            <a:spLocks noGrp="1"/>
          </p:cNvSpPr>
          <p:nvPr>
            <p:ph idx="1"/>
          </p:nvPr>
        </p:nvSpPr>
        <p:spPr>
          <a:xfrm>
            <a:off x="428596" y="1571612"/>
            <a:ext cx="8229600" cy="4843482"/>
          </a:xfrm>
        </p:spPr>
        <p:txBody>
          <a:bodyPr>
            <a:normAutofit/>
          </a:bodyPr>
          <a:lstStyle/>
          <a:p>
            <a:r>
              <a:rPr lang="en-US" altLang="ko-KR" sz="2000" dirty="0" smtClean="0">
                <a:solidFill>
                  <a:srgbClr val="0000FF"/>
                </a:solidFill>
              </a:rPr>
              <a:t>TG formation					         Mar 12</a:t>
            </a:r>
          </a:p>
          <a:p>
            <a:r>
              <a:rPr lang="en-US" altLang="ko-KR" sz="2000" dirty="0" smtClean="0">
                <a:solidFill>
                  <a:srgbClr val="0000FF"/>
                </a:solidFill>
              </a:rPr>
              <a:t>Call for Application				        April 12</a:t>
            </a:r>
          </a:p>
          <a:p>
            <a:r>
              <a:rPr lang="en-US" altLang="ko-KR" sz="2000" dirty="0" smtClean="0">
                <a:solidFill>
                  <a:srgbClr val="0000FF"/>
                </a:solidFill>
              </a:rPr>
              <a:t>Application presentation				         May 12</a:t>
            </a:r>
          </a:p>
          <a:p>
            <a:r>
              <a:rPr lang="en-US" altLang="ko-KR" sz="2000" dirty="0" smtClean="0">
                <a:solidFill>
                  <a:srgbClr val="0000FF"/>
                </a:solidFill>
              </a:rPr>
              <a:t>TGD approval/Call for proposal			         Jan 13</a:t>
            </a:r>
          </a:p>
          <a:p>
            <a:r>
              <a:rPr lang="en-US" altLang="ko-KR" sz="2000" dirty="0" smtClean="0">
                <a:solidFill>
                  <a:srgbClr val="0000FF"/>
                </a:solidFill>
              </a:rPr>
              <a:t>Re-affirmation of TGD/Call for proposal		     March  13</a:t>
            </a:r>
          </a:p>
          <a:p>
            <a:r>
              <a:rPr lang="en-US" altLang="ko-KR" sz="2000" dirty="0">
                <a:solidFill>
                  <a:srgbClr val="0000FF"/>
                </a:solidFill>
              </a:rPr>
              <a:t>Preliminary proposal </a:t>
            </a:r>
            <a:r>
              <a:rPr lang="en-US" altLang="ko-KR" sz="2000" dirty="0" smtClean="0">
                <a:solidFill>
                  <a:srgbClr val="0000FF"/>
                </a:solidFill>
              </a:rPr>
              <a:t>presentation			        May, 13</a:t>
            </a:r>
          </a:p>
          <a:p>
            <a:r>
              <a:rPr lang="en-US" altLang="ko-KR" sz="2000" dirty="0" smtClean="0">
                <a:solidFill>
                  <a:srgbClr val="0000FF"/>
                </a:solidFill>
              </a:rPr>
              <a:t>Final proposal presentation			         July 13</a:t>
            </a:r>
          </a:p>
          <a:p>
            <a:r>
              <a:rPr lang="en-US" altLang="ko-KR" sz="2000" dirty="0" smtClean="0">
                <a:solidFill>
                  <a:srgbClr val="0000FF"/>
                </a:solidFill>
              </a:rPr>
              <a:t>PAC Framework Document/Call for contribution	         Jan. 14</a:t>
            </a:r>
          </a:p>
          <a:p>
            <a:r>
              <a:rPr lang="en-US" altLang="ko-KR" sz="2000" dirty="0" smtClean="0">
                <a:solidFill>
                  <a:srgbClr val="0000FF"/>
                </a:solidFill>
              </a:rPr>
              <a:t>Contribution presentation				      March 14</a:t>
            </a:r>
          </a:p>
          <a:p>
            <a:r>
              <a:rPr lang="en-US" altLang="ko-KR" sz="2000" dirty="0" smtClean="0"/>
              <a:t>Draft spec (P802.15.8 D1.0) complete/Letter Ballot       May 15           </a:t>
            </a:r>
          </a:p>
          <a:p>
            <a:r>
              <a:rPr lang="en-US" altLang="ko-KR" sz="2000" dirty="0" smtClean="0"/>
              <a:t>LB Comment resolution/ LB recirculation		         Nov. 15</a:t>
            </a:r>
          </a:p>
          <a:p>
            <a:r>
              <a:rPr lang="en-US" altLang="ko-KR" sz="2000" dirty="0" smtClean="0"/>
              <a:t>Sponsor Ballot 					         Mar. 16</a:t>
            </a:r>
          </a:p>
          <a:p>
            <a:r>
              <a:rPr lang="en-US" altLang="ko-KR" sz="2000" dirty="0" err="1" smtClean="0"/>
              <a:t>RevCom</a:t>
            </a:r>
            <a:r>
              <a:rPr lang="en-US" altLang="ko-KR" sz="2000" dirty="0" smtClean="0"/>
              <a:t> submission 				         July 16</a:t>
            </a:r>
          </a:p>
        </p:txBody>
      </p:sp>
      <p:sp>
        <p:nvSpPr>
          <p:cNvPr id="7" name="Slide Number Placeholder 6"/>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8</a:t>
            </a:fld>
            <a:endParaRPr lang="en-US" altLang="ko-KR"/>
          </a:p>
        </p:txBody>
      </p:sp>
      <p:sp>
        <p:nvSpPr>
          <p:cNvPr id="8" name="Date Placeholder 3"/>
          <p:cNvSpPr>
            <a:spLocks noGrp="1"/>
          </p:cNvSpPr>
          <p:nvPr>
            <p:ph type="dt" sz="half" idx="10"/>
          </p:nvPr>
        </p:nvSpPr>
        <p:spPr>
          <a:xfrm>
            <a:off x="685800" y="377825"/>
            <a:ext cx="1600200" cy="215900"/>
          </a:xfrm>
        </p:spPr>
        <p:txBody>
          <a:bodyPr/>
          <a:lstStyle/>
          <a:p>
            <a:pPr>
              <a:defRPr/>
            </a:pPr>
            <a:fld id="{D3EEC69B-3E42-49C8-9776-9F7510C08F85}" type="datetime1">
              <a:rPr lang="en-US" altLang="ko-KR" smtClean="0"/>
              <a:t>11/6/2014</a:t>
            </a:fld>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TG8 PAC Officers </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Chair: </a:t>
            </a:r>
          </a:p>
          <a:p>
            <a:pPr>
              <a:buNone/>
            </a:pPr>
            <a:r>
              <a:rPr lang="en-US" sz="2400" dirty="0" smtClean="0"/>
              <a:t>    </a:t>
            </a:r>
            <a:r>
              <a:rPr lang="en-US" sz="2000" dirty="0" smtClean="0"/>
              <a:t>Myung Lee (CUNY)</a:t>
            </a:r>
            <a:endParaRPr lang="en-US" sz="2400" dirty="0" smtClean="0"/>
          </a:p>
          <a:p>
            <a:r>
              <a:rPr lang="en-US" sz="2400" dirty="0" smtClean="0"/>
              <a:t>Vice Chair: </a:t>
            </a:r>
          </a:p>
          <a:p>
            <a:pPr>
              <a:buNone/>
            </a:pPr>
            <a:r>
              <a:rPr lang="en-US" sz="2400" dirty="0" smtClean="0"/>
              <a:t>	</a:t>
            </a:r>
            <a:r>
              <a:rPr lang="en-US" sz="2000" dirty="0" err="1" smtClean="0"/>
              <a:t>Huan</a:t>
            </a:r>
            <a:r>
              <a:rPr lang="en-US" sz="2000" dirty="0" smtClean="0"/>
              <a:t>-Bang Li (NICT)</a:t>
            </a:r>
            <a:endParaRPr lang="en-US" sz="2400" dirty="0" smtClean="0"/>
          </a:p>
          <a:p>
            <a:r>
              <a:rPr lang="en-US" sz="2000" dirty="0" smtClean="0"/>
              <a:t>Secretary </a:t>
            </a:r>
          </a:p>
          <a:p>
            <a:pPr>
              <a:buNone/>
            </a:pPr>
            <a:r>
              <a:rPr lang="en-US" sz="2000" dirty="0" smtClean="0"/>
              <a:t>    Marco Hernandez (NICT)</a:t>
            </a:r>
          </a:p>
          <a:p>
            <a:r>
              <a:rPr lang="en-US" sz="2400" dirty="0" smtClean="0"/>
              <a:t>Editors: </a:t>
            </a:r>
          </a:p>
          <a:p>
            <a:pPr>
              <a:buNone/>
            </a:pPr>
            <a:r>
              <a:rPr lang="en-US" sz="2400" dirty="0" smtClean="0"/>
              <a:t>   </a:t>
            </a:r>
            <a:r>
              <a:rPr lang="en-US" sz="2000" dirty="0" err="1" smtClean="0"/>
              <a:t>Byung</a:t>
            </a:r>
            <a:r>
              <a:rPr lang="en-US" sz="2000" dirty="0" smtClean="0"/>
              <a:t>-Jae </a:t>
            </a:r>
            <a:r>
              <a:rPr lang="en-US" sz="2000" dirty="0" err="1" smtClean="0"/>
              <a:t>Kwak</a:t>
            </a:r>
            <a:r>
              <a:rPr lang="en-US" sz="2000" dirty="0" smtClean="0"/>
              <a:t> (ETRI</a:t>
            </a:r>
            <a:r>
              <a:rPr lang="en-US" sz="2400" dirty="0" smtClean="0"/>
              <a:t>) </a:t>
            </a:r>
            <a:endParaRPr lang="en-US" sz="2800" dirty="0" smtClean="0"/>
          </a:p>
          <a:p>
            <a:pPr>
              <a:buNone/>
            </a:pPr>
            <a:r>
              <a:rPr lang="en-US" sz="2000" dirty="0" smtClean="0"/>
              <a:t>   </a:t>
            </a:r>
            <a:r>
              <a:rPr lang="en-US" sz="2000" dirty="0" err="1" smtClean="0"/>
              <a:t>Seung-Hoon</a:t>
            </a:r>
            <a:r>
              <a:rPr lang="en-US" sz="2000" dirty="0" smtClean="0"/>
              <a:t> Park (Samsung)</a:t>
            </a:r>
          </a:p>
          <a:p>
            <a:pPr>
              <a:buNone/>
            </a:pPr>
            <a:r>
              <a:rPr lang="en-US" sz="2000" dirty="0" smtClean="0"/>
              <a:t>     </a:t>
            </a:r>
            <a:endParaRPr lang="en-US" sz="2400" dirty="0" smtClean="0"/>
          </a:p>
          <a:p>
            <a:pPr>
              <a:buNone/>
            </a:pPr>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9</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E6F9A3B9-2B4B-46C1-9422-29ED3B66EDE2}" type="datetime1">
              <a:rPr lang="en-US" altLang="ko-KR" smtClean="0"/>
              <a:t>11/6/2014</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30093</TotalTime>
  <Words>446</Words>
  <Application>Microsoft Office PowerPoint</Application>
  <PresentationFormat>On-screen Show (4:3)</PresentationFormat>
  <Paragraphs>159</Paragraphs>
  <Slides>10</Slides>
  <Notes>6</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10</vt:i4>
      </vt:variant>
    </vt:vector>
  </HeadingPairs>
  <TitlesOfParts>
    <vt:vector size="22" baseType="lpstr">
      <vt:lpstr>굴림</vt:lpstr>
      <vt:lpstr>맑은 고딕</vt:lpstr>
      <vt:lpstr>Arial</vt:lpstr>
      <vt:lpstr>Bookman Old Style</vt:lpstr>
      <vt:lpstr>Calibri</vt:lpstr>
      <vt:lpstr>Lao UI</vt:lpstr>
      <vt:lpstr>Lucida Bright</vt:lpstr>
      <vt:lpstr>Narkisim</vt:lpstr>
      <vt:lpstr>Times New Roman</vt:lpstr>
      <vt:lpstr>Wingdings</vt:lpstr>
      <vt:lpstr>Blank Presentation</vt:lpstr>
      <vt:lpstr>Custom Design</vt:lpstr>
      <vt:lpstr>PowerPoint Presentation</vt:lpstr>
      <vt:lpstr>TG8 PAC Closing Report</vt:lpstr>
      <vt:lpstr>Meeting Objectives</vt:lpstr>
      <vt:lpstr>Achievements</vt:lpstr>
      <vt:lpstr>Achievements (cont)</vt:lpstr>
      <vt:lpstr>Future works</vt:lpstr>
      <vt:lpstr>Plan for November Meeting</vt:lpstr>
      <vt:lpstr>Timeline</vt:lpstr>
      <vt:lpstr>TG8 PAC Officers </vt:lpstr>
      <vt:lpstr> Thank you!</vt:lpstr>
    </vt:vector>
  </TitlesOfParts>
  <Company>Self: Consultant</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Myung Lee</cp:lastModifiedBy>
  <cp:revision>1071</cp:revision>
  <cp:lastPrinted>1998-02-10T13:28:06Z</cp:lastPrinted>
  <dcterms:created xsi:type="dcterms:W3CDTF">1999-11-08T18:59:45Z</dcterms:created>
  <dcterms:modified xsi:type="dcterms:W3CDTF">2014-11-06T20:52:54Z</dcterms:modified>
</cp:coreProperties>
</file>