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3"/>
  </p:notesMasterIdLst>
  <p:handoutMasterIdLst>
    <p:handoutMasterId r:id="rId24"/>
  </p:handoutMasterIdLst>
  <p:sldIdLst>
    <p:sldId id="378" r:id="rId2"/>
    <p:sldId id="508" r:id="rId3"/>
    <p:sldId id="509" r:id="rId4"/>
    <p:sldId id="494" r:id="rId5"/>
    <p:sldId id="510" r:id="rId6"/>
    <p:sldId id="495" r:id="rId7"/>
    <p:sldId id="480" r:id="rId8"/>
    <p:sldId id="497" r:id="rId9"/>
    <p:sldId id="498" r:id="rId10"/>
    <p:sldId id="499" r:id="rId11"/>
    <p:sldId id="500" r:id="rId12"/>
    <p:sldId id="501" r:id="rId13"/>
    <p:sldId id="502" r:id="rId14"/>
    <p:sldId id="503" r:id="rId15"/>
    <p:sldId id="512" r:id="rId16"/>
    <p:sldId id="483" r:id="rId17"/>
    <p:sldId id="487" r:id="rId18"/>
    <p:sldId id="488" r:id="rId19"/>
    <p:sldId id="511" r:id="rId20"/>
    <p:sldId id="491" r:id="rId21"/>
    <p:sldId id="490"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915" autoAdjust="0"/>
  </p:normalViewPr>
  <p:slideViewPr>
    <p:cSldViewPr>
      <p:cViewPr>
        <p:scale>
          <a:sx n="75" d="100"/>
          <a:sy n="75" d="100"/>
        </p:scale>
        <p:origin x="-1182" y="-108"/>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dirty="0"/>
              <a:t>Page </a:t>
            </a:r>
            <a:fld id="{EFAE0237-7FB2-4B6B-B43D-7F5D801EDAB4}" type="slidenum">
              <a:rPr lang="en-US"/>
              <a:pPr/>
              <a:t>‹#›</a:t>
            </a:fld>
            <a:endParaRPr lang="en-US" dirty="0"/>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dirty="0">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dirty="0"/>
              <a:t>Page </a:t>
            </a:r>
            <a:fld id="{74F801F5-A82D-402B-9E99-F10C03DFC974}" type="slidenum">
              <a:rPr lang="en-US"/>
              <a:pPr/>
              <a:t>‹#›</a:t>
            </a:fld>
            <a:endParaRPr lang="en-US" dirty="0"/>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dirty="0" smtClean="0"/>
              <a:t>doc.: IEEE 802.15-14-0051-00-004q</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802.15-14-0051-00-004q</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74F801F5-A82D-402B-9E99-F10C03DFC974}" type="slidenum">
              <a:rPr lang="en-US" smtClean="0"/>
              <a:pPr/>
              <a:t>6</a:t>
            </a:fld>
            <a:endParaRPr lang="en-US"/>
          </a:p>
        </p:txBody>
      </p:sp>
    </p:spTree>
    <p:extLst>
      <p:ext uri="{BB962C8B-B14F-4D97-AF65-F5344CB8AC3E}">
        <p14:creationId xmlns:p14="http://schemas.microsoft.com/office/powerpoint/2010/main" val="2372875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0A8F1ED5-25F2-458B-9908-AE412DA48727}"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1CF66674-9D96-4619-B5A1-D7CA8272FE1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9693CDF3-27FE-4ECF-B1E4-4B9654B663A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dirty="0"/>
              <a:t>Slide </a:t>
            </a:r>
            <a:fld id="{08CC115A-BB95-4961-8189-074566017B33}" type="slidenum">
              <a:rPr lang="en-US" altLang="zh-CN"/>
              <a:pPr/>
              <a:t>‹#›</a:t>
            </a:fld>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D7B28C0-BB67-4036-BA37-A1CE406089F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C6AE035-72F6-4D72-9266-F7AEE524976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2D4674A9-EEF3-4363-A19D-B0F833FB6C6F}"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dirty="0"/>
              <a:t>Slide </a:t>
            </a:r>
            <a:fld id="{6590184A-F7FC-4E20-9600-04DF99542310}"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dirty="0"/>
              <a:t>Slide </a:t>
            </a:r>
            <a:fld id="{1C071315-537A-42B2-A340-6921EB7B77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dirty="0"/>
              <a:t>Slide </a:t>
            </a:r>
            <a:fld id="{437FD4E9-F2DD-4ECA-A3B9-29AD70F5D8F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AD550240-AE96-413A-9AC3-2D41864E5AC8}"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59C3DB02-7CAC-4C19-9B08-B82D9BB5284E}"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dirty="0"/>
              <a:t>Slide </a:t>
            </a:r>
            <a:fld id="{9C39BDA9-6374-43D0-AECF-48C59A5E1E77}" type="slidenum">
              <a:rPr lang="en-US"/>
              <a:pPr/>
              <a:t>‹#›</a:t>
            </a:fld>
            <a:endParaRPr lang="en-US" dirty="0"/>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15-14-0680-02-004q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Dec </a:t>
            </a:r>
            <a:r>
              <a:rPr lang="en-US" sz="1400" b="1" dirty="0" smtClean="0">
                <a:latin typeface="+mj-lt"/>
              </a:rPr>
              <a:t>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Comment resolutions on the review comments for the letter ballot LB-95.</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November,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
        <p:nvSpPr>
          <p:cNvPr id="4" name="TextBox 3"/>
          <p:cNvSpPr txBox="1"/>
          <p:nvPr/>
        </p:nvSpPr>
        <p:spPr>
          <a:xfrm>
            <a:off x="152400" y="838200"/>
            <a:ext cx="8839200"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15, sub-clause 30.4.1, replace the entire text with the following text</a:t>
            </a:r>
          </a:p>
          <a:p>
            <a:pPr marL="285750" indent="-285750">
              <a:buFont typeface="Arial" panose="020B0604020202020204" pitchFamily="34" charset="0"/>
              <a:buChar char="•"/>
            </a:pPr>
            <a:endParaRPr lang="en-US" sz="2000" dirty="0" smtClean="0"/>
          </a:p>
          <a:p>
            <a:r>
              <a:rPr lang="en-US" sz="2000" dirty="0"/>
              <a:t> </a:t>
            </a:r>
            <a:r>
              <a:rPr lang="en-US" sz="2000" dirty="0" smtClean="0"/>
              <a:t>“</a:t>
            </a:r>
            <a:r>
              <a:rPr lang="en-US" sz="1800" dirty="0"/>
              <a:t>MCS identifier is determined by the higher layers based on the data rate requirements, as mentioned in 6.3.1.  MCS identifier specifies modulation and coding schemes to be applied on the PSDU. In any given frequency band of operation, eight MCS identifiers (0-7) are defined based on the data rates. First four identifiers specify mandatory modes and the last four identifiers specify optional modes. When MCS identifier takes values from zero to three (MCS identifier = 0, 1, 2, 3), BCH with interleaving shall be used for FEC, otherwise (MCS identifier = 4, 5, 6, 7), concatenation of BCH with interleaving and </a:t>
            </a:r>
            <a:r>
              <a:rPr lang="en-US" sz="1800" dirty="0" err="1"/>
              <a:t>SiPC</a:t>
            </a:r>
            <a:r>
              <a:rPr lang="en-US" sz="1800" dirty="0"/>
              <a:t> shall be used for FEC. MCS identifiers (0-3) are mandatory and MCS identifiers (4-7) are optional. The MCS identifier and the corresponding data rates for different frequency bands are provided in Table 7, Table 8 and Table 9. Also, for each MCS, the parameters such as constellation size (Q), modulation order (M), spreading sequence length (L), and spreading factor (SF) are given in these tables</a:t>
            </a:r>
            <a:r>
              <a:rPr lang="en-US" sz="1800" dirty="0" smtClean="0"/>
              <a:t>.</a:t>
            </a:r>
            <a:r>
              <a:rPr lang="en-US" sz="2000" dirty="0" smtClean="0"/>
              <a:t>”</a:t>
            </a:r>
            <a:endParaRPr lang="en-US" sz="2000" dirty="0" smtClean="0"/>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3351721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16534814"/>
              </p:ext>
            </p:extLst>
          </p:nvPr>
        </p:nvGraphicFramePr>
        <p:xfrm>
          <a:off x="381000" y="914400"/>
          <a:ext cx="7483928" cy="1640205"/>
        </p:xfrm>
        <a:graphic>
          <a:graphicData uri="http://schemas.openxmlformats.org/drawingml/2006/table">
            <a:tbl>
              <a:tblPr firstRow="1" bandRow="1">
                <a:tableStyleId>{5940675A-B579-460E-94D1-54222C63F5DA}</a:tableStyleId>
              </a:tblPr>
              <a:tblGrid>
                <a:gridCol w="475315"/>
                <a:gridCol w="772387"/>
                <a:gridCol w="473601"/>
                <a:gridCol w="598714"/>
                <a:gridCol w="673554"/>
                <a:gridCol w="2544536"/>
                <a:gridCol w="1945821"/>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1285</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James Gilb</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14</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30.2</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22</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It is almost as if you don't want people to understand this, so it is expressed in the most obtuse manner possible.  That or this is an academic research project that no one has thought of implementing as an actual product.</a:t>
                      </a:r>
                      <a:endParaRPr lang="en-US" sz="1100" b="1" i="0" u="none" strike="noStrike" dirty="0">
                        <a:solidFill>
                          <a:srgbClr val="3F3F3F"/>
                        </a:solidFill>
                        <a:effectLst/>
                        <a:latin typeface="Calibri"/>
                      </a:endParaRP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Just have a table that has the bit, 1 or 0, and the corresponding spreading code.  All the c's and fancy math notation distract from the description.  Plus the figure is essentially useless.</a:t>
                      </a:r>
                      <a:endParaRPr lang="en-US" sz="1100" b="1" i="0" u="none" strike="noStrike" dirty="0" smtClean="0">
                        <a:solidFill>
                          <a:srgbClr val="3F3F3F"/>
                        </a:solidFill>
                        <a:effectLst/>
                        <a:latin typeface="Calibri"/>
                      </a:endParaRPr>
                    </a:p>
                  </a:txBody>
                  <a:tcPr marL="9525" marR="9525" marT="9525" marB="0" anchor="ctr"/>
                </a:tc>
              </a:tr>
            </a:tbl>
          </a:graphicData>
        </a:graphic>
      </p:graphicFrame>
      <p:sp>
        <p:nvSpPr>
          <p:cNvPr id="5" name="TextBox 4"/>
          <p:cNvSpPr txBox="1"/>
          <p:nvPr/>
        </p:nvSpPr>
        <p:spPr>
          <a:xfrm>
            <a:off x="304800" y="2743200"/>
            <a:ext cx="8686800" cy="1323439"/>
          </a:xfrm>
          <a:prstGeom prst="rect">
            <a:avLst/>
          </a:prstGeom>
          <a:noFill/>
        </p:spPr>
        <p:txBody>
          <a:bodyPr wrap="square" rtlCol="0">
            <a:spAutoFit/>
          </a:bodyPr>
          <a:lstStyle/>
          <a:p>
            <a:r>
              <a:rPr lang="en-US" sz="1600" b="1" dirty="0" smtClean="0"/>
              <a:t>Resolution: </a:t>
            </a:r>
            <a:r>
              <a:rPr lang="en-US" sz="1600" b="1" u="sng" dirty="0" smtClean="0"/>
              <a:t>Revised .</a:t>
            </a:r>
            <a:r>
              <a:rPr lang="en-US" sz="1600" dirty="0"/>
              <a:t> Retained only one preamble and SFD spreading sequence as a resolution to CID 1298. New table is provided below. </a:t>
            </a:r>
            <a:endParaRPr lang="en-US" sz="1600" dirty="0" smtClean="0"/>
          </a:p>
          <a:p>
            <a:endParaRPr lang="en-US" sz="1600" b="1" u="sng" dirty="0" smtClean="0"/>
          </a:p>
          <a:p>
            <a:pPr marL="285750" indent="-285750">
              <a:buFont typeface="Arial" panose="020B0604020202020204" pitchFamily="34" charset="0"/>
              <a:buChar char="•"/>
            </a:pPr>
            <a:r>
              <a:rPr lang="en-US" sz="1600" dirty="0" smtClean="0"/>
              <a:t>In Pg. 14, delete Figure 11, and it’s the sentence referring to it in Ln. 22.</a:t>
            </a:r>
          </a:p>
          <a:p>
            <a:pPr marL="285750" indent="-285750">
              <a:buFont typeface="Arial" panose="020B0604020202020204" pitchFamily="34" charset="0"/>
              <a:buChar char="•"/>
            </a:pPr>
            <a:r>
              <a:rPr lang="en-US" sz="1600" dirty="0" smtClean="0"/>
              <a:t>Replace Table 6 with the following table </a:t>
            </a:r>
            <a:endParaRPr lang="en-US" sz="1600" b="1" dirty="0"/>
          </a:p>
        </p:txBody>
      </p:sp>
    </p:spTree>
    <p:extLst>
      <p:ext uri="{BB962C8B-B14F-4D97-AF65-F5344CB8AC3E}">
        <p14:creationId xmlns:p14="http://schemas.microsoft.com/office/powerpoint/2010/main" val="1756875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121337348"/>
              </p:ext>
            </p:extLst>
          </p:nvPr>
        </p:nvGraphicFramePr>
        <p:xfrm>
          <a:off x="330200" y="762000"/>
          <a:ext cx="7483928" cy="1480767"/>
        </p:xfrm>
        <a:graphic>
          <a:graphicData uri="http://schemas.openxmlformats.org/drawingml/2006/table">
            <a:tbl>
              <a:tblPr firstRow="1" bandRow="1">
                <a:tableStyleId>{5940675A-B579-460E-94D1-54222C63F5DA}</a:tableStyleId>
              </a:tblPr>
              <a:tblGrid>
                <a:gridCol w="475315"/>
                <a:gridCol w="772387"/>
                <a:gridCol w="473601"/>
                <a:gridCol w="598714"/>
                <a:gridCol w="673554"/>
                <a:gridCol w="2544536"/>
                <a:gridCol w="1945821"/>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1060</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a:effectLst/>
                        </a:rPr>
                        <a:t>Kiran Bynam</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23</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a:effectLst/>
                        </a:rPr>
                        <a:t>30.5.2.1</a:t>
                      </a:r>
                      <a:endParaRPr lang="en-US" sz="1100" b="1" i="0" u="none" strike="noStrike" dirty="0">
                        <a:solidFill>
                          <a:srgbClr val="3F3F3F"/>
                        </a:solidFill>
                        <a:effectLst/>
                        <a:latin typeface="Calibri"/>
                      </a:endParaRPr>
                    </a:p>
                  </a:txBody>
                  <a:tcPr marL="9525" marR="9525" marT="9525" marB="0" anchor="ctr"/>
                </a:tc>
                <a:tc>
                  <a:txBody>
                    <a:bodyPr/>
                    <a:lstStyle/>
                    <a:p>
                      <a:pPr algn="ctr" fontAlgn="ctr"/>
                      <a:r>
                        <a:rPr lang="en-US" sz="1100" u="none" strike="noStrike">
                          <a:effectLst/>
                        </a:rPr>
                        <a:t>29</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dirty="0">
                          <a:effectLst/>
                        </a:rPr>
                        <a:t>There is no need for this subtitle, since it is already mentioned in 30.5.2. Also</a:t>
                      </a:r>
                      <a:r>
                        <a:rPr lang="en-US" sz="1100" u="none" strike="noStrike" dirty="0" smtClean="0">
                          <a:effectLst/>
                        </a:rPr>
                        <a:t>, ensure </a:t>
                      </a:r>
                      <a:r>
                        <a:rPr lang="en-US" sz="1100" u="none" strike="noStrike" dirty="0">
                          <a:effectLst/>
                        </a:rPr>
                        <a:t>notation are consistent. Especially, w.r.t. the set C. </a:t>
                      </a:r>
                      <a:endParaRPr lang="en-US" sz="1100" b="1" i="0" u="none" strike="noStrike" dirty="0">
                        <a:solidFill>
                          <a:srgbClr val="3F3F3F"/>
                        </a:solidFill>
                        <a:effectLst/>
                        <a:latin typeface="Calibri"/>
                      </a:endParaRPr>
                    </a:p>
                  </a:txBody>
                  <a:tcPr marL="9525" marR="9525" marT="9525" marB="0" anchor="ctr"/>
                </a:tc>
                <a:tc>
                  <a:txBody>
                    <a:bodyPr/>
                    <a:lstStyle/>
                    <a:p>
                      <a:pPr algn="l" fontAlgn="ctr"/>
                      <a:r>
                        <a:rPr lang="en-US" sz="1100" u="none" strike="noStrike" dirty="0">
                          <a:effectLst/>
                        </a:rPr>
                        <a:t>merge 30.5.2.1 with its parent </a:t>
                      </a:r>
                      <a:r>
                        <a:rPr lang="en-US" sz="1100" u="none" strike="noStrike" dirty="0" err="1">
                          <a:effectLst/>
                        </a:rPr>
                        <a:t>subclause,and</a:t>
                      </a:r>
                      <a:r>
                        <a:rPr lang="en-US" sz="1100" u="none" strike="noStrike" dirty="0">
                          <a:effectLst/>
                        </a:rPr>
                        <a:t> also omit duplicated sentences. Also </a:t>
                      </a:r>
                      <a:r>
                        <a:rPr lang="en-US" sz="1100" u="none" strike="noStrike" dirty="0" err="1">
                          <a:effectLst/>
                        </a:rPr>
                        <a:t>maintatin</a:t>
                      </a:r>
                      <a:r>
                        <a:rPr lang="en-US" sz="1100" u="none" strike="noStrike" dirty="0">
                          <a:effectLst/>
                        </a:rPr>
                        <a:t> consistency in the notation.</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xmlns:a14="http://schemas.microsoft.com/office/drawing/2010/main">
        <mc:Choice Requires="a14">
          <p:sp>
            <p:nvSpPr>
              <p:cNvPr id="7" name="TextBox 6"/>
              <p:cNvSpPr txBox="1"/>
              <p:nvPr/>
            </p:nvSpPr>
            <p:spPr>
              <a:xfrm>
                <a:off x="152400" y="2438400"/>
                <a:ext cx="8686800" cy="4616648"/>
              </a:xfrm>
              <a:prstGeom prst="rect">
                <a:avLst/>
              </a:prstGeom>
              <a:noFill/>
            </p:spPr>
            <p:txBody>
              <a:bodyPr wrap="square" rtlCol="0">
                <a:spAutoFit/>
              </a:bodyPr>
              <a:lstStyle/>
              <a:p>
                <a:r>
                  <a:rPr lang="en-US" sz="1800" b="1" dirty="0" smtClean="0"/>
                  <a:t>Resolution: </a:t>
                </a:r>
                <a:r>
                  <a:rPr lang="en-US" sz="1800" b="1" u="sng" dirty="0" smtClean="0"/>
                  <a:t>Revised </a:t>
                </a:r>
              </a:p>
              <a:p>
                <a:pPr marL="285750" indent="-285750">
                  <a:buFont typeface="Arial" panose="020B0604020202020204" pitchFamily="34" charset="0"/>
                  <a:buChar char="•"/>
                </a:pPr>
                <a:r>
                  <a:rPr lang="en-US" sz="1800" dirty="0" smtClean="0"/>
                  <a:t>In Pg. 23, delete sub-clause 30.5.2.1, and the sub-clause 30.5.2.2. Replace the text in 30.5.2 with the following text:</a:t>
                </a:r>
              </a:p>
              <a:p>
                <a:pPr marL="285750" indent="-285750">
                  <a:buFont typeface="Arial" panose="020B0604020202020204" pitchFamily="34" charset="0"/>
                  <a:buChar char="•"/>
                </a:pPr>
                <a:endParaRPr lang="en-US" sz="1800" b="1" dirty="0" smtClean="0"/>
              </a:p>
              <a:p>
                <a:r>
                  <a:rPr lang="en-US" sz="1800" b="1" dirty="0" smtClean="0"/>
                  <a:t>“</a:t>
                </a:r>
                <a:r>
                  <a:rPr lang="en-US" sz="1600" i="1" dirty="0"/>
                  <a:t>Ternary sequence spreading is performed by a process of mapping each data symbol to a unique sequence of chips. The mapping is determined by the modulation format specified by the MCS field. The parameters for different modulation formats are given in 30.5. For a modulation format with the constellation size, Q, and the spreading sequence length, L, this stage maps data symbols from </a:t>
                </a:r>
                <a14:m>
                  <m:oMath xmlns:m="http://schemas.openxmlformats.org/officeDocument/2006/math">
                    <m:r>
                      <a:rPr lang="en-US" sz="1600" i="1">
                        <a:latin typeface="Cambria Math"/>
                      </a:rPr>
                      <m:t>𝒜</m:t>
                    </m:r>
                    <m:r>
                      <a:rPr lang="en-US" sz="1600" i="1">
                        <a:latin typeface="Cambria Math"/>
                      </a:rPr>
                      <m:t>={0, 1, …, </m:t>
                    </m:r>
                    <m:r>
                      <a:rPr lang="en-US" sz="1600" i="1">
                        <a:latin typeface="Cambria Math"/>
                      </a:rPr>
                      <m:t>𝑄</m:t>
                    </m:r>
                    <m:r>
                      <a:rPr lang="en-US" sz="1600" i="1">
                        <a:latin typeface="Cambria Math"/>
                      </a:rPr>
                      <m:t>−1}</m:t>
                    </m:r>
                  </m:oMath>
                </a14:m>
                <a:r>
                  <a:rPr lang="en-US" sz="1600" i="1" dirty="0"/>
                  <a:t> to a set of L-length ternary sequences</a:t>
                </a:r>
                <a14:m>
                  <m:oMath xmlns:m="http://schemas.openxmlformats.org/officeDocument/2006/math">
                    <m:r>
                      <a:rPr lang="en-US" sz="1600" i="1">
                        <a:latin typeface="Cambria Math"/>
                      </a:rPr>
                      <m:t>,</m:t>
                    </m:r>
                    <m:r>
                      <a:rPr lang="en-US" sz="1600" i="1">
                        <a:latin typeface="Cambria Math"/>
                      </a:rPr>
                      <m:t>𝐶</m:t>
                    </m:r>
                  </m:oMath>
                </a14:m>
                <a:r>
                  <a:rPr lang="en-US" sz="1600" i="1" dirty="0"/>
                  <a:t>. The following sub-clauses outline the data-symbol-to-chip mapping for different modulation formats.</a:t>
                </a:r>
              </a:p>
              <a:p>
                <a:r>
                  <a:rPr lang="en-US" sz="1600" i="1" u="sng" dirty="0"/>
                  <a:t>Chip transmission order: </a:t>
                </a:r>
                <a:r>
                  <a:rPr lang="en-US" sz="1600" i="1" dirty="0"/>
                  <a:t>For an L-length chip-sequence,</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m:t>
                    </m:r>
                    <m:d>
                      <m:dPr>
                        <m:begChr m:val="["/>
                        <m:endChr m:val="]"/>
                        <m:ctrlPr>
                          <a:rPr lang="en-US" sz="1600" i="1">
                            <a:latin typeface="Cambria Math"/>
                          </a:rPr>
                        </m:ctrlPr>
                      </m:dPr>
                      <m:e>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(1)</m:t>
                        </m:r>
                        <m:r>
                          <a:rPr lang="en-US" altLang="ko-KR" sz="1600" i="1">
                            <a:latin typeface="Cambria Math"/>
                          </a:rPr>
                          <m:t>…</m:t>
                        </m:r>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e>
                    </m:d>
                  </m:oMath>
                </a14:m>
                <a:r>
                  <a:rPr lang="en-US" sz="1600" i="1" dirty="0"/>
                  <a:t>,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oMath>
                </a14:m>
                <a:r>
                  <a:rPr lang="en-US" sz="1600" i="1" dirty="0"/>
                  <a:t> shall be transmitted first, and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oMath>
                </a14:m>
                <a:r>
                  <a:rPr lang="en-US" sz="1600" i="1" dirty="0"/>
                  <a:t> shall be transmitted last</a:t>
                </a:r>
                <a:r>
                  <a:rPr lang="en-US" sz="1600" i="1" dirty="0" smtClean="0"/>
                  <a:t>.</a:t>
                </a:r>
                <a:r>
                  <a:rPr lang="en-US" sz="1800" i="1" dirty="0" smtClean="0"/>
                  <a:t>”</a:t>
                </a:r>
              </a:p>
              <a:p>
                <a:endParaRPr lang="en-US" sz="1800" dirty="0" smtClean="0"/>
              </a:p>
              <a:p>
                <a:pPr marL="285750" indent="-285750">
                  <a:buFont typeface="Arial" panose="020B0604020202020204" pitchFamily="34" charset="0"/>
                  <a:buChar char="•"/>
                </a:pPr>
                <a:r>
                  <a:rPr lang="en-US" sz="1800" dirty="0" smtClean="0"/>
                  <a:t>Change the sub-clauses 30.5.2.1.1 -30.5.2.1.4, to  “H4” heading.</a:t>
                </a:r>
                <a:endParaRPr lang="en-US" sz="1800" dirty="0"/>
              </a:p>
              <a:p>
                <a:endParaRPr lang="en-US" sz="1800" b="1" dirty="0" smtClean="0"/>
              </a:p>
              <a:p>
                <a:endParaRPr lang="en-US" sz="1800" b="1" dirty="0"/>
              </a:p>
              <a:p>
                <a:r>
                  <a:rPr lang="en-US" sz="1800" b="1" dirty="0" smtClean="0"/>
                  <a:t> </a:t>
                </a:r>
                <a:endParaRPr lang="en-US" sz="18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152400" y="2438400"/>
                <a:ext cx="8686800" cy="4616648"/>
              </a:xfrm>
              <a:prstGeom prst="rect">
                <a:avLst/>
              </a:prstGeom>
              <a:blipFill rotWithShape="1">
                <a:blip r:embed="rId2"/>
                <a:stretch>
                  <a:fillRect l="-561" t="-661" r="-561" b="-1189"/>
                </a:stretch>
              </a:blipFill>
            </p:spPr>
            <p:txBody>
              <a:bodyPr/>
              <a:lstStyle/>
              <a:p>
                <a:r>
                  <a:rPr lang="en-US">
                    <a:noFill/>
                  </a:rPr>
                  <a:t> </a:t>
                </a:r>
              </a:p>
            </p:txBody>
          </p:sp>
        </mc:Fallback>
      </mc:AlternateContent>
    </p:spTree>
    <p:extLst>
      <p:ext uri="{BB962C8B-B14F-4D97-AF65-F5344CB8AC3E}">
        <p14:creationId xmlns:p14="http://schemas.microsoft.com/office/powerpoint/2010/main" val="15363061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19854569"/>
              </p:ext>
            </p:extLst>
          </p:nvPr>
        </p:nvGraphicFramePr>
        <p:xfrm>
          <a:off x="330200" y="762000"/>
          <a:ext cx="7442200" cy="1975485"/>
        </p:xfrm>
        <a:graphic>
          <a:graphicData uri="http://schemas.openxmlformats.org/drawingml/2006/table">
            <a:tbl>
              <a:tblPr firstRow="1" bandRow="1">
                <a:tableStyleId>{5940675A-B579-460E-94D1-54222C63F5DA}</a:tableStyleId>
              </a:tblPr>
              <a:tblGrid>
                <a:gridCol w="473875"/>
                <a:gridCol w="640339"/>
                <a:gridCol w="531784"/>
                <a:gridCol w="531784"/>
                <a:gridCol w="531784"/>
                <a:gridCol w="3589634"/>
                <a:gridCol w="1143000"/>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1288</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James Gilb</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28</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30.8</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11</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There is no “baseband signal” in the standard.  A compliant implementation is not required to create that baseband signal, only the RF signal is specified.  The inclusion of this detail, as with the ASK with negative amplitude (no such thing exists at RF, all amplitude is positive, but it may have a relative phase difference) in the previous subclause cast a shadow on this entire effort.  The goal is to create an RF waveform, not a baseband waveform.</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Delete the baseband signal representation as it is meaningless.</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xmlns:a14="http://schemas.microsoft.com/office/drawing/2010/main">
        <mc:Choice Requires="a14">
          <p:sp>
            <p:nvSpPr>
              <p:cNvPr id="7" name="TextBox 6"/>
              <p:cNvSpPr txBox="1"/>
              <p:nvPr/>
            </p:nvSpPr>
            <p:spPr>
              <a:xfrm>
                <a:off x="152400" y="2865217"/>
                <a:ext cx="8686800" cy="3535583"/>
              </a:xfrm>
              <a:prstGeom prst="rect">
                <a:avLst/>
              </a:prstGeom>
              <a:noFill/>
            </p:spPr>
            <p:txBody>
              <a:bodyPr wrap="square" rtlCol="0">
                <a:spAutoFit/>
              </a:bodyPr>
              <a:lstStyle/>
              <a:p>
                <a:r>
                  <a:rPr lang="en-US" sz="1800" b="1" dirty="0" smtClean="0"/>
                  <a:t>Resolution: </a:t>
                </a:r>
                <a:r>
                  <a:rPr lang="en-US" sz="1800" b="1" u="sng" dirty="0"/>
                  <a:t>Revised</a:t>
                </a:r>
                <a:endParaRPr lang="en-US" sz="1800" b="1" dirty="0" smtClean="0"/>
              </a:p>
              <a:p>
                <a:pPr marL="285750" indent="-285750">
                  <a:buFont typeface="Arial" panose="020B0604020202020204" pitchFamily="34" charset="0"/>
                  <a:buChar char="•"/>
                </a:pPr>
                <a:r>
                  <a:rPr lang="en-US" sz="1800" dirty="0" smtClean="0"/>
                  <a:t>In Pg. 28, delete the entire text in the sub-clause 30.8 with the following text:</a:t>
                </a:r>
              </a:p>
              <a:p>
                <a:pPr marL="285750" indent="-285750">
                  <a:buFont typeface="Arial" panose="020B0604020202020204" pitchFamily="34" charset="0"/>
                  <a:buChar char="•"/>
                </a:pPr>
                <a:endParaRPr lang="en-US" sz="1800" b="1" dirty="0" smtClean="0"/>
              </a:p>
              <a:p>
                <a:r>
                  <a:rPr lang="en-US" sz="1800" b="1" dirty="0" smtClean="0"/>
                  <a:t>“ </a:t>
                </a:r>
                <a:r>
                  <a:rPr lang="en-US" sz="1400" i="1" dirty="0" smtClean="0"/>
                  <a:t>The </a:t>
                </a:r>
                <a:r>
                  <a:rPr lang="en-US" sz="1400" i="1" dirty="0"/>
                  <a:t>modulated PPDU signal is represented as</a:t>
                </a:r>
              </a:p>
              <a:p>
                <a:pPr/>
                <a14:m>
                  <m:oMathPara xmlns:m="http://schemas.openxmlformats.org/officeDocument/2006/math">
                    <m:oMathParaPr>
                      <m:jc m:val="centerGroup"/>
                    </m:oMathParaPr>
                    <m:oMath xmlns:m="http://schemas.openxmlformats.org/officeDocument/2006/math">
                      <m:sSub>
                        <m:sSubPr>
                          <m:ctrlPr>
                            <a:rPr lang="en-US" sz="1400" i="1">
                              <a:latin typeface="Cambria Math"/>
                            </a:rPr>
                          </m:ctrlPr>
                        </m:sSubPr>
                        <m:e>
                          <m:r>
                            <a:rPr lang="en-US" sz="1400" i="1">
                              <a:latin typeface="Cambria Math"/>
                            </a:rPr>
                            <m:t>𝑥</m:t>
                          </m:r>
                        </m:e>
                        <m:sub>
                          <m:r>
                            <a:rPr lang="en-US" sz="1400" i="1">
                              <a:latin typeface="Cambria Math"/>
                            </a:rPr>
                            <m:t>𝑃𝐵</m:t>
                          </m:r>
                        </m:sub>
                      </m:sSub>
                      <m:d>
                        <m:dPr>
                          <m:ctrlPr>
                            <a:rPr lang="en-US" sz="1400" i="1">
                              <a:latin typeface="Cambria Math"/>
                            </a:rPr>
                          </m:ctrlPr>
                        </m:dPr>
                        <m:e>
                          <m:r>
                            <a:rPr lang="en-US" sz="1400" i="1">
                              <a:latin typeface="Cambria Math"/>
                            </a:rPr>
                            <m:t>𝑡</m:t>
                          </m:r>
                        </m:e>
                      </m:d>
                      <m:r>
                        <a:rPr lang="en-US" sz="1400" i="1">
                          <a:latin typeface="Cambria Math"/>
                        </a:rPr>
                        <m:t>=</m:t>
                      </m:r>
                      <m:d>
                        <m:dPr>
                          <m:begChr m:val="["/>
                          <m:endChr m:val="]"/>
                          <m:ctrlPr>
                            <a:rPr lang="en-US" sz="1400" i="1">
                              <a:latin typeface="Cambria Math"/>
                            </a:rPr>
                          </m:ctrlPr>
                        </m:dPr>
                        <m:e>
                          <m:r>
                            <a:rPr lang="en-US" sz="1400" i="1">
                              <a:latin typeface="Cambria Math"/>
                            </a:rPr>
                            <m:t>𝐴</m:t>
                          </m:r>
                          <m:nary>
                            <m:naryPr>
                              <m:chr m:val="∑"/>
                              <m:ctrlPr>
                                <a:rPr lang="en-US" sz="1400" i="1">
                                  <a:latin typeface="Cambria Math"/>
                                </a:rPr>
                              </m:ctrlPr>
                            </m:naryPr>
                            <m:sub>
                              <m:r>
                                <a:rPr lang="en-US" sz="1400" i="1">
                                  <a:latin typeface="Cambria Math"/>
                                </a:rPr>
                                <m:t>𝑛</m:t>
                              </m:r>
                              <m:r>
                                <a:rPr lang="en-US" sz="1400" i="1">
                                  <a:latin typeface="Cambria Math"/>
                                </a:rPr>
                                <m:t>=1</m:t>
                              </m:r>
                            </m:sub>
                            <m:sup>
                              <m:sSub>
                                <m:sSubPr>
                                  <m:ctrlPr>
                                    <a:rPr lang="en-US" sz="1400" i="1">
                                      <a:latin typeface="Cambria Math"/>
                                    </a:rPr>
                                  </m:ctrlPr>
                                </m:sSubPr>
                                <m:e>
                                  <m:r>
                                    <a:rPr lang="en-US" sz="1400" i="1">
                                      <a:latin typeface="Cambria Math"/>
                                    </a:rPr>
                                    <m:t>𝑁</m:t>
                                  </m:r>
                                </m:e>
                                <m:sub>
                                  <m:r>
                                    <a:rPr lang="en-US" sz="1400" i="1">
                                      <a:latin typeface="Cambria Math"/>
                                    </a:rPr>
                                    <m:t>𝑃𝑃𝐷𝑈</m:t>
                                  </m:r>
                                </m:sub>
                              </m:sSub>
                            </m:sup>
                            <m:e>
                              <m:r>
                                <a:rPr lang="en-US" sz="1400" i="1">
                                  <a:latin typeface="Cambria Math"/>
                                </a:rPr>
                                <m:t>𝑑</m:t>
                              </m:r>
                              <m:r>
                                <a:rPr lang="en-US" sz="1400" i="1">
                                  <a:latin typeface="Cambria Math"/>
                                </a:rPr>
                                <m:t>(</m:t>
                              </m:r>
                              <m:r>
                                <a:rPr lang="en-US" sz="1400" i="1">
                                  <a:latin typeface="Cambria Math"/>
                                </a:rPr>
                                <m:t>𝑛</m:t>
                              </m:r>
                              <m:r>
                                <a:rPr lang="en-US" sz="1400" i="1">
                                  <a:latin typeface="Cambria Math"/>
                                </a:rPr>
                                <m:t>)</m:t>
                              </m:r>
                              <m:r>
                                <a:rPr lang="en-US" sz="1400" i="1">
                                  <a:latin typeface="Cambria Math"/>
                                </a:rPr>
                                <m:t>𝑔</m:t>
                              </m:r>
                              <m:d>
                                <m:dPr>
                                  <m:ctrlPr>
                                    <a:rPr lang="en-US" sz="1400" i="1">
                                      <a:latin typeface="Cambria Math"/>
                                    </a:rPr>
                                  </m:ctrlPr>
                                </m:dPr>
                                <m:e>
                                  <m:r>
                                    <a:rPr lang="en-US" sz="1400" i="1">
                                      <a:latin typeface="Cambria Math"/>
                                    </a:rPr>
                                    <m:t>𝑡</m:t>
                                  </m:r>
                                  <m:r>
                                    <a:rPr lang="en-US" sz="1400" i="1">
                                      <a:latin typeface="Cambria Math"/>
                                    </a:rPr>
                                    <m:t>−</m:t>
                                  </m:r>
                                  <m:r>
                                    <a:rPr lang="en-US" sz="1400" i="1">
                                      <a:latin typeface="Cambria Math"/>
                                    </a:rPr>
                                    <m:t>𝑛</m:t>
                                  </m:r>
                                  <m:sSub>
                                    <m:sSubPr>
                                      <m:ctrlPr>
                                        <a:rPr lang="en-US" sz="1400" i="1">
                                          <a:latin typeface="Cambria Math"/>
                                        </a:rPr>
                                      </m:ctrlPr>
                                    </m:sSubPr>
                                    <m:e>
                                      <m:r>
                                        <a:rPr lang="en-US" sz="1400" i="1">
                                          <a:latin typeface="Cambria Math"/>
                                        </a:rPr>
                                        <m:t>𝑇</m:t>
                                      </m:r>
                                    </m:e>
                                    <m:sub>
                                      <m:r>
                                        <a:rPr lang="en-US" sz="1400" i="1">
                                          <a:latin typeface="Cambria Math"/>
                                        </a:rPr>
                                        <m:t>𝑐h𝑖𝑝</m:t>
                                      </m:r>
                                    </m:sub>
                                  </m:sSub>
                                </m:e>
                              </m:d>
                            </m:e>
                          </m:nary>
                        </m:e>
                      </m:d>
                      <m:r>
                        <a:rPr lang="en-US" sz="1400" i="1">
                          <a:latin typeface="Cambria Math"/>
                        </a:rPr>
                        <m:t> </m:t>
                      </m:r>
                      <m:func>
                        <m:funcPr>
                          <m:ctrlPr>
                            <a:rPr lang="en-US" sz="1400" i="1">
                              <a:latin typeface="Cambria Math"/>
                            </a:rPr>
                          </m:ctrlPr>
                        </m:funcPr>
                        <m:fName>
                          <m:r>
                            <a:rPr lang="en-US" sz="1400" i="1">
                              <a:latin typeface="Cambria Math"/>
                            </a:rPr>
                            <m:t>𝑐𝑜𝑠</m:t>
                          </m:r>
                        </m:fName>
                        <m:e>
                          <m:sSub>
                            <m:sSubPr>
                              <m:ctrlPr>
                                <a:rPr lang="en-US" sz="1400" i="1">
                                  <a:latin typeface="Cambria Math"/>
                                </a:rPr>
                              </m:ctrlPr>
                            </m:sSubPr>
                            <m:e>
                              <m:r>
                                <a:rPr lang="en-US" sz="1400" i="1">
                                  <a:latin typeface="Cambria Math"/>
                                </a:rPr>
                                <m:t>(</m:t>
                              </m:r>
                              <m:r>
                                <a:rPr lang="en-US" sz="1400" i="1">
                                  <a:latin typeface="Cambria Math"/>
                                </a:rPr>
                                <m:t>𝜔</m:t>
                              </m:r>
                            </m:e>
                            <m:sub>
                              <m:r>
                                <a:rPr lang="en-US" sz="1400" i="1">
                                  <a:latin typeface="Cambria Math"/>
                                </a:rPr>
                                <m:t>𝑐</m:t>
                              </m:r>
                            </m:sub>
                          </m:sSub>
                          <m:r>
                            <a:rPr lang="en-US" sz="1400" i="1">
                              <a:latin typeface="Cambria Math"/>
                            </a:rPr>
                            <m:t>𝑡</m:t>
                          </m:r>
                          <m:r>
                            <a:rPr lang="en-US" sz="1400" i="1">
                              <a:latin typeface="Cambria Math"/>
                            </a:rPr>
                            <m:t>+</m:t>
                          </m:r>
                          <m:r>
                            <a:rPr lang="en-US" sz="1400" i="1">
                              <a:latin typeface="Cambria Math"/>
                            </a:rPr>
                            <m:t>𝜙</m:t>
                          </m:r>
                          <m:r>
                            <a:rPr lang="en-US" sz="1400" i="1">
                              <a:latin typeface="Cambria Math"/>
                            </a:rPr>
                            <m:t>)</m:t>
                          </m:r>
                        </m:e>
                      </m:func>
                      <m:r>
                        <a:rPr lang="en-US" sz="1400" i="1">
                          <a:latin typeface="Cambria Math"/>
                        </a:rPr>
                        <m:t>     </m:t>
                      </m:r>
                    </m:oMath>
                  </m:oMathPara>
                </a14:m>
                <a:endParaRPr lang="en-US" sz="1400" i="1" dirty="0"/>
              </a:p>
              <a:p>
                <a:r>
                  <a:rPr lang="en-US" sz="1400" i="1" dirty="0"/>
                  <a:t>where</a:t>
                </a:r>
              </a:p>
              <a:p>
                <a:r>
                  <a:rPr lang="en-US" sz="1400" dirty="0" smtClean="0"/>
                  <a:t>               </a:t>
                </a:r>
                <a14:m>
                  <m:oMath xmlns:m="http://schemas.openxmlformats.org/officeDocument/2006/math">
                    <m:r>
                      <a:rPr lang="en-US" sz="1400" i="1">
                        <a:latin typeface="Cambria Math"/>
                      </a:rPr>
                      <m:t>𝑑</m:t>
                    </m:r>
                    <m:r>
                      <a:rPr lang="en-US" sz="1400" i="1">
                        <a:latin typeface="Cambria Math"/>
                      </a:rPr>
                      <m:t>(</m:t>
                    </m:r>
                    <m:r>
                      <a:rPr lang="en-US" sz="1400" i="1">
                        <a:latin typeface="Cambria Math"/>
                      </a:rPr>
                      <m:t>𝑛</m:t>
                    </m:r>
                    <m:r>
                      <a:rPr lang="en-US" sz="1400" i="1">
                        <a:latin typeface="Cambria Math"/>
                      </a:rPr>
                      <m:t>)∈</m:t>
                    </m:r>
                    <m:d>
                      <m:dPr>
                        <m:begChr m:val="{"/>
                        <m:endChr m:val="}"/>
                        <m:ctrlPr>
                          <a:rPr lang="en-US" sz="1400" i="1">
                            <a:latin typeface="Cambria Math"/>
                          </a:rPr>
                        </m:ctrlPr>
                      </m:dPr>
                      <m:e>
                        <m:r>
                          <a:rPr lang="en-US" sz="1400" i="1">
                            <a:latin typeface="Cambria Math"/>
                          </a:rPr>
                          <m:t>−1,  0, 1</m:t>
                        </m:r>
                      </m:e>
                    </m:d>
                  </m:oMath>
                </a14:m>
                <a:r>
                  <a:rPr lang="en-US" sz="1400" i="1" dirty="0"/>
                  <a:t> are the chips of PPDU</a:t>
                </a:r>
              </a:p>
              <a:p>
                <a:r>
                  <a:rPr lang="en-US" sz="1400" b="0" dirty="0" smtClean="0"/>
                  <a:t>             </a:t>
                </a:r>
                <a14:m>
                  <m:oMath xmlns:m="http://schemas.openxmlformats.org/officeDocument/2006/math">
                    <m:r>
                      <a:rPr lang="en-US" sz="1400" b="0" i="1" smtClean="0">
                        <a:latin typeface="Cambria Math"/>
                      </a:rPr>
                      <m:t>  </m:t>
                    </m:r>
                    <m:sSub>
                      <m:sSubPr>
                        <m:ctrlPr>
                          <a:rPr lang="en-US" sz="1400" i="1">
                            <a:latin typeface="Cambria Math"/>
                          </a:rPr>
                        </m:ctrlPr>
                      </m:sSubPr>
                      <m:e>
                        <m:r>
                          <a:rPr lang="en-US" sz="1400" i="1">
                            <a:latin typeface="Cambria Math"/>
                          </a:rPr>
                          <m:t>𝑇</m:t>
                        </m:r>
                      </m:e>
                      <m:sub>
                        <m:r>
                          <a:rPr lang="en-US" sz="1400" i="1">
                            <a:latin typeface="Cambria Math"/>
                          </a:rPr>
                          <m:t>𝑐h𝑖𝑝</m:t>
                        </m:r>
                        <m:r>
                          <a:rPr lang="en-US" sz="1400" i="1">
                            <a:latin typeface="Cambria Math"/>
                          </a:rPr>
                          <m:t> </m:t>
                        </m:r>
                      </m:sub>
                    </m:sSub>
                  </m:oMath>
                </a14:m>
                <a:r>
                  <a:rPr lang="en-US" sz="1400" i="1" dirty="0">
                    <a:effectLst/>
                  </a:rPr>
                  <a:t>is the chip duration</a:t>
                </a:r>
              </a:p>
              <a:p>
                <a:r>
                  <a:rPr lang="en-US" sz="1400" i="1" dirty="0">
                    <a:effectLst/>
                  </a:rPr>
                  <a:t>              </a:t>
                </a:r>
                <a14:m>
                  <m:oMath xmlns:m="http://schemas.openxmlformats.org/officeDocument/2006/math">
                    <m:sSub>
                      <m:sSubPr>
                        <m:ctrlPr>
                          <a:rPr lang="en-US" sz="1400" i="1">
                            <a:latin typeface="Cambria Math"/>
                          </a:rPr>
                        </m:ctrlPr>
                      </m:sSubPr>
                      <m:e>
                        <m:r>
                          <a:rPr lang="en-US" sz="1400" i="1">
                            <a:latin typeface="Cambria Math"/>
                          </a:rPr>
                          <m:t>𝑁</m:t>
                        </m:r>
                      </m:e>
                      <m:sub>
                        <m:r>
                          <a:rPr lang="en-US" sz="1400" i="1">
                            <a:latin typeface="Cambria Math"/>
                          </a:rPr>
                          <m:t>𝑃𝑃𝐷𝑈</m:t>
                        </m:r>
                      </m:sub>
                    </m:sSub>
                  </m:oMath>
                </a14:m>
                <a:r>
                  <a:rPr lang="en-US" sz="1400" i="1" dirty="0">
                    <a:effectLst/>
                  </a:rPr>
                  <a:t> is the number of chips in the PPDU   </a:t>
                </a:r>
              </a:p>
              <a:p>
                <a:r>
                  <a:rPr lang="en-US" sz="1400" i="1" dirty="0">
                    <a:effectLst/>
                  </a:rPr>
                  <a:t>                </a:t>
                </a:r>
                <a14:m>
                  <m:oMath xmlns:m="http://schemas.openxmlformats.org/officeDocument/2006/math">
                    <m:sSub>
                      <m:sSubPr>
                        <m:ctrlPr>
                          <a:rPr lang="en-US" sz="1400" i="1">
                            <a:latin typeface="Cambria Math"/>
                          </a:rPr>
                        </m:ctrlPr>
                      </m:sSubPr>
                      <m:e>
                        <m:r>
                          <a:rPr lang="en-US" sz="1400" i="1">
                            <a:latin typeface="Cambria Math"/>
                          </a:rPr>
                          <m:t>𝜔</m:t>
                        </m:r>
                      </m:e>
                      <m:sub>
                        <m:r>
                          <a:rPr lang="en-US" sz="1400" i="1">
                            <a:latin typeface="Cambria Math"/>
                          </a:rPr>
                          <m:t>𝑐</m:t>
                        </m:r>
                      </m:sub>
                    </m:sSub>
                  </m:oMath>
                </a14:m>
                <a:r>
                  <a:rPr lang="en-US" sz="1400" i="1" dirty="0">
                    <a:effectLst/>
                  </a:rPr>
                  <a:t>        is the angular frequency of the carrier</a:t>
                </a:r>
              </a:p>
              <a:p>
                <a:r>
                  <a:rPr lang="en-US" sz="1400" i="1" dirty="0">
                    <a:effectLst/>
                  </a:rPr>
                  <a:t>                </a:t>
                </a:r>
                <a14:m>
                  <m:oMath xmlns:m="http://schemas.openxmlformats.org/officeDocument/2006/math">
                    <m:r>
                      <a:rPr lang="en-US" sz="1400" i="1">
                        <a:latin typeface="Cambria Math"/>
                      </a:rPr>
                      <m:t>𝜙</m:t>
                    </m:r>
                    <m:r>
                      <a:rPr lang="en-US" sz="1400" i="1">
                        <a:latin typeface="Cambria Math"/>
                      </a:rPr>
                      <m:t>∈[0, 2</m:t>
                    </m:r>
                    <m:r>
                      <a:rPr lang="en-US" sz="1400" i="1">
                        <a:latin typeface="Cambria Math"/>
                      </a:rPr>
                      <m:t>𝜋</m:t>
                    </m:r>
                    <m:r>
                      <a:rPr lang="en-US" sz="1400" i="1">
                        <a:latin typeface="Cambria Math"/>
                      </a:rPr>
                      <m:t>]</m:t>
                    </m:r>
                  </m:oMath>
                </a14:m>
                <a:r>
                  <a:rPr lang="en-US" sz="1400" i="1" dirty="0">
                    <a:effectLst/>
                  </a:rPr>
                  <a:t>   is the random phase</a:t>
                </a:r>
                <a:r>
                  <a:rPr lang="en-US" sz="1400" i="1" dirty="0" smtClean="0">
                    <a:effectLst/>
                  </a:rPr>
                  <a:t>.      </a:t>
                </a:r>
                <a:r>
                  <a:rPr lang="en-US" sz="1800" i="1" dirty="0" smtClean="0">
                    <a:effectLst/>
                  </a:rPr>
                  <a:t>  </a:t>
                </a:r>
                <a:r>
                  <a:rPr lang="en-US" sz="1800" b="1" i="1" dirty="0" smtClean="0">
                    <a:effectLst/>
                  </a:rPr>
                  <a:t>”</a:t>
                </a:r>
                <a:r>
                  <a:rPr lang="en-US" sz="1400" b="1" i="1" dirty="0" smtClean="0">
                    <a:effectLst/>
                  </a:rPr>
                  <a:t> </a:t>
                </a:r>
                <a:r>
                  <a:rPr lang="en-US" sz="1400" i="1" dirty="0" smtClean="0">
                    <a:effectLst/>
                  </a:rPr>
                  <a:t>              </a:t>
                </a:r>
                <a:endParaRPr lang="en-US" sz="1800" b="1" dirty="0"/>
              </a:p>
              <a:p>
                <a:r>
                  <a:rPr lang="en-US" sz="1800" b="1" dirty="0" smtClean="0"/>
                  <a:t> </a:t>
                </a:r>
                <a:endParaRPr lang="en-US" sz="18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152400" y="2865217"/>
                <a:ext cx="8686800" cy="3535583"/>
              </a:xfrm>
              <a:prstGeom prst="rect">
                <a:avLst/>
              </a:prstGeom>
              <a:blipFill rotWithShape="1">
                <a:blip r:embed="rId2"/>
                <a:stretch>
                  <a:fillRect l="-561" t="-862" b="-1724"/>
                </a:stretch>
              </a:blipFill>
            </p:spPr>
            <p:txBody>
              <a:bodyPr/>
              <a:lstStyle/>
              <a:p>
                <a:r>
                  <a:rPr lang="en-US">
                    <a:noFill/>
                  </a:rPr>
                  <a:t> </a:t>
                </a:r>
              </a:p>
            </p:txBody>
          </p:sp>
        </mc:Fallback>
      </mc:AlternateContent>
    </p:spTree>
    <p:extLst>
      <p:ext uri="{BB962C8B-B14F-4D97-AF65-F5344CB8AC3E}">
        <p14:creationId xmlns:p14="http://schemas.microsoft.com/office/powerpoint/2010/main" val="1972085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75406141"/>
              </p:ext>
            </p:extLst>
          </p:nvPr>
        </p:nvGraphicFramePr>
        <p:xfrm>
          <a:off x="330200" y="762000"/>
          <a:ext cx="7442200" cy="1480767"/>
        </p:xfrm>
        <a:graphic>
          <a:graphicData uri="http://schemas.openxmlformats.org/drawingml/2006/table">
            <a:tbl>
              <a:tblPr firstRow="1" bandRow="1">
                <a:tableStyleId>{5940675A-B579-460E-94D1-54222C63F5DA}</a:tableStyleId>
              </a:tblPr>
              <a:tblGrid>
                <a:gridCol w="473875"/>
                <a:gridCol w="640339"/>
                <a:gridCol w="531784"/>
                <a:gridCol w="531784"/>
                <a:gridCol w="531784"/>
                <a:gridCol w="3589634"/>
                <a:gridCol w="1143000"/>
              </a:tblGrid>
              <a:tr h="426486">
                <a:tc>
                  <a:txBody>
                    <a:bodyPr/>
                    <a:lstStyle/>
                    <a:p>
                      <a:pPr algn="ctr"/>
                      <a:r>
                        <a:rPr lang="en-US" sz="1200" b="1" dirty="0" smtClean="0"/>
                        <a:t>ID</a:t>
                      </a:r>
                      <a:endParaRPr lang="en-US" sz="1200" b="1" dirty="0"/>
                    </a:p>
                  </a:txBody>
                  <a:tcPr marL="45720" marR="45720" anchor="ctr"/>
                </a:tc>
                <a:tc>
                  <a:txBody>
                    <a:bodyPr/>
                    <a:lstStyle/>
                    <a:p>
                      <a:pPr algn="ctr"/>
                      <a:r>
                        <a:rPr lang="en-US" sz="1200" b="1" dirty="0" smtClean="0"/>
                        <a:t>Reviewer</a:t>
                      </a:r>
                      <a:endParaRPr lang="en-US" sz="1200" b="1" dirty="0"/>
                    </a:p>
                  </a:txBody>
                  <a:tcPr marL="45720" marR="45720" anchor="ctr"/>
                </a:tc>
                <a:tc>
                  <a:txBody>
                    <a:bodyPr/>
                    <a:lstStyle/>
                    <a:p>
                      <a:pPr algn="ctr"/>
                      <a:r>
                        <a:rPr lang="en-US" sz="1200" b="1" dirty="0" smtClean="0"/>
                        <a:t>Pg. No</a:t>
                      </a:r>
                      <a:endParaRPr lang="en-US" sz="1200" b="1" dirty="0"/>
                    </a:p>
                  </a:txBody>
                  <a:tcPr marL="45720" marR="45720" anchor="ctr"/>
                </a:tc>
                <a:tc>
                  <a:txBody>
                    <a:bodyPr/>
                    <a:lstStyle/>
                    <a:p>
                      <a:pPr algn="ctr"/>
                      <a:r>
                        <a:rPr lang="en-US" sz="1200" b="1" dirty="0" smtClean="0"/>
                        <a:t>Clause</a:t>
                      </a:r>
                      <a:endParaRPr lang="en-US" sz="1200" b="1" dirty="0"/>
                    </a:p>
                  </a:txBody>
                  <a:tcPr marL="45720" marR="45720" anchor="ctr"/>
                </a:tc>
                <a:tc>
                  <a:txBody>
                    <a:bodyPr/>
                    <a:lstStyle/>
                    <a:p>
                      <a:pPr algn="ctr"/>
                      <a:r>
                        <a:rPr lang="en-US" sz="1200" b="1" dirty="0" smtClean="0"/>
                        <a:t>Ln. no.</a:t>
                      </a:r>
                      <a:endParaRPr lang="en-US" sz="1200" b="1" dirty="0"/>
                    </a:p>
                  </a:txBody>
                  <a:tcPr marL="45720" marR="45720" anchor="ctr"/>
                </a:tc>
                <a:tc>
                  <a:txBody>
                    <a:bodyPr/>
                    <a:lstStyle/>
                    <a:p>
                      <a:pPr algn="ctr"/>
                      <a:r>
                        <a:rPr lang="en-US" sz="1200" b="1" dirty="0"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023567">
                <a:tc>
                  <a:txBody>
                    <a:bodyPr/>
                    <a:lstStyle/>
                    <a:p>
                      <a:pPr algn="ctr" fontAlgn="ctr"/>
                      <a:r>
                        <a:rPr lang="en-US" sz="1100" u="none" strike="noStrike">
                          <a:effectLst/>
                        </a:rPr>
                        <a:t>1104</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Chandrashekhar Thejaswi PS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29</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30.9</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18</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a:effectLst/>
                        </a:rPr>
                        <a:t>Appropriately mention the transmit PSD limits in 433 and 470 MHz bands. The bandwidths of the channels in each of these bands are mentioned as 400KHz.</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dirty="0" smtClean="0">
                          <a:effectLst/>
                        </a:rPr>
                        <a:t>incorporate </a:t>
                      </a:r>
                      <a:r>
                        <a:rPr lang="en-US" sz="1100" u="none" strike="noStrike" dirty="0">
                          <a:effectLst/>
                        </a:rPr>
                        <a:t>the change</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xmlns:a14="http://schemas.microsoft.com/office/drawing/2010/main">
        <mc:Choice Requires="a14">
          <p:sp>
            <p:nvSpPr>
              <p:cNvPr id="7" name="TextBox 6"/>
              <p:cNvSpPr txBox="1"/>
              <p:nvPr/>
            </p:nvSpPr>
            <p:spPr>
              <a:xfrm>
                <a:off x="152400" y="2590800"/>
                <a:ext cx="8686800" cy="4524315"/>
              </a:xfrm>
              <a:prstGeom prst="rect">
                <a:avLst/>
              </a:prstGeom>
              <a:noFill/>
            </p:spPr>
            <p:txBody>
              <a:bodyPr wrap="square" rtlCol="0">
                <a:spAutoFit/>
              </a:bodyPr>
              <a:lstStyle/>
              <a:p>
                <a:r>
                  <a:rPr lang="en-US" sz="1800" b="1" dirty="0" smtClean="0"/>
                  <a:t>Resolution: </a:t>
                </a:r>
                <a:r>
                  <a:rPr lang="en-US" sz="1800" b="1" u="sng" dirty="0"/>
                  <a:t>Revised</a:t>
                </a:r>
                <a:endParaRPr lang="en-US" sz="1800" b="1" dirty="0" smtClean="0"/>
              </a:p>
              <a:p>
                <a:r>
                  <a:rPr lang="en-US" sz="1800" b="1" dirty="0"/>
                  <a:t> </a:t>
                </a:r>
                <a:r>
                  <a:rPr lang="en-US" sz="1800" b="1" dirty="0" smtClean="0"/>
                  <a:t>  </a:t>
                </a:r>
                <a:r>
                  <a:rPr lang="en-US" sz="1800" dirty="0" smtClean="0"/>
                  <a:t>In Pg. 29,  sub-clause 30.9.1,</a:t>
                </a:r>
              </a:p>
              <a:p>
                <a:endParaRPr lang="en-US" sz="1800" dirty="0" smtClean="0"/>
              </a:p>
              <a:p>
                <a:pPr marL="285750" indent="-285750">
                  <a:buFont typeface="Arial" panose="020B0604020202020204" pitchFamily="34" charset="0"/>
                  <a:buChar char="•"/>
                </a:pPr>
                <a:r>
                  <a:rPr lang="en-US" sz="1800" dirty="0" smtClean="0"/>
                  <a:t>Replace the Table 18 with the following table:</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r>
                  <a:rPr lang="en-US" sz="1800" dirty="0" smtClean="0"/>
                  <a:t>Replace the sentence in Ln. 22-23 (Pg. 29) with the following sentence:</a:t>
                </a:r>
              </a:p>
              <a:p>
                <a:pPr marL="285750" indent="-285750">
                  <a:buFont typeface="Arial" panose="020B0604020202020204" pitchFamily="34" charset="0"/>
                  <a:buChar char="•"/>
                </a:pPr>
                <a:endParaRPr lang="en-US" sz="1800" dirty="0" smtClean="0"/>
              </a:p>
              <a:p>
                <a:r>
                  <a:rPr lang="en-US" sz="1800" dirty="0" smtClean="0"/>
                  <a:t>“</a:t>
                </a:r>
                <a:r>
                  <a:rPr lang="en-US" sz="1800" i="1" dirty="0"/>
                  <a:t>For the relative limit, the reference level shall be the highest average spectral power measured within </a:t>
                </a:r>
                <a14:m>
                  <m:oMath xmlns:m="http://schemas.openxmlformats.org/officeDocument/2006/math">
                    <m:r>
                      <a:rPr lang="en-US" sz="1800" i="1">
                        <a:latin typeface="Cambria Math"/>
                      </a:rPr>
                      <m:t>±250</m:t>
                    </m:r>
                  </m:oMath>
                </a14:m>
                <a:r>
                  <a:rPr lang="en-US" sz="1800" i="1" dirty="0"/>
                  <a:t> kHz of the carrier frequency</a:t>
                </a:r>
                <a:r>
                  <a:rPr lang="en-US" sz="1800" i="1" dirty="0" smtClean="0"/>
                  <a:t>.</a:t>
                </a:r>
                <a:r>
                  <a:rPr lang="en-US" sz="1800" dirty="0" smtClean="0"/>
                  <a:t>”</a:t>
                </a:r>
                <a:endParaRPr lang="en-US" sz="1800" dirty="0"/>
              </a:p>
              <a:p>
                <a:r>
                  <a:rPr lang="en-US" sz="1800" dirty="0" smtClean="0"/>
                  <a:t> </a:t>
                </a:r>
              </a:p>
              <a:p>
                <a:pPr marL="285750" indent="-285750">
                  <a:buFont typeface="Arial" panose="020B0604020202020204" pitchFamily="34" charset="0"/>
                  <a:buChar char="•"/>
                </a:pPr>
                <a:endParaRPr lang="en-US" sz="1800" dirty="0" smtClean="0"/>
              </a:p>
              <a:p>
                <a:endParaRPr lang="en-US" sz="1800" dirty="0"/>
              </a:p>
              <a:p>
                <a:endParaRPr lang="en-US" sz="1800" dirty="0" smtClean="0"/>
              </a:p>
            </p:txBody>
          </p:sp>
        </mc:Choice>
        <mc:Fallback xmlns="">
          <p:sp>
            <p:nvSpPr>
              <p:cNvPr id="7" name="TextBox 6"/>
              <p:cNvSpPr txBox="1">
                <a:spLocks noRot="1" noChangeAspect="1" noMove="1" noResize="1" noEditPoints="1" noAdjustHandles="1" noChangeArrowheads="1" noChangeShapeType="1" noTextEdit="1"/>
              </p:cNvSpPr>
              <p:nvPr/>
            </p:nvSpPr>
            <p:spPr>
              <a:xfrm>
                <a:off x="152400" y="2590800"/>
                <a:ext cx="8686800" cy="4524315"/>
              </a:xfrm>
              <a:prstGeom prst="rect">
                <a:avLst/>
              </a:prstGeom>
              <a:blipFill rotWithShape="1">
                <a:blip r:embed="rId2"/>
                <a:stretch>
                  <a:fillRect l="-561" t="-674" b="-12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90728"/>
            </p:xfrm>
            <a:graphic>
              <a:graphicData uri="http://schemas.openxmlformats.org/drawingml/2006/table">
                <a:tbl>
                  <a:tblPr firstRow="1" firstCol="1" bandRow="1">
                    <a:tableStyleId>{5940675A-B579-460E-94D1-54222C63F5DA}</a:tableStyleId>
                  </a:tblPr>
                  <a:tblGrid>
                    <a:gridCol w="1944061"/>
                    <a:gridCol w="1775961"/>
                    <a:gridCol w="1737757"/>
                  </a:tblGrid>
                  <a:tr h="0">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0">
                    <a:tc>
                      <a:txBody>
                        <a:bodyPr/>
                        <a:lstStyle/>
                        <a:p>
                          <a:pPr marL="0" marR="0" algn="ctr">
                            <a:lnSpc>
                              <a:spcPct val="115000"/>
                            </a:lnSpc>
                            <a:spcBef>
                              <a:spcPts val="0"/>
                            </a:spcBef>
                            <a:spcAft>
                              <a:spcPts val="0"/>
                            </a:spcAft>
                          </a:pPr>
                          <a14:m>
                            <m:oMath xmlns:m="http://schemas.openxmlformats.org/officeDocument/2006/math">
                              <m:d>
                                <m:dPr>
                                  <m:begChr m:val="|"/>
                                  <m:endChr m:val="|"/>
                                  <m:ctrlPr>
                                    <a:rPr lang="en-US" sz="1400" i="1">
                                      <a:effectLst/>
                                      <a:latin typeface="Cambria Math"/>
                                    </a:rPr>
                                  </m:ctrlPr>
                                </m:dPr>
                                <m:e>
                                  <m:r>
                                    <m:rPr>
                                      <m:sty m:val="p"/>
                                    </m:rPr>
                                    <a:rPr lang="en-US" sz="1400">
                                      <a:effectLst/>
                                      <a:latin typeface="Cambria Math"/>
                                    </a:rPr>
                                    <m:t>f</m:t>
                                  </m:r>
                                  <m:r>
                                    <a:rPr lang="en-US" sz="1400">
                                      <a:effectLst/>
                                      <a:latin typeface="Cambria Math"/>
                                    </a:rPr>
                                    <m:t>−</m:t>
                                  </m:r>
                                  <m:sSub>
                                    <m:sSubPr>
                                      <m:ctrlPr>
                                        <a:rPr lang="en-US" sz="1400" i="1">
                                          <a:effectLst/>
                                          <a:latin typeface="Cambria Math"/>
                                        </a:rPr>
                                      </m:ctrlPr>
                                    </m:sSubPr>
                                    <m:e>
                                      <m:r>
                                        <m:rPr>
                                          <m:sty m:val="p"/>
                                        </m:rPr>
                                        <a:rPr lang="en-US" sz="1400">
                                          <a:effectLst/>
                                          <a:latin typeface="Cambria Math"/>
                                        </a:rPr>
                                        <m:t>f</m:t>
                                      </m:r>
                                    </m:e>
                                    <m:sub>
                                      <m:r>
                                        <m:rPr>
                                          <m:sty m:val="p"/>
                                        </m:rPr>
                                        <a:rPr lang="en-US" sz="1400">
                                          <a:effectLst/>
                                          <a:latin typeface="Cambria Math"/>
                                        </a:rPr>
                                        <m:t>c</m:t>
                                      </m:r>
                                    </m:sub>
                                  </m:sSub>
                                </m:e>
                              </m:d>
                              <m:r>
                                <a:rPr lang="en-US" sz="1400">
                                  <a:effectLst/>
                                  <a:latin typeface="Cambria Math"/>
                                </a:rPr>
                                <m:t>&gt;0.5</m:t>
                              </m:r>
                            </m:oMath>
                          </a14:m>
                          <a:r>
                            <a:rPr lang="en-US" sz="1400">
                              <a:effectLst/>
                            </a:rPr>
                            <a:t> MHz</a:t>
                          </a:r>
                          <a:endParaRPr lang="en-US" sz="20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50978"/>
            </p:xfrm>
            <a:graphic>
              <a:graphicData uri="http://schemas.openxmlformats.org/drawingml/2006/table">
                <a:tbl>
                  <a:tblPr firstRow="1" firstCol="1" bandRow="1">
                    <a:tableStyleId>{5940675A-B579-460E-94D1-54222C63F5DA}</a:tableStyleId>
                  </a:tblPr>
                  <a:tblGrid>
                    <a:gridCol w="1944061"/>
                    <a:gridCol w="1775961"/>
                    <a:gridCol w="1737757"/>
                  </a:tblGrid>
                  <a:tr h="225489">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225489">
                    <a:tc>
                      <a:txBody>
                        <a:bodyPr/>
                        <a:lstStyle/>
                        <a:p>
                          <a:endParaRPr lang="en-US"/>
                        </a:p>
                      </a:txBody>
                      <a:tcPr marL="68580" marR="68580" marT="0" marB="0" anchor="ctr">
                        <a:blipFill rotWithShape="1">
                          <a:blip r:embed="rId3"/>
                          <a:stretch>
                            <a:fillRect t="-116216" r="-180878" b="-48649"/>
                          </a:stretch>
                        </a:blipFill>
                      </a:tcP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Fallback>
      </mc:AlternateContent>
    </p:spTree>
    <p:extLst>
      <p:ext uri="{BB962C8B-B14F-4D97-AF65-F5344CB8AC3E}">
        <p14:creationId xmlns:p14="http://schemas.microsoft.com/office/powerpoint/2010/main" val="168634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80077856"/>
              </p:ext>
            </p:extLst>
          </p:nvPr>
        </p:nvGraphicFramePr>
        <p:xfrm>
          <a:off x="330200" y="762000"/>
          <a:ext cx="7442200" cy="1541727"/>
        </p:xfrm>
        <a:graphic>
          <a:graphicData uri="http://schemas.openxmlformats.org/drawingml/2006/table">
            <a:tbl>
              <a:tblPr firstRow="1" bandRow="1">
                <a:tableStyleId>{5940675A-B579-460E-94D1-54222C63F5DA}</a:tableStyleId>
              </a:tblPr>
              <a:tblGrid>
                <a:gridCol w="473875"/>
                <a:gridCol w="640339"/>
                <a:gridCol w="531784"/>
                <a:gridCol w="531784"/>
                <a:gridCol w="531784"/>
                <a:gridCol w="3589634"/>
                <a:gridCol w="1143000"/>
              </a:tblGrid>
              <a:tr h="426486">
                <a:tc>
                  <a:txBody>
                    <a:bodyPr/>
                    <a:lstStyle/>
                    <a:p>
                      <a:pPr algn="ctr"/>
                      <a:r>
                        <a:rPr lang="en-US" sz="1400" b="1" dirty="0" smtClean="0"/>
                        <a:t>ID</a:t>
                      </a:r>
                      <a:endParaRPr lang="en-US" sz="1400" b="1" dirty="0"/>
                    </a:p>
                  </a:txBody>
                  <a:tcPr marL="45720" marR="45720" anchor="ctr"/>
                </a:tc>
                <a:tc>
                  <a:txBody>
                    <a:bodyPr/>
                    <a:lstStyle/>
                    <a:p>
                      <a:pPr algn="ctr"/>
                      <a:r>
                        <a:rPr lang="en-US" sz="1400" b="1" dirty="0" smtClean="0"/>
                        <a:t>Reviewer</a:t>
                      </a:r>
                      <a:endParaRPr lang="en-US" sz="1400" b="1" dirty="0"/>
                    </a:p>
                  </a:txBody>
                  <a:tcPr marL="45720" marR="45720" anchor="ctr"/>
                </a:tc>
                <a:tc>
                  <a:txBody>
                    <a:bodyPr/>
                    <a:lstStyle/>
                    <a:p>
                      <a:pPr algn="ctr"/>
                      <a:r>
                        <a:rPr lang="en-US" sz="1400" b="1" dirty="0" smtClean="0"/>
                        <a:t>Pg. No</a:t>
                      </a:r>
                      <a:endParaRPr lang="en-US" sz="1400" b="1" dirty="0"/>
                    </a:p>
                  </a:txBody>
                  <a:tcPr marL="45720" marR="45720" anchor="ctr"/>
                </a:tc>
                <a:tc>
                  <a:txBody>
                    <a:bodyPr/>
                    <a:lstStyle/>
                    <a:p>
                      <a:pPr algn="ctr"/>
                      <a:r>
                        <a:rPr lang="en-US" sz="1400" b="1" dirty="0" smtClean="0"/>
                        <a:t>Clause</a:t>
                      </a:r>
                      <a:endParaRPr lang="en-US" sz="1400" b="1" dirty="0"/>
                    </a:p>
                  </a:txBody>
                  <a:tcPr marL="45720" marR="45720" anchor="ctr"/>
                </a:tc>
                <a:tc>
                  <a:txBody>
                    <a:bodyPr/>
                    <a:lstStyle/>
                    <a:p>
                      <a:pPr algn="ctr"/>
                      <a:r>
                        <a:rPr lang="en-US" sz="1400" b="1" dirty="0" smtClean="0"/>
                        <a:t>Ln. no.</a:t>
                      </a:r>
                      <a:endParaRPr lang="en-US" sz="1400" b="1" dirty="0"/>
                    </a:p>
                  </a:txBody>
                  <a:tcPr marL="45720" marR="45720" anchor="ctr"/>
                </a:tc>
                <a:tc>
                  <a:txBody>
                    <a:bodyPr/>
                    <a:lstStyle/>
                    <a:p>
                      <a:pPr algn="ctr"/>
                      <a:r>
                        <a:rPr lang="en-US" sz="1400" b="1" dirty="0" smtClean="0"/>
                        <a:t>Comment</a:t>
                      </a:r>
                      <a:endParaRPr lang="en-US" sz="1400" b="1" dirty="0"/>
                    </a:p>
                  </a:txBody>
                  <a:tcPr marL="45720" marR="45720" anchor="ctr"/>
                </a:tc>
                <a:tc>
                  <a:txBody>
                    <a:bodyPr/>
                    <a:lstStyle/>
                    <a:p>
                      <a:pPr algn="ctr"/>
                      <a:r>
                        <a:rPr lang="en-US" sz="1400" b="1" dirty="0" smtClean="0"/>
                        <a:t>Proposed Change</a:t>
                      </a:r>
                      <a:endParaRPr lang="en-US" sz="1400" b="1" dirty="0"/>
                    </a:p>
                  </a:txBody>
                  <a:tcPr marL="45720" marR="45720" anchor="ctr"/>
                </a:tc>
              </a:tr>
              <a:tr h="1023567">
                <a:tc>
                  <a:txBody>
                    <a:bodyPr/>
                    <a:lstStyle/>
                    <a:p>
                      <a:pPr algn="ctr" fontAlgn="ctr"/>
                      <a:r>
                        <a:rPr lang="en-US" sz="1200" b="1" i="0" u="none" strike="noStrike">
                          <a:solidFill>
                            <a:srgbClr val="3F3F3F"/>
                          </a:solidFill>
                          <a:effectLst/>
                          <a:latin typeface="Calibri"/>
                        </a:rPr>
                        <a:t>1192</a:t>
                      </a:r>
                    </a:p>
                  </a:txBody>
                  <a:tcPr marL="9525" marR="9525" marT="9525" marB="0" anchor="ctr"/>
                </a:tc>
                <a:tc>
                  <a:txBody>
                    <a:bodyPr/>
                    <a:lstStyle/>
                    <a:p>
                      <a:pPr algn="l" fontAlgn="b"/>
                      <a:r>
                        <a:rPr lang="en-US" sz="1200" b="1" i="0" u="none" strike="noStrike">
                          <a:solidFill>
                            <a:srgbClr val="3F3F3F"/>
                          </a:solidFill>
                          <a:effectLst/>
                          <a:latin typeface="Calibri"/>
                        </a:rPr>
                        <a:t>Pat Kinney</a:t>
                      </a:r>
                    </a:p>
                  </a:txBody>
                  <a:tcPr marL="9525" marR="9525" marT="9525" marB="0" anchor="ctr"/>
                </a:tc>
                <a:tc>
                  <a:txBody>
                    <a:bodyPr/>
                    <a:lstStyle/>
                    <a:p>
                      <a:pPr algn="ctr" fontAlgn="ctr"/>
                      <a:r>
                        <a:rPr lang="en-US" sz="1200" b="1" i="0" u="none" strike="noStrike">
                          <a:solidFill>
                            <a:srgbClr val="3F3F3F"/>
                          </a:solidFill>
                          <a:effectLst/>
                          <a:latin typeface="Calibri"/>
                        </a:rPr>
                        <a:t>31</a:t>
                      </a:r>
                    </a:p>
                  </a:txBody>
                  <a:tcPr marL="9525" marR="9525" marT="9525" marB="0" anchor="ctr"/>
                </a:tc>
                <a:tc>
                  <a:txBody>
                    <a:bodyPr/>
                    <a:lstStyle/>
                    <a:p>
                      <a:pPr algn="ctr" fontAlgn="ctr"/>
                      <a:r>
                        <a:rPr lang="en-US" sz="1200" b="1" i="0" u="none" strike="noStrike">
                          <a:solidFill>
                            <a:srgbClr val="3F3F3F"/>
                          </a:solidFill>
                          <a:effectLst/>
                          <a:latin typeface="Calibri"/>
                        </a:rPr>
                        <a:t>30.9.11</a:t>
                      </a:r>
                    </a:p>
                  </a:txBody>
                  <a:tcPr marL="9525" marR="9525" marT="9525" marB="0" anchor="ctr"/>
                </a:tc>
                <a:tc>
                  <a:txBody>
                    <a:bodyPr/>
                    <a:lstStyle/>
                    <a:p>
                      <a:pPr algn="ctr" fontAlgn="ctr"/>
                      <a:r>
                        <a:rPr lang="en-US" sz="1200" b="1" i="0" u="none" strike="noStrike">
                          <a:solidFill>
                            <a:srgbClr val="3F3F3F"/>
                          </a:solidFill>
                          <a:effectLst/>
                          <a:latin typeface="Calibri"/>
                        </a:rPr>
                        <a:t>2</a:t>
                      </a:r>
                    </a:p>
                  </a:txBody>
                  <a:tcPr marL="9525" marR="9525" marT="9525" marB="0" anchor="ctr"/>
                </a:tc>
                <a:tc>
                  <a:txBody>
                    <a:bodyPr/>
                    <a:lstStyle/>
                    <a:p>
                      <a:pPr algn="l" fontAlgn="b"/>
                      <a:r>
                        <a:rPr lang="en-US" sz="1200" b="1" i="0" u="none" strike="noStrike" dirty="0">
                          <a:solidFill>
                            <a:srgbClr val="3F3F3F"/>
                          </a:solidFill>
                          <a:effectLst/>
                          <a:latin typeface="Calibri"/>
                        </a:rPr>
                        <a:t>LQI is required but not used in any mandatory behavior</a:t>
                      </a:r>
                    </a:p>
                  </a:txBody>
                  <a:tcPr marL="9525" marR="9525" marT="9525" marB="0" anchor="ctr"/>
                </a:tc>
                <a:tc>
                  <a:txBody>
                    <a:bodyPr/>
                    <a:lstStyle/>
                    <a:p>
                      <a:pPr algn="l" fontAlgn="b"/>
                      <a:r>
                        <a:rPr lang="en-US" sz="1200" b="1" i="0" u="none" strike="noStrike" dirty="0">
                          <a:solidFill>
                            <a:srgbClr val="3F3F3F"/>
                          </a:solidFill>
                          <a:effectLst/>
                          <a:latin typeface="Calibri"/>
                        </a:rPr>
                        <a:t>either specifically state behavior that LQI is used for or delete LQI requirement</a:t>
                      </a:r>
                    </a:p>
                  </a:txBody>
                  <a:tcPr marL="9525" marR="9525" marT="9525" marB="0" anchor="ctr"/>
                </a:tc>
              </a:tr>
            </a:tbl>
          </a:graphicData>
        </a:graphic>
      </p:graphicFrame>
      <p:sp>
        <p:nvSpPr>
          <p:cNvPr id="7" name="TextBox 6"/>
          <p:cNvSpPr txBox="1"/>
          <p:nvPr/>
        </p:nvSpPr>
        <p:spPr>
          <a:xfrm>
            <a:off x="152400" y="2590800"/>
            <a:ext cx="8686800" cy="3970318"/>
          </a:xfrm>
          <a:prstGeom prst="rect">
            <a:avLst/>
          </a:prstGeom>
          <a:noFill/>
        </p:spPr>
        <p:txBody>
          <a:bodyPr wrap="square" rtlCol="0">
            <a:spAutoFit/>
          </a:bodyPr>
          <a:lstStyle/>
          <a:p>
            <a:r>
              <a:rPr lang="en-US" sz="1800" b="1" dirty="0" smtClean="0"/>
              <a:t>Resolution: </a:t>
            </a:r>
            <a:r>
              <a:rPr lang="en-US" sz="1800" b="1" u="sng" dirty="0"/>
              <a:t>Revised</a:t>
            </a:r>
            <a:endParaRPr lang="en-US" sz="1800" b="1" dirty="0" smtClean="0"/>
          </a:p>
          <a:p>
            <a:r>
              <a:rPr lang="en-US" sz="1800" b="1" dirty="0"/>
              <a:t> </a:t>
            </a:r>
            <a:r>
              <a:rPr lang="en-US" sz="1800" b="1" dirty="0" smtClean="0"/>
              <a:t>  </a:t>
            </a:r>
            <a:r>
              <a:rPr lang="en-US" sz="1800" dirty="0" smtClean="0"/>
              <a:t> Replace the text in the </a:t>
            </a:r>
            <a:r>
              <a:rPr lang="en-US" sz="1800" dirty="0" err="1" smtClean="0"/>
              <a:t>subclause</a:t>
            </a:r>
            <a:r>
              <a:rPr lang="en-US" sz="1800" dirty="0" smtClean="0"/>
              <a:t> 30.9.12 with the following paragraph:</a:t>
            </a:r>
          </a:p>
          <a:p>
            <a:endParaRPr lang="en-US" sz="1800" dirty="0" smtClean="0"/>
          </a:p>
          <a:p>
            <a:r>
              <a:rPr lang="en-US" sz="1800" i="1" dirty="0" smtClean="0"/>
              <a:t>“</a:t>
            </a:r>
            <a:r>
              <a:rPr lang="en-US" sz="1800" i="1" dirty="0"/>
              <a:t>The LQI measurement is a characterization of the strength and/or quality of a received packet. </a:t>
            </a:r>
            <a:r>
              <a:rPr lang="en-US" sz="1800" i="1" dirty="0" smtClean="0"/>
              <a:t>The measurement </a:t>
            </a:r>
            <a:r>
              <a:rPr lang="en-US" sz="1800" i="1" dirty="0"/>
              <a:t>may be implemented using </a:t>
            </a:r>
            <a:r>
              <a:rPr lang="en-US" sz="1800" i="1" dirty="0" smtClean="0"/>
              <a:t>an appropriate </a:t>
            </a:r>
            <a:r>
              <a:rPr lang="en-US" sz="1800" i="1" dirty="0"/>
              <a:t>signal-to-noise ratio </a:t>
            </a:r>
            <a:r>
              <a:rPr lang="en-US" sz="1800" i="1" dirty="0" smtClean="0"/>
              <a:t>estimation technique. The </a:t>
            </a:r>
            <a:r>
              <a:rPr lang="en-US" sz="1800" i="1" dirty="0"/>
              <a:t>LQI measurement shall be performed for each received packet. On receipt of every packet, LQI of the packet should be shared with the MAC layer. The minimum and maximum LQI values (0x00 and 0xff) should be associated with the lowest and highest quality compliant signals detectable by the receiver, and LQI values in between should be uniformly distributed between these two limits. The LQI value should be used for determining the supported data rate in PHY layer</a:t>
            </a:r>
            <a:r>
              <a:rPr lang="en-US" sz="1800" i="1" dirty="0" smtClean="0"/>
              <a:t>.”</a:t>
            </a:r>
            <a:endParaRPr lang="en-US" sz="1800" i="1" dirty="0"/>
          </a:p>
          <a:p>
            <a:pPr marL="285750" indent="-285750">
              <a:buFont typeface="Arial" panose="020B0604020202020204" pitchFamily="34" charset="0"/>
              <a:buChar char="•"/>
            </a:pPr>
            <a:endParaRPr lang="en-US" sz="1800" dirty="0" smtClean="0"/>
          </a:p>
          <a:p>
            <a:endParaRPr lang="en-US" sz="1800" dirty="0"/>
          </a:p>
          <a:p>
            <a:endParaRPr lang="en-US" sz="1800" dirty="0" smtClean="0"/>
          </a:p>
        </p:txBody>
      </p:sp>
    </p:spTree>
    <p:extLst>
      <p:ext uri="{BB962C8B-B14F-4D97-AF65-F5344CB8AC3E}">
        <p14:creationId xmlns:p14="http://schemas.microsoft.com/office/powerpoint/2010/main" val="3423132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760216132"/>
              </p:ext>
            </p:extLst>
          </p:nvPr>
        </p:nvGraphicFramePr>
        <p:xfrm>
          <a:off x="381000" y="1295400"/>
          <a:ext cx="7086600" cy="1386840"/>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16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30.4.3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3581400"/>
            <a:ext cx="6130204" cy="1323439"/>
          </a:xfrm>
          <a:prstGeom prst="rect">
            <a:avLst/>
          </a:prstGeom>
          <a:noFill/>
        </p:spPr>
        <p:txBody>
          <a:bodyPr wrap="none" rtlCol="0">
            <a:spAutoFit/>
          </a:bodyPr>
          <a:lstStyle/>
          <a:p>
            <a:r>
              <a:rPr lang="en-US" sz="2000" b="1" dirty="0" smtClean="0"/>
              <a:t>Resolution:</a:t>
            </a:r>
            <a:r>
              <a:rPr lang="en-US" sz="2000" b="1" u="sng" dirty="0"/>
              <a:t> Revised</a:t>
            </a:r>
            <a:endParaRPr lang="en-US" sz="2000" b="1" dirty="0" smtClean="0"/>
          </a:p>
          <a:p>
            <a:endParaRPr lang="en-US" sz="2000" dirty="0"/>
          </a:p>
          <a:p>
            <a:r>
              <a:rPr lang="en-US" sz="2000" dirty="0" smtClean="0"/>
              <a:t>Please see our presentation on FEC  refer to the document</a:t>
            </a:r>
          </a:p>
          <a:p>
            <a:r>
              <a:rPr lang="en-US" sz="2000" dirty="0" smtClean="0"/>
              <a:t>DCN 15-15-0664-01-004q</a:t>
            </a:r>
            <a:endParaRPr lang="en-US" sz="2000" dirty="0"/>
          </a:p>
        </p:txBody>
      </p:sp>
      <p:sp>
        <p:nvSpPr>
          <p:cNvPr id="7" name="TextBox 6"/>
          <p:cNvSpPr txBox="1"/>
          <p:nvPr/>
        </p:nvSpPr>
        <p:spPr>
          <a:xfrm>
            <a:off x="762000" y="5334000"/>
            <a:ext cx="6090193" cy="369332"/>
          </a:xfrm>
          <a:prstGeom prst="rect">
            <a:avLst/>
          </a:prstGeom>
          <a:noFill/>
        </p:spPr>
        <p:txBody>
          <a:bodyPr wrap="none" rtlCol="0">
            <a:spAutoFit/>
          </a:bodyPr>
          <a:lstStyle/>
          <a:p>
            <a:r>
              <a:rPr lang="en-US" sz="1800" dirty="0" smtClean="0"/>
              <a:t>A presentation is prepared to defend the inclusion of two FECS.</a:t>
            </a:r>
            <a:endParaRPr lang="en-US" sz="1800" dirty="0"/>
          </a:p>
        </p:txBody>
      </p:sp>
    </p:spTree>
    <p:extLst>
      <p:ext uri="{BB962C8B-B14F-4D97-AF65-F5344CB8AC3E}">
        <p14:creationId xmlns:p14="http://schemas.microsoft.com/office/powerpoint/2010/main" val="971091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5C requirement of distinct identity</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665655113"/>
              </p:ext>
            </p:extLst>
          </p:nvPr>
        </p:nvGraphicFramePr>
        <p:xfrm>
          <a:off x="381000" y="1295400"/>
          <a:ext cx="6868160" cy="2560320"/>
        </p:xfrm>
        <a:graphic>
          <a:graphicData uri="http://schemas.openxmlformats.org/drawingml/2006/table">
            <a:tbl>
              <a:tblPr firstRow="1" bandRow="1">
                <a:tableStyleId>{5940675A-B579-460E-94D1-54222C63F5DA}</a:tableStyleId>
              </a:tblPr>
              <a:tblGrid>
                <a:gridCol w="528320"/>
                <a:gridCol w="858520"/>
                <a:gridCol w="396240"/>
                <a:gridCol w="594360"/>
                <a:gridCol w="528320"/>
                <a:gridCol w="2905760"/>
                <a:gridCol w="1056640"/>
              </a:tblGrid>
              <a:tr h="372354">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236525">
                <a:tc>
                  <a:txBody>
                    <a:bodyPr/>
                    <a:lstStyle/>
                    <a:p>
                      <a:pPr algn="ctr" fontAlgn="ctr"/>
                      <a:r>
                        <a:rPr lang="en-US" sz="1100" u="none" strike="noStrike" dirty="0" smtClean="0">
                          <a:effectLst/>
                        </a:rPr>
                        <a:t>1013,</a:t>
                      </a:r>
                    </a:p>
                    <a:p>
                      <a:pPr algn="ctr" fontAlgn="ctr"/>
                      <a:r>
                        <a:rPr lang="en-US" sz="1100" u="none" strike="noStrike" dirty="0" smtClean="0">
                          <a:effectLst/>
                        </a:rPr>
                        <a:t>1237,</a:t>
                      </a:r>
                    </a:p>
                    <a:p>
                      <a:pPr algn="ctr" fontAlgn="ctr"/>
                      <a:endParaRPr lang="en-US" sz="1100" u="none" strike="noStrike" dirty="0" smtClean="0">
                        <a:effectLst/>
                      </a:endParaRPr>
                    </a:p>
                    <a:p>
                      <a:pPr algn="ctr" fontAlgn="ctr"/>
                      <a:r>
                        <a:rPr lang="en-US" sz="1100" u="none" strike="noStrike" dirty="0" smtClean="0">
                          <a:effectLst/>
                        </a:rPr>
                        <a:t>1299,</a:t>
                      </a:r>
                      <a:endParaRPr lang="en-US" sz="1100" b="1" i="0" u="none" strike="noStrike" dirty="0">
                        <a:solidFill>
                          <a:srgbClr val="3F3F3F"/>
                        </a:solidFill>
                        <a:effectLst/>
                        <a:latin typeface="Calibri"/>
                      </a:endParaRPr>
                    </a:p>
                  </a:txBody>
                  <a:tcPr marL="45720" marR="45720" anchor="ct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Timothy Harrington,</a:t>
                      </a:r>
                    </a:p>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James</a:t>
                      </a:r>
                      <a:r>
                        <a:rPr lang="en-US" sz="1100" u="none" strike="noStrike" baseline="0" dirty="0" smtClean="0">
                          <a:effectLst/>
                        </a:rPr>
                        <a:t> Gilb,</a:t>
                      </a:r>
                      <a:endParaRPr lang="en-US" sz="1100" u="none" strike="noStrike" dirty="0" smtClean="0">
                        <a:effectLst/>
                      </a:endParaRPr>
                    </a:p>
                    <a:p>
                      <a:pPr algn="l" fontAlgn="b"/>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r" fontAlgn="b"/>
                      <a:r>
                        <a:rPr lang="en-US" sz="1100" u="none" strike="noStrike">
                          <a:effectLst/>
                        </a:rPr>
                        <a:t>11</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30</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The draft does not meet the 5C requirement of distinct identity.  There are already low power PHYs defined in 802.15.4, the O-QPSK PHY, LRP UWB and BPSK PHY all enable power usuage at or below the proposed TASK PHY.  The TASK PHY does not take advantage of ASK modulation (it requires phase coherency in the transmitter) nor is it a constant envelope modulation (e.g., FSK) and so the resulting designs will end up even higher power than the currently defined PHYs.</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Delete Clause 9 and references to the ULP TASK PHY.</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1018009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
        <p:nvSpPr>
          <p:cNvPr id="4" name="TextBox 3"/>
          <p:cNvSpPr txBox="1"/>
          <p:nvPr/>
        </p:nvSpPr>
        <p:spPr>
          <a:xfrm>
            <a:off x="152400" y="1638300"/>
            <a:ext cx="8893781" cy="3170099"/>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t>Meets the requirements of PAR, which are unique:</a:t>
            </a:r>
          </a:p>
          <a:p>
            <a:pPr marL="800100" lvl="1" indent="-342900">
              <a:buFont typeface="Wingdings" panose="05000000000000000000" pitchFamily="2" charset="2"/>
              <a:buChar char="ü"/>
            </a:pPr>
            <a:r>
              <a:rPr lang="en-US" sz="2000" dirty="0" smtClean="0"/>
              <a:t>Support of multiple data rates in the specified bands up to 1Mbps</a:t>
            </a:r>
          </a:p>
          <a:p>
            <a:pPr marL="800100" lvl="1" indent="-342900">
              <a:buFont typeface="Wingdings" panose="05000000000000000000" pitchFamily="2" charset="2"/>
              <a:buChar char="ü"/>
            </a:pPr>
            <a:r>
              <a:rPr lang="en-US" sz="2000" dirty="0" smtClean="0"/>
              <a:t>Power consumption &lt;15 mW (as per PAR)</a:t>
            </a:r>
          </a:p>
          <a:p>
            <a:pPr marL="342900" indent="-342900">
              <a:buFont typeface="Arial" panose="020B0604020202020204" pitchFamily="34" charset="0"/>
              <a:buChar char="•"/>
            </a:pPr>
            <a:r>
              <a:rPr lang="en-US" sz="2000" dirty="0" smtClean="0"/>
              <a:t>Support in the design of ultra low power receivers, like SRR based receivers etc.</a:t>
            </a:r>
          </a:p>
          <a:p>
            <a:pPr marL="342900" indent="-342900">
              <a:buFont typeface="Arial" panose="020B0604020202020204" pitchFamily="34" charset="0"/>
              <a:buChar char="•"/>
            </a:pPr>
            <a:r>
              <a:rPr lang="en-US" sz="2000" dirty="0" smtClean="0"/>
              <a:t>Support for  both coherent and non-coherent receivers, due to the employment of </a:t>
            </a:r>
          </a:p>
          <a:p>
            <a:r>
              <a:rPr lang="en-US" sz="2000" dirty="0"/>
              <a:t> </a:t>
            </a:r>
            <a:r>
              <a:rPr lang="en-US" sz="2000" dirty="0" smtClean="0"/>
              <a:t>     spreading based on ternary sequences.</a:t>
            </a:r>
          </a:p>
          <a:p>
            <a:pPr marL="342900" indent="-342900">
              <a:buFont typeface="Arial" panose="020B0604020202020204" pitchFamily="34" charset="0"/>
              <a:buChar char="•"/>
            </a:pPr>
            <a:r>
              <a:rPr lang="en-US" sz="2000" dirty="0" smtClean="0"/>
              <a:t>ULP capability of TASK:</a:t>
            </a:r>
          </a:p>
          <a:p>
            <a:pPr marL="800100" lvl="1" indent="-342900">
              <a:buFont typeface="Wingdings" panose="05000000000000000000" pitchFamily="2" charset="2"/>
              <a:buChar char="ü"/>
            </a:pPr>
            <a:r>
              <a:rPr lang="en-US" sz="2000" dirty="0" smtClean="0"/>
              <a:t>Supports ULP receivers.</a:t>
            </a:r>
          </a:p>
          <a:p>
            <a:pPr marL="800100" lvl="1" indent="-342900">
              <a:buFont typeface="Wingdings" panose="05000000000000000000" pitchFamily="2" charset="2"/>
              <a:buChar char="ü"/>
            </a:pPr>
            <a:r>
              <a:rPr lang="en-US" sz="2000" dirty="0" smtClean="0"/>
              <a:t>Advanced transmitter designs are available which can ensure ultralow </a:t>
            </a:r>
          </a:p>
          <a:p>
            <a:pPr lvl="1"/>
            <a:r>
              <a:rPr lang="en-US" sz="2000" dirty="0"/>
              <a:t> </a:t>
            </a:r>
            <a:r>
              <a:rPr lang="en-US" sz="2000" dirty="0" smtClean="0"/>
              <a:t>     power consumption.</a:t>
            </a:r>
            <a:endParaRPr lang="en-US" sz="2000" dirty="0"/>
          </a:p>
        </p:txBody>
      </p:sp>
      <p:sp>
        <p:nvSpPr>
          <p:cNvPr id="5" name="Rectangle 4"/>
          <p:cNvSpPr/>
          <p:nvPr/>
        </p:nvSpPr>
        <p:spPr>
          <a:xfrm>
            <a:off x="304800" y="1219200"/>
            <a:ext cx="2230098" cy="369332"/>
          </a:xfrm>
          <a:prstGeom prst="rect">
            <a:avLst/>
          </a:prstGeom>
        </p:spPr>
        <p:txBody>
          <a:bodyPr wrap="none">
            <a:spAutoFit/>
          </a:bodyPr>
          <a:lstStyle/>
          <a:p>
            <a:r>
              <a:rPr lang="en-US" sz="1800" b="1" dirty="0" smtClean="0"/>
              <a:t>Resolution: </a:t>
            </a:r>
            <a:r>
              <a:rPr lang="en-US" sz="1800" b="1" u="sng" dirty="0" smtClean="0"/>
              <a:t>Rejected</a:t>
            </a:r>
            <a:endParaRPr lang="en-US" sz="1800" b="1" u="sng" dirty="0"/>
          </a:p>
        </p:txBody>
      </p:sp>
    </p:spTree>
    <p:extLst>
      <p:ext uri="{BB962C8B-B14F-4D97-AF65-F5344CB8AC3E}">
        <p14:creationId xmlns:p14="http://schemas.microsoft.com/office/powerpoint/2010/main" val="3119715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68368280"/>
              </p:ext>
            </p:extLst>
          </p:nvPr>
        </p:nvGraphicFramePr>
        <p:xfrm>
          <a:off x="533400" y="914400"/>
          <a:ext cx="7620000" cy="1862748"/>
        </p:xfrm>
        <a:graphic>
          <a:graphicData uri="http://schemas.openxmlformats.org/drawingml/2006/table">
            <a:tbl>
              <a:tblPr firstRow="1" bandRow="1">
                <a:tableStyleId>{5940675A-B579-460E-94D1-54222C63F5DA}</a:tableStyleId>
              </a:tblPr>
              <a:tblGrid>
                <a:gridCol w="556846"/>
                <a:gridCol w="904875"/>
                <a:gridCol w="417635"/>
                <a:gridCol w="626452"/>
                <a:gridCol w="556846"/>
                <a:gridCol w="2719979"/>
                <a:gridCol w="1837367"/>
              </a:tblGrid>
              <a:tr h="423252">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405548">
                <a:tc>
                  <a:txBody>
                    <a:bodyPr/>
                    <a:lstStyle/>
                    <a:p>
                      <a:pPr algn="ctr" fontAlgn="ctr"/>
                      <a:r>
                        <a:rPr lang="en-US" sz="1100" b="1" i="0" u="none" strike="noStrike">
                          <a:solidFill>
                            <a:srgbClr val="3F3F3F"/>
                          </a:solidFill>
                          <a:effectLst/>
                          <a:latin typeface="Calibri"/>
                        </a:rPr>
                        <a:t>1289</a:t>
                      </a:r>
                    </a:p>
                  </a:txBody>
                  <a:tcPr marL="9525" marR="9525" marT="9525" marB="0" anchor="ctr"/>
                </a:tc>
                <a:tc>
                  <a:txBody>
                    <a:bodyPr/>
                    <a:lstStyle/>
                    <a:p>
                      <a:pPr algn="ctr" fontAlgn="b"/>
                      <a:r>
                        <a:rPr lang="en-US" sz="1100" b="1" i="0" u="none" strike="noStrike" dirty="0">
                          <a:solidFill>
                            <a:srgbClr val="3F3F3F"/>
                          </a:solidFill>
                          <a:effectLst/>
                          <a:latin typeface="Calibri"/>
                        </a:rPr>
                        <a:t>Tim Godfrey</a:t>
                      </a:r>
                    </a:p>
                  </a:txBody>
                  <a:tcPr marL="9525" marR="9525" marT="9525" marB="0" anchor="ctr"/>
                </a:tc>
                <a:tc>
                  <a:txBody>
                    <a:bodyPr/>
                    <a:lstStyle/>
                    <a:p>
                      <a:pPr algn="ctr" fontAlgn="ctr"/>
                      <a:r>
                        <a:rPr lang="en-US" sz="1100" b="1" i="0" u="none" strike="noStrike">
                          <a:solidFill>
                            <a:srgbClr val="3F3F3F"/>
                          </a:solidFill>
                          <a:effectLst/>
                          <a:latin typeface="Calibri"/>
                        </a:rPr>
                        <a:t>11</a:t>
                      </a:r>
                    </a:p>
                  </a:txBody>
                  <a:tcPr marL="9525" marR="9525" marT="9525" marB="0" anchor="ctr"/>
                </a:tc>
                <a:tc>
                  <a:txBody>
                    <a:bodyPr/>
                    <a:lstStyle/>
                    <a:p>
                      <a:pPr algn="ctr" fontAlgn="ctr"/>
                      <a:r>
                        <a:rPr lang="en-US" sz="1100" b="1" i="0" u="none" strike="noStrike">
                          <a:solidFill>
                            <a:srgbClr val="3F3F3F"/>
                          </a:solidFill>
                          <a:effectLst/>
                          <a:latin typeface="Calibri"/>
                        </a:rPr>
                        <a:t>30</a:t>
                      </a:r>
                    </a:p>
                  </a:txBody>
                  <a:tcPr marL="9525" marR="9525" marT="9525" marB="0" anchor="ctr"/>
                </a:tc>
                <a:tc>
                  <a:txBody>
                    <a:bodyPr/>
                    <a:lstStyle/>
                    <a:p>
                      <a:pPr algn="ctr" fontAlgn="ctr"/>
                      <a:r>
                        <a:rPr lang="en-US" sz="1100" b="1" i="0" u="none" strike="noStrike">
                          <a:solidFill>
                            <a:srgbClr val="3F3F3F"/>
                          </a:solidFill>
                          <a:effectLst/>
                          <a:latin typeface="Calibri"/>
                        </a:rPr>
                        <a:t>1</a:t>
                      </a:r>
                    </a:p>
                  </a:txBody>
                  <a:tcPr marL="9525" marR="9525" marT="9525" marB="0" anchor="ctr"/>
                </a:tc>
                <a:tc>
                  <a:txBody>
                    <a:bodyPr/>
                    <a:lstStyle/>
                    <a:p>
                      <a:pPr algn="ctr" fontAlgn="b"/>
                      <a:r>
                        <a:rPr lang="en-US" sz="1100" b="1" i="0" u="none" strike="noStrike">
                          <a:solidFill>
                            <a:srgbClr val="3F3F3F"/>
                          </a:solidFill>
                          <a:effectLst/>
                          <a:latin typeface="Calibri"/>
                        </a:rPr>
                        <a:t>This clause does not meet the PAR requirements of specifying a PHY with lower power capabilities compare to those that are already specified in 802.15.4</a:t>
                      </a:r>
                    </a:p>
                  </a:txBody>
                  <a:tcPr marL="9525" marR="9525" marT="9525" marB="0" anchor="ctr"/>
                </a:tc>
                <a:tc>
                  <a:txBody>
                    <a:bodyPr/>
                    <a:lstStyle/>
                    <a:p>
                      <a:pPr algn="ctr" fontAlgn="b"/>
                      <a:r>
                        <a:rPr lang="en-US" sz="1100" b="1" i="0" u="none" strike="noStrike" dirty="0">
                          <a:solidFill>
                            <a:srgbClr val="3F3F3F"/>
                          </a:solidFill>
                          <a:effectLst/>
                          <a:latin typeface="Calibri"/>
                        </a:rPr>
                        <a:t>Delete this clause, or replace with one that specifies a PHY that offers the </a:t>
                      </a:r>
                      <a:r>
                        <a:rPr lang="en-US" sz="1100" b="1" i="0" u="none" strike="noStrike" dirty="0" smtClean="0">
                          <a:solidFill>
                            <a:srgbClr val="3F3F3F"/>
                          </a:solidFill>
                          <a:effectLst/>
                          <a:latin typeface="Calibri"/>
                        </a:rPr>
                        <a:t>capability </a:t>
                      </a:r>
                      <a:r>
                        <a:rPr lang="en-US" sz="1100" b="1" i="0" u="none" strike="noStrike" dirty="0">
                          <a:solidFill>
                            <a:srgbClr val="3F3F3F"/>
                          </a:solidFill>
                          <a:effectLst/>
                          <a:latin typeface="Calibri"/>
                        </a:rPr>
                        <a:t>of one order of magnitude lower power operation compared to existing PHYs</a:t>
                      </a:r>
                    </a:p>
                  </a:txBody>
                  <a:tcPr marL="9525" marR="9525" marT="9525" marB="0" anchor="ctr"/>
                </a:tc>
              </a:tr>
            </a:tbl>
          </a:graphicData>
        </a:graphic>
      </p:graphicFrame>
      <p:sp>
        <p:nvSpPr>
          <p:cNvPr id="5" name="Rectangle 4"/>
          <p:cNvSpPr/>
          <p:nvPr/>
        </p:nvSpPr>
        <p:spPr>
          <a:xfrm>
            <a:off x="457200" y="2971800"/>
            <a:ext cx="8473473" cy="1754326"/>
          </a:xfrm>
          <a:prstGeom prst="rect">
            <a:avLst/>
          </a:prstGeom>
        </p:spPr>
        <p:txBody>
          <a:bodyPr wrap="none">
            <a:spAutoFit/>
          </a:bodyPr>
          <a:lstStyle/>
          <a:p>
            <a:r>
              <a:rPr lang="en-US" sz="1800" b="1" dirty="0" smtClean="0"/>
              <a:t>Resolution: </a:t>
            </a:r>
            <a:r>
              <a:rPr lang="en-US" sz="1800" b="1" u="sng" dirty="0" smtClean="0"/>
              <a:t>Rejected</a:t>
            </a:r>
          </a:p>
          <a:p>
            <a:endParaRPr lang="en-US" sz="1800" b="1" u="sng" dirty="0"/>
          </a:p>
          <a:p>
            <a:endParaRPr lang="en-US" sz="1800" u="sng" dirty="0" smtClean="0"/>
          </a:p>
          <a:p>
            <a:r>
              <a:rPr lang="en-US" sz="1800" dirty="0" smtClean="0"/>
              <a:t>This clause meets all the requirements of PAR.  For more information, please refer to our </a:t>
            </a:r>
          </a:p>
          <a:p>
            <a:r>
              <a:rPr lang="en-US" sz="1800" dirty="0"/>
              <a:t>r</a:t>
            </a:r>
            <a:r>
              <a:rPr lang="en-US" sz="1800" dirty="0" smtClean="0"/>
              <a:t>ecent presentation: slide </a:t>
            </a:r>
            <a:r>
              <a:rPr lang="en-US" sz="1800" dirty="0"/>
              <a:t>24 of  DCN IEEE 802. </a:t>
            </a:r>
            <a:r>
              <a:rPr lang="en-US" sz="1800" dirty="0" smtClean="0"/>
              <a:t>5-13-0705-00-004q.</a:t>
            </a:r>
          </a:p>
          <a:p>
            <a:endParaRPr lang="en-US" sz="1800" dirty="0"/>
          </a:p>
        </p:txBody>
      </p:sp>
    </p:spTree>
    <p:extLst>
      <p:ext uri="{BB962C8B-B14F-4D97-AF65-F5344CB8AC3E}">
        <p14:creationId xmlns:p14="http://schemas.microsoft.com/office/powerpoint/2010/main" val="1674745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07545864"/>
              </p:ext>
            </p:extLst>
          </p:nvPr>
        </p:nvGraphicFramePr>
        <p:xfrm>
          <a:off x="838200" y="914400"/>
          <a:ext cx="6868160" cy="1693725"/>
        </p:xfrm>
        <a:graphic>
          <a:graphicData uri="http://schemas.openxmlformats.org/drawingml/2006/table">
            <a:tbl>
              <a:tblPr firstRow="1" bandRow="1">
                <a:tableStyleId>{5940675A-B579-460E-94D1-54222C63F5DA}</a:tableStyleId>
              </a:tblPr>
              <a:tblGrid>
                <a:gridCol w="528320"/>
                <a:gridCol w="858520"/>
                <a:gridCol w="396240"/>
                <a:gridCol w="594360"/>
                <a:gridCol w="528320"/>
                <a:gridCol w="1742440"/>
                <a:gridCol w="2219960"/>
              </a:tblGrid>
              <a:tr h="372354">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236525">
                <a:tc>
                  <a:txBody>
                    <a:bodyPr/>
                    <a:lstStyle/>
                    <a:p>
                      <a:pPr algn="ctr" fontAlgn="ctr"/>
                      <a:r>
                        <a:rPr lang="en-US" sz="1100" u="none" strike="noStrike" dirty="0" smtClean="0">
                          <a:effectLst/>
                        </a:rPr>
                        <a:t>1069</a:t>
                      </a:r>
                    </a:p>
                    <a:p>
                      <a:pPr algn="ctr" fontAlgn="ctr"/>
                      <a:endParaRPr lang="en-US" sz="1100" b="1" i="0" u="none" strike="noStrike" dirty="0">
                        <a:solidFill>
                          <a:srgbClr val="3F3F3F"/>
                        </a:solidFill>
                        <a:effectLst/>
                        <a:latin typeface="Calibri"/>
                      </a:endParaRPr>
                    </a:p>
                  </a:txBody>
                  <a:tcPr marL="9525" marR="9525" marT="9525" marB="0" anchor="ctr"/>
                </a:tc>
                <a:tc>
                  <a:txBody>
                    <a:bodyPr/>
                    <a:lstStyle/>
                    <a:p>
                      <a:pPr algn="l" fontAlgn="ctr"/>
                      <a:r>
                        <a:rPr lang="en-US" sz="1100" u="none" strike="noStrike">
                          <a:effectLst/>
                        </a:rPr>
                        <a:t>Kiran Bynam</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5.1</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a:effectLst/>
                        </a:rPr>
                        <a:t>Kindly mention MAC symbol timing for TASK proposal of clause 30</a:t>
                      </a:r>
                      <a:endParaRPr lang="en-US" sz="1100" b="1" i="0" u="none" strike="noStrike">
                        <a:solidFill>
                          <a:srgbClr val="3F3F3F"/>
                        </a:solidFill>
                        <a:effectLst/>
                        <a:latin typeface="Calibri"/>
                      </a:endParaRPr>
                    </a:p>
                  </a:txBody>
                  <a:tcPr marL="9525" marR="9525" marT="9525" marB="0" anchor="ctr"/>
                </a:tc>
                <a:tc>
                  <a:txBody>
                    <a:bodyPr/>
                    <a:lstStyle/>
                    <a:p>
                      <a:pPr algn="l" fontAlgn="ctr"/>
                      <a:r>
                        <a:rPr lang="en-US" sz="1100" u="none" strike="noStrike" dirty="0">
                          <a:effectLst/>
                        </a:rPr>
                        <a:t>Please mention how MAC symbol time is chosen which is used in calculation of length of slots , back off slots </a:t>
                      </a:r>
                      <a:r>
                        <a:rPr lang="en-US" sz="1100" u="none" strike="noStrike" dirty="0" err="1">
                          <a:effectLst/>
                        </a:rPr>
                        <a:t>etc</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7" name="TextBox 6"/>
          <p:cNvSpPr txBox="1"/>
          <p:nvPr/>
        </p:nvSpPr>
        <p:spPr>
          <a:xfrm>
            <a:off x="381000" y="3352800"/>
            <a:ext cx="8229600" cy="1569660"/>
          </a:xfrm>
          <a:prstGeom prst="rect">
            <a:avLst/>
          </a:prstGeom>
          <a:noFill/>
        </p:spPr>
        <p:txBody>
          <a:bodyPr wrap="square" rtlCol="0">
            <a:spAutoFit/>
          </a:bodyPr>
          <a:lstStyle/>
          <a:p>
            <a:r>
              <a:rPr lang="en-US" sz="1600" b="1" dirty="0" smtClean="0"/>
              <a:t>Resolution:  </a:t>
            </a:r>
            <a:r>
              <a:rPr lang="en-US" sz="1600" b="1" u="sng" dirty="0" smtClean="0"/>
              <a:t>Revised</a:t>
            </a:r>
            <a:r>
              <a:rPr lang="en-US" sz="1600" b="1" dirty="0" smtClean="0"/>
              <a:t>  </a:t>
            </a:r>
          </a:p>
          <a:p>
            <a:r>
              <a:rPr lang="en-US" sz="1600" b="1" dirty="0" smtClean="0"/>
              <a:t>   </a:t>
            </a:r>
            <a:r>
              <a:rPr lang="en-US" sz="1600" dirty="0" smtClean="0"/>
              <a:t> Insert the following paragraph and the table in sub-clause 5.1.</a:t>
            </a:r>
          </a:p>
          <a:p>
            <a:r>
              <a:rPr lang="en-US" sz="1600" dirty="0" smtClean="0"/>
              <a:t>“</a:t>
            </a:r>
          </a:p>
          <a:p>
            <a:r>
              <a:rPr lang="en-US" sz="1600" b="1" i="1" dirty="0" smtClean="0"/>
              <a:t>5.1.1 MAC Symbol duration for ULP-TASK PHY</a:t>
            </a:r>
          </a:p>
          <a:p>
            <a:r>
              <a:rPr lang="en-US" sz="1600" i="1" dirty="0" smtClean="0"/>
              <a:t>For ULP-TASK PHY, the symbol duration parameters for MAC and PHY timing parameters, for different bands of operation shall be as given in the Table (</a:t>
            </a:r>
            <a:r>
              <a:rPr lang="en-US" sz="1600" b="1" i="1" dirty="0" smtClean="0"/>
              <a:t>insert the reference of the table</a:t>
            </a:r>
            <a:r>
              <a:rPr lang="en-US" sz="1600" i="1" dirty="0" smtClean="0"/>
              <a:t>)</a:t>
            </a:r>
            <a:endParaRPr lang="en-US" sz="1600" i="1" dirty="0"/>
          </a:p>
        </p:txBody>
      </p:sp>
    </p:spTree>
    <p:extLst>
      <p:ext uri="{BB962C8B-B14F-4D97-AF65-F5344CB8AC3E}">
        <p14:creationId xmlns:p14="http://schemas.microsoft.com/office/powerpoint/2010/main" val="623467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the co-existence document</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841988384"/>
              </p:ext>
            </p:extLst>
          </p:nvPr>
        </p:nvGraphicFramePr>
        <p:xfrm>
          <a:off x="381000" y="1295400"/>
          <a:ext cx="7086600" cy="4888410"/>
        </p:xfrm>
        <a:graphic>
          <a:graphicData uri="http://schemas.openxmlformats.org/drawingml/2006/table">
            <a:tbl>
              <a:tblPr firstRow="1" bandRow="1">
                <a:tableStyleId>{5940675A-B579-460E-94D1-54222C63F5DA}</a:tableStyleId>
              </a:tblPr>
              <a:tblGrid>
                <a:gridCol w="528320"/>
                <a:gridCol w="858520"/>
                <a:gridCol w="396240"/>
                <a:gridCol w="594360"/>
                <a:gridCol w="528320"/>
                <a:gridCol w="3114040"/>
                <a:gridCol w="1066800"/>
              </a:tblGrid>
              <a:tr h="372354">
                <a:tc>
                  <a:txBody>
                    <a:bodyPr/>
                    <a:lstStyle/>
                    <a:p>
                      <a:pPr algn="ctr"/>
                      <a:r>
                        <a:rPr lang="en-US" sz="1200" b="1" dirty="0" smtClean="0"/>
                        <a:t>No.</a:t>
                      </a:r>
                      <a:endParaRPr lang="en-US" sz="1200" b="1" dirty="0"/>
                    </a:p>
                  </a:txBody>
                  <a:tcPr marL="45720" marR="45720" anchor="ctr"/>
                </a:tc>
                <a:tc>
                  <a:txBody>
                    <a:bodyPr/>
                    <a:lstStyle/>
                    <a:p>
                      <a:pPr algn="ctr"/>
                      <a:r>
                        <a:rPr lang="en-US" sz="1200" b="1" smtClean="0"/>
                        <a:t>Reviewer</a:t>
                      </a:r>
                      <a:endParaRPr lang="en-US" sz="1200" b="1" dirty="0"/>
                    </a:p>
                  </a:txBody>
                  <a:tcPr marL="45720" marR="45720" anchor="ctr"/>
                </a:tc>
                <a:tc>
                  <a:txBody>
                    <a:bodyPr/>
                    <a:lstStyle/>
                    <a:p>
                      <a:pPr algn="ctr"/>
                      <a:r>
                        <a:rPr lang="en-US" sz="1200" b="1" smtClean="0"/>
                        <a:t>Pg. No</a:t>
                      </a:r>
                      <a:endParaRPr lang="en-US" sz="1200" b="1" dirty="0"/>
                    </a:p>
                  </a:txBody>
                  <a:tcPr marL="45720" marR="45720" anchor="ctr"/>
                </a:tc>
                <a:tc>
                  <a:txBody>
                    <a:bodyPr/>
                    <a:lstStyle/>
                    <a:p>
                      <a:pPr algn="ctr"/>
                      <a:r>
                        <a:rPr lang="en-US" sz="1200" b="1" smtClean="0"/>
                        <a:t>Clause</a:t>
                      </a:r>
                      <a:endParaRPr lang="en-US" sz="1200" b="1" dirty="0"/>
                    </a:p>
                  </a:txBody>
                  <a:tcPr marL="45720" marR="45720" anchor="ctr"/>
                </a:tc>
                <a:tc>
                  <a:txBody>
                    <a:bodyPr/>
                    <a:lstStyle/>
                    <a:p>
                      <a:pPr algn="ctr"/>
                      <a:r>
                        <a:rPr lang="en-US" sz="1200" b="1" smtClean="0"/>
                        <a:t>Ln. no.</a:t>
                      </a:r>
                      <a:endParaRPr lang="en-US" sz="1200" b="1" dirty="0"/>
                    </a:p>
                  </a:txBody>
                  <a:tcPr marL="45720" marR="45720" anchor="ctr"/>
                </a:tc>
                <a:tc>
                  <a:txBody>
                    <a:bodyPr/>
                    <a:lstStyle/>
                    <a:p>
                      <a:pPr algn="ctr"/>
                      <a:r>
                        <a:rPr lang="en-US" sz="1200" b="1" smtClean="0"/>
                        <a:t>Comment</a:t>
                      </a:r>
                      <a:endParaRPr lang="en-US" sz="1200" b="1" dirty="0"/>
                    </a:p>
                  </a:txBody>
                  <a:tcPr marL="45720" marR="45720" anchor="ctr"/>
                </a:tc>
                <a:tc>
                  <a:txBody>
                    <a:bodyPr/>
                    <a:lstStyle/>
                    <a:p>
                      <a:pPr algn="ctr"/>
                      <a:r>
                        <a:rPr lang="en-US" sz="1200" b="1" dirty="0" smtClean="0"/>
                        <a:t>Proposed Change</a:t>
                      </a:r>
                      <a:endParaRPr lang="en-US" sz="1200" b="1" dirty="0"/>
                    </a:p>
                  </a:txBody>
                  <a:tcPr marL="45720" marR="45720" anchor="ctr"/>
                </a:tc>
              </a:tr>
              <a:tr h="1236525">
                <a:tc>
                  <a:txBody>
                    <a:bodyPr/>
                    <a:lstStyle/>
                    <a:p>
                      <a:pPr algn="ctr" fontAlgn="ctr"/>
                      <a:r>
                        <a:rPr lang="en-US" sz="1100" u="none" strike="noStrike">
                          <a:effectLst/>
                        </a:rPr>
                        <a:t>1016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Steve JILLINGS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a:effectLst/>
                        </a:rPr>
                        <a:t>15-14-0565-00-004q Coexistence Assurance Document: No supporting documentation to support coexistence of the TASK PHY with existing 802. PHYs operating in </a:t>
                      </a:r>
                      <a:r>
                        <a:rPr lang="en-US" sz="1100" u="none" strike="noStrike" dirty="0" smtClean="0">
                          <a:effectLst/>
                        </a:rPr>
                        <a:t>collocated </a:t>
                      </a:r>
                      <a:r>
                        <a:rPr lang="en-US" sz="1100" u="none" strike="noStrike" dirty="0">
                          <a:effectLst/>
                        </a:rPr>
                        <a:t>frequency bands </a:t>
                      </a:r>
                      <a:endParaRPr lang="en-US" sz="1100" b="1" i="0" u="none" strike="noStrike" dirty="0">
                        <a:solidFill>
                          <a:srgbClr val="3F3F3F"/>
                        </a:solidFill>
                        <a:effectLst/>
                        <a:latin typeface="Calibri"/>
                      </a:endParaRPr>
                    </a:p>
                  </a:txBody>
                  <a:tcPr marL="9525" marR="9525" marT="9525" marB="0" anchor="ctr"/>
                </a:tc>
                <a:tc>
                  <a:txBody>
                    <a:bodyPr/>
                    <a:lstStyle/>
                    <a:p>
                      <a:pPr algn="ctr" fontAlgn="ctr"/>
                      <a:r>
                        <a:rPr lang="en-US" sz="1100" u="none" strike="noStrike">
                          <a:effectLst/>
                        </a:rPr>
                        <a:t>Produce supporting documentation</a:t>
                      </a:r>
                      <a:endParaRPr lang="en-US" sz="1100" b="1" i="0" u="none" strike="noStrike">
                        <a:solidFill>
                          <a:srgbClr val="3F3F3F"/>
                        </a:solidFill>
                        <a:effectLst/>
                        <a:latin typeface="Calibri"/>
                      </a:endParaRPr>
                    </a:p>
                  </a:txBody>
                  <a:tcPr marL="9525" marR="9525" marT="9525" marB="0" anchor="ctr"/>
                </a:tc>
              </a:tr>
              <a:tr h="1236525">
                <a:tc>
                  <a:txBody>
                    <a:bodyPr/>
                    <a:lstStyle/>
                    <a:p>
                      <a:pPr algn="ctr" fontAlgn="ctr"/>
                      <a:r>
                        <a:rPr lang="en-US" sz="1100" u="none" strike="noStrike" dirty="0" smtClean="0">
                          <a:effectLst/>
                        </a:rPr>
                        <a:t>1187</a:t>
                      </a:r>
                    </a:p>
                    <a:p>
                      <a:pPr algn="ctr" fontAlgn="ctr"/>
                      <a:endParaRPr lang="en-US" sz="1100" b="1" i="0" u="none" strike="noStrike" dirty="0">
                        <a:solidFill>
                          <a:srgbClr val="3F3F3F"/>
                        </a:solidFill>
                        <a:effectLst/>
                        <a:latin typeface="Calibri"/>
                      </a:endParaRPr>
                    </a:p>
                  </a:txBody>
                  <a:tcPr marL="9525" marR="9525" marT="9525" marB="0" anchor="ctr"/>
                </a:tc>
                <a:tc>
                  <a:txBody>
                    <a:bodyPr/>
                    <a:lstStyle/>
                    <a:p>
                      <a:pPr algn="ctr" fontAlgn="b"/>
                      <a:r>
                        <a:rPr lang="en-US" sz="1100" u="none" strike="noStrike">
                          <a:effectLst/>
                        </a:rPr>
                        <a:t>Mike McInnis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46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Annex C Bibliography</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2,3, 4</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If the 15-14-0565-00-004q-coexistence-assurance-for-ieee-802-15-4q.docx document is listed in this paragraph as a reference document, the reference document states in paragraph 2 the following 'The Ultra Low Power (ULP) GFSK and ULP TASK Physical Layers defined in amendment 802.15.4q are substantially similar to the Physical Layers defined in amendments 802.15.4k and 802.15.4p. The bands used are a subset of the union of the bands defined in those amendments.  The coexistence assurance documents defined for 15.4k and 15.4p provide adequate analysis for 15.4q environment.' if the TG4q ULP TASK and ULP GFSK PHYs are substantially similar to the PHYs defined in amendments 802.15.4k and 802.15.4p then how do the ULP TASK and ULP GFSK differ enough from all previous 802.15.4 PHYs to justify becoming new 802.15.4 PHYs?</a:t>
                      </a:r>
                      <a:endParaRPr lang="en-US" sz="1100" b="1" i="0" u="none" strike="noStrike" dirty="0">
                        <a:solidFill>
                          <a:srgbClr val="3F3F3F"/>
                        </a:solidFill>
                        <a:effectLst/>
                        <a:latin typeface="Calibri"/>
                      </a:endParaRPr>
                    </a:p>
                  </a:txBody>
                  <a:tcPr marL="9525" marR="9525" marT="9525" marB="0" anchor="ctr"/>
                </a:tc>
                <a:tc>
                  <a:txBody>
                    <a:bodyPr/>
                    <a:lstStyle/>
                    <a:p>
                      <a:pPr algn="ctr" fontAlgn="b"/>
                      <a:r>
                        <a:rPr lang="en-US" sz="1100" u="none" strike="noStrike" dirty="0">
                          <a:effectLst/>
                        </a:rPr>
                        <a:t>Make the appropriate changes to the coexistence document to resolve this issue or proceed no further with the 802.15.4q draft standard.</a:t>
                      </a:r>
                      <a:endParaRPr lang="en-US" sz="1100" b="1" i="0" u="none" strike="noStrike" dirty="0">
                        <a:solidFill>
                          <a:srgbClr val="3F3F3F"/>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714106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2514600" cy="304800"/>
          </a:xfrm>
        </p:spPr>
        <p:txBody>
          <a:bodyPr/>
          <a:lstStyle/>
          <a:p>
            <a:r>
              <a:rPr lang="en-US" sz="1600" b="1" dirty="0" smtClean="0">
                <a:solidFill>
                  <a:schemeClr val="tx1"/>
                </a:solidFill>
              </a:rPr>
              <a:t>Resolution: </a:t>
            </a:r>
            <a:r>
              <a:rPr lang="en-US" sz="1600" b="1" u="sng" dirty="0" smtClean="0">
                <a:solidFill>
                  <a:schemeClr val="tx1"/>
                </a:solidFill>
              </a:rPr>
              <a:t>Revised</a:t>
            </a:r>
            <a:r>
              <a:rPr lang="en-US" sz="1600" b="1" dirty="0" smtClean="0">
                <a:solidFill>
                  <a:schemeClr val="tx1"/>
                </a:solidFill>
              </a:rPr>
              <a:t> </a:t>
            </a:r>
            <a:endParaRPr lang="en-US" sz="1600" b="1" dirty="0">
              <a:solidFill>
                <a:schemeClr val="tx1"/>
              </a:solidFill>
            </a:endParaRPr>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21</a:t>
            </a:fld>
            <a:endParaRPr lang="en-US"/>
          </a:p>
        </p:txBody>
      </p:sp>
      <p:sp>
        <p:nvSpPr>
          <p:cNvPr id="4" name="TextBox 3"/>
          <p:cNvSpPr txBox="1"/>
          <p:nvPr/>
        </p:nvSpPr>
        <p:spPr>
          <a:xfrm>
            <a:off x="38100" y="1600200"/>
            <a:ext cx="9222781" cy="286232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t>802.15.4q PHY and PHY defined in 802.15.4p /802.15.4k are completely different:</a:t>
            </a:r>
          </a:p>
          <a:p>
            <a:pPr marL="742950" lvl="1" indent="-285750">
              <a:buFont typeface="Wingdings" panose="05000000000000000000" pitchFamily="2" charset="2"/>
              <a:buChar char="ü"/>
            </a:pPr>
            <a:r>
              <a:rPr lang="en-US" sz="1800" dirty="0"/>
              <a:t>802.15.4p/4k use GMSK, C4FM, QPSK, DQPSK, DSSS-DPSK, </a:t>
            </a:r>
            <a:r>
              <a:rPr lang="en-US" sz="1800" dirty="0" smtClean="0"/>
              <a:t>DSSS-BPSK,          </a:t>
            </a:r>
          </a:p>
          <a:p>
            <a:pPr lvl="1"/>
            <a:r>
              <a:rPr lang="en-US" sz="1800" dirty="0"/>
              <a:t> </a:t>
            </a:r>
            <a:r>
              <a:rPr lang="en-US" sz="1800" dirty="0" smtClean="0"/>
              <a:t>     whereas 802.15.4q employ TASK (ternary spreading with ASK) and GFSK</a:t>
            </a:r>
          </a:p>
          <a:p>
            <a:pPr marL="742950" lvl="1" indent="-285750">
              <a:buFont typeface="Wingdings" panose="05000000000000000000" pitchFamily="2" charset="2"/>
              <a:buChar char="ü"/>
            </a:pPr>
            <a:r>
              <a:rPr lang="en-US" sz="1800" dirty="0"/>
              <a:t>Further, </a:t>
            </a:r>
            <a:r>
              <a:rPr lang="en-US" sz="1800" dirty="0" smtClean="0"/>
              <a:t>our </a:t>
            </a:r>
            <a:r>
              <a:rPr lang="en-US" sz="1800" dirty="0"/>
              <a:t>standard operates in </a:t>
            </a:r>
            <a:r>
              <a:rPr lang="en-US" sz="1800" dirty="0" smtClean="0"/>
              <a:t>the following set of </a:t>
            </a:r>
            <a:r>
              <a:rPr lang="en-US" sz="1800" dirty="0"/>
              <a:t>new </a:t>
            </a:r>
            <a:r>
              <a:rPr lang="en-US" sz="1800" dirty="0" smtClean="0"/>
              <a:t>bands not defined in 15.4p/4k : </a:t>
            </a:r>
          </a:p>
          <a:p>
            <a:pPr lvl="1"/>
            <a:r>
              <a:rPr lang="en-US" sz="1800" dirty="0"/>
              <a:t> </a:t>
            </a:r>
            <a:r>
              <a:rPr lang="en-US" sz="1800" dirty="0" smtClean="0"/>
              <a:t>     433MHz</a:t>
            </a:r>
            <a:r>
              <a:rPr lang="en-US" sz="1800" dirty="0"/>
              <a:t>, 470-510 MHz, 779-787MHz and 863-876 </a:t>
            </a:r>
            <a:r>
              <a:rPr lang="en-US" sz="1800" dirty="0" smtClean="0"/>
              <a:t>MHz </a:t>
            </a:r>
          </a:p>
          <a:p>
            <a:pPr marL="285750" indent="-285750">
              <a:buFont typeface="Arial" panose="020B0604020202020204" pitchFamily="34" charset="0"/>
              <a:buChar char="•"/>
            </a:pPr>
            <a:r>
              <a:rPr lang="en-US" sz="1800" dirty="0" smtClean="0"/>
              <a:t>UWB PHY of 802.15.4  is also substantially different: </a:t>
            </a:r>
          </a:p>
          <a:p>
            <a:pPr marL="742950" lvl="1" indent="-285750">
              <a:buFont typeface="Wingdings" panose="05000000000000000000" pitchFamily="2" charset="2"/>
              <a:buChar char="ü"/>
            </a:pPr>
            <a:r>
              <a:rPr lang="en-US" sz="1800" dirty="0" smtClean="0"/>
              <a:t>802.15.4 UWB PHY does not operate in any of the bands specified in this std.</a:t>
            </a:r>
          </a:p>
          <a:p>
            <a:pPr marL="742950" lvl="1" indent="-285750">
              <a:buFont typeface="Wingdings" panose="05000000000000000000" pitchFamily="2" charset="2"/>
              <a:buChar char="ü"/>
            </a:pPr>
            <a:endParaRPr lang="en-US" sz="1800" dirty="0" smtClean="0"/>
          </a:p>
          <a:p>
            <a:pPr marL="742950" lvl="1" indent="-285750">
              <a:buFont typeface="Wingdings" panose="05000000000000000000" pitchFamily="2" charset="2"/>
              <a:buChar char="ü"/>
            </a:pPr>
            <a:endParaRPr lang="en-US" sz="1800" dirty="0" smtClean="0"/>
          </a:p>
          <a:p>
            <a:pPr marL="285750" indent="-285750">
              <a:buFont typeface="Arial" panose="020B0604020202020204" pitchFamily="34" charset="0"/>
              <a:buChar char="•"/>
            </a:pPr>
            <a:r>
              <a:rPr lang="en-US" sz="1800" dirty="0" smtClean="0"/>
              <a:t>Coexistence assurance document will be prepared for ULP-TASK PHY.</a:t>
            </a:r>
            <a:endParaRPr lang="en-US" sz="1800" dirty="0"/>
          </a:p>
        </p:txBody>
      </p:sp>
    </p:spTree>
    <p:extLst>
      <p:ext uri="{BB962C8B-B14F-4D97-AF65-F5344CB8AC3E}">
        <p14:creationId xmlns:p14="http://schemas.microsoft.com/office/powerpoint/2010/main" val="3478858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2888866809"/>
                  </p:ext>
                </p:extLst>
              </p:nvPr>
            </p:nvGraphicFramePr>
            <p:xfrm>
              <a:off x="1437620" y="1752600"/>
              <a:ext cx="5648980" cy="2539365"/>
            </p:xfrm>
            <a:graphic>
              <a:graphicData uri="http://schemas.openxmlformats.org/drawingml/2006/table">
                <a:tbl>
                  <a:tblPr firstRow="1" firstCol="1" bandRow="1"/>
                  <a:tblGrid>
                    <a:gridCol w="2190262"/>
                    <a:gridCol w="1641531"/>
                    <a:gridCol w="1817187"/>
                  </a:tblGrid>
                  <a:tr h="310515">
                    <a:tc>
                      <a:txBody>
                        <a:bodyPr/>
                        <a:lstStyle/>
                        <a:p>
                          <a:pPr algn="ctr"/>
                          <a:r>
                            <a:rPr lang="en-US" sz="1200" b="1" dirty="0">
                              <a:effectLst/>
                              <a:latin typeface="Times New Roman"/>
                            </a:rPr>
                            <a:t>Frequency band (MHz)</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smtClean="0">
                              <a:effectLst/>
                              <a:latin typeface="Times New Roman"/>
                            </a:rPr>
                            <a:t>Chiprate</a:t>
                          </a:r>
                          <a:r>
                            <a:rPr lang="en-US" sz="1200" b="1" dirty="0" smtClean="0">
                              <a:effectLst/>
                              <a:latin typeface="Times New Roman"/>
                            </a:rPr>
                            <a:t> </a:t>
                          </a:r>
                          <a:r>
                            <a:rPr lang="en-US" sz="1200" b="1" dirty="0">
                              <a:effectLst/>
                              <a:latin typeface="Times New Roman"/>
                            </a:rPr>
                            <a:t>(</a:t>
                          </a:r>
                          <a:r>
                            <a:rPr lang="en-US" sz="1200" b="1" dirty="0" smtClean="0">
                              <a:effectLst/>
                              <a:latin typeface="Times New Roman"/>
                            </a:rPr>
                            <a:t>Mcps)</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smtClean="0">
                              <a:effectLst/>
                              <a:latin typeface="Times New Roman"/>
                            </a:rPr>
                            <a:t>Symbol duration</a:t>
                          </a:r>
                        </a:p>
                        <a:p>
                          <a:pPr algn="ctr"/>
                          <a:r>
                            <a:rPr lang="en-US" sz="1200" b="1" dirty="0" smtClean="0">
                              <a:effectLst/>
                              <a:latin typeface="Times New Roman"/>
                            </a:rPr>
                            <a:t>(</a:t>
                          </a:r>
                          <a14:m>
                            <m:oMath xmlns:m="http://schemas.openxmlformats.org/officeDocument/2006/math">
                              <m:r>
                                <a:rPr lang="en-US" sz="1200" b="1" i="1" smtClean="0">
                                  <a:effectLst/>
                                  <a:latin typeface="Cambria Math"/>
                                </a:rPr>
                                <m:t>𝝁</m:t>
                              </m:r>
                              <m:r>
                                <a:rPr lang="en-US" sz="1200" b="1" i="1" smtClean="0">
                                  <a:effectLst/>
                                  <a:latin typeface="Cambria Math"/>
                                </a:rPr>
                                <m:t>𝒔</m:t>
                              </m:r>
                            </m:oMath>
                          </a14:m>
                          <a:r>
                            <a:rPr lang="en-US" sz="1200" b="1" dirty="0" smtClean="0">
                              <a:effectLst/>
                              <a:latin typeface="Times New Roman"/>
                            </a:rPr>
                            <a:t>)</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smtClean="0">
                              <a:effectLst/>
                              <a:latin typeface="Times New Roman"/>
                              <a:ea typeface="SimSun"/>
                            </a:rPr>
                            <a:t>433.050-434.790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470-510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779-787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863-876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902-928</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950-956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2400-2483</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16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2888866809"/>
                  </p:ext>
                </p:extLst>
              </p:nvPr>
            </p:nvGraphicFramePr>
            <p:xfrm>
              <a:off x="1437620" y="1752600"/>
              <a:ext cx="5648980" cy="2539365"/>
            </p:xfrm>
            <a:graphic>
              <a:graphicData uri="http://schemas.openxmlformats.org/drawingml/2006/table">
                <a:tbl>
                  <a:tblPr firstRow="1" firstCol="1" bandRow="1"/>
                  <a:tblGrid>
                    <a:gridCol w="2190262"/>
                    <a:gridCol w="1641531"/>
                    <a:gridCol w="1817187"/>
                  </a:tblGrid>
                  <a:tr h="365760">
                    <a:tc>
                      <a:txBody>
                        <a:bodyPr/>
                        <a:lstStyle/>
                        <a:p>
                          <a:pPr algn="ctr"/>
                          <a:r>
                            <a:rPr lang="en-US" sz="1200" b="1" dirty="0">
                              <a:effectLst/>
                              <a:latin typeface="Times New Roman"/>
                            </a:rPr>
                            <a:t>Frequency band (MHz)</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smtClean="0">
                              <a:effectLst/>
                              <a:latin typeface="Times New Roman"/>
                            </a:rPr>
                            <a:t>Chiprate</a:t>
                          </a:r>
                          <a:r>
                            <a:rPr lang="en-US" sz="1200" b="1" dirty="0" smtClean="0">
                              <a:effectLst/>
                              <a:latin typeface="Times New Roman"/>
                            </a:rPr>
                            <a:t> </a:t>
                          </a:r>
                          <a:r>
                            <a:rPr lang="en-US" sz="1200" b="1" dirty="0">
                              <a:effectLst/>
                              <a:latin typeface="Times New Roman"/>
                            </a:rPr>
                            <a:t>(</a:t>
                          </a:r>
                          <a:r>
                            <a:rPr lang="en-US" sz="1200" b="1" dirty="0" smtClean="0">
                              <a:effectLst/>
                              <a:latin typeface="Times New Roman"/>
                            </a:rPr>
                            <a:t>Mcps)</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211409" t="-13333" b="-601667"/>
                          </a:stretch>
                        </a:blipFill>
                      </a:tcPr>
                    </a:tc>
                  </a:tr>
                  <a:tr h="310515">
                    <a:tc>
                      <a:txBody>
                        <a:bodyPr/>
                        <a:lstStyle/>
                        <a:p>
                          <a:pPr algn="ctr"/>
                          <a:r>
                            <a:rPr lang="en-US" sz="1200" dirty="0" smtClean="0">
                              <a:effectLst/>
                              <a:latin typeface="Times New Roman"/>
                              <a:ea typeface="SimSun"/>
                            </a:rPr>
                            <a:t>433.050-434.790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470-510</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0.25</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64</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779-787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863-876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902-928</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a:effectLst/>
                              <a:latin typeface="Times New Roman"/>
                            </a:rPr>
                            <a:t>950-956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0.6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26.667</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515">
                    <a:tc>
                      <a:txBody>
                        <a:bodyPr/>
                        <a:lstStyle/>
                        <a:p>
                          <a:pPr algn="ctr"/>
                          <a:r>
                            <a:rPr lang="en-US" sz="1200" dirty="0">
                              <a:effectLst/>
                              <a:latin typeface="Times New Roman"/>
                            </a:rPr>
                            <a:t>2400-2483</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effectLst/>
                              <a:latin typeface="Times New Roman"/>
                            </a:rPr>
                            <a:t>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16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
        <p:nvSpPr>
          <p:cNvPr id="4" name="TextBox 3"/>
          <p:cNvSpPr txBox="1"/>
          <p:nvPr/>
        </p:nvSpPr>
        <p:spPr>
          <a:xfrm>
            <a:off x="1181137" y="1066800"/>
            <a:ext cx="5905463" cy="276999"/>
          </a:xfrm>
          <a:prstGeom prst="rect">
            <a:avLst/>
          </a:prstGeom>
          <a:noFill/>
        </p:spPr>
        <p:txBody>
          <a:bodyPr wrap="none" rtlCol="0">
            <a:spAutoFit/>
          </a:bodyPr>
          <a:lstStyle/>
          <a:p>
            <a:r>
              <a:rPr lang="en-US" b="1" dirty="0" smtClean="0"/>
              <a:t>Table XXXX   ULP-TASK </a:t>
            </a:r>
            <a:r>
              <a:rPr lang="en-US" b="1" dirty="0"/>
              <a:t>symbol duration used for MAC and PHY timing parameters</a:t>
            </a:r>
          </a:p>
        </p:txBody>
      </p:sp>
      <p:sp>
        <p:nvSpPr>
          <p:cNvPr id="6" name="TextBox 5"/>
          <p:cNvSpPr txBox="1"/>
          <p:nvPr/>
        </p:nvSpPr>
        <p:spPr>
          <a:xfrm>
            <a:off x="7086600" y="5791200"/>
            <a:ext cx="253596" cy="276999"/>
          </a:xfrm>
          <a:prstGeom prst="rect">
            <a:avLst/>
          </a:prstGeom>
          <a:noFill/>
        </p:spPr>
        <p:txBody>
          <a:bodyPr wrap="none" rtlCol="0">
            <a:spAutoFit/>
          </a:bodyPr>
          <a:lstStyle/>
          <a:p>
            <a:r>
              <a:rPr lang="en-US" dirty="0" smtClean="0"/>
              <a:t>”</a:t>
            </a:r>
            <a:endParaRPr lang="en-US" dirty="0"/>
          </a:p>
        </p:txBody>
      </p:sp>
    </p:spTree>
    <p:extLst>
      <p:ext uri="{BB962C8B-B14F-4D97-AF65-F5344CB8AC3E}">
        <p14:creationId xmlns:p14="http://schemas.microsoft.com/office/powerpoint/2010/main" val="1301346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dirty="0" smtClean="0"/>
              <a:t>Slide </a:t>
            </a:r>
            <a:fld id="{437FD4E9-F2DD-4ECA-A3B9-29AD70F5D8FD}" type="slidenum">
              <a:rPr lang="en-US" smtClean="0"/>
              <a:pPr/>
              <a:t>4</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83592977"/>
              </p:ext>
            </p:extLst>
          </p:nvPr>
        </p:nvGraphicFramePr>
        <p:xfrm>
          <a:off x="533400" y="2057400"/>
          <a:ext cx="7391401" cy="990600"/>
        </p:xfrm>
        <a:graphic>
          <a:graphicData uri="http://schemas.openxmlformats.org/drawingml/2006/table">
            <a:tbl>
              <a:tblPr>
                <a:tableStyleId>{616DA210-FB5B-4158-B5E0-FEB733F419BA}</a:tableStyleId>
              </a:tblPr>
              <a:tblGrid>
                <a:gridCol w="381000"/>
                <a:gridCol w="685800"/>
                <a:gridCol w="381000"/>
                <a:gridCol w="609600"/>
                <a:gridCol w="533400"/>
                <a:gridCol w="2667000"/>
                <a:gridCol w="2133601"/>
              </a:tblGrid>
              <a:tr h="4953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Proposed Change</a:t>
                      </a:r>
                      <a:endParaRPr lang="en-US" sz="1100" b="1" i="0" u="none" strike="noStrike" dirty="0">
                        <a:solidFill>
                          <a:srgbClr val="3F3F3F"/>
                        </a:solidFill>
                        <a:effectLst/>
                        <a:latin typeface="Calibri"/>
                      </a:endParaRPr>
                    </a:p>
                  </a:txBody>
                  <a:tcPr marL="6700" marR="6700" marT="6700" marB="0" anchor="ctr"/>
                </a:tc>
              </a:tr>
              <a:tr h="495300">
                <a:tc>
                  <a:txBody>
                    <a:bodyPr/>
                    <a:lstStyle/>
                    <a:p>
                      <a:pPr algn="ctr" fontAlgn="ctr"/>
                      <a:r>
                        <a:rPr lang="en-US" sz="1050" u="none" strike="noStrike" dirty="0">
                          <a:effectLst/>
                        </a:rPr>
                        <a:t>1074</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Frederik Beer</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7</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8.1.2.14</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16</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The Band 863-876 has only 3 channels, but could serve a lot more.</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Adjust number of channels.</a:t>
                      </a:r>
                      <a:endParaRPr lang="en-US" sz="1050" b="0" i="0" u="none" strike="noStrike" dirty="0">
                        <a:solidFill>
                          <a:srgbClr val="3F3F3F"/>
                        </a:solidFill>
                        <a:effectLst/>
                        <a:latin typeface="Calibri"/>
                      </a:endParaRPr>
                    </a:p>
                  </a:txBody>
                  <a:tcPr marL="6700" marR="6700" marT="6700" marB="0" anchor="ctr"/>
                </a:tc>
              </a:tr>
            </a:tbl>
          </a:graphicData>
        </a:graphic>
      </p:graphicFrame>
      <p:sp>
        <p:nvSpPr>
          <p:cNvPr id="5" name="TextBox 4"/>
          <p:cNvSpPr txBox="1"/>
          <p:nvPr/>
        </p:nvSpPr>
        <p:spPr>
          <a:xfrm>
            <a:off x="0" y="3886200"/>
            <a:ext cx="9067800" cy="769441"/>
          </a:xfrm>
          <a:prstGeom prst="rect">
            <a:avLst/>
          </a:prstGeom>
          <a:noFill/>
        </p:spPr>
        <p:txBody>
          <a:bodyPr wrap="square" rtlCol="0">
            <a:spAutoFit/>
          </a:bodyPr>
          <a:lstStyle/>
          <a:p>
            <a:r>
              <a:rPr lang="en-US" sz="1600" b="1" dirty="0" smtClean="0"/>
              <a:t>Resolution: </a:t>
            </a:r>
            <a:r>
              <a:rPr lang="en-US" sz="1600" b="1" u="sng" dirty="0" smtClean="0"/>
              <a:t>Revised</a:t>
            </a:r>
            <a:endParaRPr lang="en-US" sz="1400" u="sng" dirty="0"/>
          </a:p>
          <a:p>
            <a:r>
              <a:rPr lang="en-US" sz="1400" dirty="0"/>
              <a:t>In Table 2 (Pg. 7 ),  in the cell corresponding to  5</a:t>
            </a:r>
            <a:r>
              <a:rPr lang="en-US" sz="1400" baseline="30000" dirty="0"/>
              <a:t>th</a:t>
            </a:r>
            <a:r>
              <a:rPr lang="en-US" sz="1400" dirty="0"/>
              <a:t> row (band “863-876 MHz”),  and  3</a:t>
            </a:r>
            <a:r>
              <a:rPr lang="en-US" sz="1400" baseline="30000" dirty="0"/>
              <a:t>rd</a:t>
            </a:r>
            <a:r>
              <a:rPr lang="en-US" sz="1400" dirty="0"/>
              <a:t> col</a:t>
            </a:r>
            <a:r>
              <a:rPr lang="en-US" sz="1400" dirty="0" smtClean="0"/>
              <a:t>.(</a:t>
            </a:r>
            <a:r>
              <a:rPr lang="en-US" sz="1400" dirty="0"/>
              <a:t>col. “</a:t>
            </a:r>
            <a:r>
              <a:rPr lang="en-US" sz="1400" b="1" dirty="0" err="1"/>
              <a:t>TotalNumChan</a:t>
            </a:r>
            <a:r>
              <a:rPr lang="en-US" sz="1400" b="1" dirty="0"/>
              <a:t>”)</a:t>
            </a:r>
          </a:p>
          <a:p>
            <a:r>
              <a:rPr lang="en-US" sz="1400" dirty="0"/>
              <a:t>replace   ‘3’ by ‘5’.</a:t>
            </a:r>
          </a:p>
        </p:txBody>
      </p:sp>
    </p:spTree>
    <p:extLst>
      <p:ext uri="{BB962C8B-B14F-4D97-AF65-F5344CB8AC3E}">
        <p14:creationId xmlns:p14="http://schemas.microsoft.com/office/powerpoint/2010/main" val="2161301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dirty="0" smtClean="0"/>
              <a:t>Slide </a:t>
            </a:r>
            <a:fld id="{437FD4E9-F2DD-4ECA-A3B9-29AD70F5D8FD}" type="slidenum">
              <a:rPr lang="en-US" smtClean="0"/>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95313247"/>
              </p:ext>
            </p:extLst>
          </p:nvPr>
        </p:nvGraphicFramePr>
        <p:xfrm>
          <a:off x="457200" y="1219200"/>
          <a:ext cx="7696199" cy="1365885"/>
        </p:xfrm>
        <a:graphic>
          <a:graphicData uri="http://schemas.openxmlformats.org/drawingml/2006/table">
            <a:tbl>
              <a:tblPr>
                <a:tableStyleId>{616DA210-FB5B-4158-B5E0-FEB733F419BA}</a:tableStyleId>
              </a:tblPr>
              <a:tblGrid>
                <a:gridCol w="409372"/>
                <a:gridCol w="657428"/>
                <a:gridCol w="457200"/>
                <a:gridCol w="762000"/>
                <a:gridCol w="457200"/>
                <a:gridCol w="3505200"/>
                <a:gridCol w="1447799"/>
              </a:tblGrid>
              <a:tr h="600389">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Proposed Change </a:t>
                      </a:r>
                      <a:endParaRPr lang="en-US" sz="1100" b="1" i="0" u="none" strike="noStrike" dirty="0">
                        <a:solidFill>
                          <a:srgbClr val="3F3F3F"/>
                        </a:solidFill>
                        <a:effectLst/>
                        <a:latin typeface="Calibri"/>
                      </a:endParaRPr>
                    </a:p>
                  </a:txBody>
                  <a:tcPr marL="6700" marR="6700" marT="6700" marB="0" anchor="ctr"/>
                </a:tc>
              </a:tr>
              <a:tr h="765496">
                <a:tc>
                  <a:txBody>
                    <a:bodyPr/>
                    <a:lstStyle/>
                    <a:p>
                      <a:pPr algn="ctr" fontAlgn="ctr"/>
                      <a:r>
                        <a:rPr lang="en-US" sz="1100" u="none" strike="noStrike">
                          <a:effectLst/>
                        </a:rPr>
                        <a:t>1075</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Frederik Beer</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8.1.2.14</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Check the 951 Mhz band. I am not sure if it actually goes from 951-958. And the First centerfreq is 951 which is the lower boundary. But then again I am no expert in Japan bands.</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Get someone who knows this band.</a:t>
                      </a:r>
                      <a:endParaRPr lang="en-US" sz="1100" b="0" i="0" u="none" strike="noStrike" dirty="0">
                        <a:solidFill>
                          <a:srgbClr val="3F3F3F"/>
                        </a:solidFill>
                        <a:effectLst/>
                        <a:latin typeface="Calibri"/>
                      </a:endParaRPr>
                    </a:p>
                  </a:txBody>
                  <a:tcPr marL="9525" marR="9525" marT="9525" marB="0" anchor="ctr"/>
                </a:tc>
              </a:tr>
            </a:tbl>
          </a:graphicData>
        </a:graphic>
      </p:graphicFrame>
      <p:sp>
        <p:nvSpPr>
          <p:cNvPr id="7" name="TextBox 6"/>
          <p:cNvSpPr txBox="1"/>
          <p:nvPr/>
        </p:nvSpPr>
        <p:spPr>
          <a:xfrm>
            <a:off x="0" y="2971800"/>
            <a:ext cx="9067800" cy="984885"/>
          </a:xfrm>
          <a:prstGeom prst="rect">
            <a:avLst/>
          </a:prstGeom>
          <a:noFill/>
        </p:spPr>
        <p:txBody>
          <a:bodyPr wrap="square" rtlCol="0">
            <a:spAutoFit/>
          </a:bodyPr>
          <a:lstStyle/>
          <a:p>
            <a:r>
              <a:rPr lang="en-US" sz="1600" b="1" dirty="0" smtClean="0"/>
              <a:t>Resolution: </a:t>
            </a:r>
            <a:r>
              <a:rPr lang="en-US" sz="1600" b="1" u="sng" dirty="0" smtClean="0"/>
              <a:t>Revised </a:t>
            </a:r>
            <a:endParaRPr lang="en-US" sz="1400" u="sng" dirty="0"/>
          </a:p>
          <a:p>
            <a:r>
              <a:rPr lang="en-US" sz="1400" dirty="0" smtClean="0"/>
              <a:t>In Table 2 (Pg. 7 ),  replace the 7</a:t>
            </a:r>
            <a:r>
              <a:rPr lang="en-US" sz="1400" baseline="30000" dirty="0" smtClean="0"/>
              <a:t>th</a:t>
            </a:r>
            <a:r>
              <a:rPr lang="en-US" sz="1400" dirty="0" smtClean="0"/>
              <a:t> row (band 951-958 MHz) with  the following  row:</a:t>
            </a:r>
          </a:p>
          <a:p>
            <a:endParaRPr lang="en-US" sz="1400" dirty="0"/>
          </a:p>
          <a:p>
            <a:endParaRPr lang="en-US" sz="1400" dirty="0"/>
          </a:p>
        </p:txBody>
      </p:sp>
      <p:graphicFrame>
        <p:nvGraphicFramePr>
          <p:cNvPr id="8" name="Table 7"/>
          <p:cNvGraphicFramePr>
            <a:graphicFrameLocks noGrp="1"/>
          </p:cNvGraphicFramePr>
          <p:nvPr>
            <p:extLst>
              <p:ext uri="{D42A27DB-BD31-4B8C-83A1-F6EECF244321}">
                <p14:modId xmlns:p14="http://schemas.microsoft.com/office/powerpoint/2010/main" val="3857956914"/>
              </p:ext>
            </p:extLst>
          </p:nvPr>
        </p:nvGraphicFramePr>
        <p:xfrm>
          <a:off x="457200" y="3956685"/>
          <a:ext cx="7696200" cy="376238"/>
        </p:xfrm>
        <a:graphic>
          <a:graphicData uri="http://schemas.openxmlformats.org/drawingml/2006/table">
            <a:tbl>
              <a:tblPr firstRow="1" firstCol="1" bandRow="1"/>
              <a:tblGrid>
                <a:gridCol w="2168789"/>
                <a:gridCol w="1625438"/>
                <a:gridCol w="1799371"/>
                <a:gridCol w="2102602"/>
              </a:tblGrid>
              <a:tr h="376238">
                <a:tc>
                  <a:txBody>
                    <a:bodyPr/>
                    <a:lstStyle/>
                    <a:p>
                      <a:pPr algn="ctr"/>
                      <a:r>
                        <a:rPr lang="en-US" sz="1200" dirty="0">
                          <a:effectLst/>
                          <a:latin typeface="Times New Roman"/>
                        </a:rPr>
                        <a:t>950-956</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2</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a:rPr>
                        <a:t>3 </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951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76655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948145257"/>
              </p:ext>
            </p:extLst>
          </p:nvPr>
        </p:nvGraphicFramePr>
        <p:xfrm>
          <a:off x="533400" y="947895"/>
          <a:ext cx="7391398" cy="1137285"/>
        </p:xfrm>
        <a:graphic>
          <a:graphicData uri="http://schemas.openxmlformats.org/drawingml/2006/table">
            <a:tbl>
              <a:tblPr>
                <a:tableStyleId>{616DA210-FB5B-4158-B5E0-FEB733F419BA}</a:tableStyleId>
              </a:tblPr>
              <a:tblGrid>
                <a:gridCol w="457200"/>
                <a:gridCol w="838200"/>
                <a:gridCol w="533400"/>
                <a:gridCol w="609600"/>
                <a:gridCol w="457200"/>
                <a:gridCol w="1905000"/>
                <a:gridCol w="2590798"/>
              </a:tblGrid>
              <a:tr h="499905">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Proposed Change</a:t>
                      </a:r>
                      <a:endParaRPr lang="en-US" sz="1100" b="1" i="0" u="none" strike="noStrike" dirty="0">
                        <a:solidFill>
                          <a:srgbClr val="3F3F3F"/>
                        </a:solidFill>
                        <a:effectLst/>
                        <a:latin typeface="Calibri"/>
                      </a:endParaRPr>
                    </a:p>
                  </a:txBody>
                  <a:tcPr marL="6700" marR="6700" marT="6700" marB="0" anchor="ctr"/>
                </a:tc>
              </a:tr>
              <a:tr h="637380">
                <a:tc>
                  <a:txBody>
                    <a:bodyPr/>
                    <a:lstStyle/>
                    <a:p>
                      <a:pPr algn="ctr" fontAlgn="ctr"/>
                      <a:r>
                        <a:rPr lang="en-US" sz="1100" u="none" strike="noStrike" dirty="0">
                          <a:effectLst/>
                        </a:rPr>
                        <a:t>1281</a:t>
                      </a:r>
                      <a:endParaRPr lang="en-US" sz="1100" b="1" i="0" u="none" strike="noStrike" dirty="0">
                        <a:solidFill>
                          <a:srgbClr val="3F3F3F"/>
                        </a:solidFill>
                        <a:effectLst/>
                        <a:latin typeface="Calibri"/>
                      </a:endParaRPr>
                    </a:p>
                  </a:txBody>
                  <a:tcPr marL="9525" marR="9525" marT="9525" marB="0" anchor="ctr"/>
                </a:tc>
                <a:tc>
                  <a:txBody>
                    <a:bodyPr/>
                    <a:lstStyle/>
                    <a:p>
                      <a:pPr algn="ctr" fontAlgn="b"/>
                      <a:r>
                        <a:rPr lang="en-US" sz="1100" u="none" strike="noStrike">
                          <a:effectLst/>
                        </a:rPr>
                        <a:t>James Gilb</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11</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30</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No text is allowed to follow a clause title, it must be in a subclause.</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Either delete the text as it is unnecessary, move it to another location or add a </a:t>
                      </a:r>
                      <a:r>
                        <a:rPr lang="en-US" sz="1100" u="none" strike="noStrike" dirty="0" smtClean="0">
                          <a:effectLst/>
                        </a:rPr>
                        <a:t>sub-clause </a:t>
                      </a:r>
                      <a:r>
                        <a:rPr lang="en-US" sz="1100" u="none" strike="noStrike" dirty="0">
                          <a:effectLst/>
                        </a:rPr>
                        <a:t>title 30.1 General.</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5" name="TextBox 4"/>
          <p:cNvSpPr txBox="1"/>
          <p:nvPr/>
        </p:nvSpPr>
        <p:spPr>
          <a:xfrm>
            <a:off x="38100" y="2291715"/>
            <a:ext cx="9067800" cy="984885"/>
          </a:xfrm>
          <a:prstGeom prst="rect">
            <a:avLst/>
          </a:prstGeom>
          <a:noFill/>
        </p:spPr>
        <p:txBody>
          <a:bodyPr wrap="square" rtlCol="0">
            <a:spAutoFit/>
          </a:bodyPr>
          <a:lstStyle/>
          <a:p>
            <a:r>
              <a:rPr lang="en-US" sz="1600" b="1" dirty="0" smtClean="0"/>
              <a:t>Resolution: </a:t>
            </a:r>
            <a:r>
              <a:rPr lang="en-US" sz="1600" b="1" u="sng" dirty="0" smtClean="0"/>
              <a:t>Revised</a:t>
            </a:r>
            <a:endParaRPr lang="en-US" sz="1400" u="sng" dirty="0" smtClean="0"/>
          </a:p>
          <a:p>
            <a:endParaRPr lang="en-US" sz="1400" dirty="0"/>
          </a:p>
          <a:p>
            <a:r>
              <a:rPr lang="en-US" sz="1400" dirty="0" smtClean="0"/>
              <a:t>In Pg. 11, Ln. 2: Immediately after title of the clause 30, insert a new sub-clause </a:t>
            </a:r>
            <a:r>
              <a:rPr lang="en-US" sz="1400" dirty="0"/>
              <a:t>30.1.</a:t>
            </a:r>
            <a:r>
              <a:rPr lang="en-US" sz="1400" dirty="0" smtClean="0"/>
              <a:t> under the title “General” . In this sub-clause, place the introduction part.</a:t>
            </a:r>
            <a:endParaRPr lang="en-US" sz="1400" dirty="0"/>
          </a:p>
        </p:txBody>
      </p:sp>
    </p:spTree>
    <p:extLst>
      <p:ext uri="{BB962C8B-B14F-4D97-AF65-F5344CB8AC3E}">
        <p14:creationId xmlns:p14="http://schemas.microsoft.com/office/powerpoint/2010/main" val="1091343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620000" cy="609600"/>
          </a:xfrm>
        </p:spPr>
        <p:txBody>
          <a:bodyPr/>
          <a:lstStyle/>
          <a:p>
            <a:r>
              <a:rPr lang="en-US" sz="2800" dirty="0" smtClean="0"/>
              <a:t>Comments on MCS/MFI/CFI</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19367224"/>
              </p:ext>
            </p:extLst>
          </p:nvPr>
        </p:nvGraphicFramePr>
        <p:xfrm>
          <a:off x="381001" y="1143001"/>
          <a:ext cx="7483928" cy="5111247"/>
        </p:xfrm>
        <a:graphic>
          <a:graphicData uri="http://schemas.openxmlformats.org/drawingml/2006/table">
            <a:tbl>
              <a:tblPr firstRow="1" bandRow="1">
                <a:tableStyleId>{5940675A-B579-460E-94D1-54222C63F5DA}</a:tableStyleId>
              </a:tblPr>
              <a:tblGrid>
                <a:gridCol w="475315"/>
                <a:gridCol w="772387"/>
                <a:gridCol w="473601"/>
                <a:gridCol w="598714"/>
                <a:gridCol w="673554"/>
                <a:gridCol w="2544536"/>
                <a:gridCol w="1945821"/>
              </a:tblGrid>
              <a:tr h="426486">
                <a:tc>
                  <a:txBody>
                    <a:bodyPr/>
                    <a:lstStyle/>
                    <a:p>
                      <a:r>
                        <a:rPr lang="en-US" sz="1200" b="1" dirty="0" smtClean="0"/>
                        <a:t>No.</a:t>
                      </a:r>
                      <a:endParaRPr lang="en-US" sz="1200" b="1" dirty="0"/>
                    </a:p>
                  </a:txBody>
                  <a:tcPr marL="45720" marR="45720" anchor="ctr"/>
                </a:tc>
                <a:tc>
                  <a:txBody>
                    <a:bodyPr/>
                    <a:lstStyle/>
                    <a:p>
                      <a:r>
                        <a:rPr lang="en-US" sz="1200" b="1" dirty="0" smtClean="0"/>
                        <a:t>Reviewer</a:t>
                      </a:r>
                      <a:endParaRPr lang="en-US" sz="1200" b="1" dirty="0"/>
                    </a:p>
                  </a:txBody>
                  <a:tcPr marL="45720" marR="45720" anchor="ctr"/>
                </a:tc>
                <a:tc>
                  <a:txBody>
                    <a:bodyPr/>
                    <a:lstStyle/>
                    <a:p>
                      <a:r>
                        <a:rPr lang="en-US" sz="1200" b="1" dirty="0" smtClean="0"/>
                        <a:t>Pg. No</a:t>
                      </a:r>
                      <a:endParaRPr lang="en-US" sz="1200" b="1" dirty="0"/>
                    </a:p>
                  </a:txBody>
                  <a:tcPr marL="45720" marR="45720" anchor="ctr"/>
                </a:tc>
                <a:tc>
                  <a:txBody>
                    <a:bodyPr/>
                    <a:lstStyle/>
                    <a:p>
                      <a:r>
                        <a:rPr lang="en-US" sz="1200" b="1" dirty="0" smtClean="0"/>
                        <a:t>Clause</a:t>
                      </a:r>
                      <a:endParaRPr lang="en-US" sz="1200" b="1" dirty="0"/>
                    </a:p>
                  </a:txBody>
                  <a:tcPr marL="45720" marR="45720" anchor="ctr"/>
                </a:tc>
                <a:tc>
                  <a:txBody>
                    <a:bodyPr/>
                    <a:lstStyle/>
                    <a:p>
                      <a:r>
                        <a:rPr lang="en-US" sz="1200" b="1" dirty="0" smtClean="0"/>
                        <a:t>Ln. no.</a:t>
                      </a:r>
                      <a:endParaRPr lang="en-US" sz="1200" b="1" dirty="0"/>
                    </a:p>
                  </a:txBody>
                  <a:tcPr marL="45720" marR="45720" anchor="ctr"/>
                </a:tc>
                <a:tc>
                  <a:txBody>
                    <a:bodyPr/>
                    <a:lstStyle/>
                    <a:p>
                      <a:r>
                        <a:rPr lang="en-US" sz="1200" b="1" dirty="0" smtClean="0"/>
                        <a:t>Comment</a:t>
                      </a:r>
                      <a:endParaRPr lang="en-US" sz="1200" b="1" dirty="0"/>
                    </a:p>
                  </a:txBody>
                  <a:tcPr marL="45720" marR="45720" anchor="ctr"/>
                </a:tc>
                <a:tc>
                  <a:txBody>
                    <a:bodyPr/>
                    <a:lstStyle/>
                    <a:p>
                      <a:r>
                        <a:rPr lang="en-US" sz="1200" b="1" dirty="0" smtClean="0"/>
                        <a:t>Proposed Change</a:t>
                      </a:r>
                      <a:endParaRPr lang="en-US" sz="1200" b="1" dirty="0"/>
                    </a:p>
                  </a:txBody>
                  <a:tcPr marL="45720" marR="45720" anchor="ctr"/>
                </a:tc>
              </a:tr>
              <a:tr h="1023567">
                <a:tc>
                  <a:txBody>
                    <a:bodyPr/>
                    <a:lstStyle/>
                    <a:p>
                      <a:pPr algn="ctr" fontAlgn="ctr"/>
                      <a:r>
                        <a:rPr lang="en-US" sz="1100" u="none" strike="noStrike" dirty="0">
                          <a:effectLst/>
                        </a:rPr>
                        <a:t>1290</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Is a "Modulation Format" exactly the same thing as a "Modulation and Coding Scheme"?   Yes it is, and so we should not introduce a new term; use the </a:t>
                      </a:r>
                      <a:r>
                        <a:rPr lang="en-US" sz="1100" u="none" strike="noStrike" dirty="0" smtClean="0">
                          <a:effectLst/>
                        </a:rPr>
                        <a:t>nomenclature </a:t>
                      </a:r>
                      <a:r>
                        <a:rPr lang="en-US" sz="1100" u="none" strike="noStrike" dirty="0">
                          <a:effectLst/>
                        </a:rPr>
                        <a:t>of the standard being amended</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a:effectLst/>
                        </a:rPr>
                        <a:t>Use "Modulation and Coding Scheme" instead of MFI.</a:t>
                      </a:r>
                      <a:endParaRPr lang="en-US" sz="1100" b="1" i="0" u="none" strike="noStrike" dirty="0">
                        <a:solidFill>
                          <a:srgbClr val="3F3F3F"/>
                        </a:solidFill>
                        <a:effectLst/>
                        <a:latin typeface="Calibri"/>
                      </a:endParaRPr>
                    </a:p>
                  </a:txBody>
                  <a:tcPr marL="45720" marR="45720" anchor="ctr"/>
                </a:tc>
              </a:tr>
              <a:tr h="1805459">
                <a:tc>
                  <a:txBody>
                    <a:bodyPr/>
                    <a:lstStyle/>
                    <a:p>
                      <a:pPr algn="ctr" fontAlgn="ctr"/>
                      <a:r>
                        <a:rPr lang="en-US" sz="1100" u="none" strike="noStrike">
                          <a:effectLst/>
                        </a:rPr>
                        <a:t>1291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"The MFI field specifies the type of modulation employed" is not a technically correct or complete description of the field. What you probably mean is that the MFI field indicates the Modulation and Coding Scheme used to encode the PHY Payload (a fact I guessed since the text does not specify to what part of the PPDU the MFI applies to, or even if it applies to the PPDU at all).</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a:effectLst/>
                        </a:rPr>
                        <a:t>Change field name  to "Modulation and Coding Scheme" to be consistent with the standard; Change to read "The Modulation and Coding field shall be set to the MCS used to encode the PHY Payload" and specify what MCS is used to encode the PHR.</a:t>
                      </a:r>
                      <a:endParaRPr lang="en-US" sz="1100" b="1" i="0" u="none" strike="noStrike" dirty="0">
                        <a:solidFill>
                          <a:srgbClr val="3F3F3F"/>
                        </a:solidFill>
                        <a:effectLst/>
                        <a:latin typeface="Calibri"/>
                      </a:endParaRPr>
                    </a:p>
                  </a:txBody>
                  <a:tcPr marL="45720" marR="45720" anchor="ctr"/>
                </a:tc>
              </a:tr>
              <a:tr h="1621287">
                <a:tc>
                  <a:txBody>
                    <a:bodyPr/>
                    <a:lstStyle/>
                    <a:p>
                      <a:pPr algn="ctr" fontAlgn="ctr"/>
                      <a:r>
                        <a:rPr lang="en-US" sz="1100" u="none" strike="noStrike" dirty="0">
                          <a:effectLst/>
                        </a:rPr>
                        <a:t>1079</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Frederik Beer</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dirty="0">
                          <a:effectLst/>
                        </a:rPr>
                        <a:t>15</a:t>
                      </a:r>
                      <a:endParaRPr lang="en-US" sz="1100" b="1" i="0" u="none" strike="noStrike" dirty="0">
                        <a:solidFill>
                          <a:srgbClr val="3F3F3F"/>
                        </a:solidFill>
                        <a:effectLst/>
                        <a:latin typeface="Calibri"/>
                      </a:endParaRPr>
                    </a:p>
                  </a:txBody>
                  <a:tcPr marL="45720" marR="45720" anchor="ctr"/>
                </a:tc>
                <a:tc>
                  <a:txBody>
                    <a:bodyPr/>
                    <a:lstStyle/>
                    <a:p>
                      <a:pPr algn="ctr" fontAlgn="ctr"/>
                      <a:r>
                        <a:rPr lang="en-US" sz="1100" u="none" strike="noStrike">
                          <a:effectLst/>
                        </a:rPr>
                        <a:t>30.4.2</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a:effectLst/>
                        </a:rPr>
                        <a:t>15</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I find the distinction between MCS and Modulation format a little irritating.</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Discuss if this can be merged somehow or find more distinctive names.</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2703214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
        <p:nvSpPr>
          <p:cNvPr id="4" name="TextBox 3"/>
          <p:cNvSpPr txBox="1"/>
          <p:nvPr/>
        </p:nvSpPr>
        <p:spPr>
          <a:xfrm>
            <a:off x="304800" y="1600200"/>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i="1" dirty="0" smtClean="0"/>
              <a:t>“The </a:t>
            </a:r>
            <a:r>
              <a:rPr lang="en-US" sz="2000" i="1" dirty="0"/>
              <a:t>MCS field specifies the modulation and the coding scheme applied on the PSDU. There are four modulation formats and two FEC mechanisms provided. Valid values of the MCS field and the corresponding mapping of the modulation and coding schemes are given in Table 5</a:t>
            </a:r>
            <a:r>
              <a:rPr lang="en-US" sz="2000" i="1" dirty="0" smtClean="0"/>
              <a:t>.”</a:t>
            </a:r>
            <a:endParaRPr lang="en-US" sz="2000" i="1"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2658592"/>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13301" y="1143000"/>
            <a:ext cx="2255746" cy="369332"/>
          </a:xfrm>
          <a:prstGeom prst="rect">
            <a:avLst/>
          </a:prstGeom>
        </p:spPr>
        <p:txBody>
          <a:bodyPr wrap="none">
            <a:spAutoFit/>
          </a:bodyPr>
          <a:lstStyle/>
          <a:p>
            <a:r>
              <a:rPr lang="en-US" sz="1800" b="1" dirty="0"/>
              <a:t>Resolution</a:t>
            </a:r>
            <a:r>
              <a:rPr lang="en-US" sz="1800" b="1" dirty="0" smtClean="0"/>
              <a:t>:  </a:t>
            </a:r>
            <a:r>
              <a:rPr lang="en-US" sz="1800" b="1" u="sng" dirty="0" smtClean="0"/>
              <a:t>Revised </a:t>
            </a:r>
            <a:endParaRPr lang="en-US" sz="1800" b="1" u="sng" dirty="0"/>
          </a:p>
        </p:txBody>
      </p:sp>
    </p:spTree>
    <p:extLst>
      <p:ext uri="{BB962C8B-B14F-4D97-AF65-F5344CB8AC3E}">
        <p14:creationId xmlns:p14="http://schemas.microsoft.com/office/powerpoint/2010/main" val="458628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
        <p:nvSpPr>
          <p:cNvPr id="4" name="TextBox 3"/>
          <p:cNvSpPr txBox="1"/>
          <p:nvPr/>
        </p:nvSpPr>
        <p:spPr>
          <a:xfrm>
            <a:off x="228600" y="990600"/>
            <a:ext cx="8534400" cy="5324535"/>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5</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Change </a:t>
            </a:r>
            <a:r>
              <a:rPr lang="en-US" sz="2000" dirty="0" smtClean="0"/>
              <a:t>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mc:Choice xmlns:a14="http://schemas.microsoft.com/office/drawing/2010/main" Requires="a14">
          <p:graphicFrame>
            <p:nvGraphicFramePr>
              <p:cNvPr id="6" name="Table 5"/>
              <p:cNvGraphicFramePr>
                <a:graphicFrameLocks noGrp="1"/>
              </p:cNvGraphicFramePr>
              <p:nvPr>
                <p:extLst>
                  <p:ext uri="{D42A27DB-BD31-4B8C-83A1-F6EECF244321}">
                    <p14:modId xmlns:p14="http://schemas.microsoft.com/office/powerpoint/2010/main" val="668729760"/>
                  </p:ext>
                </p:extLst>
              </p:nvPr>
            </p:nvGraphicFramePr>
            <p:xfrm>
              <a:off x="685800" y="1661031"/>
              <a:ext cx="6489954" cy="2225169"/>
            </p:xfrm>
            <a:graphic>
              <a:graphicData uri="http://schemas.openxmlformats.org/drawingml/2006/table">
                <a:tbl>
                  <a:tblPr>
                    <a:tableStyleId>{5940675A-B579-460E-94D1-54222C63F5DA}</a:tableStyleId>
                  </a:tblPr>
                  <a:tblGrid>
                    <a:gridCol w="1783439"/>
                    <a:gridCol w="1961264"/>
                    <a:gridCol w="2745251"/>
                  </a:tblGrid>
                  <a:tr h="538808">
                    <a:tc>
                      <a:txBody>
                        <a:bodyPr/>
                        <a:lstStyle/>
                        <a:p>
                          <a:pPr marL="0" marR="0" algn="ctr">
                            <a:spcBef>
                              <a:spcPts val="0"/>
                            </a:spcBef>
                            <a:spcAft>
                              <a:spcPts val="0"/>
                            </a:spcAft>
                          </a:pPr>
                          <a:r>
                            <a:rPr lang="en-US" sz="800" kern="1200" dirty="0">
                              <a:effectLst/>
                            </a:rPr>
                            <a:t>MCS field</a:t>
                          </a:r>
                          <a:endParaRPr lang="en-US" sz="1200" dirty="0">
                            <a:effectLst/>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800" kern="1200">
                                        <a:effectLst/>
                                      </a:rPr>
                                    </m:ctrlPr>
                                  </m:dPr>
                                  <m:e>
                                    <m:r>
                                      <m:rPr>
                                        <m:sty m:val="p"/>
                                      </m:rPr>
                                      <a:rPr lang="en-US" sz="800" kern="1200">
                                        <a:effectLst/>
                                      </a:rPr>
                                      <m:t>PH</m:t>
                                    </m:r>
                                    <m:sSub>
                                      <m:sSubPr>
                                        <m:ctrlPr>
                                          <a:rPr lang="en-US" sz="800" kern="1200">
                                            <a:effectLst/>
                                          </a:rPr>
                                        </m:ctrlPr>
                                      </m:sSubPr>
                                      <m:e>
                                        <m:r>
                                          <m:rPr>
                                            <m:sty m:val="p"/>
                                          </m:rPr>
                                          <a:rPr lang="en-US" sz="800" kern="1200">
                                            <a:effectLst/>
                                          </a:rPr>
                                          <m:t>R</m:t>
                                        </m:r>
                                      </m:e>
                                      <m:sub>
                                        <m:r>
                                          <a:rPr lang="en-US" sz="800" kern="1200">
                                            <a:effectLst/>
                                          </a:rPr>
                                          <m:t>8</m:t>
                                        </m:r>
                                      </m:sub>
                                    </m:sSub>
                                    <m:r>
                                      <a:rPr lang="en-US" sz="800" kern="1200">
                                        <a:effectLst/>
                                      </a:rPr>
                                      <m:t>, </m:t>
                                    </m:r>
                                    <m:r>
                                      <m:rPr>
                                        <m:sty m:val="p"/>
                                      </m:rPr>
                                      <a:rPr lang="en-US" sz="800" kern="1200">
                                        <a:effectLst/>
                                      </a:rPr>
                                      <m:t>PH</m:t>
                                    </m:r>
                                    <m:sSub>
                                      <m:sSubPr>
                                        <m:ctrlPr>
                                          <a:rPr lang="en-US" sz="800" kern="1200">
                                            <a:effectLst/>
                                          </a:rPr>
                                        </m:ctrlPr>
                                      </m:sSubPr>
                                      <m:e>
                                        <m:r>
                                          <m:rPr>
                                            <m:sty m:val="p"/>
                                          </m:rPr>
                                          <a:rPr lang="en-US" sz="800" kern="1200">
                                            <a:effectLst/>
                                          </a:rPr>
                                          <m:t>R</m:t>
                                        </m:r>
                                      </m:e>
                                      <m:sub>
                                        <m:r>
                                          <a:rPr lang="en-US" sz="800" kern="1200">
                                            <a:effectLst/>
                                          </a:rPr>
                                          <m:t>9</m:t>
                                        </m:r>
                                      </m:sub>
                                    </m:sSub>
                                    <m:r>
                                      <a:rPr lang="en-US" sz="800" kern="1200">
                                        <a:effectLst/>
                                      </a:rPr>
                                      <m:t>, </m:t>
                                    </m:r>
                                    <m:r>
                                      <m:rPr>
                                        <m:sty m:val="p"/>
                                      </m:rPr>
                                      <a:rPr lang="en-US" sz="800" kern="1200">
                                        <a:effectLst/>
                                      </a:rPr>
                                      <m:t>PH</m:t>
                                    </m:r>
                                    <m:sSub>
                                      <m:sSubPr>
                                        <m:ctrlPr>
                                          <a:rPr lang="en-US" sz="800" kern="1200">
                                            <a:effectLst/>
                                          </a:rPr>
                                        </m:ctrlPr>
                                      </m:sSubPr>
                                      <m:e>
                                        <m:r>
                                          <m:rPr>
                                            <m:sty m:val="p"/>
                                          </m:rPr>
                                          <a:rPr lang="en-US" sz="800" kern="1200">
                                            <a:effectLst/>
                                          </a:rPr>
                                          <m:t>R</m:t>
                                        </m:r>
                                      </m:e>
                                      <m:sub>
                                        <m:r>
                                          <a:rPr lang="en-US" sz="800" kern="1200">
                                            <a:effectLst/>
                                          </a:rPr>
                                          <m:t>10</m:t>
                                        </m:r>
                                      </m:sub>
                                    </m:sSub>
                                  </m:e>
                                </m:d>
                              </m:oMath>
                            </m:oMathPara>
                          </a14:m>
                          <a:endParaRPr lang="en-US" sz="1200" dirty="0">
                            <a:effectLst/>
                            <a:latin typeface="Times New Roman"/>
                            <a:ea typeface="SimSun"/>
                          </a:endParaRPr>
                        </a:p>
                      </a:txBody>
                      <a:tcPr marL="68580" marR="68580" marT="9525" marB="0" anchor="ctr"/>
                    </a:tc>
                    <a:tc>
                      <a:txBody>
                        <a:bodyPr/>
                        <a:lstStyle/>
                        <a:p>
                          <a:pPr marL="0" marR="0" algn="ctr">
                            <a:spcBef>
                              <a:spcPts val="0"/>
                            </a:spcBef>
                            <a:spcAft>
                              <a:spcPts val="0"/>
                            </a:spcAft>
                          </a:pPr>
                          <a:r>
                            <a:rPr lang="en-US" sz="800" kern="1200">
                              <a:effectLst/>
                            </a:rPr>
                            <a:t>Modulation</a:t>
                          </a:r>
                          <a:endParaRPr lang="en-US" sz="1200">
                            <a:effectLst/>
                          </a:endParaRPr>
                        </a:p>
                        <a:p>
                          <a:pPr marL="0" marR="0" algn="ctr">
                            <a:spcBef>
                              <a:spcPts val="0"/>
                            </a:spcBef>
                            <a:spcAft>
                              <a:spcPts val="0"/>
                            </a:spcAft>
                          </a:pPr>
                          <a:r>
                            <a:rPr lang="en-US" sz="800" kern="1200">
                              <a:effectLst/>
                            </a:rPr>
                            <a:t>format</a:t>
                          </a:r>
                          <a:endParaRPr lang="en-US" sz="1200">
                            <a:effectLst/>
                            <a:latin typeface="Times New Roman"/>
                            <a:ea typeface="SimSun"/>
                          </a:endParaRPr>
                        </a:p>
                      </a:txBody>
                      <a:tcPr marL="68580" marR="68580" marT="9525" marB="0" anchor="ctr"/>
                    </a:tc>
                    <a:tc>
                      <a:txBody>
                        <a:bodyPr/>
                        <a:lstStyle/>
                        <a:p>
                          <a:pPr marL="0" marR="0" algn="ctr">
                            <a:spcBef>
                              <a:spcPts val="0"/>
                            </a:spcBef>
                            <a:spcAft>
                              <a:spcPts val="0"/>
                            </a:spcAft>
                          </a:pPr>
                          <a:r>
                            <a:rPr lang="en-US" sz="800" kern="1200">
                              <a:effectLst/>
                            </a:rPr>
                            <a:t>FEC</a:t>
                          </a:r>
                          <a:endParaRPr lang="en-US" sz="1200">
                            <a:effectLst/>
                            <a:latin typeface="Times New Roman"/>
                            <a:ea typeface="SimSun"/>
                          </a:endParaRPr>
                        </a:p>
                      </a:txBody>
                      <a:tcPr marL="68580" marR="68580" marT="9525" marB="0" anchor="ctr"/>
                    </a:tc>
                  </a:tr>
                  <a:tr h="231481">
                    <a:tc>
                      <a:txBody>
                        <a:bodyPr/>
                        <a:lstStyle/>
                        <a:p>
                          <a:pPr marL="0" marR="0" algn="ctr">
                            <a:lnSpc>
                              <a:spcPts val="1115"/>
                            </a:lnSpc>
                            <a:spcBef>
                              <a:spcPts val="0"/>
                            </a:spcBef>
                            <a:spcAft>
                              <a:spcPts val="0"/>
                            </a:spcAft>
                          </a:pPr>
                          <a:r>
                            <a:rPr lang="en-US" sz="800" kern="1200">
                              <a:effectLst/>
                            </a:rPr>
                            <a:t>(0, 0, 0)</a:t>
                          </a:r>
                          <a:endParaRPr lang="en-US" sz="120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dirty="0">
                              <a:effectLst/>
                            </a:rPr>
                            <a:t>1/1-TASK</a:t>
                          </a:r>
                          <a:endParaRPr lang="en-US" sz="1200" dirty="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a:effectLst/>
                            </a:rPr>
                            <a:t>BCH</a:t>
                          </a:r>
                          <a:endParaRPr lang="en-US" sz="120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(1, 0, 0)</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a:effectLst/>
                            </a:rPr>
                            <a:t>2/4-TASK</a:t>
                          </a:r>
                          <a:endParaRPr lang="en-US" sz="1200" dirty="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BCH with interleaving</a:t>
                          </a:r>
                          <a:endParaRPr lang="en-US" sz="1200">
                            <a:effectLst/>
                            <a:latin typeface="Times New Roman"/>
                            <a:ea typeface="SimSun"/>
                          </a:endParaRPr>
                        </a:p>
                      </a:txBody>
                      <a:tcPr marL="68580" marR="68580" marT="9525" marB="0" anchor="ctr"/>
                    </a:tc>
                  </a:tr>
                  <a:tr h="172379">
                    <a:tc>
                      <a:txBody>
                        <a:bodyPr/>
                        <a:lstStyle/>
                        <a:p>
                          <a:pPr marL="0" marR="0" algn="ctr">
                            <a:lnSpc>
                              <a:spcPts val="800"/>
                            </a:lnSpc>
                            <a:spcBef>
                              <a:spcPts val="0"/>
                            </a:spcBef>
                            <a:spcAft>
                              <a:spcPts val="0"/>
                            </a:spcAft>
                          </a:pPr>
                          <a:r>
                            <a:rPr lang="en-US" sz="800" kern="1200">
                              <a:effectLst/>
                            </a:rPr>
                            <a:t>(0, 1, 0)</a:t>
                          </a:r>
                          <a:endParaRPr lang="en-US" sz="1200">
                            <a:effectLst/>
                            <a:latin typeface="Times New Roman"/>
                            <a:ea typeface="SimSun"/>
                          </a:endParaRPr>
                        </a:p>
                      </a:txBody>
                      <a:tcPr marL="68580" marR="68580" marT="9525" marB="0" anchor="ctr"/>
                    </a:tc>
                    <a:tc>
                      <a:txBody>
                        <a:bodyPr/>
                        <a:lstStyle/>
                        <a:p>
                          <a:pPr marL="0" marR="0" algn="ctr">
                            <a:lnSpc>
                              <a:spcPts val="800"/>
                            </a:lnSpc>
                            <a:spcBef>
                              <a:spcPts val="0"/>
                            </a:spcBef>
                            <a:spcAft>
                              <a:spcPts val="0"/>
                            </a:spcAft>
                          </a:pPr>
                          <a:r>
                            <a:rPr lang="en-US" sz="800" kern="1200" dirty="0">
                              <a:effectLst/>
                            </a:rPr>
                            <a:t>3/8-TASK</a:t>
                          </a:r>
                          <a:endParaRPr lang="en-US" sz="1200" dirty="0">
                            <a:effectLst/>
                            <a:latin typeface="Times New Roman"/>
                            <a:ea typeface="SimSun"/>
                          </a:endParaRPr>
                        </a:p>
                      </a:txBody>
                      <a:tcPr marL="68580" marR="68580" marT="9525" marB="0" anchor="ctr"/>
                    </a:tc>
                    <a:tc>
                      <a:txBody>
                        <a:bodyPr/>
                        <a:lstStyle/>
                        <a:p>
                          <a:pPr marL="0" marR="0" algn="ctr">
                            <a:lnSpc>
                              <a:spcPts val="800"/>
                            </a:lnSpc>
                            <a:spcBef>
                              <a:spcPts val="0"/>
                            </a:spcBef>
                            <a:spcAft>
                              <a:spcPts val="0"/>
                            </a:spcAft>
                          </a:pPr>
                          <a:r>
                            <a:rPr lang="en-US" sz="800" kern="1200">
                              <a:effectLst/>
                            </a:rPr>
                            <a:t>BCH with interleaving</a:t>
                          </a:r>
                          <a:endParaRPr lang="en-US" sz="1200">
                            <a:effectLst/>
                            <a:latin typeface="Times New Roman"/>
                            <a:ea typeface="SimSun"/>
                          </a:endParaRPr>
                        </a:p>
                      </a:txBody>
                      <a:tcPr marL="68580" marR="68580" marT="9525" marB="0" anchor="ctr"/>
                    </a:tc>
                  </a:tr>
                  <a:tr h="203900">
                    <a:tc>
                      <a:txBody>
                        <a:bodyPr/>
                        <a:lstStyle/>
                        <a:p>
                          <a:pPr marL="0" marR="0" algn="ctr">
                            <a:spcBef>
                              <a:spcPts val="0"/>
                            </a:spcBef>
                            <a:spcAft>
                              <a:spcPts val="0"/>
                            </a:spcAft>
                          </a:pPr>
                          <a:r>
                            <a:rPr lang="en-US" sz="800" kern="1200">
                              <a:effectLst/>
                            </a:rPr>
                            <a:t>(1, 1, 0)</a:t>
                          </a:r>
                          <a:endParaRPr lang="en-US" sz="1200">
                            <a:effectLst/>
                            <a:latin typeface="Times New Roman"/>
                            <a:ea typeface="SimSun"/>
                          </a:endParaRPr>
                        </a:p>
                      </a:txBody>
                      <a:tcPr marL="68580" marR="68580" marT="9525" marB="0" anchor="ctr"/>
                    </a:tc>
                    <a:tc>
                      <a:txBody>
                        <a:bodyPr/>
                        <a:lstStyle/>
                        <a:p>
                          <a:pPr marL="0" marR="0" algn="ctr">
                            <a:spcBef>
                              <a:spcPts val="0"/>
                            </a:spcBef>
                            <a:spcAft>
                              <a:spcPts val="0"/>
                            </a:spcAft>
                          </a:pPr>
                          <a:r>
                            <a:rPr lang="en-US" sz="800" kern="1200" dirty="0">
                              <a:effectLst/>
                            </a:rPr>
                            <a:t>5/32-TASK</a:t>
                          </a:r>
                          <a:endParaRPr lang="en-US" sz="1200" dirty="0">
                            <a:effectLst/>
                            <a:latin typeface="Times New Roman"/>
                            <a:ea typeface="SimSun"/>
                          </a:endParaRPr>
                        </a:p>
                      </a:txBody>
                      <a:tcPr marL="68580" marR="68580" marT="9525" marB="0" anchor="ctr"/>
                    </a:tc>
                    <a:tc>
                      <a:txBody>
                        <a:bodyPr/>
                        <a:lstStyle/>
                        <a:p>
                          <a:pPr marL="0" marR="0" algn="ctr">
                            <a:spcBef>
                              <a:spcPts val="0"/>
                            </a:spcBef>
                            <a:spcAft>
                              <a:spcPts val="0"/>
                            </a:spcAft>
                          </a:pPr>
                          <a:r>
                            <a:rPr lang="en-US" sz="800" kern="1200" dirty="0">
                              <a:effectLst/>
                            </a:rPr>
                            <a:t>BCH with interleaving</a:t>
                          </a:r>
                          <a:endParaRPr lang="en-US" sz="1200" dirty="0">
                            <a:effectLst/>
                            <a:latin typeface="Times New Roman"/>
                            <a:ea typeface="SimSun"/>
                          </a:endParaRPr>
                        </a:p>
                      </a:txBody>
                      <a:tcPr marL="68580" marR="68580" marT="9525" marB="0" anchor="ctr"/>
                    </a:tc>
                  </a:tr>
                  <a:tr h="231481">
                    <a:tc>
                      <a:txBody>
                        <a:bodyPr/>
                        <a:lstStyle/>
                        <a:p>
                          <a:pPr marL="0" marR="0" algn="ctr">
                            <a:lnSpc>
                              <a:spcPts val="1115"/>
                            </a:lnSpc>
                            <a:spcBef>
                              <a:spcPts val="0"/>
                            </a:spcBef>
                            <a:spcAft>
                              <a:spcPts val="0"/>
                            </a:spcAft>
                          </a:pPr>
                          <a:r>
                            <a:rPr lang="en-US" sz="800" kern="1200">
                              <a:effectLst/>
                            </a:rPr>
                            <a:t>(0, 0, 1)</a:t>
                          </a:r>
                          <a:endParaRPr lang="en-US" sz="120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a:effectLst/>
                            </a:rPr>
                            <a:t>1/1-TASK</a:t>
                          </a:r>
                          <a:endParaRPr lang="en-US" sz="120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dirty="0" err="1">
                              <a:effectLst/>
                            </a:rPr>
                            <a:t>BCH+SiPC</a:t>
                          </a:r>
                          <a:r>
                            <a:rPr lang="en-US" sz="800" kern="1200" dirty="0">
                              <a:effectLst/>
                            </a:rPr>
                            <a:t> </a:t>
                          </a:r>
                          <a:endParaRPr lang="en-US" sz="1200" dirty="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(1, 0, 1)</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2/4-TASK</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err="1">
                              <a:effectLst/>
                            </a:rPr>
                            <a:t>BCH+SiPC</a:t>
                          </a:r>
                          <a:endParaRPr lang="en-US" sz="1200" dirty="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(0, 1, 1)</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3/8-TASK</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err="1">
                              <a:effectLst/>
                            </a:rPr>
                            <a:t>BCH+SiPC</a:t>
                          </a:r>
                          <a:endParaRPr lang="en-US" sz="1200" dirty="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(1, 1, 1)</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5/32-TASK</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err="1">
                              <a:effectLst/>
                            </a:rPr>
                            <a:t>BCH+SiPC</a:t>
                          </a:r>
                          <a:endParaRPr lang="en-US" sz="1200" dirty="0">
                            <a:effectLst/>
                            <a:latin typeface="Times New Roman"/>
                            <a:ea typeface="SimSun"/>
                          </a:endParaRPr>
                        </a:p>
                      </a:txBody>
                      <a:tcPr marL="68580" marR="68580" marT="9525" marB="0" anchor="ctr"/>
                    </a:tc>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val="668729760"/>
                  </p:ext>
                </p:extLst>
              </p:nvPr>
            </p:nvGraphicFramePr>
            <p:xfrm>
              <a:off x="685800" y="1661031"/>
              <a:ext cx="6489954" cy="2225169"/>
            </p:xfrm>
            <a:graphic>
              <a:graphicData uri="http://schemas.openxmlformats.org/drawingml/2006/table">
                <a:tbl>
                  <a:tblPr>
                    <a:tableStyleId>{5940675A-B579-460E-94D1-54222C63F5DA}</a:tableStyleId>
                  </a:tblPr>
                  <a:tblGrid>
                    <a:gridCol w="1783439"/>
                    <a:gridCol w="1961264"/>
                    <a:gridCol w="2745251"/>
                  </a:tblGrid>
                  <a:tr h="538808">
                    <a:tc>
                      <a:txBody>
                        <a:bodyPr/>
                        <a:lstStyle/>
                        <a:p>
                          <a:endParaRPr lang="en-US"/>
                        </a:p>
                      </a:txBody>
                      <a:tcPr marL="68580" marR="68580" marT="9525" marB="0" anchor="ctr">
                        <a:blipFill rotWithShape="1">
                          <a:blip r:embed="rId2"/>
                          <a:stretch>
                            <a:fillRect l="-342" r="-264726" b="-315730"/>
                          </a:stretch>
                        </a:blipFill>
                      </a:tcPr>
                    </a:tc>
                    <a:tc>
                      <a:txBody>
                        <a:bodyPr/>
                        <a:lstStyle/>
                        <a:p>
                          <a:pPr marL="0" marR="0" algn="ctr">
                            <a:spcBef>
                              <a:spcPts val="0"/>
                            </a:spcBef>
                            <a:spcAft>
                              <a:spcPts val="0"/>
                            </a:spcAft>
                          </a:pPr>
                          <a:r>
                            <a:rPr lang="en-US" sz="800" kern="1200">
                              <a:effectLst/>
                            </a:rPr>
                            <a:t>Modulation</a:t>
                          </a:r>
                          <a:endParaRPr lang="en-US" sz="1200">
                            <a:effectLst/>
                          </a:endParaRPr>
                        </a:p>
                        <a:p>
                          <a:pPr marL="0" marR="0" algn="ctr">
                            <a:spcBef>
                              <a:spcPts val="0"/>
                            </a:spcBef>
                            <a:spcAft>
                              <a:spcPts val="0"/>
                            </a:spcAft>
                          </a:pPr>
                          <a:r>
                            <a:rPr lang="en-US" sz="800" kern="1200">
                              <a:effectLst/>
                            </a:rPr>
                            <a:t>format</a:t>
                          </a:r>
                          <a:endParaRPr lang="en-US" sz="1200">
                            <a:effectLst/>
                            <a:latin typeface="Times New Roman"/>
                            <a:ea typeface="SimSun"/>
                          </a:endParaRPr>
                        </a:p>
                      </a:txBody>
                      <a:tcPr marL="68580" marR="68580" marT="9525" marB="0" anchor="ctr"/>
                    </a:tc>
                    <a:tc>
                      <a:txBody>
                        <a:bodyPr/>
                        <a:lstStyle/>
                        <a:p>
                          <a:pPr marL="0" marR="0" algn="ctr">
                            <a:spcBef>
                              <a:spcPts val="0"/>
                            </a:spcBef>
                            <a:spcAft>
                              <a:spcPts val="0"/>
                            </a:spcAft>
                          </a:pPr>
                          <a:r>
                            <a:rPr lang="en-US" sz="800" kern="1200">
                              <a:effectLst/>
                            </a:rPr>
                            <a:t>FEC</a:t>
                          </a:r>
                          <a:endParaRPr lang="en-US" sz="1200">
                            <a:effectLst/>
                            <a:latin typeface="Times New Roman"/>
                            <a:ea typeface="SimSun"/>
                          </a:endParaRPr>
                        </a:p>
                      </a:txBody>
                      <a:tcPr marL="68580" marR="68580" marT="9525" marB="0" anchor="ctr"/>
                    </a:tc>
                  </a:tr>
                  <a:tr h="231481">
                    <a:tc>
                      <a:txBody>
                        <a:bodyPr/>
                        <a:lstStyle/>
                        <a:p>
                          <a:pPr marL="0" marR="0" algn="ctr">
                            <a:lnSpc>
                              <a:spcPts val="1115"/>
                            </a:lnSpc>
                            <a:spcBef>
                              <a:spcPts val="0"/>
                            </a:spcBef>
                            <a:spcAft>
                              <a:spcPts val="0"/>
                            </a:spcAft>
                          </a:pPr>
                          <a:r>
                            <a:rPr lang="en-US" sz="800" kern="1200">
                              <a:effectLst/>
                            </a:rPr>
                            <a:t>(0, 0, 0)</a:t>
                          </a:r>
                          <a:endParaRPr lang="en-US" sz="120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dirty="0">
                              <a:effectLst/>
                            </a:rPr>
                            <a:t>1/1-TASK</a:t>
                          </a:r>
                          <a:endParaRPr lang="en-US" sz="1200" dirty="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a:effectLst/>
                            </a:rPr>
                            <a:t>BCH</a:t>
                          </a:r>
                          <a:endParaRPr lang="en-US" sz="120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(1, 0, 0)</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a:effectLst/>
                            </a:rPr>
                            <a:t>2/4-TASK</a:t>
                          </a:r>
                          <a:endParaRPr lang="en-US" sz="1200" dirty="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BCH with interleaving</a:t>
                          </a:r>
                          <a:endParaRPr lang="en-US" sz="1200">
                            <a:effectLst/>
                            <a:latin typeface="Times New Roman"/>
                            <a:ea typeface="SimSun"/>
                          </a:endParaRPr>
                        </a:p>
                      </a:txBody>
                      <a:tcPr marL="68580" marR="68580" marT="9525" marB="0" anchor="ctr"/>
                    </a:tc>
                  </a:tr>
                  <a:tr h="172379">
                    <a:tc>
                      <a:txBody>
                        <a:bodyPr/>
                        <a:lstStyle/>
                        <a:p>
                          <a:pPr marL="0" marR="0" algn="ctr">
                            <a:lnSpc>
                              <a:spcPts val="800"/>
                            </a:lnSpc>
                            <a:spcBef>
                              <a:spcPts val="0"/>
                            </a:spcBef>
                            <a:spcAft>
                              <a:spcPts val="0"/>
                            </a:spcAft>
                          </a:pPr>
                          <a:r>
                            <a:rPr lang="en-US" sz="800" kern="1200">
                              <a:effectLst/>
                            </a:rPr>
                            <a:t>(0, 1, 0)</a:t>
                          </a:r>
                          <a:endParaRPr lang="en-US" sz="1200">
                            <a:effectLst/>
                            <a:latin typeface="Times New Roman"/>
                            <a:ea typeface="SimSun"/>
                          </a:endParaRPr>
                        </a:p>
                      </a:txBody>
                      <a:tcPr marL="68580" marR="68580" marT="9525" marB="0" anchor="ctr"/>
                    </a:tc>
                    <a:tc>
                      <a:txBody>
                        <a:bodyPr/>
                        <a:lstStyle/>
                        <a:p>
                          <a:pPr marL="0" marR="0" algn="ctr">
                            <a:lnSpc>
                              <a:spcPts val="800"/>
                            </a:lnSpc>
                            <a:spcBef>
                              <a:spcPts val="0"/>
                            </a:spcBef>
                            <a:spcAft>
                              <a:spcPts val="0"/>
                            </a:spcAft>
                          </a:pPr>
                          <a:r>
                            <a:rPr lang="en-US" sz="800" kern="1200" dirty="0">
                              <a:effectLst/>
                            </a:rPr>
                            <a:t>3/8-TASK</a:t>
                          </a:r>
                          <a:endParaRPr lang="en-US" sz="1200" dirty="0">
                            <a:effectLst/>
                            <a:latin typeface="Times New Roman"/>
                            <a:ea typeface="SimSun"/>
                          </a:endParaRPr>
                        </a:p>
                      </a:txBody>
                      <a:tcPr marL="68580" marR="68580" marT="9525" marB="0" anchor="ctr"/>
                    </a:tc>
                    <a:tc>
                      <a:txBody>
                        <a:bodyPr/>
                        <a:lstStyle/>
                        <a:p>
                          <a:pPr marL="0" marR="0" algn="ctr">
                            <a:lnSpc>
                              <a:spcPts val="800"/>
                            </a:lnSpc>
                            <a:spcBef>
                              <a:spcPts val="0"/>
                            </a:spcBef>
                            <a:spcAft>
                              <a:spcPts val="0"/>
                            </a:spcAft>
                          </a:pPr>
                          <a:r>
                            <a:rPr lang="en-US" sz="800" kern="1200">
                              <a:effectLst/>
                            </a:rPr>
                            <a:t>BCH with interleaving</a:t>
                          </a:r>
                          <a:endParaRPr lang="en-US" sz="1200">
                            <a:effectLst/>
                            <a:latin typeface="Times New Roman"/>
                            <a:ea typeface="SimSun"/>
                          </a:endParaRPr>
                        </a:p>
                      </a:txBody>
                      <a:tcPr marL="68580" marR="68580" marT="9525" marB="0" anchor="ctr"/>
                    </a:tc>
                  </a:tr>
                  <a:tr h="203900">
                    <a:tc>
                      <a:txBody>
                        <a:bodyPr/>
                        <a:lstStyle/>
                        <a:p>
                          <a:pPr marL="0" marR="0" algn="ctr">
                            <a:spcBef>
                              <a:spcPts val="0"/>
                            </a:spcBef>
                            <a:spcAft>
                              <a:spcPts val="0"/>
                            </a:spcAft>
                          </a:pPr>
                          <a:r>
                            <a:rPr lang="en-US" sz="800" kern="1200">
                              <a:effectLst/>
                            </a:rPr>
                            <a:t>(1, 1, 0)</a:t>
                          </a:r>
                          <a:endParaRPr lang="en-US" sz="1200">
                            <a:effectLst/>
                            <a:latin typeface="Times New Roman"/>
                            <a:ea typeface="SimSun"/>
                          </a:endParaRPr>
                        </a:p>
                      </a:txBody>
                      <a:tcPr marL="68580" marR="68580" marT="9525" marB="0" anchor="ctr"/>
                    </a:tc>
                    <a:tc>
                      <a:txBody>
                        <a:bodyPr/>
                        <a:lstStyle/>
                        <a:p>
                          <a:pPr marL="0" marR="0" algn="ctr">
                            <a:spcBef>
                              <a:spcPts val="0"/>
                            </a:spcBef>
                            <a:spcAft>
                              <a:spcPts val="0"/>
                            </a:spcAft>
                          </a:pPr>
                          <a:r>
                            <a:rPr lang="en-US" sz="800" kern="1200" dirty="0">
                              <a:effectLst/>
                            </a:rPr>
                            <a:t>5/32-TASK</a:t>
                          </a:r>
                          <a:endParaRPr lang="en-US" sz="1200" dirty="0">
                            <a:effectLst/>
                            <a:latin typeface="Times New Roman"/>
                            <a:ea typeface="SimSun"/>
                          </a:endParaRPr>
                        </a:p>
                      </a:txBody>
                      <a:tcPr marL="68580" marR="68580" marT="9525" marB="0" anchor="ctr"/>
                    </a:tc>
                    <a:tc>
                      <a:txBody>
                        <a:bodyPr/>
                        <a:lstStyle/>
                        <a:p>
                          <a:pPr marL="0" marR="0" algn="ctr">
                            <a:spcBef>
                              <a:spcPts val="0"/>
                            </a:spcBef>
                            <a:spcAft>
                              <a:spcPts val="0"/>
                            </a:spcAft>
                          </a:pPr>
                          <a:r>
                            <a:rPr lang="en-US" sz="800" kern="1200" dirty="0">
                              <a:effectLst/>
                            </a:rPr>
                            <a:t>BCH with interleaving</a:t>
                          </a:r>
                          <a:endParaRPr lang="en-US" sz="1200" dirty="0">
                            <a:effectLst/>
                            <a:latin typeface="Times New Roman"/>
                            <a:ea typeface="SimSun"/>
                          </a:endParaRPr>
                        </a:p>
                      </a:txBody>
                      <a:tcPr marL="68580" marR="68580" marT="9525" marB="0" anchor="ctr"/>
                    </a:tc>
                  </a:tr>
                  <a:tr h="231481">
                    <a:tc>
                      <a:txBody>
                        <a:bodyPr/>
                        <a:lstStyle/>
                        <a:p>
                          <a:pPr marL="0" marR="0" algn="ctr">
                            <a:lnSpc>
                              <a:spcPts val="1115"/>
                            </a:lnSpc>
                            <a:spcBef>
                              <a:spcPts val="0"/>
                            </a:spcBef>
                            <a:spcAft>
                              <a:spcPts val="0"/>
                            </a:spcAft>
                          </a:pPr>
                          <a:r>
                            <a:rPr lang="en-US" sz="800" kern="1200">
                              <a:effectLst/>
                            </a:rPr>
                            <a:t>(0, 0, 1)</a:t>
                          </a:r>
                          <a:endParaRPr lang="en-US" sz="120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a:effectLst/>
                            </a:rPr>
                            <a:t>1/1-TASK</a:t>
                          </a:r>
                          <a:endParaRPr lang="en-US" sz="1200">
                            <a:effectLst/>
                            <a:latin typeface="Times New Roman"/>
                            <a:ea typeface="SimSun"/>
                          </a:endParaRPr>
                        </a:p>
                      </a:txBody>
                      <a:tcPr marL="68580" marR="68580" marT="9525" marB="0" anchor="ctr"/>
                    </a:tc>
                    <a:tc>
                      <a:txBody>
                        <a:bodyPr/>
                        <a:lstStyle/>
                        <a:p>
                          <a:pPr marL="0" marR="0" algn="ctr">
                            <a:lnSpc>
                              <a:spcPts val="1115"/>
                            </a:lnSpc>
                            <a:spcBef>
                              <a:spcPts val="0"/>
                            </a:spcBef>
                            <a:spcAft>
                              <a:spcPts val="0"/>
                            </a:spcAft>
                          </a:pPr>
                          <a:r>
                            <a:rPr lang="en-US" sz="800" kern="1200" dirty="0" err="1">
                              <a:effectLst/>
                            </a:rPr>
                            <a:t>BCH+SiPC</a:t>
                          </a:r>
                          <a:r>
                            <a:rPr lang="en-US" sz="800" kern="1200" dirty="0">
                              <a:effectLst/>
                            </a:rPr>
                            <a:t> </a:t>
                          </a:r>
                          <a:endParaRPr lang="en-US" sz="1200" dirty="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(1, 0, 1)</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2/4-TASK</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err="1">
                              <a:effectLst/>
                            </a:rPr>
                            <a:t>BCH+SiPC</a:t>
                          </a:r>
                          <a:endParaRPr lang="en-US" sz="1200" dirty="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(0, 1, 1)</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3/8-TASK</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err="1">
                              <a:effectLst/>
                            </a:rPr>
                            <a:t>BCH+SiPC</a:t>
                          </a:r>
                          <a:endParaRPr lang="en-US" sz="1200" dirty="0">
                            <a:effectLst/>
                            <a:latin typeface="Times New Roman"/>
                            <a:ea typeface="SimSun"/>
                          </a:endParaRPr>
                        </a:p>
                      </a:txBody>
                      <a:tcPr marL="68580" marR="68580" marT="9525" marB="0" anchor="ctr"/>
                    </a:tc>
                  </a:tr>
                  <a:tr h="211780">
                    <a:tc>
                      <a:txBody>
                        <a:bodyPr/>
                        <a:lstStyle/>
                        <a:p>
                          <a:pPr marL="0" marR="0" algn="ctr">
                            <a:lnSpc>
                              <a:spcPts val="980"/>
                            </a:lnSpc>
                            <a:spcBef>
                              <a:spcPts val="0"/>
                            </a:spcBef>
                            <a:spcAft>
                              <a:spcPts val="0"/>
                            </a:spcAft>
                          </a:pPr>
                          <a:r>
                            <a:rPr lang="en-US" sz="800" kern="1200">
                              <a:effectLst/>
                            </a:rPr>
                            <a:t>(1, 1, 1)</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a:effectLst/>
                            </a:rPr>
                            <a:t>5/32-TASK</a:t>
                          </a:r>
                          <a:endParaRPr lang="en-US" sz="1200">
                            <a:effectLst/>
                            <a:latin typeface="Times New Roman"/>
                            <a:ea typeface="SimSun"/>
                          </a:endParaRPr>
                        </a:p>
                      </a:txBody>
                      <a:tcPr marL="68580" marR="68580" marT="9525" marB="0" anchor="ctr"/>
                    </a:tc>
                    <a:tc>
                      <a:txBody>
                        <a:bodyPr/>
                        <a:lstStyle/>
                        <a:p>
                          <a:pPr marL="0" marR="0" algn="ctr">
                            <a:lnSpc>
                              <a:spcPts val="980"/>
                            </a:lnSpc>
                            <a:spcBef>
                              <a:spcPts val="0"/>
                            </a:spcBef>
                            <a:spcAft>
                              <a:spcPts val="0"/>
                            </a:spcAft>
                          </a:pPr>
                          <a:r>
                            <a:rPr lang="en-US" sz="800" kern="1200" dirty="0" err="1">
                              <a:effectLst/>
                            </a:rPr>
                            <a:t>BCH+SiPC</a:t>
                          </a:r>
                          <a:endParaRPr lang="en-US" sz="1200" dirty="0">
                            <a:effectLst/>
                            <a:latin typeface="Times New Roman"/>
                            <a:ea typeface="SimSun"/>
                          </a:endParaRPr>
                        </a:p>
                      </a:txBody>
                      <a:tcPr marL="68580" marR="68580" marT="9525" marB="0" anchor="ctr"/>
                    </a:tc>
                  </a:tr>
                </a:tbl>
              </a:graphicData>
            </a:graphic>
          </p:graphicFrame>
        </mc:Fallback>
      </mc:AlternateContent>
      <p:sp>
        <p:nvSpPr>
          <p:cNvPr id="7" name="Rectangle 1"/>
          <p:cNvSpPr>
            <a:spLocks noChangeArrowheads="1"/>
          </p:cNvSpPr>
          <p:nvPr/>
        </p:nvSpPr>
        <p:spPr bwMode="auto">
          <a:xfrm>
            <a:off x="1968500" y="3321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05035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43928</TotalTime>
  <Words>2997</Words>
  <Application>Microsoft Office PowerPoint</Application>
  <PresentationFormat>On-screen Show (4:3)</PresentationFormat>
  <Paragraphs>455</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Comments on MCS/MFI/CFI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Comments on FEC/multiple FECs</vt:lpstr>
      <vt:lpstr>Comments on 5C requirement of distinct identity</vt:lpstr>
      <vt:lpstr>PowerPoint Presentation</vt:lpstr>
      <vt:lpstr>PowerPoint Presentation</vt:lpstr>
      <vt:lpstr>Comments on the co-existence document</vt:lpstr>
      <vt:lpstr>Resolution: Revised </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879</cp:revision>
  <cp:lastPrinted>1998-02-10T13:28:06Z</cp:lastPrinted>
  <dcterms:created xsi:type="dcterms:W3CDTF">1999-11-08T18:59:45Z</dcterms:created>
  <dcterms:modified xsi:type="dcterms:W3CDTF">2014-12-10T09:36:27Z</dcterms:modified>
  <cp:contentStatus>Final</cp:contentStatus>
</cp:coreProperties>
</file>