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78" r:id="rId2"/>
    <p:sldId id="494" r:id="rId3"/>
    <p:sldId id="495" r:id="rId4"/>
    <p:sldId id="480" r:id="rId5"/>
    <p:sldId id="497" r:id="rId6"/>
    <p:sldId id="498" r:id="rId7"/>
    <p:sldId id="499" r:id="rId8"/>
    <p:sldId id="500" r:id="rId9"/>
    <p:sldId id="501" r:id="rId10"/>
    <p:sldId id="502" r:id="rId11"/>
    <p:sldId id="503" r:id="rId12"/>
    <p:sldId id="483" r:id="rId13"/>
    <p:sldId id="484" r:id="rId14"/>
    <p:sldId id="485" r:id="rId15"/>
    <p:sldId id="487" r:id="rId16"/>
    <p:sldId id="488" r:id="rId17"/>
    <p:sldId id="491" r:id="rId18"/>
    <p:sldId id="49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888" autoAdjust="0"/>
    <p:restoredTop sz="95915" autoAdjust="0"/>
  </p:normalViewPr>
  <p:slideViewPr>
    <p:cSldViewPr>
      <p:cViewPr>
        <p:scale>
          <a:sx n="75" d="100"/>
          <a:sy n="75" d="100"/>
        </p:scale>
        <p:origin x="-1788"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802.15-14-0051-00-004q</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74F801F5-A82D-402B-9E99-F10C03DFC974}" type="slidenum">
              <a:rPr lang="en-US" smtClean="0"/>
              <a:pPr/>
              <a:t>3</a:t>
            </a:fld>
            <a:endParaRPr lang="en-US"/>
          </a:p>
        </p:txBody>
      </p:sp>
    </p:spTree>
    <p:extLst>
      <p:ext uri="{BB962C8B-B14F-4D97-AF65-F5344CB8AC3E}">
        <p14:creationId xmlns:p14="http://schemas.microsoft.com/office/powerpoint/2010/main" val="237287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15-14-0680-00-004q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Nov </a:t>
            </a:r>
            <a:r>
              <a:rPr lang="en-US" sz="1400" b="1" dirty="0" smtClean="0">
                <a:latin typeface="+mj-lt"/>
              </a:rPr>
              <a:t>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a:t>
            </a:r>
            <a:r>
              <a:rPr lang="en-US" sz="1200" dirty="0" smtClean="0"/>
              <a:t>, </a:t>
            </a:r>
            <a:r>
              <a:rPr lang="en-US" sz="1200" dirty="0" smtClean="0"/>
              <a:t>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Comment resolutions on the review comments for the letter ballot.</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21</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January,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a:t>
            </a:r>
            <a:r>
              <a:rPr lang="en-US" altLang="zh-CN" sz="1800" dirty="0" smtClean="0">
                <a:solidFill>
                  <a:schemeClr val="accent1">
                    <a:lumMod val="75000"/>
                  </a:schemeClr>
                </a:solidFill>
              </a:rPr>
              <a:t>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59902095"/>
              </p:ext>
            </p:extLst>
          </p:nvPr>
        </p:nvGraphicFramePr>
        <p:xfrm>
          <a:off x="330200" y="762000"/>
          <a:ext cx="8356602" cy="1807845"/>
        </p:xfrm>
        <a:graphic>
          <a:graphicData uri="http://schemas.openxmlformats.org/drawingml/2006/table">
            <a:tbl>
              <a:tblPr firstRow="1" bandRow="1">
                <a:tableStyleId>{8A107856-5554-42FB-B03E-39F5DBC370BA}</a:tableStyleId>
              </a:tblPr>
              <a:tblGrid>
                <a:gridCol w="473875"/>
                <a:gridCol w="640339"/>
                <a:gridCol w="531784"/>
                <a:gridCol w="531784"/>
                <a:gridCol w="531784"/>
                <a:gridCol w="3589634"/>
                <a:gridCol w="1143000"/>
                <a:gridCol w="91440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Decision</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1288</a:t>
                      </a:r>
                    </a:p>
                  </a:txBody>
                  <a:tcPr marL="9525" marR="9525" marT="9525" marB="0" anchor="ctr"/>
                </a:tc>
                <a:tc>
                  <a:txBody>
                    <a:bodyPr/>
                    <a:lstStyle/>
                    <a:p>
                      <a:pPr algn="ctr" fontAlgn="b"/>
                      <a:r>
                        <a:rPr lang="en-US" sz="1100" b="1" i="0" u="none" strike="noStrike">
                          <a:solidFill>
                            <a:srgbClr val="3F3F3F"/>
                          </a:solidFill>
                          <a:effectLst/>
                          <a:latin typeface="Calibri"/>
                        </a:rPr>
                        <a:t>James Gilb</a:t>
                      </a:r>
                    </a:p>
                  </a:txBody>
                  <a:tcPr marL="9525" marR="9525" marT="9525" marB="0" anchor="ctr"/>
                </a:tc>
                <a:tc>
                  <a:txBody>
                    <a:bodyPr/>
                    <a:lstStyle/>
                    <a:p>
                      <a:pPr algn="ctr" fontAlgn="ctr"/>
                      <a:r>
                        <a:rPr lang="en-US" sz="1100" b="1" i="0" u="none" strike="noStrike">
                          <a:solidFill>
                            <a:srgbClr val="3F3F3F"/>
                          </a:solidFill>
                          <a:effectLst/>
                          <a:latin typeface="Calibri"/>
                        </a:rPr>
                        <a:t>28</a:t>
                      </a:r>
                    </a:p>
                  </a:txBody>
                  <a:tcPr marL="9525" marR="9525" marT="9525" marB="0" anchor="ctr"/>
                </a:tc>
                <a:tc>
                  <a:txBody>
                    <a:bodyPr/>
                    <a:lstStyle/>
                    <a:p>
                      <a:pPr algn="ctr" fontAlgn="ctr"/>
                      <a:r>
                        <a:rPr lang="en-US" sz="1100" b="1" i="0" u="none" strike="noStrike">
                          <a:solidFill>
                            <a:srgbClr val="3F3F3F"/>
                          </a:solidFill>
                          <a:effectLst/>
                          <a:latin typeface="Calibri"/>
                        </a:rPr>
                        <a:t>30.8</a:t>
                      </a:r>
                    </a:p>
                  </a:txBody>
                  <a:tcPr marL="9525" marR="9525" marT="9525" marB="0" anchor="ctr"/>
                </a:tc>
                <a:tc>
                  <a:txBody>
                    <a:bodyPr/>
                    <a:lstStyle/>
                    <a:p>
                      <a:pPr algn="ctr" fontAlgn="ctr"/>
                      <a:r>
                        <a:rPr lang="en-US" sz="1100" b="1" i="0" u="none" strike="noStrike">
                          <a:solidFill>
                            <a:srgbClr val="3F3F3F"/>
                          </a:solidFill>
                          <a:effectLst/>
                          <a:latin typeface="Calibri"/>
                        </a:rPr>
                        <a:t>11</a:t>
                      </a:r>
                    </a:p>
                  </a:txBody>
                  <a:tcPr marL="9525" marR="9525" marT="9525" marB="0" anchor="ctr"/>
                </a:tc>
                <a:tc>
                  <a:txBody>
                    <a:bodyPr/>
                    <a:lstStyle/>
                    <a:p>
                      <a:pPr algn="ctr" fontAlgn="b"/>
                      <a:r>
                        <a:rPr lang="en-US" sz="1100" b="1" i="0" u="none" strike="noStrike">
                          <a:solidFill>
                            <a:srgbClr val="3F3F3F"/>
                          </a:solidFill>
                          <a:effectLst/>
                          <a:latin typeface="Calibri"/>
                        </a:rPr>
                        <a:t>There is no “baseband signal” in the standard.  A compliant implementation is not required to create that baseband signal, only the RF signal is specified.  The inclusion of this detail, as with the ASK with negative amplitude (no such thing exists at RF, all amplitude is positive, but it may have a relative phase difference) in the previous subclause cast a shadow on this entire effort.  The goal is to create an RF waveform, not a baseband waveform.</a:t>
                      </a:r>
                    </a:p>
                  </a:txBody>
                  <a:tcPr marL="9525" marR="9525" marT="9525" marB="0" anchor="ctr"/>
                </a:tc>
                <a:tc>
                  <a:txBody>
                    <a:bodyPr/>
                    <a:lstStyle/>
                    <a:p>
                      <a:pPr algn="ctr" fontAlgn="b"/>
                      <a:r>
                        <a:rPr lang="en-US" sz="1100" b="1" i="0" u="none" strike="noStrike">
                          <a:solidFill>
                            <a:srgbClr val="3F3F3F"/>
                          </a:solidFill>
                          <a:effectLst/>
                          <a:latin typeface="Calibri"/>
                        </a:rPr>
                        <a:t>Delete the baseband signal representation as it is meaningless.</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152400" y="2590800"/>
                <a:ext cx="8686800" cy="3535583"/>
              </a:xfrm>
              <a:prstGeom prst="rect">
                <a:avLst/>
              </a:prstGeom>
              <a:noFill/>
            </p:spPr>
            <p:txBody>
              <a:bodyPr wrap="square" rtlCol="0">
                <a:spAutoFit/>
              </a:bodyPr>
              <a:lstStyle/>
              <a:p>
                <a:r>
                  <a:rPr lang="en-US" sz="1800" b="1" dirty="0" smtClean="0"/>
                  <a:t>Modifications:</a:t>
                </a:r>
              </a:p>
              <a:p>
                <a:pPr marL="285750" indent="-285750">
                  <a:buFont typeface="Arial" panose="020B0604020202020204" pitchFamily="34" charset="0"/>
                  <a:buChar char="•"/>
                </a:pPr>
                <a:r>
                  <a:rPr lang="en-US" sz="1800" dirty="0" smtClean="0"/>
                  <a:t>In Pg. </a:t>
                </a:r>
                <a:r>
                  <a:rPr lang="en-US" sz="1800" dirty="0" smtClean="0"/>
                  <a:t>28, </a:t>
                </a:r>
                <a:r>
                  <a:rPr lang="en-US" sz="1800" dirty="0" smtClean="0"/>
                  <a:t>delete </a:t>
                </a:r>
                <a:r>
                  <a:rPr lang="en-US" sz="1800" dirty="0" smtClean="0"/>
                  <a:t>the entire text in the sub-clause 30.8 with the following text:</a:t>
                </a:r>
                <a:endParaRPr lang="en-US" sz="1800" dirty="0" smtClean="0"/>
              </a:p>
              <a:p>
                <a:pPr marL="285750" indent="-285750">
                  <a:buFont typeface="Arial" panose="020B0604020202020204" pitchFamily="34" charset="0"/>
                  <a:buChar char="•"/>
                </a:pPr>
                <a:endParaRPr lang="en-US" sz="1800" b="1" dirty="0" smtClean="0"/>
              </a:p>
              <a:p>
                <a:r>
                  <a:rPr lang="en-US" sz="1800" b="1" dirty="0" smtClean="0"/>
                  <a:t>“ </a:t>
                </a:r>
                <a:r>
                  <a:rPr lang="en-US" sz="1400" i="1" dirty="0" smtClean="0"/>
                  <a:t>The </a:t>
                </a:r>
                <a:r>
                  <a:rPr lang="en-US" sz="1400" i="1" dirty="0"/>
                  <a:t>modulated PPDU signal is represented as</a:t>
                </a:r>
              </a:p>
              <a:p>
                <a14:m>
                  <m:oMathPara xmlns:m="http://schemas.openxmlformats.org/officeDocument/2006/math">
                    <m:oMathParaPr>
                      <m:jc m:val="centerGroup"/>
                    </m:oMathParaPr>
                    <m:oMath xmlns:m="http://schemas.openxmlformats.org/officeDocument/2006/math">
                      <m:sSub>
                        <m:sSubPr>
                          <m:ctrlPr>
                            <a:rPr lang="en-US" sz="1400" i="1"/>
                          </m:ctrlPr>
                        </m:sSubPr>
                        <m:e>
                          <m:r>
                            <a:rPr lang="en-US" sz="1400" i="1"/>
                            <m:t>𝑥</m:t>
                          </m:r>
                        </m:e>
                        <m:sub>
                          <m:r>
                            <a:rPr lang="en-US" sz="1400" i="1"/>
                            <m:t>𝑃𝐵</m:t>
                          </m:r>
                        </m:sub>
                      </m:sSub>
                      <m:d>
                        <m:dPr>
                          <m:ctrlPr>
                            <a:rPr lang="en-US" sz="1400" i="1"/>
                          </m:ctrlPr>
                        </m:dPr>
                        <m:e>
                          <m:r>
                            <a:rPr lang="en-US" sz="1400" i="1"/>
                            <m:t>𝑡</m:t>
                          </m:r>
                        </m:e>
                      </m:d>
                      <m:r>
                        <a:rPr lang="en-US" sz="1400" i="1"/>
                        <m:t>=</m:t>
                      </m:r>
                      <m:d>
                        <m:dPr>
                          <m:begChr m:val="["/>
                          <m:endChr m:val="]"/>
                          <m:ctrlPr>
                            <a:rPr lang="en-US" sz="1400" i="1"/>
                          </m:ctrlPr>
                        </m:dPr>
                        <m:e>
                          <m:r>
                            <a:rPr lang="en-US" sz="1400" i="1"/>
                            <m:t>𝐴</m:t>
                          </m:r>
                          <m:nary>
                            <m:naryPr>
                              <m:chr m:val="∑"/>
                              <m:ctrlPr>
                                <a:rPr lang="en-US" sz="1400" i="1"/>
                              </m:ctrlPr>
                            </m:naryPr>
                            <m:sub>
                              <m:r>
                                <a:rPr lang="en-US" sz="1400" i="1"/>
                                <m:t>𝑛</m:t>
                              </m:r>
                              <m:r>
                                <a:rPr lang="en-US" sz="1400" i="1"/>
                                <m:t>=1</m:t>
                              </m:r>
                            </m:sub>
                            <m:sup>
                              <m:sSub>
                                <m:sSubPr>
                                  <m:ctrlPr>
                                    <a:rPr lang="en-US" sz="1400" i="1"/>
                                  </m:ctrlPr>
                                </m:sSubPr>
                                <m:e>
                                  <m:r>
                                    <a:rPr lang="en-US" sz="1400" i="1"/>
                                    <m:t>𝑁</m:t>
                                  </m:r>
                                </m:e>
                                <m:sub>
                                  <m:r>
                                    <a:rPr lang="en-US" sz="1400" i="1"/>
                                    <m:t>𝑃𝑃𝐷𝑈</m:t>
                                  </m:r>
                                </m:sub>
                              </m:sSub>
                            </m:sup>
                            <m:e>
                              <m:r>
                                <a:rPr lang="en-US" sz="1400" i="1"/>
                                <m:t>𝑑</m:t>
                              </m:r>
                              <m:r>
                                <a:rPr lang="en-US" sz="1400" i="1"/>
                                <m:t>(</m:t>
                              </m:r>
                              <m:r>
                                <a:rPr lang="en-US" sz="1400" i="1"/>
                                <m:t>𝑛</m:t>
                              </m:r>
                              <m:r>
                                <a:rPr lang="en-US" sz="1400" i="1"/>
                                <m:t>)</m:t>
                              </m:r>
                              <m:r>
                                <a:rPr lang="en-US" sz="1400" i="1"/>
                                <m:t>𝑔</m:t>
                              </m:r>
                              <m:d>
                                <m:dPr>
                                  <m:ctrlPr>
                                    <a:rPr lang="en-US" sz="1400" i="1"/>
                                  </m:ctrlPr>
                                </m:dPr>
                                <m:e>
                                  <m:r>
                                    <a:rPr lang="en-US" sz="1400" i="1"/>
                                    <m:t>𝑡</m:t>
                                  </m:r>
                                  <m:r>
                                    <a:rPr lang="en-US" sz="1400" i="1"/>
                                    <m:t>−</m:t>
                                  </m:r>
                                  <m:r>
                                    <a:rPr lang="en-US" sz="1400" i="1"/>
                                    <m:t>𝑛</m:t>
                                  </m:r>
                                  <m:sSub>
                                    <m:sSubPr>
                                      <m:ctrlPr>
                                        <a:rPr lang="en-US" sz="1400" i="1"/>
                                      </m:ctrlPr>
                                    </m:sSubPr>
                                    <m:e>
                                      <m:r>
                                        <a:rPr lang="en-US" sz="1400" i="1"/>
                                        <m:t>𝑇</m:t>
                                      </m:r>
                                    </m:e>
                                    <m:sub>
                                      <m:r>
                                        <a:rPr lang="en-US" sz="1400" i="1"/>
                                        <m:t>𝑐h𝑖𝑝</m:t>
                                      </m:r>
                                    </m:sub>
                                  </m:sSub>
                                </m:e>
                              </m:d>
                            </m:e>
                          </m:nary>
                        </m:e>
                      </m:d>
                      <m:r>
                        <a:rPr lang="en-US" sz="1400" i="1"/>
                        <m:t> </m:t>
                      </m:r>
                      <m:func>
                        <m:funcPr>
                          <m:ctrlPr>
                            <a:rPr lang="en-US" sz="1400" i="1"/>
                          </m:ctrlPr>
                        </m:funcPr>
                        <m:fName>
                          <m:r>
                            <a:rPr lang="en-US" sz="1400" i="1"/>
                            <m:t>𝑐𝑜𝑠</m:t>
                          </m:r>
                        </m:fName>
                        <m:e>
                          <m:sSub>
                            <m:sSubPr>
                              <m:ctrlPr>
                                <a:rPr lang="en-US" sz="1400" i="1"/>
                              </m:ctrlPr>
                            </m:sSubPr>
                            <m:e>
                              <m:r>
                                <a:rPr lang="en-US" sz="1400" i="1"/>
                                <m:t>(</m:t>
                              </m:r>
                              <m:r>
                                <a:rPr lang="en-US" sz="1400" i="1"/>
                                <m:t>𝜔</m:t>
                              </m:r>
                            </m:e>
                            <m:sub>
                              <m:r>
                                <a:rPr lang="en-US" sz="1400" i="1"/>
                                <m:t>𝑐</m:t>
                              </m:r>
                            </m:sub>
                          </m:sSub>
                          <m:r>
                            <a:rPr lang="en-US" sz="1400" i="1"/>
                            <m:t>𝑡</m:t>
                          </m:r>
                          <m:r>
                            <a:rPr lang="en-US" sz="1400" i="1"/>
                            <m:t>+</m:t>
                          </m:r>
                          <m:r>
                            <a:rPr lang="en-US" sz="1400" i="1"/>
                            <m:t>𝜙</m:t>
                          </m:r>
                          <m:r>
                            <a:rPr lang="en-US" sz="1400" i="1"/>
                            <m:t>)</m:t>
                          </m:r>
                        </m:e>
                      </m:func>
                      <m:r>
                        <a:rPr lang="en-US" sz="1400" i="1"/>
                        <m:t>     </m:t>
                      </m:r>
                    </m:oMath>
                  </m:oMathPara>
                </a14:m>
                <a:endParaRPr lang="en-US" sz="1400" i="1" dirty="0"/>
              </a:p>
              <a:p>
                <a:r>
                  <a:rPr lang="en-US" sz="1400" i="1" dirty="0"/>
                  <a:t>where</a:t>
                </a:r>
              </a:p>
              <a:p>
                <a:r>
                  <a:rPr lang="en-US" sz="1400" dirty="0" smtClean="0"/>
                  <a:t>               </a:t>
                </a:r>
                <a14:m>
                  <m:oMath xmlns:m="http://schemas.openxmlformats.org/officeDocument/2006/math">
                    <m:r>
                      <a:rPr lang="en-US" sz="1400" i="1"/>
                      <m:t>𝑑</m:t>
                    </m:r>
                    <m:r>
                      <a:rPr lang="en-US" sz="1400" i="1"/>
                      <m:t>(</m:t>
                    </m:r>
                    <m:r>
                      <a:rPr lang="en-US" sz="1400" i="1"/>
                      <m:t>𝑛</m:t>
                    </m:r>
                    <m:r>
                      <a:rPr lang="en-US" sz="1400" i="1"/>
                      <m:t>)∈</m:t>
                    </m:r>
                    <m:d>
                      <m:dPr>
                        <m:begChr m:val="{"/>
                        <m:endChr m:val="}"/>
                        <m:ctrlPr>
                          <a:rPr lang="en-US" sz="1400" i="1"/>
                        </m:ctrlPr>
                      </m:dPr>
                      <m:e>
                        <m:r>
                          <a:rPr lang="en-US" sz="1400" i="1"/>
                          <m:t>−1,  0, 1</m:t>
                        </m:r>
                      </m:e>
                    </m:d>
                  </m:oMath>
                </a14:m>
                <a:r>
                  <a:rPr lang="en-US" sz="1400" i="1" dirty="0"/>
                  <a:t> are the chips of PPDU</a:t>
                </a:r>
              </a:p>
              <a:p>
                <a:r>
                  <a:rPr lang="en-US" sz="1400" b="0" dirty="0" smtClean="0"/>
                  <a:t>             </a:t>
                </a:r>
                <a14:m>
                  <m:oMath xmlns:m="http://schemas.openxmlformats.org/officeDocument/2006/math">
                    <m:r>
                      <a:rPr lang="en-US" sz="1400" b="0" i="1" smtClean="0">
                        <a:latin typeface="Cambria Math"/>
                      </a:rPr>
                      <m:t>  </m:t>
                    </m:r>
                    <m:sSub>
                      <m:sSubPr>
                        <m:ctrlPr>
                          <a:rPr lang="en-US" sz="1400" i="1"/>
                        </m:ctrlPr>
                      </m:sSubPr>
                      <m:e>
                        <m:r>
                          <a:rPr lang="en-US" sz="1400" i="1"/>
                          <m:t>𝑇</m:t>
                        </m:r>
                      </m:e>
                      <m:sub>
                        <m:r>
                          <a:rPr lang="en-US" sz="1400" i="1"/>
                          <m:t>𝑐h𝑖𝑝</m:t>
                        </m:r>
                        <m:r>
                          <a:rPr lang="en-US" sz="1400" i="1"/>
                          <m:t> </m:t>
                        </m:r>
                      </m:sub>
                    </m:sSub>
                  </m:oMath>
                </a14:m>
                <a:r>
                  <a:rPr lang="en-US" sz="1400" i="1" dirty="0">
                    <a:effectLst/>
                  </a:rPr>
                  <a:t>is the chip duration</a:t>
                </a:r>
              </a:p>
              <a:p>
                <a:r>
                  <a:rPr lang="en-US" sz="1400" i="1" dirty="0">
                    <a:effectLst/>
                  </a:rPr>
                  <a:t>              </a:t>
                </a:r>
                <a14:m>
                  <m:oMath xmlns:m="http://schemas.openxmlformats.org/officeDocument/2006/math">
                    <m:sSub>
                      <m:sSubPr>
                        <m:ctrlPr>
                          <a:rPr lang="en-US" sz="1400" i="1"/>
                        </m:ctrlPr>
                      </m:sSubPr>
                      <m:e>
                        <m:r>
                          <a:rPr lang="en-US" sz="1400" i="1"/>
                          <m:t>𝑁</m:t>
                        </m:r>
                      </m:e>
                      <m:sub>
                        <m:r>
                          <a:rPr lang="en-US" sz="1400" i="1"/>
                          <m:t>𝑃𝑃𝐷𝑈</m:t>
                        </m:r>
                      </m:sub>
                    </m:sSub>
                  </m:oMath>
                </a14:m>
                <a:r>
                  <a:rPr lang="en-US" sz="1400" i="1" dirty="0">
                    <a:effectLst/>
                  </a:rPr>
                  <a:t> is the number of chips in the PPDU   </a:t>
                </a:r>
              </a:p>
              <a:p>
                <a:r>
                  <a:rPr lang="en-US" sz="1400" i="1" dirty="0">
                    <a:effectLst/>
                  </a:rPr>
                  <a:t>                </a:t>
                </a:r>
                <a14:m>
                  <m:oMath xmlns:m="http://schemas.openxmlformats.org/officeDocument/2006/math">
                    <m:sSub>
                      <m:sSubPr>
                        <m:ctrlPr>
                          <a:rPr lang="en-US" sz="1400" i="1"/>
                        </m:ctrlPr>
                      </m:sSubPr>
                      <m:e>
                        <m:r>
                          <a:rPr lang="en-US" sz="1400" i="1"/>
                          <m:t>𝜔</m:t>
                        </m:r>
                      </m:e>
                      <m:sub>
                        <m:r>
                          <a:rPr lang="en-US" sz="1400" i="1"/>
                          <m:t>𝑐</m:t>
                        </m:r>
                      </m:sub>
                    </m:sSub>
                  </m:oMath>
                </a14:m>
                <a:r>
                  <a:rPr lang="en-US" sz="1400" i="1" dirty="0">
                    <a:effectLst/>
                  </a:rPr>
                  <a:t>        is the angular frequency of the carrier</a:t>
                </a:r>
              </a:p>
              <a:p>
                <a:r>
                  <a:rPr lang="en-US" sz="1400" i="1" dirty="0">
                    <a:effectLst/>
                  </a:rPr>
                  <a:t>                </a:t>
                </a:r>
                <a14:m>
                  <m:oMath xmlns:m="http://schemas.openxmlformats.org/officeDocument/2006/math">
                    <m:r>
                      <a:rPr lang="en-US" sz="1400" i="1"/>
                      <m:t>𝜙</m:t>
                    </m:r>
                    <m:r>
                      <a:rPr lang="en-US" sz="1400" i="1"/>
                      <m:t>∈[0, 2</m:t>
                    </m:r>
                    <m:r>
                      <a:rPr lang="en-US" sz="1400" i="1"/>
                      <m:t>𝜋</m:t>
                    </m:r>
                    <m:r>
                      <a:rPr lang="en-US" sz="1400" i="1"/>
                      <m:t>]</m:t>
                    </m:r>
                  </m:oMath>
                </a14:m>
                <a:r>
                  <a:rPr lang="en-US" sz="1400" i="1" dirty="0">
                    <a:effectLst/>
                  </a:rPr>
                  <a:t>   is the random phase</a:t>
                </a:r>
                <a:r>
                  <a:rPr lang="en-US" sz="1400" i="1" dirty="0" smtClean="0">
                    <a:effectLst/>
                  </a:rPr>
                  <a:t>.      </a:t>
                </a:r>
                <a:r>
                  <a:rPr lang="en-US" sz="1800" i="1" dirty="0" smtClean="0">
                    <a:effectLst/>
                  </a:rPr>
                  <a:t>  </a:t>
                </a:r>
                <a:r>
                  <a:rPr lang="en-US" sz="1800" b="1" i="1" dirty="0" smtClean="0">
                    <a:effectLst/>
                  </a:rPr>
                  <a:t>”</a:t>
                </a:r>
                <a:r>
                  <a:rPr lang="en-US" sz="1400" b="1" i="1" dirty="0" smtClean="0">
                    <a:effectLst/>
                  </a:rPr>
                  <a:t> </a:t>
                </a:r>
                <a:r>
                  <a:rPr lang="en-US" sz="1400" i="1" dirty="0" smtClean="0">
                    <a:effectLst/>
                  </a:rPr>
                  <a:t>              </a:t>
                </a:r>
                <a:endParaRPr lang="en-US" sz="1800" b="1" dirty="0"/>
              </a:p>
              <a:p>
                <a:r>
                  <a:rPr lang="en-US" sz="1800" b="1" dirty="0" smtClean="0"/>
                  <a:t> </a:t>
                </a:r>
                <a:endParaRPr lang="en-US" sz="1800" b="1" dirty="0"/>
              </a:p>
            </p:txBody>
          </p:sp>
        </mc:Choice>
        <mc:Fallback>
          <p:sp>
            <p:nvSpPr>
              <p:cNvPr id="7" name="TextBox 6"/>
              <p:cNvSpPr txBox="1">
                <a:spLocks noRot="1" noChangeAspect="1" noMove="1" noResize="1" noEditPoints="1" noAdjustHandles="1" noChangeArrowheads="1" noChangeShapeType="1" noTextEdit="1"/>
              </p:cNvSpPr>
              <p:nvPr/>
            </p:nvSpPr>
            <p:spPr>
              <a:xfrm>
                <a:off x="152400" y="2590800"/>
                <a:ext cx="8686800" cy="3535583"/>
              </a:xfrm>
              <a:prstGeom prst="rect">
                <a:avLst/>
              </a:prstGeom>
              <a:blipFill rotWithShape="1">
                <a:blip r:embed="rId2"/>
                <a:stretch>
                  <a:fillRect l="-561" t="-862"/>
                </a:stretch>
              </a:blipFill>
            </p:spPr>
            <p:txBody>
              <a:bodyPr/>
              <a:lstStyle/>
              <a:p>
                <a:r>
                  <a:rPr lang="en-US">
                    <a:noFill/>
                  </a:rPr>
                  <a:t> </a:t>
                </a:r>
              </a:p>
            </p:txBody>
          </p:sp>
        </mc:Fallback>
      </mc:AlternateContent>
    </p:spTree>
    <p:extLst>
      <p:ext uri="{BB962C8B-B14F-4D97-AF65-F5344CB8AC3E}">
        <p14:creationId xmlns:p14="http://schemas.microsoft.com/office/powerpoint/2010/main" val="1972085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28166837"/>
              </p:ext>
            </p:extLst>
          </p:nvPr>
        </p:nvGraphicFramePr>
        <p:xfrm>
          <a:off x="330200" y="762000"/>
          <a:ext cx="8356602" cy="1480767"/>
        </p:xfrm>
        <a:graphic>
          <a:graphicData uri="http://schemas.openxmlformats.org/drawingml/2006/table">
            <a:tbl>
              <a:tblPr firstRow="1" bandRow="1">
                <a:tableStyleId>{8A107856-5554-42FB-B03E-39F5DBC370BA}</a:tableStyleId>
              </a:tblPr>
              <a:tblGrid>
                <a:gridCol w="473875"/>
                <a:gridCol w="640339"/>
                <a:gridCol w="531784"/>
                <a:gridCol w="531784"/>
                <a:gridCol w="531784"/>
                <a:gridCol w="3589634"/>
                <a:gridCol w="1143000"/>
                <a:gridCol w="91440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Decision</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1104</a:t>
                      </a:r>
                    </a:p>
                  </a:txBody>
                  <a:tcPr marL="9525" marR="9525" marT="9525" marB="0" anchor="ctr"/>
                </a:tc>
                <a:tc>
                  <a:txBody>
                    <a:bodyPr/>
                    <a:lstStyle/>
                    <a:p>
                      <a:pPr algn="ctr" fontAlgn="ctr"/>
                      <a:r>
                        <a:rPr lang="en-US" sz="1100" b="1" i="0" u="none" strike="noStrike">
                          <a:solidFill>
                            <a:srgbClr val="3F3F3F"/>
                          </a:solidFill>
                          <a:effectLst/>
                          <a:latin typeface="Calibri"/>
                        </a:rPr>
                        <a:t>Chandrashekhar Thejaswi PS</a:t>
                      </a:r>
                    </a:p>
                  </a:txBody>
                  <a:tcPr marL="9525" marR="9525" marT="9525" marB="0" anchor="ctr"/>
                </a:tc>
                <a:tc>
                  <a:txBody>
                    <a:bodyPr/>
                    <a:lstStyle/>
                    <a:p>
                      <a:pPr algn="ctr" fontAlgn="ctr"/>
                      <a:r>
                        <a:rPr lang="en-US" sz="1100" b="1" i="0" u="none" strike="noStrike">
                          <a:solidFill>
                            <a:srgbClr val="3F3F3F"/>
                          </a:solidFill>
                          <a:effectLst/>
                          <a:latin typeface="Calibri"/>
                        </a:rPr>
                        <a:t>29</a:t>
                      </a:r>
                    </a:p>
                  </a:txBody>
                  <a:tcPr marL="9525" marR="9525" marT="9525" marB="0" anchor="ctr"/>
                </a:tc>
                <a:tc>
                  <a:txBody>
                    <a:bodyPr/>
                    <a:lstStyle/>
                    <a:p>
                      <a:pPr algn="ctr" fontAlgn="ctr"/>
                      <a:r>
                        <a:rPr lang="en-US" sz="1100" b="1" i="0" u="none" strike="noStrike">
                          <a:solidFill>
                            <a:srgbClr val="3F3F3F"/>
                          </a:solidFill>
                          <a:effectLst/>
                          <a:latin typeface="Calibri"/>
                        </a:rPr>
                        <a:t>30.9</a:t>
                      </a:r>
                    </a:p>
                  </a:txBody>
                  <a:tcPr marL="9525" marR="9525" marT="9525" marB="0" anchor="ctr"/>
                </a:tc>
                <a:tc>
                  <a:txBody>
                    <a:bodyPr/>
                    <a:lstStyle/>
                    <a:p>
                      <a:pPr algn="ctr" fontAlgn="ctr"/>
                      <a:r>
                        <a:rPr lang="en-US" sz="1100" b="1" i="0" u="none" strike="noStrike">
                          <a:solidFill>
                            <a:srgbClr val="3F3F3F"/>
                          </a:solidFill>
                          <a:effectLst/>
                          <a:latin typeface="Calibri"/>
                        </a:rPr>
                        <a:t>18</a:t>
                      </a:r>
                    </a:p>
                  </a:txBody>
                  <a:tcPr marL="9525" marR="9525" marT="9525" marB="0" anchor="ctr"/>
                </a:tc>
                <a:tc>
                  <a:txBody>
                    <a:bodyPr/>
                    <a:lstStyle/>
                    <a:p>
                      <a:pPr algn="l" fontAlgn="ctr"/>
                      <a:r>
                        <a:rPr lang="en-US" sz="1100" b="1" i="0" u="none" strike="noStrike">
                          <a:solidFill>
                            <a:srgbClr val="3F3F3F"/>
                          </a:solidFill>
                          <a:effectLst/>
                          <a:latin typeface="Calibri"/>
                        </a:rPr>
                        <a:t>Appropriately mention the transmit PSD limits in 433 and 470 MHz bands. The bandwidths of the channels in each of these bands are mentioned as 400KHz.</a:t>
                      </a:r>
                    </a:p>
                  </a:txBody>
                  <a:tcPr marL="9525" marR="9525" marT="9525" marB="0" anchor="ctr"/>
                </a:tc>
                <a:tc>
                  <a:txBody>
                    <a:bodyPr/>
                    <a:lstStyle/>
                    <a:p>
                      <a:pPr algn="l" fontAlgn="ctr"/>
                      <a:r>
                        <a:rPr lang="en-US" sz="1100" b="1" i="0" u="none" strike="noStrike">
                          <a:solidFill>
                            <a:srgbClr val="3F3F3F"/>
                          </a:solidFill>
                          <a:effectLst/>
                          <a:latin typeface="Calibri"/>
                        </a:rPr>
                        <a:t>incoporate the change</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152400" y="2590800"/>
                <a:ext cx="8686800" cy="4524315"/>
              </a:xfrm>
              <a:prstGeom prst="rect">
                <a:avLst/>
              </a:prstGeom>
              <a:noFill/>
            </p:spPr>
            <p:txBody>
              <a:bodyPr wrap="square" rtlCol="0">
                <a:spAutoFit/>
              </a:bodyPr>
              <a:lstStyle/>
              <a:p>
                <a:r>
                  <a:rPr lang="en-US" sz="1800" b="1" dirty="0" smtClean="0"/>
                  <a:t>Modifications:   </a:t>
                </a:r>
              </a:p>
              <a:p>
                <a:r>
                  <a:rPr lang="en-US" sz="1800" b="1" dirty="0"/>
                  <a:t> </a:t>
                </a:r>
                <a:r>
                  <a:rPr lang="en-US" sz="1800" b="1" dirty="0" smtClean="0"/>
                  <a:t>  </a:t>
                </a:r>
                <a:r>
                  <a:rPr lang="en-US" sz="1800" dirty="0" smtClean="0"/>
                  <a:t>In Pg. 29,  sub-clause 30.9.1,</a:t>
                </a:r>
              </a:p>
              <a:p>
                <a:endParaRPr lang="en-US" sz="1800" dirty="0" smtClean="0"/>
              </a:p>
              <a:p>
                <a:pPr marL="285750" indent="-285750">
                  <a:buFont typeface="Arial" panose="020B0604020202020204" pitchFamily="34" charset="0"/>
                  <a:buChar char="•"/>
                </a:pPr>
                <a:r>
                  <a:rPr lang="en-US" sz="1800" dirty="0" smtClean="0"/>
                  <a:t>Replace the Table 18 with the following table:</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r>
                  <a:rPr lang="en-US" sz="1800" dirty="0" smtClean="0"/>
                  <a:t>Replace the sentence in Ln. 22-23 (Pg. 29) with the following sentence:</a:t>
                </a:r>
              </a:p>
              <a:p>
                <a:pPr marL="285750" indent="-285750">
                  <a:buFont typeface="Arial" panose="020B0604020202020204" pitchFamily="34" charset="0"/>
                  <a:buChar char="•"/>
                </a:pPr>
                <a:endParaRPr lang="en-US" sz="1800" dirty="0" smtClean="0"/>
              </a:p>
              <a:p>
                <a:r>
                  <a:rPr lang="en-US" sz="1800" dirty="0" smtClean="0"/>
                  <a:t>“</a:t>
                </a:r>
                <a:r>
                  <a:rPr lang="en-US" sz="1800" i="1" dirty="0"/>
                  <a:t>For the relative limit, the reference level shall be the highest average spectral power measured within </a:t>
                </a:r>
                <a14:m>
                  <m:oMath xmlns:m="http://schemas.openxmlformats.org/officeDocument/2006/math">
                    <m:r>
                      <a:rPr lang="en-US" sz="1800" i="1"/>
                      <m:t>±250</m:t>
                    </m:r>
                  </m:oMath>
                </a14:m>
                <a:r>
                  <a:rPr lang="en-US" sz="1800" i="1" dirty="0"/>
                  <a:t> kHz of the carrier frequency</a:t>
                </a:r>
                <a:r>
                  <a:rPr lang="en-US" sz="1800" i="1" dirty="0" smtClean="0"/>
                  <a:t>.</a:t>
                </a:r>
                <a:r>
                  <a:rPr lang="en-US" sz="1800" dirty="0" smtClean="0"/>
                  <a:t>”</a:t>
                </a:r>
                <a:endParaRPr lang="en-US" sz="1800" dirty="0"/>
              </a:p>
              <a:p>
                <a:r>
                  <a:rPr lang="en-US" sz="1800" dirty="0" smtClean="0"/>
                  <a:t> </a:t>
                </a:r>
              </a:p>
              <a:p>
                <a:pPr marL="285750" indent="-285750">
                  <a:buFont typeface="Arial" panose="020B0604020202020204" pitchFamily="34" charset="0"/>
                  <a:buChar char="•"/>
                </a:pPr>
                <a:endParaRPr lang="en-US" sz="1800" dirty="0" smtClean="0"/>
              </a:p>
              <a:p>
                <a:endParaRPr lang="en-US" sz="1800" dirty="0"/>
              </a:p>
              <a:p>
                <a:endParaRPr lang="en-US" sz="1800" dirty="0" smtClean="0"/>
              </a:p>
            </p:txBody>
          </p:sp>
        </mc:Choice>
        <mc:Fallback>
          <p:sp>
            <p:nvSpPr>
              <p:cNvPr id="7" name="TextBox 6"/>
              <p:cNvSpPr txBox="1">
                <a:spLocks noRot="1" noChangeAspect="1" noMove="1" noResize="1" noEditPoints="1" noAdjustHandles="1" noChangeArrowheads="1" noChangeShapeType="1" noTextEdit="1"/>
              </p:cNvSpPr>
              <p:nvPr/>
            </p:nvSpPr>
            <p:spPr>
              <a:xfrm>
                <a:off x="152400" y="2590800"/>
                <a:ext cx="8686800" cy="4524315"/>
              </a:xfrm>
              <a:prstGeom prst="rect">
                <a:avLst/>
              </a:prstGeom>
              <a:blipFill rotWithShape="1">
                <a:blip r:embed="rId2"/>
                <a:stretch>
                  <a:fillRect l="-561" t="-67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50978"/>
            </p:xfrm>
            <a:graphic>
              <a:graphicData uri="http://schemas.openxmlformats.org/drawingml/2006/table">
                <a:tbl>
                  <a:tblPr firstRow="1" firstCol="1" bandRow="1">
                    <a:tableStyleId>{5940675A-B579-460E-94D1-54222C63F5DA}</a:tableStyleId>
                  </a:tblPr>
                  <a:tblGrid>
                    <a:gridCol w="1944061"/>
                    <a:gridCol w="1775961"/>
                    <a:gridCol w="1737757"/>
                  </a:tblGrid>
                  <a:tr h="0">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0">
                    <a:tc>
                      <a:txBody>
                        <a:bodyPr/>
                        <a:lstStyle/>
                        <a:p>
                          <a:pPr marL="0" marR="0" algn="ctr">
                            <a:lnSpc>
                              <a:spcPct val="115000"/>
                            </a:lnSpc>
                            <a:spcBef>
                              <a:spcPts val="0"/>
                            </a:spcBef>
                            <a:spcAft>
                              <a:spcPts val="0"/>
                            </a:spcAft>
                          </a:pPr>
                          <a14:m>
                            <m:oMath xmlns:m="http://schemas.openxmlformats.org/officeDocument/2006/math">
                              <m:d>
                                <m:dPr>
                                  <m:begChr m:val="|"/>
                                  <m:endChr m:val="|"/>
                                  <m:ctrlPr>
                                    <a:rPr lang="en-US" sz="1400">
                                      <a:effectLst/>
                                    </a:rPr>
                                  </m:ctrlPr>
                                </m:dPr>
                                <m:e>
                                  <m:r>
                                    <m:rPr>
                                      <m:sty m:val="p"/>
                                    </m:rPr>
                                    <a:rPr lang="en-US" sz="1400">
                                      <a:effectLst/>
                                    </a:rPr>
                                    <m:t>f</m:t>
                                  </m:r>
                                  <m:r>
                                    <a:rPr lang="en-US" sz="1400">
                                      <a:effectLst/>
                                    </a:rPr>
                                    <m:t>−</m:t>
                                  </m:r>
                                  <m:sSub>
                                    <m:sSubPr>
                                      <m:ctrlPr>
                                        <a:rPr lang="en-US" sz="1400">
                                          <a:effectLst/>
                                        </a:rPr>
                                      </m:ctrlPr>
                                    </m:sSubPr>
                                    <m:e>
                                      <m:r>
                                        <m:rPr>
                                          <m:sty m:val="p"/>
                                        </m:rPr>
                                        <a:rPr lang="en-US" sz="1400">
                                          <a:effectLst/>
                                        </a:rPr>
                                        <m:t>f</m:t>
                                      </m:r>
                                    </m:e>
                                    <m:sub>
                                      <m:r>
                                        <m:rPr>
                                          <m:sty m:val="p"/>
                                        </m:rPr>
                                        <a:rPr lang="en-US" sz="1400">
                                          <a:effectLst/>
                                        </a:rPr>
                                        <m:t>c</m:t>
                                      </m:r>
                                    </m:sub>
                                  </m:sSub>
                                </m:e>
                              </m:d>
                              <m:r>
                                <a:rPr lang="en-US" sz="1400">
                                  <a:effectLst/>
                                </a:rPr>
                                <m:t>&gt;0.5</m:t>
                              </m:r>
                            </m:oMath>
                          </a14:m>
                          <a:r>
                            <a:rPr lang="en-US" sz="1400">
                              <a:effectLst/>
                            </a:rPr>
                            <a:t> MHz</a:t>
                          </a:r>
                          <a:endParaRPr lang="en-US" sz="20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Choice>
        <mc:Fallback>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50978"/>
            </p:xfrm>
            <a:graphic>
              <a:graphicData uri="http://schemas.openxmlformats.org/drawingml/2006/table">
                <a:tbl>
                  <a:tblPr firstRow="1" firstCol="1" bandRow="1">
                    <a:tableStyleId>{5940675A-B579-460E-94D1-54222C63F5DA}</a:tableStyleId>
                  </a:tblPr>
                  <a:tblGrid>
                    <a:gridCol w="1944061"/>
                    <a:gridCol w="1775961"/>
                    <a:gridCol w="1737757"/>
                  </a:tblGrid>
                  <a:tr h="225489">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225489">
                    <a:tc>
                      <a:txBody>
                        <a:bodyPr/>
                        <a:lstStyle/>
                        <a:p>
                          <a:endParaRPr lang="en-US"/>
                        </a:p>
                      </a:txBody>
                      <a:tcPr marL="68580" marR="68580" marT="0" marB="0" anchor="ctr">
                        <a:blipFill rotWithShape="1">
                          <a:blip r:embed="rId3"/>
                          <a:stretch>
                            <a:fillRect t="-116216" r="-180878" b="-48649"/>
                          </a:stretch>
                        </a:blipFill>
                      </a:tcP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Fallback>
      </mc:AlternateContent>
    </p:spTree>
    <p:extLst>
      <p:ext uri="{BB962C8B-B14F-4D97-AF65-F5344CB8AC3E}">
        <p14:creationId xmlns:p14="http://schemas.microsoft.com/office/powerpoint/2010/main" val="168634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274059425"/>
              </p:ext>
            </p:extLst>
          </p:nvPr>
        </p:nvGraphicFramePr>
        <p:xfrm>
          <a:off x="381000" y="1295400"/>
          <a:ext cx="7924801" cy="1994742"/>
        </p:xfrm>
        <a:graphic>
          <a:graphicData uri="http://schemas.openxmlformats.org/drawingml/2006/table">
            <a:tbl>
              <a:tblPr firstRow="1" bandRow="1">
                <a:tableStyleId>{5DA37D80-6434-44D0-A028-1B22A696006F}</a:tableStyleId>
              </a:tblPr>
              <a:tblGrid>
                <a:gridCol w="483957"/>
                <a:gridCol w="786431"/>
                <a:gridCol w="362968"/>
                <a:gridCol w="544452"/>
                <a:gridCol w="483957"/>
                <a:gridCol w="2977035"/>
                <a:gridCol w="1447800"/>
                <a:gridCol w="838201"/>
              </a:tblGrid>
              <a:tr h="445488">
                <a:tc>
                  <a:txBody>
                    <a:bodyPr/>
                    <a:lstStyle/>
                    <a:p>
                      <a:pPr algn="l"/>
                      <a:r>
                        <a:rPr lang="en-US" sz="1200" dirty="0" smtClean="0"/>
                        <a:t>No.</a:t>
                      </a:r>
                      <a:endParaRPr lang="en-US" sz="1200" b="1" dirty="0"/>
                    </a:p>
                  </a:txBody>
                  <a:tcPr marL="45720" marR="45720" anchor="ctr"/>
                </a:tc>
                <a:tc>
                  <a:txBody>
                    <a:bodyPr/>
                    <a:lstStyle/>
                    <a:p>
                      <a:pPr algn="l"/>
                      <a:r>
                        <a:rPr lang="en-US" sz="1200" dirty="0" smtClean="0"/>
                        <a:t>Reviewer</a:t>
                      </a:r>
                      <a:endParaRPr lang="en-US" sz="1200" b="1" dirty="0"/>
                    </a:p>
                  </a:txBody>
                  <a:tcPr marL="45720" marR="45720" anchor="ctr"/>
                </a:tc>
                <a:tc>
                  <a:txBody>
                    <a:bodyPr/>
                    <a:lstStyle/>
                    <a:p>
                      <a:pPr algn="l"/>
                      <a:r>
                        <a:rPr lang="en-US" sz="1200" dirty="0" smtClean="0"/>
                        <a:t>Pg. No</a:t>
                      </a:r>
                      <a:endParaRPr lang="en-US" sz="1200" b="1" dirty="0"/>
                    </a:p>
                  </a:txBody>
                  <a:tcPr marL="45720" marR="45720" anchor="ctr"/>
                </a:tc>
                <a:tc>
                  <a:txBody>
                    <a:bodyPr/>
                    <a:lstStyle/>
                    <a:p>
                      <a:pPr algn="l"/>
                      <a:r>
                        <a:rPr lang="en-US" sz="1200" dirty="0" smtClean="0"/>
                        <a:t>Clause</a:t>
                      </a:r>
                      <a:endParaRPr lang="en-US" sz="1200" b="1" dirty="0"/>
                    </a:p>
                  </a:txBody>
                  <a:tcPr marL="45720" marR="45720" anchor="ctr"/>
                </a:tc>
                <a:tc>
                  <a:txBody>
                    <a:bodyPr/>
                    <a:lstStyle/>
                    <a:p>
                      <a:pPr algn="l"/>
                      <a:r>
                        <a:rPr lang="en-US" sz="1200" dirty="0" smtClean="0"/>
                        <a:t>Ln. no.</a:t>
                      </a:r>
                      <a:endParaRPr lang="en-US" sz="1200" b="1" dirty="0"/>
                    </a:p>
                  </a:txBody>
                  <a:tcPr marL="45720" marR="45720" anchor="ctr"/>
                </a:tc>
                <a:tc>
                  <a:txBody>
                    <a:bodyPr/>
                    <a:lstStyle/>
                    <a:p>
                      <a:pPr algn="l"/>
                      <a:r>
                        <a:rPr lang="en-US" sz="1200" dirty="0" smtClean="0"/>
                        <a:t>Comment</a:t>
                      </a:r>
                      <a:endParaRPr lang="en-US" sz="1200" b="1" dirty="0"/>
                    </a:p>
                  </a:txBody>
                  <a:tcPr marL="45720" marR="45720" anchor="ctr"/>
                </a:tc>
                <a:tc>
                  <a:txBody>
                    <a:bodyPr/>
                    <a:lstStyle/>
                    <a:p>
                      <a:pPr algn="l"/>
                      <a:r>
                        <a:rPr lang="en-US" sz="1200" dirty="0" smtClean="0"/>
                        <a:t>Suggestion</a:t>
                      </a:r>
                      <a:endParaRPr lang="en-US" sz="1200" b="1" dirty="0"/>
                    </a:p>
                  </a:txBody>
                  <a:tcPr marL="45720" marR="45720" anchor="ctr"/>
                </a:tc>
                <a:tc>
                  <a:txBody>
                    <a:bodyPr/>
                    <a:lstStyle/>
                    <a:p>
                      <a:pPr algn="l"/>
                      <a:r>
                        <a:rPr lang="en-US" sz="1200" dirty="0" smtClean="0"/>
                        <a:t>Decision</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16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30.4.3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607902">
                <a:tc>
                  <a:txBody>
                    <a:bodyPr/>
                    <a:lstStyle/>
                    <a:p>
                      <a:pPr algn="ctr" fontAlgn="ctr"/>
                      <a:r>
                        <a:rPr lang="en-US" sz="1100" u="none" strike="noStrike" dirty="0">
                          <a:effectLst/>
                        </a:rPr>
                        <a:t>1298</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30.1.2.2.4</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Support for 2 FEC schemes adds complexity without clear benefit. Pick a </a:t>
                      </a:r>
                      <a:r>
                        <a:rPr lang="en-US" sz="1100" u="none" strike="noStrike" dirty="0" smtClean="0">
                          <a:effectLst/>
                        </a:rPr>
                        <a:t>coding </a:t>
                      </a:r>
                      <a:r>
                        <a:rPr lang="en-US" sz="1100" u="none" strike="noStrike" dirty="0">
                          <a:effectLst/>
                        </a:rPr>
                        <a:t>method and stick with it.  </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see comment</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3581400"/>
            <a:ext cx="3869970" cy="1015663"/>
          </a:xfrm>
          <a:prstGeom prst="rect">
            <a:avLst/>
          </a:prstGeom>
          <a:noFill/>
        </p:spPr>
        <p:txBody>
          <a:bodyPr wrap="none" rtlCol="0">
            <a:spAutoFit/>
          </a:bodyPr>
          <a:lstStyle/>
          <a:p>
            <a:r>
              <a:rPr lang="en-US" sz="2000" b="1" dirty="0" smtClean="0"/>
              <a:t>Modifications:</a:t>
            </a:r>
          </a:p>
          <a:p>
            <a:endParaRPr lang="en-US" sz="2000" dirty="0"/>
          </a:p>
          <a:p>
            <a:r>
              <a:rPr lang="en-US" sz="2000" dirty="0" smtClean="0"/>
              <a:t>Please see our presentation on FEC </a:t>
            </a:r>
            <a:endParaRPr lang="en-US" sz="2000" dirty="0"/>
          </a:p>
        </p:txBody>
      </p:sp>
    </p:spTree>
    <p:extLst>
      <p:ext uri="{BB962C8B-B14F-4D97-AF65-F5344CB8AC3E}">
        <p14:creationId xmlns:p14="http://schemas.microsoft.com/office/powerpoint/2010/main" val="971091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Slide </a:t>
            </a:r>
            <a:fld id="{3D7B28C0-BB67-4036-BA37-A1CE406089FA}"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09237727"/>
              </p:ext>
            </p:extLst>
          </p:nvPr>
        </p:nvGraphicFramePr>
        <p:xfrm>
          <a:off x="381000" y="914400"/>
          <a:ext cx="7924801" cy="3322320"/>
        </p:xfrm>
        <a:graphic>
          <a:graphicData uri="http://schemas.openxmlformats.org/drawingml/2006/table">
            <a:tbl>
              <a:tblPr firstRow="1" bandRow="1">
                <a:tableStyleId>{5DA37D80-6434-44D0-A028-1B22A696006F}</a:tableStyleId>
              </a:tblPr>
              <a:tblGrid>
                <a:gridCol w="483957"/>
                <a:gridCol w="735243"/>
                <a:gridCol w="414156"/>
                <a:gridCol w="544452"/>
                <a:gridCol w="483957"/>
                <a:gridCol w="3510435"/>
                <a:gridCol w="914400"/>
                <a:gridCol w="838201"/>
              </a:tblGrid>
              <a:tr h="445488">
                <a:tc>
                  <a:txBody>
                    <a:bodyPr/>
                    <a:lstStyle/>
                    <a:p>
                      <a:r>
                        <a:rPr lang="en-US" sz="1200" dirty="0" smtClean="0"/>
                        <a:t>No.</a:t>
                      </a:r>
                      <a:endParaRPr lang="en-US" sz="1200" b="1" dirty="0"/>
                    </a:p>
                  </a:txBody>
                  <a:tcPr marL="45720" marR="45720" anchor="ctr"/>
                </a:tc>
                <a:tc>
                  <a:txBody>
                    <a:bodyPr/>
                    <a:lstStyle/>
                    <a:p>
                      <a:r>
                        <a:rPr lang="en-US" sz="1200" dirty="0" smtClean="0"/>
                        <a:t>Reviewer</a:t>
                      </a:r>
                      <a:endParaRPr lang="en-US" sz="1200" b="1" dirty="0"/>
                    </a:p>
                  </a:txBody>
                  <a:tcPr marL="45720" marR="45720" anchor="ctr"/>
                </a:tc>
                <a:tc>
                  <a:txBody>
                    <a:bodyPr/>
                    <a:lstStyle/>
                    <a:p>
                      <a:r>
                        <a:rPr lang="en-US" sz="1200" dirty="0" smtClean="0"/>
                        <a:t>Pg. No</a:t>
                      </a:r>
                      <a:endParaRPr lang="en-US" sz="1200" b="1" dirty="0"/>
                    </a:p>
                  </a:txBody>
                  <a:tcPr marL="45720" marR="45720" anchor="ctr"/>
                </a:tc>
                <a:tc>
                  <a:txBody>
                    <a:bodyPr/>
                    <a:lstStyle/>
                    <a:p>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r>
                        <a:rPr lang="en-US" sz="1200" dirty="0" smtClean="0"/>
                        <a:t>Comment</a:t>
                      </a:r>
                      <a:endParaRPr lang="en-US" sz="1200" b="1" dirty="0"/>
                    </a:p>
                  </a:txBody>
                  <a:tcPr marL="45720" marR="45720" anchor="ctr"/>
                </a:tc>
                <a:tc>
                  <a:txBody>
                    <a:bodyPr/>
                    <a:lstStyle/>
                    <a:p>
                      <a:r>
                        <a:rPr lang="en-US" sz="1200" dirty="0" smtClean="0"/>
                        <a:t>Suggestion</a:t>
                      </a:r>
                      <a:endParaRPr lang="en-US" sz="1200" b="1" dirty="0"/>
                    </a:p>
                  </a:txBody>
                  <a:tcPr marL="45720" marR="45720" anchor="ctr"/>
                </a:tc>
                <a:tc>
                  <a:txBody>
                    <a:bodyPr/>
                    <a:lstStyle/>
                    <a:p>
                      <a:r>
                        <a:rPr lang="en-US" sz="1200" dirty="0" smtClean="0"/>
                        <a:t>Decision</a:t>
                      </a:r>
                      <a:endParaRPr lang="en-US" sz="1200" b="1" dirty="0"/>
                    </a:p>
                  </a:txBody>
                  <a:tcPr marL="45720" marR="45720" anchor="ctr"/>
                </a:tc>
              </a:tr>
              <a:tr h="1224915">
                <a:tc>
                  <a:txBody>
                    <a:bodyPr/>
                    <a:lstStyle/>
                    <a:p>
                      <a:pPr algn="l" fontAlgn="ctr"/>
                      <a:r>
                        <a:rPr lang="en-US" sz="1100" u="none" strike="noStrike" dirty="0">
                          <a:effectLst/>
                        </a:rPr>
                        <a:t>1018</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Guido Dolmans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30.5.1.2.3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start 6 - end 11</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Our comment on FEC was rejected in the previous comment form, but we are still in </a:t>
                      </a:r>
                      <a:r>
                        <a:rPr lang="en-US" sz="1100" u="none" strike="noStrike" dirty="0" smtClean="0">
                          <a:effectLst/>
                        </a:rPr>
                        <a:t>favor </a:t>
                      </a:r>
                      <a:r>
                        <a:rPr lang="en-US" sz="1100" u="none" strike="noStrike" dirty="0">
                          <a:effectLst/>
                        </a:rPr>
                        <a:t>of a (9,8)_q single-parity-check (SiPC) code. The SiPC  code has simpler encoding complexity (a simple summation over binary bit vectors in GF field). Therefore, it is preferred to be applied in the scenario where the transmitter of the sensor node has really low power and complexity constraints.</a:t>
                      </a:r>
                      <a:br>
                        <a:rPr lang="en-US" sz="1100" u="none" strike="noStrike" dirty="0">
                          <a:effectLst/>
                        </a:rPr>
                      </a:b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add SiPC code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1224915">
                <a:tc>
                  <a:txBody>
                    <a:bodyPr/>
                    <a:lstStyle/>
                    <a:p>
                      <a:pPr algn="l" fontAlgn="ctr"/>
                      <a:r>
                        <a:rPr lang="en-US" sz="1100" u="none" strike="noStrike" dirty="0">
                          <a:effectLst/>
                        </a:rPr>
                        <a:t>1019</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Guido Dolmans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17</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30.5</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start 2 - end 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 proposed SiPC code has comparable code gain and decoding complexity compared to the chosen BCH code. The ‘bit-to-data-symbol’ SiPC block can be reused from the encoding of BCH code (please see figure 12, functional diagram in the draft proposal) such that not too much complexity is added when these two FEC codes are both implemented.</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add </a:t>
                      </a:r>
                      <a:r>
                        <a:rPr lang="en-US" sz="1100" u="none" strike="noStrike" dirty="0" err="1">
                          <a:effectLst/>
                        </a:rPr>
                        <a:t>SipC</a:t>
                      </a:r>
                      <a:r>
                        <a:rPr lang="en-US" sz="1100" u="none" strike="noStrike" dirty="0">
                          <a:effectLst/>
                        </a:rPr>
                        <a:t> code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bl>
          </a:graphicData>
        </a:graphic>
      </p:graphicFrame>
      <p:sp>
        <p:nvSpPr>
          <p:cNvPr id="7" name="TextBox 6"/>
          <p:cNvSpPr txBox="1"/>
          <p:nvPr/>
        </p:nvSpPr>
        <p:spPr>
          <a:xfrm>
            <a:off x="685800" y="4419600"/>
            <a:ext cx="6713697" cy="1323439"/>
          </a:xfrm>
          <a:prstGeom prst="rect">
            <a:avLst/>
          </a:prstGeom>
          <a:noFill/>
        </p:spPr>
        <p:txBody>
          <a:bodyPr wrap="none" rtlCol="0">
            <a:spAutoFit/>
          </a:bodyPr>
          <a:lstStyle/>
          <a:p>
            <a:r>
              <a:rPr lang="en-US" sz="2000" b="1" dirty="0" smtClean="0"/>
              <a:t>Modifications:</a:t>
            </a:r>
          </a:p>
          <a:p>
            <a:endParaRPr lang="en-US" sz="2000" dirty="0"/>
          </a:p>
          <a:p>
            <a:r>
              <a:rPr lang="en-US" sz="2000" dirty="0" smtClean="0"/>
              <a:t>The comments of this reviewer are essentially the justifications </a:t>
            </a:r>
          </a:p>
          <a:p>
            <a:r>
              <a:rPr lang="en-US" sz="2000" dirty="0" smtClean="0"/>
              <a:t>for the use of SiPC codes.</a:t>
            </a:r>
            <a:endParaRPr lang="en-US" sz="2000" dirty="0"/>
          </a:p>
        </p:txBody>
      </p:sp>
    </p:spTree>
    <p:extLst>
      <p:ext uri="{BB962C8B-B14F-4D97-AF65-F5344CB8AC3E}">
        <p14:creationId xmlns:p14="http://schemas.microsoft.com/office/powerpoint/2010/main" val="3895080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05800" cy="609600"/>
          </a:xfrm>
        </p:spPr>
        <p:txBody>
          <a:bodyPr/>
          <a:lstStyle/>
          <a:p>
            <a:r>
              <a:rPr lang="en-US" sz="2800" dirty="0" smtClean="0"/>
              <a:t>Comment resolution: 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p:sp>
        <p:nvSpPr>
          <p:cNvPr id="4" name="TextBox 3"/>
          <p:cNvSpPr txBox="1"/>
          <p:nvPr/>
        </p:nvSpPr>
        <p:spPr>
          <a:xfrm>
            <a:off x="533400" y="1676400"/>
            <a:ext cx="6090193" cy="369332"/>
          </a:xfrm>
          <a:prstGeom prst="rect">
            <a:avLst/>
          </a:prstGeom>
          <a:noFill/>
        </p:spPr>
        <p:txBody>
          <a:bodyPr wrap="none" rtlCol="0">
            <a:spAutoFit/>
          </a:bodyPr>
          <a:lstStyle/>
          <a:p>
            <a:r>
              <a:rPr lang="en-US" sz="1800" dirty="0" smtClean="0"/>
              <a:t>A presentation is prepared to defend the inclusion of two FECS.</a:t>
            </a:r>
            <a:endParaRPr lang="en-US" sz="1800" dirty="0"/>
          </a:p>
        </p:txBody>
      </p:sp>
    </p:spTree>
    <p:extLst>
      <p:ext uri="{BB962C8B-B14F-4D97-AF65-F5344CB8AC3E}">
        <p14:creationId xmlns:p14="http://schemas.microsoft.com/office/powerpoint/2010/main" val="1817052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5C requirement of distinct identity</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00998117"/>
              </p:ext>
            </p:extLst>
          </p:nvPr>
        </p:nvGraphicFramePr>
        <p:xfrm>
          <a:off x="381000" y="1295400"/>
          <a:ext cx="7924800" cy="2560320"/>
        </p:xfrm>
        <a:graphic>
          <a:graphicData uri="http://schemas.openxmlformats.org/drawingml/2006/table">
            <a:tbl>
              <a:tblPr firstRow="1" bandRow="1">
                <a:tableStyleId>{5DA37D80-6434-44D0-A028-1B22A696006F}</a:tableStyleId>
              </a:tblPr>
              <a:tblGrid>
                <a:gridCol w="528320"/>
                <a:gridCol w="858520"/>
                <a:gridCol w="396240"/>
                <a:gridCol w="594360"/>
                <a:gridCol w="528320"/>
                <a:gridCol w="2905760"/>
                <a:gridCol w="1056640"/>
                <a:gridCol w="1056640"/>
              </a:tblGrid>
              <a:tr h="372354">
                <a:tc>
                  <a:txBody>
                    <a:bodyPr/>
                    <a:lstStyle/>
                    <a:p>
                      <a:r>
                        <a:rPr lang="en-US" sz="1200" dirty="0" smtClean="0"/>
                        <a:t>No.</a:t>
                      </a:r>
                      <a:endParaRPr lang="en-US" sz="1200" b="1" dirty="0"/>
                    </a:p>
                  </a:txBody>
                  <a:tcPr marL="45720" marR="45720" anchor="ctr"/>
                </a:tc>
                <a:tc>
                  <a:txBody>
                    <a:bodyPr/>
                    <a:lstStyle/>
                    <a:p>
                      <a:r>
                        <a:rPr lang="en-US" sz="1200" dirty="0" smtClean="0"/>
                        <a:t>Reviewer</a:t>
                      </a:r>
                      <a:endParaRPr lang="en-US" sz="1200" b="1" dirty="0"/>
                    </a:p>
                  </a:txBody>
                  <a:tcPr marL="45720" marR="45720" anchor="ctr"/>
                </a:tc>
                <a:tc>
                  <a:txBody>
                    <a:bodyPr/>
                    <a:lstStyle/>
                    <a:p>
                      <a:r>
                        <a:rPr lang="en-US" sz="1200" dirty="0" smtClean="0"/>
                        <a:t>Pg. No</a:t>
                      </a:r>
                      <a:endParaRPr lang="en-US" sz="1200" b="1" dirty="0"/>
                    </a:p>
                  </a:txBody>
                  <a:tcPr marL="45720" marR="45720" anchor="ctr"/>
                </a:tc>
                <a:tc>
                  <a:txBody>
                    <a:bodyPr/>
                    <a:lstStyle/>
                    <a:p>
                      <a:r>
                        <a:rPr lang="en-US" sz="1200" dirty="0" smtClean="0"/>
                        <a:t>Clause</a:t>
                      </a:r>
                      <a:endParaRPr lang="en-US" sz="1200" b="1" dirty="0"/>
                    </a:p>
                  </a:txBody>
                  <a:tcPr marL="45720" marR="45720" anchor="ctr"/>
                </a:tc>
                <a:tc>
                  <a:txBody>
                    <a:bodyPr/>
                    <a:lstStyle/>
                    <a:p>
                      <a:r>
                        <a:rPr lang="en-US" sz="1200" dirty="0" smtClean="0"/>
                        <a:t>Ln. no.</a:t>
                      </a:r>
                      <a:endParaRPr lang="en-US" sz="1200" b="1" dirty="0"/>
                    </a:p>
                  </a:txBody>
                  <a:tcPr marL="45720" marR="45720" anchor="ctr"/>
                </a:tc>
                <a:tc>
                  <a:txBody>
                    <a:bodyPr/>
                    <a:lstStyle/>
                    <a:p>
                      <a:r>
                        <a:rPr lang="en-US" sz="1200" dirty="0" smtClean="0"/>
                        <a:t>Comment</a:t>
                      </a:r>
                      <a:endParaRPr lang="en-US" sz="1200" b="1" dirty="0"/>
                    </a:p>
                  </a:txBody>
                  <a:tcPr marL="45720" marR="45720" anchor="ctr"/>
                </a:tc>
                <a:tc>
                  <a:txBody>
                    <a:bodyPr/>
                    <a:lstStyle/>
                    <a:p>
                      <a:r>
                        <a:rPr lang="en-US" sz="1200" dirty="0" smtClean="0"/>
                        <a:t>Suggestion</a:t>
                      </a:r>
                      <a:endParaRPr lang="en-US" sz="1200" b="1" dirty="0"/>
                    </a:p>
                  </a:txBody>
                  <a:tcPr marL="45720" marR="45720" anchor="ctr"/>
                </a:tc>
                <a:tc>
                  <a:txBody>
                    <a:bodyPr/>
                    <a:lstStyle/>
                    <a:p>
                      <a:r>
                        <a:rPr lang="en-US" sz="1200" dirty="0" smtClean="0"/>
                        <a:t>Decision</a:t>
                      </a:r>
                      <a:endParaRPr lang="en-US" sz="1200" b="1" dirty="0"/>
                    </a:p>
                  </a:txBody>
                  <a:tcPr marL="45720" marR="45720" anchor="ctr"/>
                </a:tc>
              </a:tr>
              <a:tr h="1236525">
                <a:tc>
                  <a:txBody>
                    <a:bodyPr/>
                    <a:lstStyle/>
                    <a:p>
                      <a:pPr algn="ctr" fontAlgn="ctr"/>
                      <a:r>
                        <a:rPr lang="en-US" sz="1100" u="none" strike="noStrike" dirty="0" smtClean="0">
                          <a:effectLst/>
                        </a:rPr>
                        <a:t>1013,</a:t>
                      </a:r>
                    </a:p>
                    <a:p>
                      <a:pPr algn="ctr" fontAlgn="ctr"/>
                      <a:r>
                        <a:rPr lang="en-US" sz="1100" u="none" strike="noStrike" dirty="0" smtClean="0">
                          <a:effectLst/>
                        </a:rPr>
                        <a:t>1237,</a:t>
                      </a:r>
                    </a:p>
                    <a:p>
                      <a:pPr algn="ctr" fontAlgn="ctr"/>
                      <a:endParaRPr lang="en-US" sz="1100" u="none" strike="noStrike" dirty="0" smtClean="0">
                        <a:effectLst/>
                      </a:endParaRPr>
                    </a:p>
                    <a:p>
                      <a:pPr algn="ctr" fontAlgn="ctr"/>
                      <a:r>
                        <a:rPr lang="en-US" sz="1100" u="none" strike="noStrike" dirty="0" smtClean="0">
                          <a:effectLst/>
                        </a:rPr>
                        <a:t>1299,</a:t>
                      </a:r>
                      <a:endParaRPr lang="en-US" sz="1100" b="1" i="0" u="none" strike="noStrike" dirty="0">
                        <a:solidFill>
                          <a:srgbClr val="3F3F3F"/>
                        </a:solidFill>
                        <a:effectLst/>
                        <a:latin typeface="Calibri"/>
                      </a:endParaRPr>
                    </a:p>
                  </a:txBody>
                  <a:tcPr marL="45720" marR="45720" anchor="ct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Timothy Harrington,</a:t>
                      </a:r>
                    </a:p>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James</a:t>
                      </a:r>
                      <a:r>
                        <a:rPr lang="en-US" sz="1100" u="none" strike="noStrike" baseline="0" dirty="0" smtClean="0">
                          <a:effectLst/>
                        </a:rPr>
                        <a:t> Gilb,</a:t>
                      </a:r>
                      <a:endParaRPr lang="en-US" sz="1100" u="none" strike="noStrike" dirty="0" smtClean="0">
                        <a:effectLst/>
                      </a:endParaRPr>
                    </a:p>
                    <a:p>
                      <a:pPr algn="l" fontAlgn="b"/>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r" fontAlgn="b"/>
                      <a:r>
                        <a:rPr lang="en-US" sz="1100" u="none" strike="noStrike">
                          <a:effectLst/>
                        </a:rPr>
                        <a:t>11</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30</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The draft does not meet the 5C requirement of distinct identity.  There are already low power PHYs defined in 802.15.4, the O-QPSK PHY, LRP UWB and BPSK PHY all enable power usuage at or below the proposed TASK PHY.  The TASK PHY does not take advantage of ASK modulation (it requires phase coherency in the transmitter) nor is it a constant envelope modulation (e.g., FSK) and so the resulting designs will end up even higher power than the currently defined PHYs.</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Delete Clause 9 and references to the ULP TASK PHY.</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Rejected</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1018009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609600"/>
          </a:xfrm>
        </p:spPr>
        <p:txBody>
          <a:bodyPr/>
          <a:lstStyle/>
          <a:p>
            <a:r>
              <a:rPr lang="en-US" sz="2800" dirty="0" smtClean="0"/>
              <a:t>Resolution</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4" name="TextBox 3"/>
          <p:cNvSpPr txBox="1"/>
          <p:nvPr/>
        </p:nvSpPr>
        <p:spPr>
          <a:xfrm>
            <a:off x="152400" y="1638300"/>
            <a:ext cx="8893781" cy="3170099"/>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t>Meets the requirements of PAR, which are unique:</a:t>
            </a:r>
          </a:p>
          <a:p>
            <a:pPr marL="800100" lvl="1" indent="-342900">
              <a:buFont typeface="Wingdings" panose="05000000000000000000" pitchFamily="2" charset="2"/>
              <a:buChar char="ü"/>
            </a:pPr>
            <a:r>
              <a:rPr lang="en-US" sz="2000" dirty="0" smtClean="0"/>
              <a:t>Support of multiple data rates in the specified bands up to 1Mbps</a:t>
            </a:r>
          </a:p>
          <a:p>
            <a:pPr marL="800100" lvl="1" indent="-342900">
              <a:buFont typeface="Wingdings" panose="05000000000000000000" pitchFamily="2" charset="2"/>
              <a:buChar char="ü"/>
            </a:pPr>
            <a:r>
              <a:rPr lang="en-US" sz="2000" dirty="0" smtClean="0"/>
              <a:t>Power consumption &lt;15 mW (as per PAR)</a:t>
            </a:r>
          </a:p>
          <a:p>
            <a:pPr marL="342900" indent="-342900">
              <a:buFont typeface="Arial" panose="020B0604020202020204" pitchFamily="34" charset="0"/>
              <a:buChar char="•"/>
            </a:pPr>
            <a:r>
              <a:rPr lang="en-US" sz="2000" dirty="0" smtClean="0"/>
              <a:t>Support in the design of ultra low power receivers, like SRR based receivers etc.</a:t>
            </a:r>
          </a:p>
          <a:p>
            <a:pPr marL="342900" indent="-342900">
              <a:buFont typeface="Arial" panose="020B0604020202020204" pitchFamily="34" charset="0"/>
              <a:buChar char="•"/>
            </a:pPr>
            <a:r>
              <a:rPr lang="en-US" sz="2000" dirty="0" smtClean="0"/>
              <a:t>Support for  both coherent and non-coherent receivers, due to the employment of </a:t>
            </a:r>
          </a:p>
          <a:p>
            <a:r>
              <a:rPr lang="en-US" sz="2000" dirty="0"/>
              <a:t> </a:t>
            </a:r>
            <a:r>
              <a:rPr lang="en-US" sz="2000" dirty="0" smtClean="0"/>
              <a:t>     spreading based on ternary sequences.</a:t>
            </a:r>
          </a:p>
          <a:p>
            <a:pPr marL="342900" indent="-342900">
              <a:buFont typeface="Arial" panose="020B0604020202020204" pitchFamily="34" charset="0"/>
              <a:buChar char="•"/>
            </a:pPr>
            <a:r>
              <a:rPr lang="en-US" sz="2000" dirty="0" smtClean="0"/>
              <a:t>ULP capability of TASK:</a:t>
            </a:r>
          </a:p>
          <a:p>
            <a:pPr marL="800100" lvl="1" indent="-342900">
              <a:buFont typeface="Wingdings" panose="05000000000000000000" pitchFamily="2" charset="2"/>
              <a:buChar char="ü"/>
            </a:pPr>
            <a:r>
              <a:rPr lang="en-US" sz="2000" dirty="0" smtClean="0"/>
              <a:t>Supports ULP receivers.</a:t>
            </a:r>
          </a:p>
          <a:p>
            <a:pPr marL="800100" lvl="1" indent="-342900">
              <a:buFont typeface="Wingdings" panose="05000000000000000000" pitchFamily="2" charset="2"/>
              <a:buChar char="ü"/>
            </a:pPr>
            <a:r>
              <a:rPr lang="en-US" sz="2000" dirty="0" smtClean="0"/>
              <a:t>Advanced transmitter designs are available which can ensure ultralow </a:t>
            </a:r>
          </a:p>
          <a:p>
            <a:pPr lvl="1"/>
            <a:r>
              <a:rPr lang="en-US" sz="2000" dirty="0"/>
              <a:t> </a:t>
            </a:r>
            <a:r>
              <a:rPr lang="en-US" sz="2000" dirty="0" smtClean="0"/>
              <a:t>     power consumption.</a:t>
            </a:r>
            <a:endParaRPr lang="en-US" sz="2000" dirty="0"/>
          </a:p>
        </p:txBody>
      </p:sp>
    </p:spTree>
    <p:extLst>
      <p:ext uri="{BB962C8B-B14F-4D97-AF65-F5344CB8AC3E}">
        <p14:creationId xmlns:p14="http://schemas.microsoft.com/office/powerpoint/2010/main" val="3119715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the co-existence document</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178224803"/>
              </p:ext>
            </p:extLst>
          </p:nvPr>
        </p:nvGraphicFramePr>
        <p:xfrm>
          <a:off x="381000" y="1295400"/>
          <a:ext cx="7924800" cy="4888410"/>
        </p:xfrm>
        <a:graphic>
          <a:graphicData uri="http://schemas.openxmlformats.org/drawingml/2006/table">
            <a:tbl>
              <a:tblPr firstRow="1" bandRow="1">
                <a:tableStyleId>{5DA37D80-6434-44D0-A028-1B22A696006F}</a:tableStyleId>
              </a:tblPr>
              <a:tblGrid>
                <a:gridCol w="528320"/>
                <a:gridCol w="858520"/>
                <a:gridCol w="396240"/>
                <a:gridCol w="594360"/>
                <a:gridCol w="528320"/>
                <a:gridCol w="3114040"/>
                <a:gridCol w="1066800"/>
                <a:gridCol w="838200"/>
              </a:tblGrid>
              <a:tr h="372354">
                <a:tc>
                  <a:txBody>
                    <a:bodyPr/>
                    <a:lstStyle/>
                    <a:p>
                      <a:pPr algn="ctr"/>
                      <a:r>
                        <a:rPr lang="en-US" sz="1200" dirty="0" smtClean="0"/>
                        <a:t>No.</a:t>
                      </a:r>
                      <a:endParaRPr lang="en-US" sz="1200" b="1" dirty="0"/>
                    </a:p>
                  </a:txBody>
                  <a:tcPr marL="45720" marR="45720" anchor="ctr"/>
                </a:tc>
                <a:tc>
                  <a:txBody>
                    <a:bodyPr/>
                    <a:lstStyle/>
                    <a:p>
                      <a:pPr algn="ctr"/>
                      <a:r>
                        <a:rPr lang="en-US" sz="1200" smtClean="0"/>
                        <a:t>Reviewer</a:t>
                      </a:r>
                      <a:endParaRPr lang="en-US" sz="1200" b="1" dirty="0"/>
                    </a:p>
                  </a:txBody>
                  <a:tcPr marL="45720" marR="45720" anchor="ctr"/>
                </a:tc>
                <a:tc>
                  <a:txBody>
                    <a:bodyPr/>
                    <a:lstStyle/>
                    <a:p>
                      <a:pPr algn="ctr"/>
                      <a:r>
                        <a:rPr lang="en-US" sz="1200" smtClean="0"/>
                        <a:t>Pg. No</a:t>
                      </a:r>
                      <a:endParaRPr lang="en-US" sz="1200" b="1" dirty="0"/>
                    </a:p>
                  </a:txBody>
                  <a:tcPr marL="45720" marR="45720" anchor="ctr"/>
                </a:tc>
                <a:tc>
                  <a:txBody>
                    <a:bodyPr/>
                    <a:lstStyle/>
                    <a:p>
                      <a:pPr algn="ctr"/>
                      <a:r>
                        <a:rPr lang="en-US" sz="1200" smtClean="0"/>
                        <a:t>Clause</a:t>
                      </a:r>
                      <a:endParaRPr lang="en-US" sz="1200" b="1" dirty="0"/>
                    </a:p>
                  </a:txBody>
                  <a:tcPr marL="45720" marR="45720" anchor="ctr"/>
                </a:tc>
                <a:tc>
                  <a:txBody>
                    <a:bodyPr/>
                    <a:lstStyle/>
                    <a:p>
                      <a:pPr algn="ctr"/>
                      <a:r>
                        <a:rPr lang="en-US" sz="1200" smtClean="0"/>
                        <a:t>Ln. no.</a:t>
                      </a:r>
                      <a:endParaRPr lang="en-US" sz="1200" b="1" dirty="0"/>
                    </a:p>
                  </a:txBody>
                  <a:tcPr marL="45720" marR="45720" anchor="ctr"/>
                </a:tc>
                <a:tc>
                  <a:txBody>
                    <a:bodyPr/>
                    <a:lstStyle/>
                    <a:p>
                      <a:pPr algn="ctr"/>
                      <a:r>
                        <a:rPr lang="en-US" sz="1200" smtClean="0"/>
                        <a:t>Comment</a:t>
                      </a:r>
                      <a:endParaRPr lang="en-US" sz="1200" b="1" dirty="0"/>
                    </a:p>
                  </a:txBody>
                  <a:tcPr marL="45720" marR="45720" anchor="ctr"/>
                </a:tc>
                <a:tc>
                  <a:txBody>
                    <a:bodyPr/>
                    <a:lstStyle/>
                    <a:p>
                      <a:pPr algn="ctr"/>
                      <a:r>
                        <a:rPr lang="en-US" sz="1200" smtClean="0"/>
                        <a:t>Suggestion</a:t>
                      </a:r>
                      <a:endParaRPr lang="en-US" sz="1200" b="1" dirty="0"/>
                    </a:p>
                  </a:txBody>
                  <a:tcPr marL="45720" marR="45720" anchor="ctr"/>
                </a:tc>
                <a:tc>
                  <a:txBody>
                    <a:bodyPr/>
                    <a:lstStyle/>
                    <a:p>
                      <a:pPr algn="ctr"/>
                      <a:r>
                        <a:rPr lang="en-US" sz="1200" dirty="0" smtClean="0"/>
                        <a:t>Decision</a:t>
                      </a:r>
                      <a:endParaRPr lang="en-US" sz="1200" b="1" dirty="0"/>
                    </a:p>
                  </a:txBody>
                  <a:tcPr marL="45720" marR="45720" anchor="ctr"/>
                </a:tc>
              </a:tr>
              <a:tr h="1236525">
                <a:tc>
                  <a:txBody>
                    <a:bodyPr/>
                    <a:lstStyle/>
                    <a:p>
                      <a:pPr algn="ctr" fontAlgn="ctr"/>
                      <a:r>
                        <a:rPr lang="en-US" sz="1100" u="none" strike="noStrike">
                          <a:effectLst/>
                        </a:rPr>
                        <a:t>1016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Steve JILLINGS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a:effectLst/>
                        </a:rPr>
                        <a:t>15-14-0565-00-004q Coexistence Assurance Document: No supporting documentation to support coexistence of the TASK PHY with existing 802. PHYs operating in </a:t>
                      </a:r>
                      <a:r>
                        <a:rPr lang="en-US" sz="1100" u="none" strike="noStrike" dirty="0" err="1">
                          <a:effectLst/>
                        </a:rPr>
                        <a:t>colocated</a:t>
                      </a:r>
                      <a:r>
                        <a:rPr lang="en-US" sz="1100" u="none" strike="noStrike" dirty="0">
                          <a:effectLst/>
                        </a:rPr>
                        <a:t> frequency bands </a:t>
                      </a:r>
                      <a:endParaRPr lang="en-US" sz="1100" b="1" i="0" u="none" strike="noStrike" dirty="0">
                        <a:solidFill>
                          <a:srgbClr val="3F3F3F"/>
                        </a:solidFill>
                        <a:effectLst/>
                        <a:latin typeface="Calibri"/>
                      </a:endParaRPr>
                    </a:p>
                  </a:txBody>
                  <a:tcPr marL="9525" marR="9525" marT="9525" marB="0" anchor="ctr"/>
                </a:tc>
                <a:tc>
                  <a:txBody>
                    <a:bodyPr/>
                    <a:lstStyle/>
                    <a:p>
                      <a:pPr algn="ctr" fontAlgn="ctr"/>
                      <a:r>
                        <a:rPr lang="en-US" sz="1100" u="none" strike="noStrike">
                          <a:effectLst/>
                        </a:rPr>
                        <a:t>Produce supporting documentation</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smtClean="0">
                          <a:effectLst/>
                        </a:rPr>
                        <a:t>Revised </a:t>
                      </a:r>
                      <a:endParaRPr lang="en-US" sz="1100" b="1" i="0" u="none" strike="noStrike" dirty="0">
                        <a:solidFill>
                          <a:srgbClr val="3F3F3F"/>
                        </a:solidFill>
                        <a:effectLst/>
                        <a:latin typeface="Calibri"/>
                      </a:endParaRPr>
                    </a:p>
                  </a:txBody>
                  <a:tcPr marL="9525" marR="9525" marT="9525" marB="0" anchor="ctr"/>
                </a:tc>
              </a:tr>
              <a:tr h="1236525">
                <a:tc>
                  <a:txBody>
                    <a:bodyPr/>
                    <a:lstStyle/>
                    <a:p>
                      <a:pPr algn="ctr" fontAlgn="ctr"/>
                      <a:r>
                        <a:rPr lang="en-US" sz="1100" u="none" strike="noStrike">
                          <a:effectLst/>
                        </a:rPr>
                        <a:t>1187</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Mike McInnis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46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Annex C Bibliography</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2,3, 4</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If the 15-14-0565-00-004q-coexistence-assurance-for-ieee-802-15-4q.docx document is listed in this paragraph as a reference document, the reference document states in paragraph 2 the following 'The Ultra Low Power (ULP) GFSK and ULP TASK Physical Layers defined in amendment 802.15.4q are substantially similar to the Physical Layers defined in amendments 802.15.4k and 802.15.4p. The bands used are a subset of the union of the bands defined in those amendments.  The coexistence assurance documents defined for 15.4k and 15.4p provide adequate analysis for 15.4q environment.' if the TG4q ULP TASK and ULP GFSK PHYs are substantially similar to the PHYs defined in amendments 802.15.4k and 802.15.4p then how do the ULP TASK and ULP GFSK differ enough from all previous 802.15.4 PHYs to justify becoming new 802.15.4 PHYs?</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Make the appropriate changes to the coexistence document to resolve this issue or proceed no further with the 802.15.4q draft standard.</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smtClean="0">
                          <a:effectLst/>
                        </a:rPr>
                        <a:t>Revised </a:t>
                      </a:r>
                      <a:endParaRPr lang="en-US" sz="1100" b="1" i="0" u="none" strike="noStrike" dirty="0">
                        <a:solidFill>
                          <a:srgbClr val="3F3F3F"/>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714106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609600"/>
          </a:xfrm>
        </p:spPr>
        <p:txBody>
          <a:bodyPr/>
          <a:lstStyle/>
          <a:p>
            <a:r>
              <a:rPr lang="en-US" sz="2800" dirty="0" smtClean="0"/>
              <a:t>Resolution: Revised </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4" name="TextBox 3"/>
          <p:cNvSpPr txBox="1"/>
          <p:nvPr/>
        </p:nvSpPr>
        <p:spPr>
          <a:xfrm>
            <a:off x="990600" y="1752600"/>
            <a:ext cx="6129370"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t>Coexistence </a:t>
            </a:r>
            <a:r>
              <a:rPr lang="en-US" sz="1800" dirty="0" smtClean="0"/>
              <a:t>document will be prepared for ULP-TASK PHY.</a:t>
            </a:r>
            <a:endParaRPr lang="en-US" sz="1800" dirty="0"/>
          </a:p>
        </p:txBody>
      </p:sp>
    </p:spTree>
    <p:extLst>
      <p:ext uri="{BB962C8B-B14F-4D97-AF65-F5344CB8AC3E}">
        <p14:creationId xmlns:p14="http://schemas.microsoft.com/office/powerpoint/2010/main" val="3478858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933721061"/>
              </p:ext>
            </p:extLst>
          </p:nvPr>
        </p:nvGraphicFramePr>
        <p:xfrm>
          <a:off x="533400" y="990600"/>
          <a:ext cx="8001001" cy="1066800"/>
        </p:xfrm>
        <a:graphic>
          <a:graphicData uri="http://schemas.openxmlformats.org/drawingml/2006/table">
            <a:tbl>
              <a:tblPr>
                <a:tableStyleId>{8A107856-5554-42FB-B03E-39F5DBC370BA}</a:tableStyleId>
              </a:tblPr>
              <a:tblGrid>
                <a:gridCol w="268514"/>
                <a:gridCol w="430072"/>
                <a:gridCol w="232862"/>
                <a:gridCol w="407509"/>
                <a:gridCol w="468684"/>
                <a:gridCol w="2416622"/>
                <a:gridCol w="1888369"/>
                <a:gridCol w="1888369"/>
              </a:tblGrid>
              <a:tr h="5334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Suggestion</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dirty="0" smtClean="0"/>
                        <a:t>Resolution </a:t>
                      </a:r>
                      <a:endParaRPr lang="en-US" sz="1100" b="1" dirty="0"/>
                    </a:p>
                  </a:txBody>
                  <a:tcPr marL="6700" marR="6700" marT="6700" marB="0" anchor="ctr"/>
                </a:tc>
              </a:tr>
              <a:tr h="533400">
                <a:tc>
                  <a:txBody>
                    <a:bodyPr/>
                    <a:lstStyle/>
                    <a:p>
                      <a:pPr algn="ctr" fontAlgn="ctr"/>
                      <a:r>
                        <a:rPr lang="en-US" sz="1050" u="none" strike="noStrike" dirty="0">
                          <a:effectLst/>
                        </a:rPr>
                        <a:t>1074</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a:effectLst/>
                        </a:rPr>
                        <a:t>Frederik Beer</a:t>
                      </a:r>
                      <a:endParaRPr lang="en-US" sz="1050" b="0" i="0" u="none" strike="noStrike">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7</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a:effectLst/>
                        </a:rPr>
                        <a:t>8.1.2.14</a:t>
                      </a:r>
                      <a:endParaRPr lang="en-US" sz="1050" b="0" i="0" u="none" strike="noStrike">
                        <a:solidFill>
                          <a:srgbClr val="3F3F3F"/>
                        </a:solidFill>
                        <a:effectLst/>
                        <a:latin typeface="Calibri"/>
                      </a:endParaRPr>
                    </a:p>
                  </a:txBody>
                  <a:tcPr marL="6700" marR="6700" marT="6700" marB="0" anchor="ctr"/>
                </a:tc>
                <a:tc>
                  <a:txBody>
                    <a:bodyPr/>
                    <a:lstStyle/>
                    <a:p>
                      <a:pPr algn="ctr" fontAlgn="ctr"/>
                      <a:r>
                        <a:rPr lang="en-US" sz="1050" u="none" strike="noStrike">
                          <a:effectLst/>
                        </a:rPr>
                        <a:t>16</a:t>
                      </a:r>
                      <a:endParaRPr lang="en-US" sz="1050" b="0" i="0" u="none" strike="noStrike">
                        <a:solidFill>
                          <a:srgbClr val="3F3F3F"/>
                        </a:solidFill>
                        <a:effectLst/>
                        <a:latin typeface="Calibri"/>
                      </a:endParaRPr>
                    </a:p>
                  </a:txBody>
                  <a:tcPr marL="6700" marR="6700" marT="6700" marB="0" anchor="ctr"/>
                </a:tc>
                <a:tc>
                  <a:txBody>
                    <a:bodyPr/>
                    <a:lstStyle/>
                    <a:p>
                      <a:pPr algn="ctr" fontAlgn="b"/>
                      <a:r>
                        <a:rPr lang="en-US" sz="1050" u="none" strike="noStrike" dirty="0">
                          <a:effectLst/>
                        </a:rPr>
                        <a:t>The Band 863-876 has only 3 channels, but could serve a lot more.</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Adjust number of channels.</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b="0" i="0" u="none" strike="noStrike" dirty="0" smtClean="0">
                          <a:solidFill>
                            <a:srgbClr val="3F3F3F"/>
                          </a:solidFill>
                          <a:effectLst/>
                          <a:latin typeface="Calibri"/>
                        </a:rPr>
                        <a:t>Revised</a:t>
                      </a:r>
                      <a:endParaRPr lang="en-US" sz="1050" b="0" i="0" u="none" strike="noStrike" dirty="0">
                        <a:solidFill>
                          <a:srgbClr val="3F3F3F"/>
                        </a:solidFill>
                        <a:effectLst/>
                        <a:latin typeface="Calibri"/>
                      </a:endParaRPr>
                    </a:p>
                  </a:txBody>
                  <a:tcPr marL="6700" marR="6700" marT="6700" marB="0" anchor="ctr"/>
                </a:tc>
              </a:tr>
            </a:tbl>
          </a:graphicData>
        </a:graphic>
      </p:graphicFrame>
      <p:sp>
        <p:nvSpPr>
          <p:cNvPr id="5" name="TextBox 4"/>
          <p:cNvSpPr txBox="1"/>
          <p:nvPr/>
        </p:nvSpPr>
        <p:spPr>
          <a:xfrm>
            <a:off x="38100" y="2133600"/>
            <a:ext cx="9067800" cy="769441"/>
          </a:xfrm>
          <a:prstGeom prst="rect">
            <a:avLst/>
          </a:prstGeom>
          <a:noFill/>
        </p:spPr>
        <p:txBody>
          <a:bodyPr wrap="square" rtlCol="0">
            <a:spAutoFit/>
          </a:bodyPr>
          <a:lstStyle/>
          <a:p>
            <a:r>
              <a:rPr lang="en-US" sz="1600" b="1" dirty="0" smtClean="0"/>
              <a:t>Modifications:</a:t>
            </a:r>
            <a:endParaRPr lang="en-US" sz="1400" dirty="0"/>
          </a:p>
          <a:p>
            <a:r>
              <a:rPr lang="en-US" sz="1400" dirty="0"/>
              <a:t>In Table 2 (Pg. 7 ),  in the cell corresponding to  5</a:t>
            </a:r>
            <a:r>
              <a:rPr lang="en-US" sz="1400" baseline="30000" dirty="0"/>
              <a:t>th</a:t>
            </a:r>
            <a:r>
              <a:rPr lang="en-US" sz="1400" dirty="0"/>
              <a:t> row (band “863-876 MHz”),  and  3</a:t>
            </a:r>
            <a:r>
              <a:rPr lang="en-US" sz="1400" baseline="30000" dirty="0"/>
              <a:t>rd</a:t>
            </a:r>
            <a:r>
              <a:rPr lang="en-US" sz="1400" dirty="0"/>
              <a:t> col</a:t>
            </a:r>
            <a:r>
              <a:rPr lang="en-US" sz="1400" dirty="0" smtClean="0"/>
              <a:t>.(</a:t>
            </a:r>
            <a:r>
              <a:rPr lang="en-US" sz="1400" dirty="0"/>
              <a:t>col. “</a:t>
            </a:r>
            <a:r>
              <a:rPr lang="en-US" sz="1400" b="1" dirty="0" err="1"/>
              <a:t>TotalNumChan</a:t>
            </a:r>
            <a:r>
              <a:rPr lang="en-US" sz="1400" b="1" dirty="0"/>
              <a:t>”)</a:t>
            </a:r>
          </a:p>
          <a:p>
            <a:r>
              <a:rPr lang="en-US" sz="1400" dirty="0"/>
              <a:t>replace   ‘3’ by ‘5’.</a:t>
            </a:r>
          </a:p>
        </p:txBody>
      </p:sp>
      <p:graphicFrame>
        <p:nvGraphicFramePr>
          <p:cNvPr id="6" name="Table 5"/>
          <p:cNvGraphicFramePr>
            <a:graphicFrameLocks noGrp="1"/>
          </p:cNvGraphicFramePr>
          <p:nvPr>
            <p:extLst>
              <p:ext uri="{D42A27DB-BD31-4B8C-83A1-F6EECF244321}">
                <p14:modId xmlns:p14="http://schemas.microsoft.com/office/powerpoint/2010/main" val="678341116"/>
              </p:ext>
            </p:extLst>
          </p:nvPr>
        </p:nvGraphicFramePr>
        <p:xfrm>
          <a:off x="457200" y="3429000"/>
          <a:ext cx="8001001" cy="1213485"/>
        </p:xfrm>
        <a:graphic>
          <a:graphicData uri="http://schemas.openxmlformats.org/drawingml/2006/table">
            <a:tbl>
              <a:tblPr>
                <a:tableStyleId>{8A107856-5554-42FB-B03E-39F5DBC370BA}</a:tableStyleId>
              </a:tblPr>
              <a:tblGrid>
                <a:gridCol w="381000"/>
                <a:gridCol w="317586"/>
                <a:gridCol w="232862"/>
                <a:gridCol w="592552"/>
                <a:gridCol w="533400"/>
                <a:gridCol w="3276600"/>
                <a:gridCol w="1828800"/>
                <a:gridCol w="838201"/>
              </a:tblGrid>
              <a:tr h="5334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Suggestion </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i="0" u="none" strike="noStrike" dirty="0" smtClean="0">
                          <a:solidFill>
                            <a:srgbClr val="3F3F3F"/>
                          </a:solidFill>
                          <a:effectLst/>
                          <a:latin typeface="Calibri"/>
                        </a:rPr>
                        <a:t>Resolution </a:t>
                      </a:r>
                      <a:endParaRPr lang="en-US" sz="1100" b="1" i="0" u="none" strike="noStrike" dirty="0">
                        <a:solidFill>
                          <a:srgbClr val="3F3F3F"/>
                        </a:solidFill>
                        <a:effectLst/>
                        <a:latin typeface="Calibri"/>
                      </a:endParaRPr>
                    </a:p>
                  </a:txBody>
                  <a:tcPr marL="6700" marR="6700" marT="6700" marB="0" anchor="ctr"/>
                </a:tc>
              </a:tr>
              <a:tr h="533400">
                <a:tc>
                  <a:txBody>
                    <a:bodyPr/>
                    <a:lstStyle/>
                    <a:p>
                      <a:pPr algn="ctr" fontAlgn="ctr"/>
                      <a:r>
                        <a:rPr lang="en-US" sz="1100" u="none" strike="noStrike">
                          <a:effectLst/>
                        </a:rPr>
                        <a:t>1075</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Frederik Beer</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8.1.2.14</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Check the 951 Mhz band. I am not sure if it actually goes from 951-958. And the First centerfreq is 951 which is the lower boundary. But then again I am no expert in Japan bands.</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Get someone who knows this band.</a:t>
                      </a:r>
                      <a:endParaRPr lang="en-US" sz="1100" b="0" i="0" u="none" strike="noStrike" dirty="0">
                        <a:solidFill>
                          <a:srgbClr val="3F3F3F"/>
                        </a:solidFill>
                        <a:effectLst/>
                        <a:latin typeface="Calibri"/>
                      </a:endParaRPr>
                    </a:p>
                  </a:txBody>
                  <a:tcPr marL="9525" marR="9525" marT="9525" marB="0" anchor="ctr"/>
                </a:tc>
                <a:tc>
                  <a:txBody>
                    <a:bodyPr/>
                    <a:lstStyle/>
                    <a:p>
                      <a:pPr algn="ctr" fontAlgn="b"/>
                      <a:r>
                        <a:rPr lang="en-US" sz="1100" b="0" i="0" u="none" strike="noStrike" dirty="0" smtClean="0">
                          <a:solidFill>
                            <a:srgbClr val="3F3F3F"/>
                          </a:solidFill>
                          <a:effectLst/>
                          <a:latin typeface="Calibri"/>
                        </a:rPr>
                        <a:t>Revised</a:t>
                      </a:r>
                      <a:endParaRPr lang="en-US" sz="1100" b="0" i="0" u="none" strike="noStrike" dirty="0">
                        <a:solidFill>
                          <a:srgbClr val="3F3F3F"/>
                        </a:solidFill>
                        <a:effectLst/>
                        <a:latin typeface="Calibri"/>
                      </a:endParaRPr>
                    </a:p>
                  </a:txBody>
                  <a:tcPr marL="9525" marR="9525" marT="9525" marB="0" anchor="ctr"/>
                </a:tc>
              </a:tr>
            </a:tbl>
          </a:graphicData>
        </a:graphic>
      </p:graphicFrame>
      <p:sp>
        <p:nvSpPr>
          <p:cNvPr id="7" name="TextBox 6"/>
          <p:cNvSpPr txBox="1"/>
          <p:nvPr/>
        </p:nvSpPr>
        <p:spPr>
          <a:xfrm>
            <a:off x="88900" y="5105400"/>
            <a:ext cx="9067800" cy="984885"/>
          </a:xfrm>
          <a:prstGeom prst="rect">
            <a:avLst/>
          </a:prstGeom>
          <a:noFill/>
        </p:spPr>
        <p:txBody>
          <a:bodyPr wrap="square" rtlCol="0">
            <a:spAutoFit/>
          </a:bodyPr>
          <a:lstStyle/>
          <a:p>
            <a:r>
              <a:rPr lang="en-US" sz="1600" b="1" dirty="0" smtClean="0"/>
              <a:t>Modifications:</a:t>
            </a:r>
            <a:endParaRPr lang="en-US" sz="1400" dirty="0"/>
          </a:p>
          <a:p>
            <a:r>
              <a:rPr lang="en-US" sz="1400" dirty="0" smtClean="0"/>
              <a:t>In Table 2 (Pg. 7 ),  replace the 7</a:t>
            </a:r>
            <a:r>
              <a:rPr lang="en-US" sz="1400" baseline="30000" dirty="0" smtClean="0"/>
              <a:t>th</a:t>
            </a:r>
            <a:r>
              <a:rPr lang="en-US" sz="1400" dirty="0" smtClean="0"/>
              <a:t> row (band 951-958 MHz) with  the following  row:</a:t>
            </a:r>
          </a:p>
          <a:p>
            <a:endParaRPr lang="en-US" sz="1400" dirty="0"/>
          </a:p>
          <a:p>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3596942312"/>
              </p:ext>
            </p:extLst>
          </p:nvPr>
        </p:nvGraphicFramePr>
        <p:xfrm>
          <a:off x="533400" y="5723889"/>
          <a:ext cx="7696200" cy="376238"/>
        </p:xfrm>
        <a:graphic>
          <a:graphicData uri="http://schemas.openxmlformats.org/drawingml/2006/table">
            <a:tbl>
              <a:tblPr firstRow="1" firstCol="1" bandRow="1"/>
              <a:tblGrid>
                <a:gridCol w="2168789"/>
                <a:gridCol w="1625438"/>
                <a:gridCol w="1799371"/>
                <a:gridCol w="2102602"/>
              </a:tblGrid>
              <a:tr h="376238">
                <a:tc>
                  <a:txBody>
                    <a:bodyPr/>
                    <a:lstStyle/>
                    <a:p>
                      <a:pPr algn="ctr"/>
                      <a:r>
                        <a:rPr lang="en-US" sz="1200">
                          <a:effectLst/>
                          <a:latin typeface="Times New Roman"/>
                        </a:rPr>
                        <a:t>950-956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a:rPr>
                        <a:t>2</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a:rPr>
                        <a:t>3 </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951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1301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269099680"/>
              </p:ext>
            </p:extLst>
          </p:nvPr>
        </p:nvGraphicFramePr>
        <p:xfrm>
          <a:off x="533400" y="914400"/>
          <a:ext cx="8001001" cy="1213485"/>
        </p:xfrm>
        <a:graphic>
          <a:graphicData uri="http://schemas.openxmlformats.org/drawingml/2006/table">
            <a:tbl>
              <a:tblPr>
                <a:tableStyleId>{8A107856-5554-42FB-B03E-39F5DBC370BA}</a:tableStyleId>
              </a:tblPr>
              <a:tblGrid>
                <a:gridCol w="268514"/>
                <a:gridCol w="430072"/>
                <a:gridCol w="232862"/>
                <a:gridCol w="407509"/>
                <a:gridCol w="468684"/>
                <a:gridCol w="2416622"/>
                <a:gridCol w="1888369"/>
                <a:gridCol w="1888369"/>
              </a:tblGrid>
              <a:tr h="5334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Suggestion</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i="0" u="none" strike="noStrike" dirty="0" smtClean="0">
                          <a:solidFill>
                            <a:srgbClr val="3F3F3F"/>
                          </a:solidFill>
                          <a:effectLst/>
                          <a:latin typeface="Calibri"/>
                        </a:rPr>
                        <a:t>Resolution</a:t>
                      </a:r>
                      <a:endParaRPr lang="en-US" sz="1100" b="1" i="0" u="none" strike="noStrike" dirty="0">
                        <a:solidFill>
                          <a:srgbClr val="3F3F3F"/>
                        </a:solidFill>
                        <a:effectLst/>
                        <a:latin typeface="Calibri"/>
                      </a:endParaRPr>
                    </a:p>
                  </a:txBody>
                  <a:tcPr marL="6700" marR="6700" marT="6700" marB="0" anchor="ctr"/>
                </a:tc>
              </a:tr>
              <a:tr h="533400">
                <a:tc>
                  <a:txBody>
                    <a:bodyPr/>
                    <a:lstStyle/>
                    <a:p>
                      <a:pPr algn="ctr" fontAlgn="ctr"/>
                      <a:r>
                        <a:rPr lang="en-US" sz="1100" b="1" i="0" u="none" strike="noStrike" dirty="0">
                          <a:solidFill>
                            <a:srgbClr val="3F3F3F"/>
                          </a:solidFill>
                          <a:effectLst/>
                          <a:latin typeface="Calibri"/>
                        </a:rPr>
                        <a:t>1281</a:t>
                      </a:r>
                    </a:p>
                  </a:txBody>
                  <a:tcPr marL="9525" marR="9525" marT="9525" marB="0" anchor="ctr"/>
                </a:tc>
                <a:tc>
                  <a:txBody>
                    <a:bodyPr/>
                    <a:lstStyle/>
                    <a:p>
                      <a:pPr algn="ctr" fontAlgn="b"/>
                      <a:r>
                        <a:rPr lang="en-US" sz="1100" b="1" i="0" u="none" strike="noStrike">
                          <a:solidFill>
                            <a:srgbClr val="3F3F3F"/>
                          </a:solidFill>
                          <a:effectLst/>
                          <a:latin typeface="Calibri"/>
                        </a:rPr>
                        <a:t>James Gilb</a:t>
                      </a:r>
                    </a:p>
                  </a:txBody>
                  <a:tcPr marL="9525" marR="9525" marT="9525" marB="0" anchor="ctr"/>
                </a:tc>
                <a:tc>
                  <a:txBody>
                    <a:bodyPr/>
                    <a:lstStyle/>
                    <a:p>
                      <a:pPr algn="ctr" fontAlgn="ctr"/>
                      <a:r>
                        <a:rPr lang="en-US" sz="1100" b="1" i="0" u="none" strike="noStrike">
                          <a:solidFill>
                            <a:srgbClr val="3F3F3F"/>
                          </a:solidFill>
                          <a:effectLst/>
                          <a:latin typeface="Calibri"/>
                        </a:rPr>
                        <a:t>11</a:t>
                      </a:r>
                    </a:p>
                  </a:txBody>
                  <a:tcPr marL="9525" marR="9525" marT="9525" marB="0" anchor="ctr"/>
                </a:tc>
                <a:tc>
                  <a:txBody>
                    <a:bodyPr/>
                    <a:lstStyle/>
                    <a:p>
                      <a:pPr algn="ctr" fontAlgn="ctr"/>
                      <a:r>
                        <a:rPr lang="en-US" sz="1100" b="1" i="0" u="none" strike="noStrike">
                          <a:solidFill>
                            <a:srgbClr val="3F3F3F"/>
                          </a:solidFill>
                          <a:effectLst/>
                          <a:latin typeface="Calibri"/>
                        </a:rPr>
                        <a:t>30</a:t>
                      </a:r>
                    </a:p>
                  </a:txBody>
                  <a:tcPr marL="9525" marR="9525" marT="9525" marB="0" anchor="ctr"/>
                </a:tc>
                <a:tc>
                  <a:txBody>
                    <a:bodyPr/>
                    <a:lstStyle/>
                    <a:p>
                      <a:pPr algn="ctr" fontAlgn="ctr"/>
                      <a:r>
                        <a:rPr lang="en-US" sz="1100" b="1" i="0" u="none" strike="noStrike">
                          <a:solidFill>
                            <a:srgbClr val="3F3F3F"/>
                          </a:solidFill>
                          <a:effectLst/>
                          <a:latin typeface="Calibri"/>
                        </a:rPr>
                        <a:t>2</a:t>
                      </a:r>
                    </a:p>
                  </a:txBody>
                  <a:tcPr marL="9525" marR="9525" marT="9525" marB="0" anchor="ctr"/>
                </a:tc>
                <a:tc>
                  <a:txBody>
                    <a:bodyPr/>
                    <a:lstStyle/>
                    <a:p>
                      <a:pPr algn="ctr" fontAlgn="b"/>
                      <a:r>
                        <a:rPr lang="en-US" sz="1100" b="1" i="0" u="none" strike="noStrike">
                          <a:solidFill>
                            <a:srgbClr val="3F3F3F"/>
                          </a:solidFill>
                          <a:effectLst/>
                          <a:latin typeface="Calibri"/>
                        </a:rPr>
                        <a:t>No text is allowed to follow a clause title, it must be in a subclause.</a:t>
                      </a:r>
                    </a:p>
                  </a:txBody>
                  <a:tcPr marL="9525" marR="9525" marT="9525" marB="0" anchor="ctr"/>
                </a:tc>
                <a:tc>
                  <a:txBody>
                    <a:bodyPr/>
                    <a:lstStyle/>
                    <a:p>
                      <a:pPr algn="ctr" fontAlgn="b"/>
                      <a:r>
                        <a:rPr lang="en-US" sz="1100" b="1" i="0" u="none" strike="noStrike" dirty="0">
                          <a:solidFill>
                            <a:srgbClr val="3F3F3F"/>
                          </a:solidFill>
                          <a:effectLst/>
                          <a:latin typeface="Calibri"/>
                        </a:rPr>
                        <a:t>Either delete the text as it is unnecessary, move it to another location or add a </a:t>
                      </a:r>
                      <a:r>
                        <a:rPr lang="en-US" sz="1100" b="1" i="0" u="none" strike="noStrike" dirty="0" smtClean="0">
                          <a:solidFill>
                            <a:srgbClr val="3F3F3F"/>
                          </a:solidFill>
                          <a:effectLst/>
                          <a:latin typeface="Calibri"/>
                        </a:rPr>
                        <a:t>sub-clause </a:t>
                      </a:r>
                      <a:r>
                        <a:rPr lang="en-US" sz="1100" b="1" i="0" u="none" strike="noStrike" dirty="0">
                          <a:solidFill>
                            <a:srgbClr val="3F3F3F"/>
                          </a:solidFill>
                          <a:effectLst/>
                          <a:latin typeface="Calibri"/>
                        </a:rPr>
                        <a:t>title 30.1 General.</a:t>
                      </a:r>
                    </a:p>
                  </a:txBody>
                  <a:tcPr marL="9525" marR="9525" marT="9525" marB="0" anchor="ctr"/>
                </a:tc>
                <a:tc>
                  <a:txBody>
                    <a:bodyPr/>
                    <a:lstStyle/>
                    <a:p>
                      <a:pPr algn="ctr" fontAlgn="b"/>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8100" y="2291715"/>
            <a:ext cx="9067800" cy="984885"/>
          </a:xfrm>
          <a:prstGeom prst="rect">
            <a:avLst/>
          </a:prstGeom>
          <a:noFill/>
        </p:spPr>
        <p:txBody>
          <a:bodyPr wrap="square" rtlCol="0">
            <a:spAutoFit/>
          </a:bodyPr>
          <a:lstStyle/>
          <a:p>
            <a:r>
              <a:rPr lang="en-US" sz="1600" b="1" dirty="0" smtClean="0"/>
              <a:t>Modifications:</a:t>
            </a:r>
            <a:endParaRPr lang="en-US" sz="1400" dirty="0" smtClean="0"/>
          </a:p>
          <a:p>
            <a:endParaRPr lang="en-US" sz="1400" dirty="0"/>
          </a:p>
          <a:p>
            <a:r>
              <a:rPr lang="en-US" sz="1400" dirty="0" smtClean="0"/>
              <a:t>In Pg. 11, Ln. 2: Immediately after title of the clause 30, insert a new sub-clause </a:t>
            </a:r>
            <a:r>
              <a:rPr lang="en-US" sz="1400" dirty="0"/>
              <a:t>30.1.</a:t>
            </a:r>
            <a:r>
              <a:rPr lang="en-US" sz="1400" dirty="0" smtClean="0"/>
              <a:t> under the title “General” . In this sub-clause, place the introduction part.</a:t>
            </a:r>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2297128414"/>
              </p:ext>
            </p:extLst>
          </p:nvPr>
        </p:nvGraphicFramePr>
        <p:xfrm>
          <a:off x="533400" y="5791200"/>
          <a:ext cx="7772400" cy="182880"/>
        </p:xfrm>
        <a:graphic>
          <a:graphicData uri="http://schemas.openxmlformats.org/drawingml/2006/table">
            <a:tbl>
              <a:tblPr firstRow="1" firstCol="1" bandRow="1"/>
              <a:tblGrid>
                <a:gridCol w="2190262"/>
                <a:gridCol w="1641531"/>
                <a:gridCol w="1817187"/>
                <a:gridCol w="2123420"/>
              </a:tblGrid>
              <a:tr h="182880">
                <a:tc>
                  <a:txBody>
                    <a:bodyPr/>
                    <a:lstStyle/>
                    <a:p>
                      <a:pPr algn="ctr"/>
                      <a:r>
                        <a:rPr lang="en-US" sz="1050">
                          <a:effectLst/>
                          <a:latin typeface="Times New Roman"/>
                        </a:rPr>
                        <a:t>950-956</a:t>
                      </a:r>
                      <a:endParaRPr lang="en-US" sz="11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50">
                          <a:effectLst/>
                          <a:latin typeface="Times New Roman"/>
                        </a:rPr>
                        <a:t>2</a:t>
                      </a:r>
                      <a:endParaRPr lang="en-US" sz="11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50">
                          <a:effectLst/>
                          <a:latin typeface="Times New Roman"/>
                        </a:rPr>
                        <a:t>3 </a:t>
                      </a:r>
                      <a:endParaRPr lang="en-US" sz="11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50" dirty="0">
                          <a:effectLst/>
                          <a:latin typeface="Times New Roman"/>
                        </a:rPr>
                        <a:t>951</a:t>
                      </a:r>
                      <a:endParaRPr lang="en-US" sz="11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91343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620000" cy="609600"/>
          </a:xfrm>
        </p:spPr>
        <p:txBody>
          <a:bodyPr/>
          <a:lstStyle/>
          <a:p>
            <a:r>
              <a:rPr lang="en-US" sz="2800" dirty="0" smtClean="0"/>
              <a:t>Comments on MCS/MFI/CFI</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775982072"/>
              </p:ext>
            </p:extLst>
          </p:nvPr>
        </p:nvGraphicFramePr>
        <p:xfrm>
          <a:off x="381001" y="1143001"/>
          <a:ext cx="8382000" cy="5111247"/>
        </p:xfrm>
        <a:graphic>
          <a:graphicData uri="http://schemas.openxmlformats.org/drawingml/2006/table">
            <a:tbl>
              <a:tblPr firstRow="1" bandRow="1">
                <a:tableStyleId>{8A107856-5554-42FB-B03E-39F5DBC370BA}</a:tableStyleId>
              </a:tblPr>
              <a:tblGrid>
                <a:gridCol w="475315"/>
                <a:gridCol w="772387"/>
                <a:gridCol w="473601"/>
                <a:gridCol w="598714"/>
                <a:gridCol w="673554"/>
                <a:gridCol w="2544536"/>
                <a:gridCol w="1945821"/>
                <a:gridCol w="898072"/>
              </a:tblGrid>
              <a:tr h="426486">
                <a:tc>
                  <a:txBody>
                    <a:bodyPr/>
                    <a:lstStyle/>
                    <a:p>
                      <a:r>
                        <a:rPr lang="en-US" sz="1200" dirty="0" smtClean="0"/>
                        <a:t>No.</a:t>
                      </a:r>
                      <a:endParaRPr lang="en-US" sz="1200" b="1" dirty="0"/>
                    </a:p>
                  </a:txBody>
                  <a:tcPr marL="45720" marR="45720" anchor="ctr"/>
                </a:tc>
                <a:tc>
                  <a:txBody>
                    <a:bodyPr/>
                    <a:lstStyle/>
                    <a:p>
                      <a:r>
                        <a:rPr lang="en-US" sz="1200" dirty="0" smtClean="0"/>
                        <a:t>Reviewer</a:t>
                      </a:r>
                      <a:endParaRPr lang="en-US" sz="1200" b="1" dirty="0"/>
                    </a:p>
                  </a:txBody>
                  <a:tcPr marL="45720" marR="45720" anchor="ctr"/>
                </a:tc>
                <a:tc>
                  <a:txBody>
                    <a:bodyPr/>
                    <a:lstStyle/>
                    <a:p>
                      <a:r>
                        <a:rPr lang="en-US" sz="1200" dirty="0" smtClean="0"/>
                        <a:t>Pg. No</a:t>
                      </a:r>
                      <a:endParaRPr lang="en-US" sz="1200" b="1" dirty="0"/>
                    </a:p>
                  </a:txBody>
                  <a:tcPr marL="45720" marR="45720" anchor="ctr"/>
                </a:tc>
                <a:tc>
                  <a:txBody>
                    <a:bodyPr/>
                    <a:lstStyle/>
                    <a:p>
                      <a:r>
                        <a:rPr lang="en-US" sz="1200" dirty="0" smtClean="0"/>
                        <a:t>Clause</a:t>
                      </a:r>
                      <a:endParaRPr lang="en-US" sz="1200" b="1" dirty="0"/>
                    </a:p>
                  </a:txBody>
                  <a:tcPr marL="45720" marR="45720" anchor="ctr"/>
                </a:tc>
                <a:tc>
                  <a:txBody>
                    <a:bodyPr/>
                    <a:lstStyle/>
                    <a:p>
                      <a:r>
                        <a:rPr lang="en-US" sz="1200" dirty="0" smtClean="0"/>
                        <a:t>Ln. no.</a:t>
                      </a:r>
                      <a:endParaRPr lang="en-US" sz="1200" b="1" dirty="0"/>
                    </a:p>
                  </a:txBody>
                  <a:tcPr marL="45720" marR="45720" anchor="ctr"/>
                </a:tc>
                <a:tc>
                  <a:txBody>
                    <a:bodyPr/>
                    <a:lstStyle/>
                    <a:p>
                      <a:r>
                        <a:rPr lang="en-US" sz="1200" dirty="0" smtClean="0"/>
                        <a:t>Comment</a:t>
                      </a:r>
                      <a:endParaRPr lang="en-US" sz="1200" b="1" dirty="0"/>
                    </a:p>
                  </a:txBody>
                  <a:tcPr marL="45720" marR="45720" anchor="ctr"/>
                </a:tc>
                <a:tc>
                  <a:txBody>
                    <a:bodyPr/>
                    <a:lstStyle/>
                    <a:p>
                      <a:r>
                        <a:rPr lang="en-US" sz="1200" dirty="0" smtClean="0"/>
                        <a:t>Suggestion</a:t>
                      </a:r>
                      <a:endParaRPr lang="en-US" sz="1200" b="1" dirty="0"/>
                    </a:p>
                  </a:txBody>
                  <a:tcPr marL="45720" marR="45720" anchor="ctr"/>
                </a:tc>
                <a:tc>
                  <a:txBody>
                    <a:bodyPr/>
                    <a:lstStyle/>
                    <a:p>
                      <a:r>
                        <a:rPr lang="en-US" sz="1200" dirty="0" smtClean="0"/>
                        <a:t>Resolution </a:t>
                      </a:r>
                      <a:endParaRPr lang="en-US" sz="1200" b="1" dirty="0"/>
                    </a:p>
                  </a:txBody>
                  <a:tcPr marL="45720" marR="45720" anchor="ctr"/>
                </a:tc>
              </a:tr>
              <a:tr h="1023567">
                <a:tc>
                  <a:txBody>
                    <a:bodyPr/>
                    <a:lstStyle/>
                    <a:p>
                      <a:pPr algn="ctr" fontAlgn="ctr"/>
                      <a:r>
                        <a:rPr lang="en-US" sz="1100" u="none" strike="noStrike" dirty="0">
                          <a:effectLst/>
                        </a:rPr>
                        <a:t>1290</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Is a "Modulation Format" exactly the same thing as a "Modulation and Coding Scheme"?   Yes it is, and so we should not introduce a new term; use the </a:t>
                      </a:r>
                      <a:r>
                        <a:rPr lang="en-US" sz="1100" u="none" strike="noStrike" dirty="0" smtClean="0">
                          <a:effectLst/>
                        </a:rPr>
                        <a:t>nomenclature </a:t>
                      </a:r>
                      <a:r>
                        <a:rPr lang="en-US" sz="1100" u="none" strike="noStrike" dirty="0">
                          <a:effectLst/>
                        </a:rPr>
                        <a:t>of the standard being amended</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Use "Modulation and Coding Scheme" instead of MFI.</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1805459">
                <a:tc>
                  <a:txBody>
                    <a:bodyPr/>
                    <a:lstStyle/>
                    <a:p>
                      <a:pPr algn="ctr" fontAlgn="ctr"/>
                      <a:r>
                        <a:rPr lang="en-US" sz="1100" u="none" strike="noStrike">
                          <a:effectLst/>
                        </a:rPr>
                        <a:t>1291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"The MFI field specifies the type of modulation employed" is not a technically correct or complete description of the field. What you probably mean is that the MFI field indicates the Modulation and Coding Scheme used to encode the PHY Payload (a fact I guessed since the text does not specify to what part of the PPDU the MFI applies to, or even if it applies to the PPDU at all).</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Change field name  to "Modulation and Coding Scheme" to be consistent with the standard; Change to read "The Modulation and Coding field shall be set to the MCS used to encode the PHY Payload" and specify what MCS is used to encode the PHR.</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1621287">
                <a:tc>
                  <a:txBody>
                    <a:bodyPr/>
                    <a:lstStyle/>
                    <a:p>
                      <a:pPr algn="ctr" fontAlgn="ctr"/>
                      <a:r>
                        <a:rPr lang="en-US" sz="1100" u="none" strike="noStrike" dirty="0">
                          <a:effectLst/>
                        </a:rPr>
                        <a:t>1079</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Frederik Beer</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dirty="0">
                          <a:effectLst/>
                        </a:rPr>
                        <a:t>15</a:t>
                      </a:r>
                      <a:endParaRPr lang="en-US" sz="1100" b="1" i="0" u="none" strike="noStrike" dirty="0">
                        <a:solidFill>
                          <a:srgbClr val="3F3F3F"/>
                        </a:solidFill>
                        <a:effectLst/>
                        <a:latin typeface="Calibri"/>
                      </a:endParaRPr>
                    </a:p>
                  </a:txBody>
                  <a:tcPr marL="45720" marR="45720" anchor="ctr"/>
                </a:tc>
                <a:tc>
                  <a:txBody>
                    <a:bodyPr/>
                    <a:lstStyle/>
                    <a:p>
                      <a:pPr algn="ctr" fontAlgn="ctr"/>
                      <a:r>
                        <a:rPr lang="en-US" sz="1100" u="none" strike="noStrike">
                          <a:effectLst/>
                        </a:rPr>
                        <a:t>30.4.2</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a:effectLst/>
                        </a:rPr>
                        <a:t>15</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I find the distinction between MCS and Modulation format a little irritating.</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Discuss if this can be merged somehow or find more distinctive names.</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2703214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Modifications: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
        <p:nvSpPr>
          <p:cNvPr id="4" name="TextBox 3"/>
          <p:cNvSpPr txBox="1"/>
          <p:nvPr/>
        </p:nvSpPr>
        <p:spPr>
          <a:xfrm>
            <a:off x="304800" y="1600200"/>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two FECs 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2658592"/>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8628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
        <p:nvSpPr>
          <p:cNvPr id="4" name="TextBox 3"/>
          <p:cNvSpPr txBox="1"/>
          <p:nvPr/>
        </p:nvSpPr>
        <p:spPr>
          <a:xfrm>
            <a:off x="228600" y="990600"/>
            <a:ext cx="8534400"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8</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mc:Choice xmlns:a14="http://schemas.microsoft.com/office/drawing/2010/main" Requires="a14">
          <p:graphicFrame>
            <p:nvGraphicFramePr>
              <p:cNvPr id="5" name="Table 4"/>
              <p:cNvGraphicFramePr>
                <a:graphicFrameLocks noGrp="1"/>
              </p:cNvGraphicFramePr>
              <p:nvPr>
                <p:extLst>
                  <p:ext uri="{D42A27DB-BD31-4B8C-83A1-F6EECF244321}">
                    <p14:modId xmlns:p14="http://schemas.microsoft.com/office/powerpoint/2010/main" val="369738991"/>
                  </p:ext>
                </p:extLst>
              </p:nvPr>
            </p:nvGraphicFramePr>
            <p:xfrm>
              <a:off x="381000" y="1752600"/>
              <a:ext cx="7772400" cy="1950720"/>
            </p:xfrm>
            <a:graphic>
              <a:graphicData uri="http://schemas.openxmlformats.org/drawingml/2006/table">
                <a:tbl>
                  <a:tblPr/>
                  <a:tblGrid>
                    <a:gridCol w="2590800"/>
                    <a:gridCol w="2590800"/>
                    <a:gridCol w="2590800"/>
                  </a:tblGrid>
                  <a:tr h="347345">
                    <a:tc>
                      <a:txBody>
                        <a:bodyPr/>
                        <a:lstStyle/>
                        <a:p>
                          <a:pPr marL="0" marR="0" algn="ctr">
                            <a:spcBef>
                              <a:spcPts val="0"/>
                            </a:spcBef>
                            <a:spcAft>
                              <a:spcPts val="0"/>
                            </a:spcAft>
                          </a:pPr>
                          <a:r>
                            <a:rPr lang="en-US" sz="1600" b="1" dirty="0">
                              <a:effectLst/>
                              <a:latin typeface="Times New Roman"/>
                              <a:ea typeface="SimSun"/>
                            </a:rPr>
                            <a:t>MCS field</a:t>
                          </a:r>
                          <a:endParaRPr lang="en-US" sz="24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600" b="1" i="1">
                                        <a:effectLst/>
                                        <a:latin typeface="Cambria Math"/>
                                        <a:ea typeface="SimSun"/>
                                      </a:rPr>
                                    </m:ctrlPr>
                                  </m:dPr>
                                  <m:e>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8</m:t>
                                        </m:r>
                                      </m:sub>
                                    </m:sSub>
                                    <m:r>
                                      <a:rPr lang="en-US" sz="1600">
                                        <a:effectLst/>
                                        <a:latin typeface="Cambria Math"/>
                                        <a:ea typeface="SimSun"/>
                                      </a:rPr>
                                      <m:t>, </m:t>
                                    </m:r>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9</m:t>
                                        </m:r>
                                      </m:sub>
                                    </m:sSub>
                                    <m:r>
                                      <a:rPr lang="en-US" sz="1600">
                                        <a:effectLst/>
                                        <a:latin typeface="Cambria Math"/>
                                        <a:ea typeface="SimSun"/>
                                      </a:rPr>
                                      <m:t>, </m:t>
                                    </m:r>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10</m:t>
                                        </m:r>
                                      </m:sub>
                                    </m:sSub>
                                  </m:e>
                                </m:d>
                              </m:oMath>
                            </m:oMathPara>
                          </a14:m>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Modulation</a:t>
                          </a:r>
                          <a:endParaRPr lang="en-US" sz="2400">
                            <a:effectLst/>
                            <a:latin typeface="Times New Roman"/>
                            <a:ea typeface="SimSun"/>
                          </a:endParaRPr>
                        </a:p>
                        <a:p>
                          <a:pPr marL="0" marR="0" algn="ctr">
                            <a:spcBef>
                              <a:spcPts val="0"/>
                            </a:spcBef>
                            <a:spcAft>
                              <a:spcPts val="0"/>
                            </a:spcAft>
                          </a:pPr>
                          <a:r>
                            <a:rPr lang="en-US" sz="1600" b="1">
                              <a:effectLst/>
                              <a:latin typeface="Times New Roman"/>
                              <a:ea typeface="SimSun"/>
                            </a:rPr>
                            <a:t>format</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FEC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05">
                    <a:tc>
                      <a:txBody>
                        <a:bodyPr/>
                        <a:lstStyle/>
                        <a:p>
                          <a:pPr marL="0" marR="0" algn="ctr">
                            <a:spcBef>
                              <a:spcPts val="0"/>
                            </a:spcBef>
                            <a:spcAft>
                              <a:spcPts val="0"/>
                            </a:spcAft>
                          </a:pPr>
                          <a:r>
                            <a:rPr lang="en-US" sz="1600">
                              <a:effectLst/>
                              <a:latin typeface="Times New Roman"/>
                              <a:ea typeface="SimSun"/>
                            </a:rPr>
                            <a:t>(0, 0, 0)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a:effectLst/>
                              <a:latin typeface="Times New Roman"/>
                              <a:ea typeface="SimSun"/>
                            </a:rPr>
                            <a:t>(1, 0, 0)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2/4-TASK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600">
                    <a:tc>
                      <a:txBody>
                        <a:bodyPr/>
                        <a:lstStyle/>
                        <a:p>
                          <a:pPr marL="0" marR="0" algn="ctr">
                            <a:spcBef>
                              <a:spcPts val="0"/>
                            </a:spcBef>
                            <a:spcAft>
                              <a:spcPts val="0"/>
                            </a:spcAft>
                          </a:pPr>
                          <a:r>
                            <a:rPr lang="en-US" sz="1600">
                              <a:effectLst/>
                              <a:latin typeface="Times New Roman"/>
                              <a:ea typeface="SimSun"/>
                            </a:rPr>
                            <a:t>(0, 1, 0)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3/8-TASK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880">
                    <a:tc>
                      <a:txBody>
                        <a:bodyPr/>
                        <a:lstStyle/>
                        <a:p>
                          <a:pPr marL="0" marR="0" algn="ctr">
                            <a:spcBef>
                              <a:spcPts val="0"/>
                            </a:spcBef>
                            <a:spcAft>
                              <a:spcPts val="0"/>
                            </a:spcAft>
                          </a:pPr>
                          <a:r>
                            <a:rPr lang="en-US" sz="1600">
                              <a:effectLst/>
                              <a:latin typeface="Times New Roman"/>
                              <a:ea typeface="SimSun"/>
                            </a:rPr>
                            <a:t>(1, 1, 0)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5/32-TASK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05">
                    <a:tc>
                      <a:txBody>
                        <a:bodyPr/>
                        <a:lstStyle/>
                        <a:p>
                          <a:pPr marL="0" marR="0" algn="ctr">
                            <a:spcBef>
                              <a:spcPts val="0"/>
                            </a:spcBef>
                            <a:spcAft>
                              <a:spcPts val="0"/>
                            </a:spcAft>
                          </a:pPr>
                          <a:r>
                            <a:rPr lang="en-US" sz="1600">
                              <a:effectLst/>
                              <a:latin typeface="Times New Roman"/>
                              <a:ea typeface="SimSun"/>
                            </a:rPr>
                            <a:t>(0, 0, 1)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SiPC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a:effectLst/>
                              <a:latin typeface="Times New Roman"/>
                              <a:ea typeface="SimSun"/>
                            </a:rPr>
                            <a:t>(1, 0, 1)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2/4-TASK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SiPC</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p:graphicFrame>
            <p:nvGraphicFramePr>
              <p:cNvPr id="5" name="Table 4"/>
              <p:cNvGraphicFramePr>
                <a:graphicFrameLocks noGrp="1"/>
              </p:cNvGraphicFramePr>
              <p:nvPr>
                <p:extLst>
                  <p:ext uri="{D42A27DB-BD31-4B8C-83A1-F6EECF244321}">
                    <p14:modId xmlns:p14="http://schemas.microsoft.com/office/powerpoint/2010/main" val="369738991"/>
                  </p:ext>
                </p:extLst>
              </p:nvPr>
            </p:nvGraphicFramePr>
            <p:xfrm>
              <a:off x="381000" y="1752600"/>
              <a:ext cx="7772400" cy="1950720"/>
            </p:xfrm>
            <a:graphic>
              <a:graphicData uri="http://schemas.openxmlformats.org/drawingml/2006/table">
                <a:tbl>
                  <a:tblPr/>
                  <a:tblGrid>
                    <a:gridCol w="2590800"/>
                    <a:gridCol w="2590800"/>
                    <a:gridCol w="2590800"/>
                  </a:tblGrid>
                  <a:tr h="487680">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235" t="-13750" r="-200000" b="-325000"/>
                          </a:stretch>
                        </a:blipFill>
                      </a:tcPr>
                    </a:tc>
                    <a:tc>
                      <a:txBody>
                        <a:bodyPr/>
                        <a:lstStyle/>
                        <a:p>
                          <a:pPr marL="0" marR="0" algn="ctr">
                            <a:spcBef>
                              <a:spcPts val="0"/>
                            </a:spcBef>
                            <a:spcAft>
                              <a:spcPts val="0"/>
                            </a:spcAft>
                          </a:pPr>
                          <a:r>
                            <a:rPr lang="en-US" sz="1600" b="1">
                              <a:effectLst/>
                              <a:latin typeface="Times New Roman"/>
                              <a:ea typeface="SimSun"/>
                            </a:rPr>
                            <a:t>Modulation</a:t>
                          </a:r>
                          <a:endParaRPr lang="en-US" sz="2400">
                            <a:effectLst/>
                            <a:latin typeface="Times New Roman"/>
                            <a:ea typeface="SimSun"/>
                          </a:endParaRPr>
                        </a:p>
                        <a:p>
                          <a:pPr marL="0" marR="0" algn="ctr">
                            <a:spcBef>
                              <a:spcPts val="0"/>
                            </a:spcBef>
                            <a:spcAft>
                              <a:spcPts val="0"/>
                            </a:spcAft>
                          </a:pPr>
                          <a:r>
                            <a:rPr lang="en-US" sz="1600" b="1">
                              <a:effectLst/>
                              <a:latin typeface="Times New Roman"/>
                              <a:ea typeface="SimSun"/>
                            </a:rPr>
                            <a:t>format</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FEC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(1, 0, 0)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2/4-TASK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3/8-TASK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(1, 1, 0)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5/32-TASK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SiPC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(1, 0, 1)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2/4-TASK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SiPC</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400503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
        <p:nvSpPr>
          <p:cNvPr id="4" name="TextBox 3"/>
          <p:cNvSpPr txBox="1"/>
          <p:nvPr/>
        </p:nvSpPr>
        <p:spPr>
          <a:xfrm>
            <a:off x="152400" y="838200"/>
            <a:ext cx="8839200" cy="4185761"/>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15, sub-clause 30.4.1, replace the entire text with the following text</a:t>
            </a:r>
          </a:p>
          <a:p>
            <a:pPr marL="285750" indent="-285750">
              <a:buFont typeface="Arial" panose="020B0604020202020204" pitchFamily="34" charset="0"/>
              <a:buChar char="•"/>
            </a:pPr>
            <a:endParaRPr lang="en-US" sz="2000" dirty="0" smtClean="0"/>
          </a:p>
          <a:p>
            <a:r>
              <a:rPr lang="en-US" sz="2000" dirty="0"/>
              <a:t> </a:t>
            </a:r>
            <a:r>
              <a:rPr lang="en-US" sz="2000" dirty="0" smtClean="0"/>
              <a:t>“</a:t>
            </a:r>
            <a:r>
              <a:rPr lang="en-US" sz="1800" i="1" dirty="0"/>
              <a:t>MCS </a:t>
            </a:r>
            <a:r>
              <a:rPr lang="en-US" sz="1800" i="1" dirty="0" smtClean="0"/>
              <a:t>specifies the </a:t>
            </a:r>
            <a:r>
              <a:rPr lang="en-US" sz="1800" i="1" dirty="0"/>
              <a:t>modulation and coding schemes to be applied on the PSDU. In any given frequency band of operation, six modes of MCS (0-5) are defined based on the data rates. When BCH coding applied on the PSDU (i.e., MCS = </a:t>
            </a:r>
            <a:r>
              <a:rPr lang="en-US" sz="1800" i="1" dirty="0" smtClean="0"/>
              <a:t>0 – 3 ), </a:t>
            </a:r>
            <a:r>
              <a:rPr lang="en-US" sz="1800" i="1" dirty="0"/>
              <a:t>preamble format P2 and the SFD/PHR spreading format C2 are 5 </a:t>
            </a:r>
            <a:r>
              <a:rPr lang="en-US" sz="1800" i="1" dirty="0" smtClean="0"/>
              <a:t>applied; and  when </a:t>
            </a:r>
            <a:r>
              <a:rPr lang="en-US" sz="1800" i="1" dirty="0"/>
              <a:t>SiPC coding is </a:t>
            </a:r>
            <a:r>
              <a:rPr lang="en-US" sz="1800" i="1" dirty="0" smtClean="0"/>
              <a:t>applied on the PSDU </a:t>
            </a:r>
            <a:r>
              <a:rPr lang="en-US" sz="1800" i="1" dirty="0"/>
              <a:t>(i.e., MCS = 4, 5), preamble format P1 and the SFD/PHR spreading format C1 are applied</a:t>
            </a:r>
            <a:r>
              <a:rPr lang="en-US" sz="1800" i="1" dirty="0" smtClean="0"/>
              <a:t>. </a:t>
            </a:r>
            <a:r>
              <a:rPr lang="en-US" sz="1800" i="1" dirty="0"/>
              <a:t>The </a:t>
            </a:r>
            <a:r>
              <a:rPr lang="en-US" sz="1800" i="1" dirty="0" smtClean="0"/>
              <a:t> </a:t>
            </a:r>
            <a:r>
              <a:rPr lang="en-US" sz="1800" i="1" dirty="0"/>
              <a:t>MCS, preamble formats, spreading formats and corresponding data rates for different frequency bands are </a:t>
            </a:r>
            <a:r>
              <a:rPr lang="en-US" sz="1800" i="1" dirty="0" smtClean="0"/>
              <a:t> </a:t>
            </a:r>
            <a:r>
              <a:rPr lang="en-US" sz="1800" i="1" dirty="0"/>
              <a:t>provided in Table 7, Table 8 and Table 9. Also, for each modulation format, the parameters such as </a:t>
            </a:r>
            <a:r>
              <a:rPr lang="en-US" sz="1800" i="1" dirty="0" smtClean="0"/>
              <a:t>constellation </a:t>
            </a:r>
            <a:r>
              <a:rPr lang="en-US" sz="1800" i="1" dirty="0"/>
              <a:t>size (Q), modulation order (M), spreading sequence length (L</a:t>
            </a:r>
            <a:r>
              <a:rPr lang="en-US" sz="1800" i="1" dirty="0" smtClean="0"/>
              <a:t>) are specified.</a:t>
            </a:r>
            <a:r>
              <a:rPr lang="en-US" sz="2000" dirty="0" smtClean="0"/>
              <a:t> ”</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3351721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23909102"/>
              </p:ext>
            </p:extLst>
          </p:nvPr>
        </p:nvGraphicFramePr>
        <p:xfrm>
          <a:off x="381000" y="914400"/>
          <a:ext cx="8382000" cy="1480767"/>
        </p:xfrm>
        <a:graphic>
          <a:graphicData uri="http://schemas.openxmlformats.org/drawingml/2006/table">
            <a:tbl>
              <a:tblPr firstRow="1" bandRow="1">
                <a:tableStyleId>{8A107856-5554-42FB-B03E-39F5DBC370BA}</a:tableStyleId>
              </a:tblPr>
              <a:tblGrid>
                <a:gridCol w="475315"/>
                <a:gridCol w="772387"/>
                <a:gridCol w="473601"/>
                <a:gridCol w="598714"/>
                <a:gridCol w="673554"/>
                <a:gridCol w="2544536"/>
                <a:gridCol w="1945821"/>
                <a:gridCol w="89807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Resolution </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1285</a:t>
                      </a:r>
                    </a:p>
                  </a:txBody>
                  <a:tcPr marL="9525" marR="9525" marT="9525" marB="0" anchor="ctr"/>
                </a:tc>
                <a:tc>
                  <a:txBody>
                    <a:bodyPr/>
                    <a:lstStyle/>
                    <a:p>
                      <a:pPr algn="ctr" fontAlgn="b"/>
                      <a:r>
                        <a:rPr lang="en-US" sz="1100" b="1" i="0" u="none" strike="noStrike">
                          <a:solidFill>
                            <a:srgbClr val="3F3F3F"/>
                          </a:solidFill>
                          <a:effectLst/>
                          <a:latin typeface="Calibri"/>
                        </a:rPr>
                        <a:t>James Gilb</a:t>
                      </a:r>
                    </a:p>
                  </a:txBody>
                  <a:tcPr marL="9525" marR="9525" marT="9525" marB="0" anchor="ctr"/>
                </a:tc>
                <a:tc>
                  <a:txBody>
                    <a:bodyPr/>
                    <a:lstStyle/>
                    <a:p>
                      <a:pPr algn="ctr" fontAlgn="ctr"/>
                      <a:r>
                        <a:rPr lang="en-US" sz="1100" b="1" i="0" u="none" strike="noStrike">
                          <a:solidFill>
                            <a:srgbClr val="3F3F3F"/>
                          </a:solidFill>
                          <a:effectLst/>
                          <a:latin typeface="Calibri"/>
                        </a:rPr>
                        <a:t>14</a:t>
                      </a:r>
                    </a:p>
                  </a:txBody>
                  <a:tcPr marL="9525" marR="9525" marT="9525" marB="0" anchor="ctr"/>
                </a:tc>
                <a:tc>
                  <a:txBody>
                    <a:bodyPr/>
                    <a:lstStyle/>
                    <a:p>
                      <a:pPr algn="ctr" fontAlgn="ctr"/>
                      <a:r>
                        <a:rPr lang="en-US" sz="1100" b="1" i="0" u="none" strike="noStrike">
                          <a:solidFill>
                            <a:srgbClr val="3F3F3F"/>
                          </a:solidFill>
                          <a:effectLst/>
                          <a:latin typeface="Calibri"/>
                        </a:rPr>
                        <a:t>30.2</a:t>
                      </a:r>
                    </a:p>
                  </a:txBody>
                  <a:tcPr marL="9525" marR="9525" marT="9525" marB="0" anchor="ctr"/>
                </a:tc>
                <a:tc>
                  <a:txBody>
                    <a:bodyPr/>
                    <a:lstStyle/>
                    <a:p>
                      <a:pPr algn="ctr" fontAlgn="ctr"/>
                      <a:r>
                        <a:rPr lang="en-US" sz="1100" b="1" i="0" u="none" strike="noStrike">
                          <a:solidFill>
                            <a:srgbClr val="3F3F3F"/>
                          </a:solidFill>
                          <a:effectLst/>
                          <a:latin typeface="Calibri"/>
                        </a:rPr>
                        <a:t>22</a:t>
                      </a:r>
                    </a:p>
                  </a:txBody>
                  <a:tcPr marL="9525" marR="9525" marT="9525" marB="0" anchor="ctr"/>
                </a:tc>
                <a:tc>
                  <a:txBody>
                    <a:bodyPr/>
                    <a:lstStyle/>
                    <a:p>
                      <a:pPr algn="ctr" fontAlgn="b"/>
                      <a:r>
                        <a:rPr lang="en-US" sz="1100" b="1" i="0" u="none" strike="noStrike">
                          <a:solidFill>
                            <a:srgbClr val="3F3F3F"/>
                          </a:solidFill>
                          <a:effectLst/>
                          <a:latin typeface="Calibri"/>
                        </a:rPr>
                        <a:t>It is almost as if you don't want people to understand this, so it is expressed in the most obtuse manner possible.  That or this is an academic research project that no one has thought of implementing as an actual product.</a:t>
                      </a:r>
                    </a:p>
                  </a:txBody>
                  <a:tcPr marL="9525" marR="9525" marT="9525" marB="0" anchor="ctr"/>
                </a:tc>
                <a:tc>
                  <a:txBody>
                    <a:bodyPr/>
                    <a:lstStyle/>
                    <a:p>
                      <a:pPr algn="ctr" fontAlgn="b"/>
                      <a:r>
                        <a:rPr lang="en-US" sz="1100" b="1" i="0" u="none" strike="noStrike">
                          <a:solidFill>
                            <a:srgbClr val="3F3F3F"/>
                          </a:solidFill>
                          <a:effectLst/>
                          <a:latin typeface="Calibri"/>
                        </a:rPr>
                        <a:t>Just have a table that has the bit, 1 or 0, and the corresponding spreading code.  All the c's and fancy math notation distract from the description.  Plus the figure is essentially useless.</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04800" y="2743200"/>
            <a:ext cx="8686800" cy="1569660"/>
          </a:xfrm>
          <a:prstGeom prst="rect">
            <a:avLst/>
          </a:prstGeom>
          <a:noFill/>
        </p:spPr>
        <p:txBody>
          <a:bodyPr wrap="square" rtlCol="0">
            <a:spAutoFit/>
          </a:bodyPr>
          <a:lstStyle/>
          <a:p>
            <a:r>
              <a:rPr lang="en-US" sz="1600" b="1" dirty="0" smtClean="0"/>
              <a:t>Modifications:</a:t>
            </a:r>
          </a:p>
          <a:p>
            <a:pPr marL="285750" indent="-285750">
              <a:buFont typeface="Arial" panose="020B0604020202020204" pitchFamily="34" charset="0"/>
              <a:buChar char="•"/>
            </a:pPr>
            <a:r>
              <a:rPr lang="en-US" sz="1600" dirty="0" smtClean="0"/>
              <a:t>In Pg. 14, delete Figure 11, and it’s the sentence referring to it in Ln. 22.</a:t>
            </a:r>
          </a:p>
          <a:p>
            <a:pPr marL="285750" indent="-285750">
              <a:buFont typeface="Arial" panose="020B0604020202020204" pitchFamily="34" charset="0"/>
              <a:buChar char="•"/>
            </a:pPr>
            <a:r>
              <a:rPr lang="en-US" sz="1600" dirty="0" smtClean="0"/>
              <a:t>Replace Table 6 with the following table </a:t>
            </a:r>
          </a:p>
          <a:p>
            <a:pPr marL="285750" indent="-285750">
              <a:buFont typeface="Arial" panose="020B0604020202020204" pitchFamily="34" charset="0"/>
              <a:buChar char="•"/>
            </a:pPr>
            <a:endParaRPr lang="en-US" sz="1600" b="1" dirty="0" smtClean="0"/>
          </a:p>
          <a:p>
            <a:endParaRPr lang="en-US" sz="1600" b="1" dirty="0"/>
          </a:p>
          <a:p>
            <a:r>
              <a:rPr lang="en-US" sz="1600" b="1" dirty="0" smtClean="0"/>
              <a:t> </a:t>
            </a:r>
            <a:endParaRPr lang="en-US" sz="1600" b="1" dirty="0"/>
          </a:p>
        </p:txBody>
      </p:sp>
      <p:graphicFrame>
        <p:nvGraphicFramePr>
          <p:cNvPr id="9" name="Table 8"/>
          <p:cNvGraphicFramePr>
            <a:graphicFrameLocks noGrp="1"/>
          </p:cNvGraphicFramePr>
          <p:nvPr>
            <p:extLst>
              <p:ext uri="{D42A27DB-BD31-4B8C-83A1-F6EECF244321}">
                <p14:modId xmlns:p14="http://schemas.microsoft.com/office/powerpoint/2010/main" val="3922048919"/>
              </p:ext>
            </p:extLst>
          </p:nvPr>
        </p:nvGraphicFramePr>
        <p:xfrm>
          <a:off x="1066800" y="3810000"/>
          <a:ext cx="6553199" cy="1586230"/>
        </p:xfrm>
        <a:graphic>
          <a:graphicData uri="http://schemas.openxmlformats.org/drawingml/2006/table">
            <a:tbl>
              <a:tblPr firstRow="1" bandRow="1">
                <a:tableStyleId>{5940675A-B579-460E-94D1-54222C63F5DA}</a:tableStyleId>
              </a:tblPr>
              <a:tblGrid>
                <a:gridCol w="1559809"/>
                <a:gridCol w="1199854"/>
                <a:gridCol w="1437824"/>
                <a:gridCol w="2355712"/>
              </a:tblGrid>
              <a:tr h="685800">
                <a:tc>
                  <a:txBody>
                    <a:bodyPr/>
                    <a:lstStyle/>
                    <a:p>
                      <a:pPr marL="0" marR="0" algn="ctr">
                        <a:spcBef>
                          <a:spcPts val="0"/>
                        </a:spcBef>
                        <a:spcAft>
                          <a:spcPts val="0"/>
                        </a:spcAft>
                      </a:pPr>
                      <a:r>
                        <a:rPr lang="en-US" sz="1050" b="1" dirty="0">
                          <a:effectLst/>
                        </a:rPr>
                        <a:t>Spreading format</a:t>
                      </a:r>
                      <a:endParaRPr lang="en-US" sz="1400" b="1" dirty="0">
                        <a:effectLst/>
                        <a:latin typeface="Times New Roman"/>
                        <a:ea typeface="SimSun"/>
                      </a:endParaRPr>
                    </a:p>
                  </a:txBody>
                  <a:tcPr marL="68580" marR="68580" marT="0" marB="0" anchor="ctr"/>
                </a:tc>
                <a:tc>
                  <a:txBody>
                    <a:bodyPr/>
                    <a:lstStyle/>
                    <a:p>
                      <a:pPr marL="0" marR="0" algn="ctr">
                        <a:spcBef>
                          <a:spcPts val="0"/>
                        </a:spcBef>
                        <a:spcAft>
                          <a:spcPts val="0"/>
                        </a:spcAft>
                      </a:pPr>
                      <a:r>
                        <a:rPr lang="en-US" sz="1050" b="1">
                          <a:effectLst/>
                        </a:rPr>
                        <a:t>Spreading factor</a:t>
                      </a:r>
                      <a:endParaRPr lang="en-US" sz="1400" b="1">
                        <a:effectLst/>
                        <a:latin typeface="Times New Roman"/>
                        <a:ea typeface="SimSun"/>
                      </a:endParaRPr>
                    </a:p>
                  </a:txBody>
                  <a:tcPr marL="68580" marR="68580" marT="0" marB="0" anchor="ctr"/>
                </a:tc>
                <a:tc>
                  <a:txBody>
                    <a:bodyPr/>
                    <a:lstStyle/>
                    <a:p>
                      <a:pPr marL="0" marR="0" algn="ctr">
                        <a:spcBef>
                          <a:spcPts val="0"/>
                        </a:spcBef>
                        <a:spcAft>
                          <a:spcPts val="0"/>
                        </a:spcAft>
                      </a:pPr>
                      <a:r>
                        <a:rPr lang="en-US" sz="1050" b="1" dirty="0">
                          <a:effectLst/>
                        </a:rPr>
                        <a:t>SFD/PHR bit</a:t>
                      </a:r>
                      <a:endParaRPr lang="en-US" sz="1400" b="1" dirty="0">
                        <a:effectLst/>
                        <a:latin typeface="Times New Roman"/>
                        <a:ea typeface="SimSun"/>
                      </a:endParaRPr>
                    </a:p>
                  </a:txBody>
                  <a:tcPr marL="68580" marR="68580" marT="0" marB="0" anchor="ctr"/>
                </a:tc>
                <a:tc>
                  <a:txBody>
                    <a:bodyPr/>
                    <a:lstStyle/>
                    <a:p>
                      <a:pPr marL="0" marR="0" algn="ctr">
                        <a:spcBef>
                          <a:spcPts val="0"/>
                        </a:spcBef>
                        <a:spcAft>
                          <a:spcPts val="0"/>
                        </a:spcAft>
                      </a:pPr>
                      <a:r>
                        <a:rPr lang="en-US" sz="1050" b="1" dirty="0">
                          <a:effectLst/>
                        </a:rPr>
                        <a:t>Bit –to-sequence mapping</a:t>
                      </a:r>
                      <a:endParaRPr lang="en-US" sz="1400" b="1" dirty="0">
                        <a:effectLst/>
                        <a:latin typeface="Times New Roman"/>
                        <a:ea typeface="SimSun"/>
                      </a:endParaRPr>
                    </a:p>
                  </a:txBody>
                  <a:tcPr marL="68580" marR="68580" marT="0" marB="0" anchor="ctr"/>
                </a:tc>
              </a:tr>
              <a:tr h="222250">
                <a:tc rowSpan="2">
                  <a:txBody>
                    <a:bodyPr/>
                    <a:lstStyle/>
                    <a:p>
                      <a:pPr marL="0" marR="0" algn="ctr">
                        <a:spcBef>
                          <a:spcPts val="0"/>
                        </a:spcBef>
                        <a:spcAft>
                          <a:spcPts val="0"/>
                        </a:spcAft>
                      </a:pPr>
                      <a:r>
                        <a:rPr lang="en-US" sz="1050">
                          <a:effectLst/>
                        </a:rPr>
                        <a:t>C1</a:t>
                      </a:r>
                      <a:endParaRPr lang="en-US" sz="1400">
                        <a:effectLst/>
                        <a:latin typeface="Times New Roman"/>
                        <a:ea typeface="SimSun"/>
                      </a:endParaRPr>
                    </a:p>
                  </a:txBody>
                  <a:tcPr marL="68580" marR="68580" marT="0" marB="0" anchor="ctr"/>
                </a:tc>
                <a:tc rowSpan="2">
                  <a:txBody>
                    <a:bodyPr/>
                    <a:lstStyle/>
                    <a:p>
                      <a:pPr marL="0" marR="0" algn="ctr">
                        <a:spcBef>
                          <a:spcPts val="0"/>
                        </a:spcBef>
                        <a:spcAft>
                          <a:spcPts val="0"/>
                        </a:spcAft>
                      </a:pPr>
                      <a:r>
                        <a:rPr lang="en-US" sz="1050">
                          <a:effectLst/>
                        </a:rPr>
                        <a:t>4</a:t>
                      </a:r>
                      <a:endParaRPr lang="en-US" sz="14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050">
                          <a:effectLst/>
                        </a:rPr>
                        <a:t>0</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a:effectLst/>
                        </a:rPr>
                        <a:t>[1 0 0 1]</a:t>
                      </a:r>
                      <a:endParaRPr lang="en-US" sz="1400">
                        <a:effectLst/>
                        <a:latin typeface="Times New Roman"/>
                        <a:ea typeface="SimSun"/>
                      </a:endParaRPr>
                    </a:p>
                  </a:txBody>
                  <a:tcPr marL="68580" marR="68580" marT="0" marB="0" anchor="ctr"/>
                </a:tc>
              </a:tr>
              <a:tr h="2279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50">
                          <a:effectLst/>
                        </a:rPr>
                        <a:t>1</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a:effectLst/>
                        </a:rPr>
                        <a:t> [0 -1 -1 0]</a:t>
                      </a:r>
                      <a:endParaRPr lang="en-US" sz="1400">
                        <a:effectLst/>
                        <a:latin typeface="Times New Roman"/>
                        <a:ea typeface="SimSun"/>
                      </a:endParaRPr>
                    </a:p>
                  </a:txBody>
                  <a:tcPr marL="68580" marR="68580" marT="0" marB="0" anchor="ctr"/>
                </a:tc>
              </a:tr>
              <a:tr h="227965">
                <a:tc rowSpan="2">
                  <a:txBody>
                    <a:bodyPr/>
                    <a:lstStyle/>
                    <a:p>
                      <a:pPr marL="0" marR="0" algn="ctr">
                        <a:spcBef>
                          <a:spcPts val="0"/>
                        </a:spcBef>
                        <a:spcAft>
                          <a:spcPts val="0"/>
                        </a:spcAft>
                      </a:pPr>
                      <a:r>
                        <a:rPr lang="en-US" sz="1050">
                          <a:effectLst/>
                        </a:rPr>
                        <a:t>C2</a:t>
                      </a:r>
                      <a:endParaRPr lang="en-US" sz="1400">
                        <a:effectLst/>
                        <a:latin typeface="Times New Roman"/>
                        <a:ea typeface="SimSun"/>
                      </a:endParaRPr>
                    </a:p>
                  </a:txBody>
                  <a:tcPr marL="68580" marR="68580" marT="0" marB="0" anchor="ctr"/>
                </a:tc>
                <a:tc rowSpan="2">
                  <a:txBody>
                    <a:bodyPr/>
                    <a:lstStyle/>
                    <a:p>
                      <a:pPr marL="0" marR="0" algn="ctr">
                        <a:spcBef>
                          <a:spcPts val="0"/>
                        </a:spcBef>
                        <a:spcAft>
                          <a:spcPts val="0"/>
                        </a:spcAft>
                      </a:pPr>
                      <a:r>
                        <a:rPr lang="en-US" sz="1050">
                          <a:effectLst/>
                        </a:rPr>
                        <a:t>8</a:t>
                      </a:r>
                      <a:endParaRPr lang="en-US" sz="14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050">
                          <a:effectLst/>
                        </a:rPr>
                        <a:t>0</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a:effectLst/>
                        </a:rPr>
                        <a:t> [1 0 -1 0 0 -1 0 1]</a:t>
                      </a:r>
                      <a:endParaRPr lang="en-US" sz="1400">
                        <a:effectLst/>
                        <a:latin typeface="Times New Roman"/>
                        <a:ea typeface="SimSun"/>
                      </a:endParaRPr>
                    </a:p>
                  </a:txBody>
                  <a:tcPr marL="68580" marR="68580" marT="0" marB="0" anchor="ctr"/>
                </a:tc>
              </a:tr>
              <a:tr h="2222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50">
                          <a:effectLst/>
                        </a:rPr>
                        <a:t>1</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dirty="0">
                          <a:effectLst/>
                        </a:rPr>
                        <a:t> [0 -1 0 1 1 0 -1 0]</a:t>
                      </a:r>
                      <a:endParaRPr lang="en-US" sz="1400" dirty="0">
                        <a:effectLst/>
                        <a:latin typeface="Times New Roman"/>
                        <a:ea typeface="SimSun"/>
                      </a:endParaRPr>
                    </a:p>
                  </a:txBody>
                  <a:tcPr marL="68580" marR="68580" marT="0" marB="0" anchor="ctr"/>
                </a:tc>
              </a:tr>
            </a:tbl>
          </a:graphicData>
        </a:graphic>
      </p:graphicFrame>
    </p:spTree>
    <p:extLst>
      <p:ext uri="{BB962C8B-B14F-4D97-AF65-F5344CB8AC3E}">
        <p14:creationId xmlns:p14="http://schemas.microsoft.com/office/powerpoint/2010/main" val="1756875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046048372"/>
              </p:ext>
            </p:extLst>
          </p:nvPr>
        </p:nvGraphicFramePr>
        <p:xfrm>
          <a:off x="330200" y="762000"/>
          <a:ext cx="8382000" cy="1480767"/>
        </p:xfrm>
        <a:graphic>
          <a:graphicData uri="http://schemas.openxmlformats.org/drawingml/2006/table">
            <a:tbl>
              <a:tblPr firstRow="1" bandRow="1">
                <a:tableStyleId>{8A107856-5554-42FB-B03E-39F5DBC370BA}</a:tableStyleId>
              </a:tblPr>
              <a:tblGrid>
                <a:gridCol w="475315"/>
                <a:gridCol w="772387"/>
                <a:gridCol w="473601"/>
                <a:gridCol w="598714"/>
                <a:gridCol w="673554"/>
                <a:gridCol w="2544536"/>
                <a:gridCol w="1945821"/>
                <a:gridCol w="89807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Resolution </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1060</a:t>
                      </a:r>
                    </a:p>
                  </a:txBody>
                  <a:tcPr marL="9525" marR="9525" marT="9525" marB="0" anchor="ctr"/>
                </a:tc>
                <a:tc>
                  <a:txBody>
                    <a:bodyPr/>
                    <a:lstStyle/>
                    <a:p>
                      <a:pPr algn="l" fontAlgn="ctr"/>
                      <a:r>
                        <a:rPr lang="en-US" sz="1100" b="1" i="0" u="none" strike="noStrike">
                          <a:solidFill>
                            <a:srgbClr val="3F3F3F"/>
                          </a:solidFill>
                          <a:effectLst/>
                          <a:latin typeface="Calibri"/>
                        </a:rPr>
                        <a:t>Kiran Bynam</a:t>
                      </a:r>
                    </a:p>
                  </a:txBody>
                  <a:tcPr marL="9525" marR="9525" marT="9525" marB="0" anchor="ctr"/>
                </a:tc>
                <a:tc>
                  <a:txBody>
                    <a:bodyPr/>
                    <a:lstStyle/>
                    <a:p>
                      <a:pPr algn="ctr" fontAlgn="ctr"/>
                      <a:r>
                        <a:rPr lang="en-US" sz="1100" b="1" i="0" u="none" strike="noStrike">
                          <a:solidFill>
                            <a:srgbClr val="3F3F3F"/>
                          </a:solidFill>
                          <a:effectLst/>
                          <a:latin typeface="Calibri"/>
                        </a:rPr>
                        <a:t>23</a:t>
                      </a:r>
                    </a:p>
                  </a:txBody>
                  <a:tcPr marL="9525" marR="9525" marT="9525" marB="0" anchor="ctr"/>
                </a:tc>
                <a:tc>
                  <a:txBody>
                    <a:bodyPr/>
                    <a:lstStyle/>
                    <a:p>
                      <a:pPr algn="ctr" fontAlgn="ctr"/>
                      <a:r>
                        <a:rPr lang="en-US" sz="1100" b="1" i="0" u="none" strike="noStrike" dirty="0">
                          <a:solidFill>
                            <a:srgbClr val="3F3F3F"/>
                          </a:solidFill>
                          <a:effectLst/>
                          <a:latin typeface="Calibri"/>
                        </a:rPr>
                        <a:t>30.5.2.1</a:t>
                      </a:r>
                    </a:p>
                  </a:txBody>
                  <a:tcPr marL="9525" marR="9525" marT="9525" marB="0" anchor="ctr"/>
                </a:tc>
                <a:tc>
                  <a:txBody>
                    <a:bodyPr/>
                    <a:lstStyle/>
                    <a:p>
                      <a:pPr algn="ctr" fontAlgn="ctr"/>
                      <a:r>
                        <a:rPr lang="en-US" sz="1100" b="1" i="0" u="none" strike="noStrike">
                          <a:solidFill>
                            <a:srgbClr val="3F3F3F"/>
                          </a:solidFill>
                          <a:effectLst/>
                          <a:latin typeface="Calibri"/>
                        </a:rPr>
                        <a:t>29</a:t>
                      </a:r>
                    </a:p>
                  </a:txBody>
                  <a:tcPr marL="9525" marR="9525" marT="9525" marB="0" anchor="ctr"/>
                </a:tc>
                <a:tc>
                  <a:txBody>
                    <a:bodyPr/>
                    <a:lstStyle/>
                    <a:p>
                      <a:pPr algn="l" fontAlgn="ctr"/>
                      <a:r>
                        <a:rPr lang="en-US" sz="1100" b="1" i="0" u="none" strike="noStrike" dirty="0">
                          <a:solidFill>
                            <a:srgbClr val="3F3F3F"/>
                          </a:solidFill>
                          <a:effectLst/>
                          <a:latin typeface="Calibri"/>
                        </a:rPr>
                        <a:t>There is no need for this subtitle, since it is already mentioned in 30.5.2. Also</a:t>
                      </a:r>
                      <a:r>
                        <a:rPr lang="en-US" sz="1100" b="1" i="0" u="none" strike="noStrike" dirty="0" smtClean="0">
                          <a:solidFill>
                            <a:srgbClr val="3F3F3F"/>
                          </a:solidFill>
                          <a:effectLst/>
                          <a:latin typeface="Calibri"/>
                        </a:rPr>
                        <a:t>, ensure </a:t>
                      </a:r>
                      <a:r>
                        <a:rPr lang="en-US" sz="1100" b="1" i="0" u="none" strike="noStrike" dirty="0">
                          <a:solidFill>
                            <a:srgbClr val="3F3F3F"/>
                          </a:solidFill>
                          <a:effectLst/>
                          <a:latin typeface="Calibri"/>
                        </a:rPr>
                        <a:t>notation are consistent. Especially, w.r.t. the set C. </a:t>
                      </a:r>
                    </a:p>
                  </a:txBody>
                  <a:tcPr marL="9525" marR="9525" marT="9525" marB="0" anchor="ctr"/>
                </a:tc>
                <a:tc>
                  <a:txBody>
                    <a:bodyPr/>
                    <a:lstStyle/>
                    <a:p>
                      <a:pPr algn="l" fontAlgn="ctr"/>
                      <a:r>
                        <a:rPr lang="en-US" sz="1100" b="1" i="0" u="none" strike="noStrike">
                          <a:solidFill>
                            <a:srgbClr val="3F3F3F"/>
                          </a:solidFill>
                          <a:effectLst/>
                          <a:latin typeface="Calibri"/>
                        </a:rPr>
                        <a:t>merge 30.5.2.1 with its parent subclause,and also omit duplicated sentences. Also maintatin consistency in the notation.</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152400" y="2438400"/>
                <a:ext cx="8686800" cy="4616648"/>
              </a:xfrm>
              <a:prstGeom prst="rect">
                <a:avLst/>
              </a:prstGeom>
              <a:noFill/>
            </p:spPr>
            <p:txBody>
              <a:bodyPr wrap="square" rtlCol="0">
                <a:spAutoFit/>
              </a:bodyPr>
              <a:lstStyle/>
              <a:p>
                <a:r>
                  <a:rPr lang="en-US" sz="1800" b="1" dirty="0" smtClean="0"/>
                  <a:t>Modifications:</a:t>
                </a:r>
              </a:p>
              <a:p>
                <a:pPr marL="285750" indent="-285750">
                  <a:buFont typeface="Arial" panose="020B0604020202020204" pitchFamily="34" charset="0"/>
                  <a:buChar char="•"/>
                </a:pPr>
                <a:r>
                  <a:rPr lang="en-US" sz="1800" dirty="0" smtClean="0"/>
                  <a:t>In Pg. 23, delete sub-clause 30.5.2.1, and the sub-clause 30.5.2.2. Replace the text in 30.5.2 with the following text:</a:t>
                </a:r>
              </a:p>
              <a:p>
                <a:pPr marL="285750" indent="-285750">
                  <a:buFont typeface="Arial" panose="020B0604020202020204" pitchFamily="34" charset="0"/>
                  <a:buChar char="•"/>
                </a:pPr>
                <a:endParaRPr lang="en-US" sz="1800" b="1" dirty="0" smtClean="0"/>
              </a:p>
              <a:p>
                <a:r>
                  <a:rPr lang="en-US" sz="1800" b="1" dirty="0" smtClean="0"/>
                  <a:t>“</a:t>
                </a:r>
                <a:r>
                  <a:rPr lang="en-US" sz="1600" i="1" dirty="0"/>
                  <a:t>Ternary sequence spreading is performed by a process of mapping each data symbol to a unique sequence of chips. The mapping is determined by the modulation format specified by the MCS field. The parameters for different modulation formats are given in 30.5. For a modulation format with the constellation size, Q, and the spreading sequence length, L, this stage maps data symbols from </a:t>
                </a:r>
                <a14:m>
                  <m:oMath xmlns:m="http://schemas.openxmlformats.org/officeDocument/2006/math">
                    <m:r>
                      <a:rPr lang="en-US" sz="1600" i="1">
                        <a:latin typeface="Cambria Math"/>
                      </a:rPr>
                      <m:t>𝒜</m:t>
                    </m:r>
                    <m:r>
                      <a:rPr lang="en-US" sz="1600" i="1">
                        <a:latin typeface="Cambria Math"/>
                      </a:rPr>
                      <m:t>={0, 1, …, </m:t>
                    </m:r>
                    <m:r>
                      <a:rPr lang="en-US" sz="1600" i="1">
                        <a:latin typeface="Cambria Math"/>
                      </a:rPr>
                      <m:t>𝑄</m:t>
                    </m:r>
                    <m:r>
                      <a:rPr lang="en-US" sz="1600" i="1">
                        <a:latin typeface="Cambria Math"/>
                      </a:rPr>
                      <m:t>−1}</m:t>
                    </m:r>
                  </m:oMath>
                </a14:m>
                <a:r>
                  <a:rPr lang="en-US" sz="1600" i="1" dirty="0"/>
                  <a:t> to a set of L-length ternary sequences</a:t>
                </a:r>
                <a14:m>
                  <m:oMath xmlns:m="http://schemas.openxmlformats.org/officeDocument/2006/math">
                    <m:r>
                      <a:rPr lang="en-US" sz="1600" i="1">
                        <a:latin typeface="Cambria Math"/>
                      </a:rPr>
                      <m:t>,</m:t>
                    </m:r>
                    <m:r>
                      <a:rPr lang="en-US" sz="1600" i="1">
                        <a:latin typeface="Cambria Math"/>
                      </a:rPr>
                      <m:t>𝐶</m:t>
                    </m:r>
                  </m:oMath>
                </a14:m>
                <a:r>
                  <a:rPr lang="en-US" sz="1600" i="1" dirty="0"/>
                  <a:t>. The following sub-clauses outline the data-symbol-to-chip mapping for different modulation formats.</a:t>
                </a:r>
              </a:p>
              <a:p>
                <a:r>
                  <a:rPr lang="en-US" sz="1600" i="1" u="sng" dirty="0"/>
                  <a:t>Chip transmission order: </a:t>
                </a:r>
                <a:r>
                  <a:rPr lang="en-US" sz="1600" i="1" dirty="0"/>
                  <a:t>For an L-length chip-sequence,</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m:t>
                    </m:r>
                    <m:d>
                      <m:dPr>
                        <m:begChr m:val="["/>
                        <m:endChr m:val="]"/>
                        <m:ctrlPr>
                          <a:rPr lang="en-US" sz="1600" i="1">
                            <a:latin typeface="Cambria Math"/>
                          </a:rPr>
                        </m:ctrlPr>
                      </m:dPr>
                      <m:e>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(1)</m:t>
                        </m:r>
                        <m:r>
                          <a:rPr lang="en-US" altLang="ko-KR" sz="1600" i="1">
                            <a:latin typeface="Cambria Math"/>
                          </a:rPr>
                          <m:t>…</m:t>
                        </m:r>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e>
                    </m:d>
                  </m:oMath>
                </a14:m>
                <a:r>
                  <a:rPr lang="en-US" sz="1600" i="1" dirty="0"/>
                  <a:t>,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oMath>
                </a14:m>
                <a:r>
                  <a:rPr lang="en-US" sz="1600" i="1" dirty="0"/>
                  <a:t> shall be transmitted first, and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oMath>
                </a14:m>
                <a:r>
                  <a:rPr lang="en-US" sz="1600" i="1" dirty="0"/>
                  <a:t> shall be transmitted last</a:t>
                </a:r>
                <a:r>
                  <a:rPr lang="en-US" sz="1600" i="1" dirty="0" smtClean="0"/>
                  <a:t>.</a:t>
                </a:r>
                <a:r>
                  <a:rPr lang="en-US" sz="1800" i="1" dirty="0" smtClean="0"/>
                  <a:t>”</a:t>
                </a:r>
              </a:p>
              <a:p>
                <a:endParaRPr lang="en-US" sz="1800" dirty="0" smtClean="0"/>
              </a:p>
              <a:p>
                <a:pPr marL="285750" indent="-285750">
                  <a:buFont typeface="Arial" panose="020B0604020202020204" pitchFamily="34" charset="0"/>
                  <a:buChar char="•"/>
                </a:pPr>
                <a:r>
                  <a:rPr lang="en-US" sz="1800" dirty="0" smtClean="0"/>
                  <a:t>Change the sub-clauses 30.5.2.1.1 -30.5.2.1.4, to  “H4” heading.</a:t>
                </a:r>
                <a:endParaRPr lang="en-US" sz="1800" dirty="0"/>
              </a:p>
              <a:p>
                <a:endParaRPr lang="en-US" sz="1800" b="1" dirty="0" smtClean="0"/>
              </a:p>
              <a:p>
                <a:endParaRPr lang="en-US" sz="1800" b="1" dirty="0"/>
              </a:p>
              <a:p>
                <a:r>
                  <a:rPr lang="en-US" sz="1800" b="1" dirty="0" smtClean="0"/>
                  <a:t> </a:t>
                </a:r>
                <a:endParaRPr lang="en-US" sz="1800" b="1" dirty="0"/>
              </a:p>
            </p:txBody>
          </p:sp>
        </mc:Choice>
        <mc:Fallback>
          <p:sp>
            <p:nvSpPr>
              <p:cNvPr id="7" name="TextBox 6"/>
              <p:cNvSpPr txBox="1">
                <a:spLocks noRot="1" noChangeAspect="1" noMove="1" noResize="1" noEditPoints="1" noAdjustHandles="1" noChangeArrowheads="1" noChangeShapeType="1" noTextEdit="1"/>
              </p:cNvSpPr>
              <p:nvPr/>
            </p:nvSpPr>
            <p:spPr>
              <a:xfrm>
                <a:off x="152400" y="2438400"/>
                <a:ext cx="8686800" cy="4616648"/>
              </a:xfrm>
              <a:prstGeom prst="rect">
                <a:avLst/>
              </a:prstGeom>
              <a:blipFill rotWithShape="1">
                <a:blip r:embed="rId2"/>
                <a:stretch>
                  <a:fillRect l="-561" t="-661" r="-561"/>
                </a:stretch>
              </a:blipFill>
            </p:spPr>
            <p:txBody>
              <a:bodyPr/>
              <a:lstStyle/>
              <a:p>
                <a:r>
                  <a:rPr lang="en-US">
                    <a:noFill/>
                  </a:rPr>
                  <a:t> </a:t>
                </a:r>
              </a:p>
            </p:txBody>
          </p:sp>
        </mc:Fallback>
      </mc:AlternateContent>
    </p:spTree>
    <p:extLst>
      <p:ext uri="{BB962C8B-B14F-4D97-AF65-F5344CB8AC3E}">
        <p14:creationId xmlns:p14="http://schemas.microsoft.com/office/powerpoint/2010/main" val="1536306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42630</TotalTime>
  <Words>2636</Words>
  <Application>Microsoft Office PowerPoint</Application>
  <PresentationFormat>On-screen Show (4:3)</PresentationFormat>
  <Paragraphs>432</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Comments on MCS/MFI/CFI</vt:lpstr>
      <vt:lpstr>Modifications:</vt:lpstr>
      <vt:lpstr>PowerPoint Presentation</vt:lpstr>
      <vt:lpstr>PowerPoint Presentation</vt:lpstr>
      <vt:lpstr>PowerPoint Presentation</vt:lpstr>
      <vt:lpstr>PowerPoint Presentation</vt:lpstr>
      <vt:lpstr>PowerPoint Presentation</vt:lpstr>
      <vt:lpstr>PowerPoint Presentation</vt:lpstr>
      <vt:lpstr>Comments on FEC/multiple FECs</vt:lpstr>
      <vt:lpstr>PowerPoint Presentation</vt:lpstr>
      <vt:lpstr>Comment resolution: Comments on FEC/multiple FECs</vt:lpstr>
      <vt:lpstr>Comments on 5C requirement of distinct identity</vt:lpstr>
      <vt:lpstr>Resolution</vt:lpstr>
      <vt:lpstr>Comments on the co-existence document</vt:lpstr>
      <vt:lpstr>Resolution: Revised </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c.thejaswi</cp:lastModifiedBy>
  <cp:revision>825</cp:revision>
  <cp:lastPrinted>1998-02-10T13:28:06Z</cp:lastPrinted>
  <dcterms:created xsi:type="dcterms:W3CDTF">1999-11-08T18:59:45Z</dcterms:created>
  <dcterms:modified xsi:type="dcterms:W3CDTF">2014-11-06T15:48:19Z</dcterms:modified>
  <cp:contentStatus>Final</cp:contentStatus>
</cp:coreProperties>
</file>