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4" r:id="rId2"/>
    <p:sldId id="334" r:id="rId3"/>
    <p:sldId id="381" r:id="rId4"/>
    <p:sldId id="383" r:id="rId5"/>
    <p:sldId id="382" r:id="rId6"/>
    <p:sldId id="384" r:id="rId7"/>
    <p:sldId id="377"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6082" autoAdjust="0"/>
  </p:normalViewPr>
  <p:slideViewPr>
    <p:cSldViewPr>
      <p:cViewPr>
        <p:scale>
          <a:sx n="76" d="100"/>
          <a:sy n="76" d="100"/>
        </p:scale>
        <p:origin x="-1344" y="7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&lt;November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
        <p:nvSpPr>
          <p:cNvPr id="5" name="Date Placeholder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15-14-0679-01-0008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 agreed text for frequency channel selection]</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[November</a:t>
            </a:r>
            <a:r>
              <a:rPr lang="ja-JP" altLang="en-US" sz="1600" dirty="0" smtClean="0">
                <a:ea typeface="ＭＳ Ｐゴシック" charset="-128"/>
              </a:rPr>
              <a:t> </a:t>
            </a:r>
            <a:r>
              <a:rPr lang="en-US" altLang="ja-JP" sz="1600" dirty="0">
                <a:ea typeface="ＭＳ Ｐゴシック" charset="-128"/>
              </a:rPr>
              <a:t>6</a:t>
            </a:r>
            <a:r>
              <a:rPr lang="en-US" altLang="ja-JP" sz="1600" dirty="0" smtClean="0">
                <a:ea typeface="ＭＳ Ｐゴシック" charset="-128"/>
              </a:rPr>
              <a:t>,  2014]</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a:t>
            </a:r>
            <a:r>
              <a:rPr lang="en-US" altLang="ja-JP" sz="1600" dirty="0" smtClean="0">
                <a:solidFill>
                  <a:schemeClr val="tx2"/>
                </a:solidFill>
                <a:ea typeface="ＭＳ Ｐゴシック" charset="-128"/>
              </a:rPr>
              <a:t>] Company [</a:t>
            </a:r>
            <a:r>
              <a:rPr lang="en-US" altLang="ja-JP" sz="1600" dirty="0" smtClean="0">
                <a:ea typeface="ＭＳ Ｐゴシック" charset="-128"/>
              </a:rPr>
              <a:t>NICT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text for drafting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smtClean="0">
                <a:latin typeface="Lao UI" pitchFamily="34" charset="0"/>
              </a:rPr>
              <a:t>proposed text of channel selection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Rectangle 4"/>
          <p:cNvSpPr txBox="1">
            <a:spLocks noChangeArrowheads="1"/>
          </p:cNvSpPr>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굴림" pitchFamily="50"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pPr>
              <a:defRPr/>
            </a:pPr>
            <a:r>
              <a:rPr lang="en-US" altLang="ko-KR" smtClean="0"/>
              <a:t>&lt;November 2014&gt;</a:t>
            </a:r>
            <a:endParaRPr lang="en-US" altLang="ko-KR" dirty="0"/>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b="1" dirty="0" smtClean="0">
                <a:latin typeface="+mn-ea"/>
                <a:ea typeface="+mn-ea"/>
                <a:cs typeface="Lao UI" pitchFamily="34" charset="0"/>
              </a:rPr>
              <a:t>TG agreed Text For</a:t>
            </a:r>
            <a:br>
              <a:rPr lang="en-US" altLang="ja-JP" b="1" dirty="0" smtClean="0">
                <a:latin typeface="+mn-ea"/>
                <a:ea typeface="+mn-ea"/>
                <a:cs typeface="Lao UI" pitchFamily="34" charset="0"/>
              </a:rPr>
            </a:br>
            <a:r>
              <a:rPr lang="en-US" altLang="ja-JP" b="1" dirty="0" smtClean="0">
                <a:latin typeface="+mn-ea"/>
                <a:ea typeface="+mn-ea"/>
                <a:cs typeface="Lao UI" pitchFamily="34" charset="0"/>
              </a:rPr>
              <a:t>Frequency Channel Selection</a:t>
            </a:r>
            <a:endParaRPr lang="ko-KR" altLang="en-US" b="1" dirty="0" smtClean="0">
              <a:latin typeface="+mn-ea"/>
              <a:ea typeface="+mn-ea"/>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ja-JP" dirty="0" smtClean="0">
                <a:cs typeface="Times New Roman" pitchFamily="18" charset="0"/>
              </a:rPr>
              <a:t>November 6</a:t>
            </a:r>
            <a:r>
              <a:rPr lang="en-US" altLang="ko-KR" dirty="0" smtClean="0">
                <a:cs typeface="Times New Roman" pitchFamily="18" charset="0"/>
              </a:rPr>
              <a:t>, 2014</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&lt;TG8 Group&gt;</a:t>
            </a:r>
            <a:endParaRPr lang="en-US" altLang="ko-KR"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Agreed Text (1)</a:t>
            </a:r>
            <a:endParaRPr lang="ko-KR" altLang="en-US" dirty="0">
              <a:latin typeface="+mn-ea"/>
              <a:ea typeface="+mn-ea"/>
            </a:endParaRPr>
          </a:p>
        </p:txBody>
      </p:sp>
      <p:sp>
        <p:nvSpPr>
          <p:cNvPr id="8" name="내용 개체 틀 2"/>
          <p:cNvSpPr>
            <a:spLocks noGrp="1"/>
          </p:cNvSpPr>
          <p:nvPr>
            <p:ph idx="1"/>
          </p:nvPr>
        </p:nvSpPr>
        <p:spPr>
          <a:xfrm>
            <a:off x="755576" y="1844825"/>
            <a:ext cx="7848872" cy="4680519"/>
          </a:xfrm>
        </p:spPr>
        <p:txBody>
          <a:bodyPr/>
          <a:lstStyle/>
          <a:p>
            <a:pPr marL="4763" lvl="2" indent="0" algn="just">
              <a:spcBef>
                <a:spcPts val="1200"/>
              </a:spcBef>
              <a:buNone/>
            </a:pPr>
            <a:r>
              <a:rPr lang="en-US" altLang="ja-JP" sz="2200" dirty="0" smtClean="0"/>
              <a:t>The frequency channel selection shall be performed by higher layers in cooperation with MAC and PHY. Frequency channel selection methodologies may include the following.</a:t>
            </a:r>
          </a:p>
          <a:p>
            <a:pPr marL="690563" lvl="2" indent="-342900" algn="just">
              <a:spcBef>
                <a:spcPts val="1200"/>
              </a:spcBef>
              <a:buFontTx/>
              <a:buChar char="‒"/>
            </a:pPr>
            <a:r>
              <a:rPr lang="en-US" altLang="ja-JP" sz="2200" dirty="0" smtClean="0"/>
              <a:t>Frequency channel selection </a:t>
            </a:r>
            <a:r>
              <a:rPr lang="en-US" altLang="ja-JP" sz="2200" dirty="0"/>
              <a:t>could </a:t>
            </a:r>
            <a:r>
              <a:rPr lang="en-US" altLang="ja-JP" sz="2200" dirty="0" smtClean="0"/>
              <a:t>be pre-assigned.</a:t>
            </a:r>
          </a:p>
          <a:p>
            <a:pPr marL="690563" lvl="2" indent="-342900" algn="just">
              <a:spcBef>
                <a:spcPts val="1200"/>
              </a:spcBef>
              <a:buFontTx/>
              <a:buChar char="‒"/>
            </a:pPr>
            <a:r>
              <a:rPr lang="en-US" altLang="ja-JP" sz="2200" dirty="0" smtClean="0"/>
              <a:t>Contention based </a:t>
            </a:r>
            <a:r>
              <a:rPr lang="en-US" altLang="ja-JP" sz="2200" dirty="0"/>
              <a:t>frequency channel selection </a:t>
            </a:r>
            <a:r>
              <a:rPr lang="en-US" altLang="ja-JP" sz="2200" dirty="0" smtClean="0"/>
              <a:t>with CCA. CCA might use energy detection (ED), carrier sensing, or other techniques used for channel measurements and detections.</a:t>
            </a:r>
          </a:p>
          <a:p>
            <a:pPr marL="347663" lvl="1" indent="-342900" algn="just">
              <a:spcBef>
                <a:spcPts val="1200"/>
              </a:spcBef>
              <a:buFont typeface="Wingdings" panose="05000000000000000000" pitchFamily="2" charset="2"/>
              <a:buChar char="l"/>
            </a:pPr>
            <a:endParaRPr lang="en-US" altLang="ja-JP" sz="24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942581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rPr>
              <a:t>Agreed</a:t>
            </a:r>
            <a:r>
              <a:rPr lang="en-US" altLang="ko-KR" dirty="0" smtClean="0">
                <a:latin typeface="+mn-ea"/>
                <a:ea typeface="+mn-ea"/>
              </a:rPr>
              <a:t> Text (2)</a:t>
            </a:r>
            <a:endParaRPr lang="ko-KR" altLang="en-US" dirty="0">
              <a:latin typeface="+mn-ea"/>
              <a:ea typeface="+mn-ea"/>
            </a:endParaRPr>
          </a:p>
        </p:txBody>
      </p:sp>
      <p:sp>
        <p:nvSpPr>
          <p:cNvPr id="8" name="내용 개체 틀 2"/>
          <p:cNvSpPr>
            <a:spLocks noGrp="1"/>
          </p:cNvSpPr>
          <p:nvPr>
            <p:ph idx="1"/>
          </p:nvPr>
        </p:nvSpPr>
        <p:spPr>
          <a:xfrm>
            <a:off x="755576" y="1916833"/>
            <a:ext cx="7848872" cy="2952327"/>
          </a:xfrm>
        </p:spPr>
        <p:txBody>
          <a:bodyPr/>
          <a:lstStyle/>
          <a:p>
            <a:pPr marL="347663" lvl="2" indent="-342900" algn="just">
              <a:spcBef>
                <a:spcPts val="1200"/>
              </a:spcBef>
              <a:buFont typeface="Arial" panose="020B0604020202020204" pitchFamily="34" charset="0"/>
              <a:buChar char="•"/>
            </a:pPr>
            <a:r>
              <a:rPr lang="en-US" altLang="ja-JP" sz="2200" dirty="0" smtClean="0"/>
              <a:t>The </a:t>
            </a:r>
            <a:r>
              <a:rPr lang="en-US" altLang="ja-JP" sz="2200" dirty="0"/>
              <a:t>information of selected frequency </a:t>
            </a:r>
            <a:r>
              <a:rPr lang="en-US" altLang="ja-JP" sz="2200" dirty="0" smtClean="0"/>
              <a:t>channel for peering shall be shared among the PDs involved in peering prior to the peering.</a:t>
            </a:r>
          </a:p>
          <a:p>
            <a:pPr marL="347663" lvl="2" indent="-342900" algn="just">
              <a:spcBef>
                <a:spcPts val="1200"/>
              </a:spcBef>
              <a:buFont typeface="Arial" panose="020B0604020202020204" pitchFamily="34" charset="0"/>
              <a:buChar char="•"/>
            </a:pPr>
            <a:r>
              <a:rPr lang="en-US" altLang="ja-JP" sz="2200" dirty="0"/>
              <a:t>The information of selected frequency channel for </a:t>
            </a:r>
            <a:r>
              <a:rPr lang="en-US" altLang="ja-JP" sz="2200" dirty="0" smtClean="0"/>
              <a:t>communication </a:t>
            </a:r>
            <a:r>
              <a:rPr lang="en-US" altLang="ja-JP" sz="2200" dirty="0"/>
              <a:t>shall be shared among the PDs involved in </a:t>
            </a:r>
            <a:r>
              <a:rPr lang="en-US" altLang="ja-JP" sz="2200" dirty="0" smtClean="0"/>
              <a:t>communication </a:t>
            </a:r>
            <a:r>
              <a:rPr lang="en-US" altLang="ja-JP" sz="2200" dirty="0"/>
              <a:t>prior to the </a:t>
            </a:r>
            <a:r>
              <a:rPr lang="en-US" altLang="ja-JP" sz="2200" dirty="0" smtClean="0"/>
              <a:t>communication.</a:t>
            </a:r>
            <a:endParaRPr lang="en-US" altLang="ja-JP" sz="2200" dirty="0"/>
          </a:p>
          <a:p>
            <a:pPr marL="347663" lvl="2" indent="-342900" algn="just">
              <a:spcBef>
                <a:spcPts val="1200"/>
              </a:spcBef>
              <a:buFont typeface="Arial" panose="020B0604020202020204" pitchFamily="34" charset="0"/>
              <a:buChar char="•"/>
            </a:pPr>
            <a:endParaRPr lang="en-US" altLang="ja-JP" sz="2200" dirty="0" smtClean="0"/>
          </a:p>
          <a:p>
            <a:pPr marL="4763" lvl="2" indent="0" algn="just">
              <a:spcBef>
                <a:spcPts val="1200"/>
              </a:spcBef>
              <a:buNone/>
            </a:pPr>
            <a:endParaRPr lang="en-US" altLang="ja-JP" sz="2200" dirty="0" smtClean="0"/>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0152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ja-JP" dirty="0" smtClean="0">
                <a:latin typeface="+mn-ea"/>
              </a:rPr>
              <a:t>Agre</a:t>
            </a:r>
            <a:r>
              <a:rPr lang="en-US" altLang="ko-KR" dirty="0" smtClean="0">
                <a:latin typeface="+mn-ea"/>
              </a:rPr>
              <a:t>ed</a:t>
            </a:r>
            <a:r>
              <a:rPr lang="en-US" altLang="ko-KR" dirty="0" smtClean="0">
                <a:latin typeface="+mn-ea"/>
                <a:ea typeface="+mn-ea"/>
              </a:rPr>
              <a:t> </a:t>
            </a:r>
            <a:r>
              <a:rPr lang="en-US" altLang="ko-KR" dirty="0" smtClean="0">
                <a:latin typeface="+mn-ea"/>
                <a:ea typeface="+mn-ea"/>
              </a:rPr>
              <a:t>Text (3)</a:t>
            </a:r>
            <a:endParaRPr lang="ko-KR" altLang="en-US" dirty="0">
              <a:solidFill>
                <a:srgbClr val="FF0000"/>
              </a:solidFill>
              <a:latin typeface="+mn-ea"/>
              <a:ea typeface="+mn-ea"/>
            </a:endParaRPr>
          </a:p>
        </p:txBody>
      </p:sp>
      <p:sp>
        <p:nvSpPr>
          <p:cNvPr id="8" name="내용 개체 틀 2"/>
          <p:cNvSpPr>
            <a:spLocks noGrp="1"/>
          </p:cNvSpPr>
          <p:nvPr>
            <p:ph idx="1"/>
          </p:nvPr>
        </p:nvSpPr>
        <p:spPr>
          <a:xfrm>
            <a:off x="755576" y="1916833"/>
            <a:ext cx="7848872" cy="3960439"/>
          </a:xfrm>
        </p:spPr>
        <p:txBody>
          <a:bodyPr/>
          <a:lstStyle/>
          <a:p>
            <a:pPr marL="347663" lvl="2" indent="-342900" algn="just">
              <a:spcBef>
                <a:spcPts val="1200"/>
              </a:spcBef>
              <a:buFont typeface="Arial" panose="020B0604020202020204" pitchFamily="34" charset="0"/>
              <a:buChar char="•"/>
            </a:pPr>
            <a:r>
              <a:rPr lang="en-US" altLang="ja-JP" sz="2200" dirty="0" smtClean="0"/>
              <a:t>To </a:t>
            </a:r>
            <a:r>
              <a:rPr lang="en-US" altLang="ja-JP" sz="2200" dirty="0" smtClean="0"/>
              <a:t>minimize </a:t>
            </a:r>
            <a:r>
              <a:rPr lang="en-US" altLang="ja-JP" sz="2200" dirty="0" smtClean="0"/>
              <a:t>discovery latency, the channel to start discovery procedure may be pre-specified when contention based channel selection is performed. Discovery and emergency message are given the highest priority to use this channel (naming of the channel is TBD: i.e. </a:t>
            </a:r>
            <a:r>
              <a:rPr lang="en-US" altLang="ja-JP" sz="2200" dirty="0" smtClean="0">
                <a:solidFill>
                  <a:srgbClr val="FF0000"/>
                </a:solidFill>
              </a:rPr>
              <a:t>TBD channel</a:t>
            </a:r>
            <a:r>
              <a:rPr lang="en-US" altLang="ja-JP" sz="2200" dirty="0" smtClean="0"/>
              <a:t>).</a:t>
            </a:r>
          </a:p>
          <a:p>
            <a:pPr marL="347663" lvl="2" indent="-342900" algn="just">
              <a:spcBef>
                <a:spcPts val="1200"/>
              </a:spcBef>
              <a:buFont typeface="Arial" panose="020B0604020202020204" pitchFamily="34" charset="0"/>
              <a:buChar char="•"/>
            </a:pPr>
            <a:r>
              <a:rPr lang="en-US" altLang="ja-JP" sz="2200" dirty="0"/>
              <a:t>To </a:t>
            </a:r>
            <a:r>
              <a:rPr lang="en-US" altLang="ja-JP" sz="2200" dirty="0" smtClean="0"/>
              <a:t>minimize </a:t>
            </a:r>
            <a:r>
              <a:rPr lang="en-US" altLang="ja-JP" sz="2200" dirty="0"/>
              <a:t>discovery latency</a:t>
            </a:r>
            <a:r>
              <a:rPr lang="en-US" altLang="ja-JP" sz="2200" dirty="0" smtClean="0"/>
              <a:t>, it may specify the order of candidate channel list for discovery if the </a:t>
            </a:r>
            <a:r>
              <a:rPr lang="en-US" altLang="ja-JP" sz="2200" dirty="0" smtClean="0">
                <a:solidFill>
                  <a:srgbClr val="FF0000"/>
                </a:solidFill>
              </a:rPr>
              <a:t>TBD </a:t>
            </a:r>
            <a:r>
              <a:rPr lang="en-US" altLang="ja-JP" sz="2200" dirty="0">
                <a:solidFill>
                  <a:srgbClr val="FF0000"/>
                </a:solidFill>
              </a:rPr>
              <a:t>channel </a:t>
            </a:r>
            <a:r>
              <a:rPr lang="en-US" altLang="ja-JP" sz="2200" dirty="0" smtClean="0"/>
              <a:t>is not available, e.g. reaching its accommodation capacity or failing the required </a:t>
            </a:r>
            <a:r>
              <a:rPr lang="en-US" altLang="ja-JP" sz="2200" dirty="0" err="1" smtClean="0"/>
              <a:t>QoS</a:t>
            </a:r>
            <a:r>
              <a:rPr lang="en-US" altLang="ja-JP" sz="2200" dirty="0" smtClean="0"/>
              <a:t>, etc.</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397438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rPr>
              <a:t>Agreed</a:t>
            </a:r>
            <a:r>
              <a:rPr lang="en-US" altLang="ko-KR" dirty="0" smtClean="0">
                <a:latin typeface="+mn-ea"/>
                <a:ea typeface="+mn-ea"/>
              </a:rPr>
              <a:t> </a:t>
            </a:r>
            <a:r>
              <a:rPr lang="en-US" altLang="ko-KR" dirty="0" smtClean="0">
                <a:latin typeface="+mn-ea"/>
                <a:ea typeface="+mn-ea"/>
              </a:rPr>
              <a:t>Text (4)</a:t>
            </a:r>
            <a:endParaRPr lang="ko-KR" altLang="en-US" dirty="0">
              <a:latin typeface="+mn-ea"/>
              <a:ea typeface="+mn-ea"/>
            </a:endParaRPr>
          </a:p>
        </p:txBody>
      </p:sp>
      <p:sp>
        <p:nvSpPr>
          <p:cNvPr id="8" name="내용 개체 틀 2"/>
          <p:cNvSpPr>
            <a:spLocks noGrp="1"/>
          </p:cNvSpPr>
          <p:nvPr>
            <p:ph idx="1"/>
          </p:nvPr>
        </p:nvSpPr>
        <p:spPr>
          <a:xfrm>
            <a:off x="755576" y="1916833"/>
            <a:ext cx="7848872" cy="3600399"/>
          </a:xfrm>
        </p:spPr>
        <p:txBody>
          <a:bodyPr/>
          <a:lstStyle/>
          <a:p>
            <a:pPr marL="347663" lvl="2" indent="-342900" algn="just">
              <a:spcBef>
                <a:spcPts val="1200"/>
              </a:spcBef>
              <a:buFont typeface="Arial" panose="020B0604020202020204" pitchFamily="34" charset="0"/>
              <a:buChar char="•"/>
            </a:pPr>
            <a:r>
              <a:rPr lang="en-US" altLang="ja-JP" sz="2200" dirty="0" smtClean="0"/>
              <a:t>Channel hopping shall be enabled for coexistence or other purposes. The manner of  channel hopping is TBD.</a:t>
            </a:r>
          </a:p>
          <a:p>
            <a:pPr marL="4763" lvl="1" indent="0" algn="just">
              <a:spcBef>
                <a:spcPts val="1200"/>
              </a:spcBef>
              <a:buNone/>
            </a:pPr>
            <a:endParaRPr lang="en-US" altLang="ja-JP" sz="2400" dirty="0" smtClean="0"/>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Tree>
    <p:extLst>
      <p:ext uri="{BB962C8B-B14F-4D97-AF65-F5344CB8AC3E}">
        <p14:creationId xmlns:p14="http://schemas.microsoft.com/office/powerpoint/2010/main" val="3540328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0"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&lt;November 2014&gt;</a:t>
            </a:r>
            <a:endParaRPr lang="en-US" altLang="ko-KR" dirty="0"/>
          </a:p>
        </p:txBody>
      </p:sp>
      <p:sp>
        <p:nvSpPr>
          <p:cNvPr id="9" name="Title 1"/>
          <p:cNvSpPr>
            <a:spLocks noGrp="1"/>
          </p:cNvSpPr>
          <p:nvPr>
            <p:ph type="title"/>
          </p:nvPr>
        </p:nvSpPr>
        <p:spPr>
          <a:xfrm>
            <a:off x="685800" y="685800"/>
            <a:ext cx="7772400" cy="885812"/>
          </a:xfrm>
        </p:spPr>
        <p:txBody>
          <a:bodyPr/>
          <a:lstStyle/>
          <a:p>
            <a:r>
              <a:rPr lang="en-US" dirty="0" smtClean="0"/>
              <a:t>Motion</a:t>
            </a:r>
            <a:endParaRPr lang="en-US" dirty="0"/>
          </a:p>
        </p:txBody>
      </p:sp>
      <p:sp>
        <p:nvSpPr>
          <p:cNvPr id="11" name="Content Placeholder 2"/>
          <p:cNvSpPr>
            <a:spLocks noGrp="1"/>
          </p:cNvSpPr>
          <p:nvPr>
            <p:ph idx="1"/>
          </p:nvPr>
        </p:nvSpPr>
        <p:spPr>
          <a:xfrm>
            <a:off x="685800" y="1714488"/>
            <a:ext cx="7772400" cy="4381512"/>
          </a:xfrm>
        </p:spPr>
        <p:txBody>
          <a:bodyPr/>
          <a:lstStyle/>
          <a:p>
            <a:r>
              <a:rPr lang="en-US" sz="2800" b="1" dirty="0" smtClean="0"/>
              <a:t>Motion: </a:t>
            </a:r>
            <a:r>
              <a:rPr lang="en-US" sz="2800" dirty="0" smtClean="0"/>
              <a:t>To approve </a:t>
            </a:r>
            <a:r>
              <a:rPr lang="en-US" sz="2800" dirty="0" smtClean="0"/>
              <a:t>“</a:t>
            </a:r>
            <a:r>
              <a:rPr lang="en-US" sz="2800" dirty="0" smtClean="0"/>
              <a:t>TG</a:t>
            </a:r>
            <a:r>
              <a:rPr lang="en-US" sz="2800" dirty="0" smtClean="0"/>
              <a:t> agreed </a:t>
            </a:r>
            <a:r>
              <a:rPr lang="en-US" sz="2800" dirty="0"/>
              <a:t>text </a:t>
            </a:r>
            <a:r>
              <a:rPr lang="en-US" sz="2800" dirty="0" smtClean="0"/>
              <a:t>for</a:t>
            </a:r>
            <a:r>
              <a:rPr lang="en-US" sz="2800" dirty="0" smtClean="0"/>
              <a:t> </a:t>
            </a:r>
            <a:r>
              <a:rPr lang="en-US" sz="2800" dirty="0" smtClean="0"/>
              <a:t>frequency channel </a:t>
            </a:r>
            <a:r>
              <a:rPr lang="en-US" sz="2800" dirty="0" smtClean="0"/>
              <a:t>selection” </a:t>
            </a:r>
            <a:r>
              <a:rPr lang="en-US" sz="2800" dirty="0" smtClean="0"/>
              <a:t>(DCN: </a:t>
            </a:r>
            <a:r>
              <a:rPr lang="en-GB" sz="2800" u="sng" dirty="0" smtClean="0"/>
              <a:t>14-0679-01-0008</a:t>
            </a:r>
            <a:r>
              <a:rPr lang="en-GB" sz="2800" u="sng" dirty="0" smtClean="0"/>
              <a:t>)</a:t>
            </a:r>
            <a:r>
              <a:rPr lang="en-US" sz="2800" dirty="0" smtClean="0"/>
              <a:t> and include it in the </a:t>
            </a:r>
            <a:r>
              <a:rPr lang="en-US" altLang="ja-JP" sz="2800" dirty="0">
                <a:solidFill>
                  <a:schemeClr val="tx2"/>
                </a:solidFill>
                <a:ea typeface="ＭＳ Ｐゴシック" charset="-128"/>
              </a:rPr>
              <a:t>Standard Draft </a:t>
            </a:r>
            <a:r>
              <a:rPr lang="en-US" altLang="ja-JP" sz="2800" dirty="0" smtClean="0">
                <a:solidFill>
                  <a:schemeClr val="tx2"/>
                </a:solidFill>
                <a:ea typeface="ＭＳ Ｐゴシック" charset="-128"/>
              </a:rPr>
              <a:t>v</a:t>
            </a:r>
            <a:r>
              <a:rPr lang="en-US" altLang="ja-JP" sz="2800" dirty="0" smtClean="0">
                <a:solidFill>
                  <a:schemeClr val="tx2"/>
                </a:solidFill>
                <a:ea typeface="ＭＳ Ｐゴシック" charset="-128"/>
              </a:rPr>
              <a:t>0.5</a:t>
            </a:r>
            <a:r>
              <a:rPr lang="en-US" altLang="ja-JP" sz="2800" dirty="0" smtClean="0">
                <a:solidFill>
                  <a:schemeClr val="tx2"/>
                </a:solidFill>
                <a:ea typeface="ＭＳ Ｐゴシック" charset="-128"/>
              </a:rPr>
              <a:t>.</a:t>
            </a:r>
          </a:p>
          <a:p>
            <a:pPr marL="349250" lvl="3" algn="just">
              <a:spcBef>
                <a:spcPts val="1200"/>
              </a:spcBef>
            </a:pPr>
            <a:r>
              <a:rPr lang="en-US" altLang="ja-JP" sz="2600" dirty="0" smtClean="0">
                <a:latin typeface="Arial" charset="0"/>
                <a:ea typeface="ＭＳ Ｐゴシック" charset="-128"/>
              </a:rPr>
              <a:t>Moved: </a:t>
            </a:r>
            <a:r>
              <a:rPr lang="en-US" altLang="ja-JP" sz="2600" dirty="0" err="1" smtClean="0">
                <a:latin typeface="Arial" charset="0"/>
                <a:ea typeface="ＭＳ Ｐゴシック" charset="-128"/>
              </a:rPr>
              <a:t>Huan</a:t>
            </a:r>
            <a:r>
              <a:rPr lang="en-US" altLang="ja-JP" sz="2600" dirty="0" smtClean="0">
                <a:latin typeface="Arial" charset="0"/>
                <a:ea typeface="ＭＳ Ｐゴシック" charset="-128"/>
              </a:rPr>
              <a:t>-Bang Li</a:t>
            </a:r>
            <a:endParaRPr lang="en-US" altLang="ja-JP" sz="2600" dirty="0">
              <a:latin typeface="Arial" charset="0"/>
              <a:ea typeface="ＭＳ Ｐゴシック" charset="-128"/>
            </a:endParaRPr>
          </a:p>
          <a:p>
            <a:pPr marL="349250" lvl="3" algn="just">
              <a:spcBef>
                <a:spcPts val="1200"/>
              </a:spcBef>
            </a:pPr>
            <a:r>
              <a:rPr lang="en-US" altLang="ja-JP" sz="2600" dirty="0">
                <a:latin typeface="Arial" charset="0"/>
                <a:ea typeface="ＭＳ Ｐゴシック" charset="-128"/>
              </a:rPr>
              <a:t>Second</a:t>
            </a:r>
            <a:r>
              <a:rPr lang="en-US" altLang="ja-JP" sz="2600" dirty="0" smtClean="0">
                <a:latin typeface="Arial" charset="0"/>
                <a:ea typeface="ＭＳ Ｐゴシック" charset="-128"/>
              </a:rPr>
              <a:t>: </a:t>
            </a:r>
            <a:r>
              <a:rPr lang="en-US" altLang="ja-JP" sz="2600" dirty="0" smtClean="0">
                <a:latin typeface="Arial" charset="0"/>
                <a:ea typeface="ＭＳ Ｐゴシック" charset="-128"/>
              </a:rPr>
              <a:t>Marco</a:t>
            </a:r>
            <a:endParaRPr lang="en-US" altLang="ja-JP" sz="2600" dirty="0"/>
          </a:p>
          <a:p>
            <a:pPr marL="349250" lvl="3" algn="just">
              <a:spcBef>
                <a:spcPts val="1200"/>
              </a:spcBef>
            </a:pPr>
            <a:r>
              <a:rPr lang="en-US" altLang="ja-JP" sz="2600" dirty="0">
                <a:ea typeface="ＭＳ Ｐゴシック" charset="-128"/>
              </a:rPr>
              <a:t>Yes: </a:t>
            </a:r>
            <a:r>
              <a:rPr lang="en-US" altLang="ja-JP" sz="2600" dirty="0" smtClean="0">
                <a:ea typeface="ＭＳ Ｐゴシック" charset="-128"/>
              </a:rPr>
              <a:t>5</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No</a:t>
            </a:r>
            <a:r>
              <a:rPr lang="en-US" altLang="ja-JP" sz="2600" dirty="0" smtClean="0">
                <a:ea typeface="ＭＳ Ｐゴシック" charset="-128"/>
              </a:rPr>
              <a:t>: </a:t>
            </a:r>
            <a:r>
              <a:rPr lang="en-US" altLang="ja-JP" sz="2600" dirty="0" smtClean="0">
                <a:ea typeface="ＭＳ Ｐゴシック" charset="-128"/>
              </a:rPr>
              <a:t>0</a:t>
            </a:r>
            <a:endParaRPr lang="en-US" altLang="ja-JP" sz="2600" dirty="0">
              <a:ea typeface="ＭＳ Ｐゴシック" charset="-128"/>
            </a:endParaRPr>
          </a:p>
          <a:p>
            <a:pPr marL="349250" lvl="3" algn="just">
              <a:spcBef>
                <a:spcPts val="1200"/>
              </a:spcBef>
            </a:pPr>
            <a:r>
              <a:rPr lang="en-US" altLang="ja-JP" sz="2600" dirty="0">
                <a:ea typeface="ＭＳ Ｐゴシック" charset="-128"/>
              </a:rPr>
              <a:t>Abstain</a:t>
            </a:r>
            <a:r>
              <a:rPr lang="en-US" altLang="ja-JP" sz="2600" dirty="0" smtClean="0">
                <a:ea typeface="ＭＳ Ｐゴシック" charset="-128"/>
              </a:rPr>
              <a:t>: </a:t>
            </a:r>
            <a:r>
              <a:rPr lang="en-US" altLang="ja-JP" sz="2600" dirty="0" smtClean="0">
                <a:ea typeface="ＭＳ Ｐゴシック" charset="-128"/>
              </a:rPr>
              <a:t>0</a:t>
            </a:r>
            <a:endParaRPr lang="en-US" altLang="ja-JP" sz="2600" dirty="0">
              <a:latin typeface="Arial" charset="0"/>
              <a:ea typeface="ＭＳ Ｐゴシック" charset="-128"/>
            </a:endParaRPr>
          </a:p>
        </p:txBody>
      </p:sp>
    </p:spTree>
    <p:extLst>
      <p:ext uri="{BB962C8B-B14F-4D97-AF65-F5344CB8AC3E}">
        <p14:creationId xmlns:p14="http://schemas.microsoft.com/office/powerpoint/2010/main" val="3698727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79342</TotalTime>
  <Words>374</Words>
  <Application>Microsoft Office PowerPoint</Application>
  <PresentationFormat>画面に合わせる (4:3)</PresentationFormat>
  <Paragraphs>54</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Blank Presentation</vt:lpstr>
      <vt:lpstr>PowerPoint プレゼンテーション</vt:lpstr>
      <vt:lpstr>TG agreed Text For Frequency Channel Selection</vt:lpstr>
      <vt:lpstr>Agreed Text (1)</vt:lpstr>
      <vt:lpstr>Agreed Text (2)</vt:lpstr>
      <vt:lpstr>Agreed Text (3)</vt:lpstr>
      <vt:lpstr>Agreed Text (4)</vt:lpstr>
      <vt:lpstr>Motion</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2814</cp:revision>
  <cp:lastPrinted>1998-02-10T13:28:06Z</cp:lastPrinted>
  <dcterms:created xsi:type="dcterms:W3CDTF">1999-11-08T18:59:45Z</dcterms:created>
  <dcterms:modified xsi:type="dcterms:W3CDTF">2014-11-06T16:41:12Z</dcterms:modified>
</cp:coreProperties>
</file>