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374" r:id="rId2"/>
    <p:sldId id="334" r:id="rId3"/>
    <p:sldId id="381" r:id="rId4"/>
    <p:sldId id="383" r:id="rId5"/>
    <p:sldId id="382" r:id="rId6"/>
    <p:sldId id="384" r:id="rId7"/>
    <p:sldId id="377" r:id="rId8"/>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FF0000"/>
    <a:srgbClr val="B4DE86"/>
    <a:srgbClr val="FFCC99"/>
    <a:srgbClr val="FF6600"/>
    <a:srgbClr val="007033"/>
    <a:srgbClr val="660066"/>
    <a:srgbClr val="F9BFF9"/>
    <a:srgbClr val="5F0D5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보통 스타일 4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보통 스타일 1 - 강조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77" autoAdjust="0"/>
    <p:restoredTop sz="96082" autoAdjust="0"/>
  </p:normalViewPr>
  <p:slideViewPr>
    <p:cSldViewPr>
      <p:cViewPr>
        <p:scale>
          <a:sx n="76" d="100"/>
          <a:sy n="76" d="100"/>
        </p:scale>
        <p:origin x="-1344" y="-18"/>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10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ea typeface="굴림" pitchFamily="50"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defRPr/>
            </a:pPr>
            <a:r>
              <a:rPr lang="en-US" altLang="ko-KR" dirty="0">
                <a:ea typeface="굴림" pitchFamily="50" charset="-127"/>
              </a:rPr>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1312286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ea typeface="굴림" pitchFamily="50"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20575880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000125" y="773113"/>
            <a:ext cx="5099050" cy="3825875"/>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a:xfrm>
            <a:off x="3003550" y="9908982"/>
            <a:ext cx="820776" cy="184666"/>
          </a:xfrm>
        </p:spPr>
        <p:txBody>
          <a:bodyPr/>
          <a:lstStyle/>
          <a:p>
            <a:pPr>
              <a:defRPr/>
            </a:pPr>
            <a:fld id="{FB124BCA-9760-4C50-B650-F8DE20CEA785}" type="slidenum">
              <a:rPr lang="ko-KR" altLang="en-US" smtClean="0">
                <a:solidFill>
                  <a:prstClr val="black"/>
                </a:solidFill>
              </a:rPr>
              <a:pPr>
                <a:defRPr/>
              </a:pPr>
              <a:t>2</a:t>
            </a:fld>
            <a:endParaRPr lang="ko-KR" alt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&lt;November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lvl1pPr>
              <a:defRPr>
                <a:latin typeface="Century" panose="02040604050505020304" pitchFamily="18" charset="0"/>
              </a:defRPr>
            </a:lvl1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5" name="바닥글 개체 틀 4"/>
          <p:cNvSpPr>
            <a:spLocks noGrp="1"/>
          </p:cNvSpPr>
          <p:nvPr>
            <p:ph type="ftr" sz="quarter" idx="11"/>
          </p:nvPr>
        </p:nvSpPr>
        <p:spPr>
          <a:xfrm>
            <a:off x="5214938" y="6475413"/>
            <a:ext cx="3395662" cy="184666"/>
          </a:xfrm>
        </p:spPr>
        <p:txBody>
          <a:bodyPr/>
          <a:lstStyle>
            <a:lvl1pPr>
              <a:defRPr/>
            </a:lvl1pPr>
          </a:lstStyle>
          <a:p>
            <a:pPr>
              <a:defRPr/>
            </a:pPr>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
        <p:nvSpPr>
          <p:cNvPr id="7"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&lt;November 2014&gt;</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&lt;TG8 Group&gt;</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
        <p:nvSpPr>
          <p:cNvPr id="5" name="Date Placeholder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&lt;November 2014&gt;</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88581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14488"/>
            <a:ext cx="7772400" cy="438151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&lt;November 2014&gt;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smtClean="0"/>
              <a:t>&lt;TG8 Group&gt;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802</a:t>
            </a:r>
            <a:r>
              <a:rPr lang="en-US" altLang="ko-KR" sz="1400" b="1" kern="1200" dirty="0">
                <a:solidFill>
                  <a:schemeClr val="tx1"/>
                </a:solidFill>
                <a:latin typeface="Times New Roman" pitchFamily="18" charset="0"/>
                <a:ea typeface="굴림" pitchFamily="50" charset="-127"/>
                <a:cs typeface="+mn-cs"/>
              </a:rPr>
              <a:t>. </a:t>
            </a:r>
            <a:r>
              <a:rPr lang="en-US" sz="1400" b="1" kern="1200" dirty="0" smtClean="0">
                <a:solidFill>
                  <a:schemeClr val="tx1"/>
                </a:solidFill>
                <a:latin typeface="Times New Roman" pitchFamily="18" charset="0"/>
                <a:ea typeface="굴림" pitchFamily="50" charset="-127"/>
                <a:cs typeface="+mn-cs"/>
              </a:rPr>
              <a:t>15-14-0679-00-0008</a:t>
            </a:r>
            <a:endParaRPr lang="en-US" altLang="ko-KR" sz="1400" b="1" kern="1200" dirty="0">
              <a:solidFill>
                <a:schemeClr val="tx1"/>
              </a:solidFill>
              <a:latin typeface="Times New Roman" pitchFamily="18" charset="0"/>
              <a:ea typeface="굴림" pitchFamily="50" charset="-127"/>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42" r:id="rId3"/>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2400">
          <a:solidFill>
            <a:schemeClr val="tx1"/>
          </a:solidFill>
          <a:latin typeface="Century" panose="02040604050505020304" pitchFamily="18" charset="0"/>
          <a:ea typeface="+mn-ea"/>
          <a:cs typeface="Narkisim" pitchFamily="34" charset="-79"/>
        </a:defRPr>
      </a:lvl1pPr>
      <a:lvl2pPr marL="742950" indent="-285750" algn="l" rtl="0" eaLnBrk="0" fontAlgn="base" hangingPunct="0">
        <a:spcBef>
          <a:spcPct val="20000"/>
        </a:spcBef>
        <a:spcAft>
          <a:spcPct val="0"/>
        </a:spcAft>
        <a:buChar char="–"/>
        <a:defRPr sz="1800">
          <a:solidFill>
            <a:schemeClr val="tx1"/>
          </a:solidFill>
          <a:latin typeface="+mn-ea"/>
          <a:ea typeface="+mn-ea"/>
          <a:cs typeface="Times New Roman" pitchFamily="18" charset="0"/>
        </a:defRPr>
      </a:lvl2pPr>
      <a:lvl3pPr marL="1085850" indent="-228600" algn="l" rtl="0" eaLnBrk="0" fontAlgn="base" hangingPunct="0">
        <a:spcBef>
          <a:spcPct val="20000"/>
        </a:spcBef>
        <a:spcAft>
          <a:spcPct val="0"/>
        </a:spcAft>
        <a:buClr>
          <a:srgbClr val="C00000"/>
        </a:buClr>
        <a:buChar char="•"/>
        <a:defRPr sz="1600">
          <a:solidFill>
            <a:schemeClr val="tx1"/>
          </a:solidFill>
          <a:latin typeface="+mn-ea"/>
          <a:ea typeface="+mn-ea"/>
          <a:cs typeface="Times New Roman" pitchFamily="18" charset="0"/>
        </a:defRPr>
      </a:lvl3pPr>
      <a:lvl4pPr marL="14287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4pPr>
      <a:lvl5pPr marL="17716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[TG agreed </a:t>
            </a:r>
            <a:r>
              <a:rPr lang="en-US" altLang="ja-JP" sz="1600" dirty="0" smtClean="0">
                <a:solidFill>
                  <a:schemeClr val="tx2"/>
                </a:solidFill>
                <a:ea typeface="ＭＳ Ｐゴシック" charset="-128"/>
              </a:rPr>
              <a:t>text for frequency channel selection]</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ea typeface="ＭＳ Ｐゴシック" charset="-128"/>
              </a:rPr>
              <a:t>[</a:t>
            </a:r>
            <a:r>
              <a:rPr lang="en-US" altLang="ja-JP" sz="1600" dirty="0" smtClean="0">
                <a:ea typeface="ＭＳ Ｐゴシック" charset="-128"/>
              </a:rPr>
              <a:t>November</a:t>
            </a:r>
            <a:r>
              <a:rPr lang="ja-JP" altLang="en-US" sz="1600" dirty="0" smtClean="0">
                <a:ea typeface="ＭＳ Ｐゴシック" charset="-128"/>
              </a:rPr>
              <a:t> </a:t>
            </a:r>
            <a:r>
              <a:rPr lang="en-US" altLang="ja-JP" sz="1600" dirty="0">
                <a:ea typeface="ＭＳ Ｐゴシック" charset="-128"/>
              </a:rPr>
              <a:t>6</a:t>
            </a:r>
            <a:r>
              <a:rPr lang="en-US" altLang="ja-JP" sz="1600" dirty="0" smtClean="0">
                <a:ea typeface="ＭＳ Ｐゴシック" charset="-128"/>
              </a:rPr>
              <a:t>,  </a:t>
            </a:r>
            <a:r>
              <a:rPr lang="en-US" altLang="ja-JP" sz="1600" dirty="0" smtClean="0">
                <a:ea typeface="ＭＳ Ｐゴシック" charset="-128"/>
              </a:rPr>
              <a:t>2014]</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a:t>
            </a:r>
            <a:r>
              <a:rPr lang="en-US" altLang="ja-JP" sz="1600" dirty="0" err="1">
                <a:ea typeface="ＭＳ Ｐゴシック" charset="-128"/>
              </a:rPr>
              <a:t>Huan</a:t>
            </a:r>
            <a:r>
              <a:rPr lang="en-US" altLang="ja-JP" sz="1600" dirty="0">
                <a:ea typeface="ＭＳ Ｐゴシック" charset="-128"/>
              </a:rPr>
              <a:t>-Bang </a:t>
            </a:r>
            <a:r>
              <a:rPr lang="en-US" altLang="ja-JP" sz="1600" dirty="0" smtClean="0">
                <a:ea typeface="ＭＳ Ｐゴシック" charset="-128"/>
              </a:rPr>
              <a:t>Li</a:t>
            </a:r>
            <a:r>
              <a:rPr lang="en-US" altLang="ja-JP" sz="1600" dirty="0" smtClean="0">
                <a:solidFill>
                  <a:schemeClr val="tx2"/>
                </a:solidFill>
                <a:ea typeface="ＭＳ Ｐゴシック" charset="-128"/>
              </a:rPr>
              <a:t>] Company [</a:t>
            </a:r>
            <a:r>
              <a:rPr lang="en-US" altLang="ja-JP" sz="1600" dirty="0" smtClean="0">
                <a:ea typeface="ＭＳ Ｐゴシック" charset="-128"/>
              </a:rPr>
              <a:t>NICT</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defRPr/>
            </a:pPr>
            <a:r>
              <a:rPr lang="en-US" altLang="ja-JP" sz="1600" dirty="0">
                <a:solidFill>
                  <a:schemeClr val="tx2"/>
                </a:solidFill>
                <a:ea typeface="ＭＳ Ｐゴシック" charset="-128"/>
              </a:rPr>
              <a:t>Address [</a:t>
            </a:r>
            <a:r>
              <a:rPr lang="en-US" altLang="ja-JP" sz="1600" dirty="0">
                <a:ea typeface="ＭＳ Ｐゴシック" charset="-128"/>
              </a:rPr>
              <a:t>3-4 </a:t>
            </a:r>
            <a:r>
              <a:rPr lang="en-US" altLang="ja-JP" sz="1600" dirty="0" err="1">
                <a:ea typeface="ＭＳ Ｐゴシック" charset="-128"/>
              </a:rPr>
              <a:t>Hikarino-oka</a:t>
            </a:r>
            <a:r>
              <a:rPr lang="en-US" altLang="ja-JP" sz="1600" dirty="0">
                <a:ea typeface="ＭＳ Ｐゴシック" charset="-128"/>
              </a:rPr>
              <a:t>, Yokosuka, Kanagawa, Japan</a:t>
            </a:r>
            <a:r>
              <a:rPr lang="en-US" altLang="ja-JP" sz="1600" dirty="0">
                <a:solidFill>
                  <a:schemeClr val="tx2"/>
                </a:solidFill>
                <a:ea typeface="ＭＳ Ｐゴシック" charset="-128"/>
              </a:rPr>
              <a:t>]</a:t>
            </a:r>
          </a:p>
          <a:p>
            <a:pPr>
              <a:defRPr/>
            </a:pPr>
            <a:r>
              <a:rPr lang="en-US" altLang="ja-JP" sz="1600" dirty="0">
                <a:solidFill>
                  <a:schemeClr val="tx2"/>
                </a:solidFill>
                <a:ea typeface="ＭＳ Ｐゴシック" charset="-128"/>
              </a:rPr>
              <a:t>Voice:[</a:t>
            </a:r>
            <a:r>
              <a:rPr lang="en-US" altLang="ja-JP" sz="1600" dirty="0">
                <a:ea typeface="ＭＳ Ｐゴシック" charset="-128"/>
              </a:rPr>
              <a:t>+81 468475104</a:t>
            </a:r>
            <a:r>
              <a:rPr lang="en-US" altLang="ja-JP" sz="1600" dirty="0">
                <a:solidFill>
                  <a:schemeClr val="tx2"/>
                </a:solidFill>
                <a:ea typeface="ＭＳ Ｐゴシック" charset="-128"/>
              </a:rPr>
              <a:t>], FAX: [:[</a:t>
            </a:r>
            <a:r>
              <a:rPr lang="en-US" altLang="ja-JP" sz="1600" dirty="0">
                <a:ea typeface="ＭＳ Ｐゴシック" charset="-128"/>
              </a:rPr>
              <a:t>+81 468475431</a:t>
            </a:r>
            <a:r>
              <a:rPr lang="en-US" altLang="ja-JP" sz="1600" dirty="0">
                <a:solidFill>
                  <a:schemeClr val="tx2"/>
                </a:solidFill>
                <a:ea typeface="ＭＳ Ｐゴシック" charset="-128"/>
              </a:rPr>
              <a:t>], E-Mail:[</a:t>
            </a:r>
            <a:r>
              <a:rPr lang="en-US" altLang="ja-JP" sz="1600" dirty="0">
                <a:ea typeface="ＭＳ Ｐゴシック" charset="-128"/>
              </a:rPr>
              <a:t>lee@nict.go.jp</a:t>
            </a:r>
            <a:r>
              <a:rPr lang="en-US" altLang="ja-JP" sz="1600" dirty="0">
                <a:solidFill>
                  <a:schemeClr val="tx2"/>
                </a:solidFill>
                <a:ea typeface="ＭＳ Ｐゴシック" charset="-128"/>
              </a:rPr>
              <a:t>]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[Proposed text for drafting 15.8 PAC]</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ko-KR" sz="1600" dirty="0" smtClean="0">
                <a:latin typeface="Lao UI" pitchFamily="34" charset="0"/>
              </a:rPr>
              <a:t>proposed text of channel selection procedure </a:t>
            </a:r>
            <a:r>
              <a:rPr lang="en-US" altLang="ja-JP" sz="1600" dirty="0" smtClean="0">
                <a:solidFill>
                  <a:schemeClr val="tx2"/>
                </a:solidFill>
                <a:ea typeface="ＭＳ Ｐゴシック" charset="-128"/>
              </a:rPr>
              <a:t>for</a:t>
            </a:r>
            <a:r>
              <a:rPr lang="en-US" altLang="ja-JP" sz="1600" dirty="0" smtClean="0">
                <a:latin typeface="Arial" charset="0"/>
                <a:ea typeface="ＭＳ Ｐゴシック" charset="-128"/>
                <a:cs typeface="Arial" charset="0"/>
              </a:rPr>
              <a:t> IEEE802.15.8</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[This document is to provide a </a:t>
            </a:r>
            <a:r>
              <a:rPr lang="en-US" altLang="ja-JP" sz="1600" dirty="0" smtClean="0">
                <a:solidFill>
                  <a:schemeClr val="tx2"/>
                </a:solidFill>
                <a:ea typeface="ＭＳ Ｐゴシック" charset="-128"/>
              </a:rPr>
              <a:t>MAC mechanism]</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5" name="Rectangle 4"/>
          <p:cNvSpPr txBox="1">
            <a:spLocks noChangeArrowheads="1"/>
          </p:cNvSpPr>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smtClean="0">
                <a:solidFill>
                  <a:schemeClr val="tx1"/>
                </a:solidFill>
                <a:latin typeface="Times New Roman" pitchFamily="18" charset="0"/>
                <a:ea typeface="굴림" pitchFamily="50"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a:lstStyle>
          <a:p>
            <a:pPr>
              <a:defRPr/>
            </a:pPr>
            <a:r>
              <a:rPr lang="en-US" altLang="ko-KR" smtClean="0"/>
              <a:t>&lt;November 2014&gt;</a:t>
            </a:r>
            <a:endParaRPr lang="en-US" altLang="ko-KR" dirty="0"/>
          </a:p>
        </p:txBody>
      </p:sp>
    </p:spTree>
    <p:extLst>
      <p:ext uri="{BB962C8B-B14F-4D97-AF65-F5344CB8AC3E}">
        <p14:creationId xmlns:p14="http://schemas.microsoft.com/office/powerpoint/2010/main" val="24966964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제목 1"/>
          <p:cNvSpPr>
            <a:spLocks noGrp="1"/>
          </p:cNvSpPr>
          <p:nvPr>
            <p:ph type="ctrTitle"/>
          </p:nvPr>
        </p:nvSpPr>
        <p:spPr bwMode="auto">
          <a:xfrm>
            <a:off x="685800" y="1643063"/>
            <a:ext cx="7772400" cy="1957387"/>
          </a:xfrm>
          <a:ln w="38100"/>
        </p:spPr>
        <p:txBody>
          <a:bodyPr wrap="square" numCol="1" anchorCtr="0" compatLnSpc="1">
            <a:prstTxWarp prst="textNoShape">
              <a:avLst/>
            </a:prstTxWarp>
            <a:normAutofit/>
          </a:bodyPr>
          <a:lstStyle/>
          <a:p>
            <a:pPr eaLnBrk="1" hangingPunct="1"/>
            <a:r>
              <a:rPr lang="en-US" altLang="ja-JP" b="1" dirty="0" smtClean="0">
                <a:latin typeface="+mn-ea"/>
                <a:ea typeface="+mn-ea"/>
                <a:cs typeface="Lao UI" pitchFamily="34" charset="0"/>
              </a:rPr>
              <a:t>TG agreed </a:t>
            </a:r>
            <a:r>
              <a:rPr lang="en-US" altLang="ja-JP" b="1" dirty="0" smtClean="0">
                <a:latin typeface="+mn-ea"/>
                <a:ea typeface="+mn-ea"/>
                <a:cs typeface="Lao UI" pitchFamily="34" charset="0"/>
              </a:rPr>
              <a:t>Text For</a:t>
            </a:r>
            <a:br>
              <a:rPr lang="en-US" altLang="ja-JP" b="1" dirty="0" smtClean="0">
                <a:latin typeface="+mn-ea"/>
                <a:ea typeface="+mn-ea"/>
                <a:cs typeface="Lao UI" pitchFamily="34" charset="0"/>
              </a:rPr>
            </a:br>
            <a:r>
              <a:rPr lang="en-US" altLang="ja-JP" b="1" dirty="0" smtClean="0">
                <a:latin typeface="+mn-ea"/>
                <a:ea typeface="+mn-ea"/>
                <a:cs typeface="Lao UI" pitchFamily="34" charset="0"/>
              </a:rPr>
              <a:t>Frequency Channel Selection</a:t>
            </a:r>
            <a:endParaRPr lang="ko-KR" altLang="en-US" b="1" dirty="0" smtClean="0">
              <a:latin typeface="+mn-ea"/>
              <a:ea typeface="+mn-ea"/>
              <a:cs typeface="Lao UI" pitchFamily="34" charset="0"/>
            </a:endParaRPr>
          </a:p>
        </p:txBody>
      </p:sp>
      <p:sp>
        <p:nvSpPr>
          <p:cNvPr id="3" name="부제목 2"/>
          <p:cNvSpPr>
            <a:spLocks noGrp="1"/>
          </p:cNvSpPr>
          <p:nvPr>
            <p:ph type="subTitle" idx="1"/>
          </p:nvPr>
        </p:nvSpPr>
        <p:spPr>
          <a:xfrm>
            <a:off x="1371600" y="4143375"/>
            <a:ext cx="6400800" cy="1928813"/>
          </a:xfrm>
        </p:spPr>
        <p:txBody>
          <a:bodyPr/>
          <a:lstStyle/>
          <a:p>
            <a:pPr eaLnBrk="1" fontAlgn="auto" hangingPunct="1">
              <a:spcAft>
                <a:spcPts val="0"/>
              </a:spcAft>
              <a:buClr>
                <a:schemeClr val="bg2">
                  <a:lumMod val="10000"/>
                </a:schemeClr>
              </a:buClr>
              <a:defRPr/>
            </a:pPr>
            <a:r>
              <a:rPr lang="en-US" altLang="ja-JP" dirty="0" smtClean="0">
                <a:cs typeface="Times New Roman" pitchFamily="18" charset="0"/>
              </a:rPr>
              <a:t>November </a:t>
            </a:r>
            <a:r>
              <a:rPr lang="en-US" altLang="ja-JP" dirty="0" smtClean="0">
                <a:cs typeface="Times New Roman" pitchFamily="18" charset="0"/>
              </a:rPr>
              <a:t>6</a:t>
            </a:r>
            <a:r>
              <a:rPr lang="en-US" altLang="ko-KR" dirty="0" smtClean="0">
                <a:cs typeface="Times New Roman" pitchFamily="18" charset="0"/>
              </a:rPr>
              <a:t>, </a:t>
            </a:r>
            <a:r>
              <a:rPr lang="en-US" altLang="ko-KR" dirty="0" smtClean="0">
                <a:cs typeface="Times New Roman" pitchFamily="18" charset="0"/>
              </a:rPr>
              <a:t>2014</a:t>
            </a:r>
          </a:p>
        </p:txBody>
      </p:sp>
      <p:sp>
        <p:nvSpPr>
          <p:cNvPr id="5" name="슬라이드 번호 개체 틀 4"/>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6" name="바닥글 개체 틀 5"/>
          <p:cNvSpPr>
            <a:spLocks noGrp="1"/>
          </p:cNvSpPr>
          <p:nvPr>
            <p:ph type="ftr" sz="quarter" idx="11"/>
          </p:nvPr>
        </p:nvSpPr>
        <p:spPr/>
        <p:txBody>
          <a:bodyPr/>
          <a:lstStyle/>
          <a:p>
            <a:pPr>
              <a:defRPr/>
            </a:pPr>
            <a:r>
              <a:rPr lang="en-US" altLang="ko-KR" smtClean="0"/>
              <a:t>&lt;TG8 Group&gt;</a:t>
            </a:r>
            <a:endParaRPr lang="en-US" altLang="ko-KR" dirty="0"/>
          </a:p>
        </p:txBody>
      </p:sp>
      <p:sp>
        <p:nvSpPr>
          <p:cNvPr id="8" name="Rectangle 4"/>
          <p:cNvSpPr>
            <a:spLocks noGrp="1" noChangeArrowheads="1"/>
          </p:cNvSpPr>
          <p:nvPr>
            <p:ph type="dt" sz="half" idx="4294967295"/>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&lt;November 2014&gt;</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3</a:t>
            </a:fld>
            <a:endParaRPr lang="en-US" altLang="ko-KR"/>
          </a:p>
        </p:txBody>
      </p:sp>
      <p:sp>
        <p:nvSpPr>
          <p:cNvPr id="7" name="제목 1"/>
          <p:cNvSpPr>
            <a:spLocks noGrp="1"/>
          </p:cNvSpPr>
          <p:nvPr>
            <p:ph type="title"/>
          </p:nvPr>
        </p:nvSpPr>
        <p:spPr>
          <a:xfrm>
            <a:off x="0" y="685800"/>
            <a:ext cx="8892480" cy="1066800"/>
          </a:xfrm>
        </p:spPr>
        <p:txBody>
          <a:bodyPr/>
          <a:lstStyle/>
          <a:p>
            <a:r>
              <a:rPr lang="en-US" altLang="ko-KR" dirty="0" smtClean="0">
                <a:latin typeface="+mn-ea"/>
                <a:ea typeface="+mn-ea"/>
              </a:rPr>
              <a:t>Agreed </a:t>
            </a:r>
            <a:r>
              <a:rPr lang="en-US" altLang="ko-KR" dirty="0" smtClean="0">
                <a:latin typeface="+mn-ea"/>
                <a:ea typeface="+mn-ea"/>
              </a:rPr>
              <a:t>Text (1)</a:t>
            </a:r>
            <a:endParaRPr lang="ko-KR" altLang="en-US" dirty="0">
              <a:latin typeface="+mn-ea"/>
              <a:ea typeface="+mn-ea"/>
            </a:endParaRPr>
          </a:p>
        </p:txBody>
      </p:sp>
      <p:sp>
        <p:nvSpPr>
          <p:cNvPr id="8" name="내용 개체 틀 2"/>
          <p:cNvSpPr>
            <a:spLocks noGrp="1"/>
          </p:cNvSpPr>
          <p:nvPr>
            <p:ph idx="1"/>
          </p:nvPr>
        </p:nvSpPr>
        <p:spPr>
          <a:xfrm>
            <a:off x="755576" y="1844825"/>
            <a:ext cx="7848872" cy="4680519"/>
          </a:xfrm>
        </p:spPr>
        <p:txBody>
          <a:bodyPr/>
          <a:lstStyle/>
          <a:p>
            <a:pPr marL="4763" lvl="2" indent="0" algn="just">
              <a:spcBef>
                <a:spcPts val="1200"/>
              </a:spcBef>
              <a:buNone/>
            </a:pPr>
            <a:r>
              <a:rPr lang="en-US" altLang="ja-JP" sz="2200" dirty="0" smtClean="0"/>
              <a:t>The frequency channel selection shall be performed by higher layers in cooperation with MAC and PHY. Frequency channel selection methodologies may include the following.</a:t>
            </a:r>
          </a:p>
          <a:p>
            <a:pPr marL="690563" lvl="2" indent="-342900" algn="just">
              <a:spcBef>
                <a:spcPts val="1200"/>
              </a:spcBef>
              <a:buFontTx/>
              <a:buChar char="‒"/>
            </a:pPr>
            <a:r>
              <a:rPr lang="en-US" altLang="ja-JP" sz="2200" dirty="0" smtClean="0"/>
              <a:t>Frequency channel selection </a:t>
            </a:r>
            <a:r>
              <a:rPr lang="en-US" altLang="ja-JP" sz="2200" dirty="0"/>
              <a:t>could </a:t>
            </a:r>
            <a:r>
              <a:rPr lang="en-US" altLang="ja-JP" sz="2200" dirty="0" smtClean="0"/>
              <a:t>be pre-assigned.</a:t>
            </a:r>
          </a:p>
          <a:p>
            <a:pPr marL="690563" lvl="2" indent="-342900" algn="just">
              <a:spcBef>
                <a:spcPts val="1200"/>
              </a:spcBef>
              <a:buFontTx/>
              <a:buChar char="‒"/>
            </a:pPr>
            <a:r>
              <a:rPr lang="en-US" altLang="ja-JP" sz="2200" dirty="0" smtClean="0"/>
              <a:t>Contention based </a:t>
            </a:r>
            <a:r>
              <a:rPr lang="en-US" altLang="ja-JP" sz="2200" dirty="0"/>
              <a:t>frequency channel selection </a:t>
            </a:r>
            <a:r>
              <a:rPr lang="en-US" altLang="ja-JP" sz="2200" dirty="0" smtClean="0"/>
              <a:t>with CCA. CCA might use energy detection (ED), carrier sensing, or other techniques used for channel measurements and detections.</a:t>
            </a:r>
          </a:p>
          <a:p>
            <a:pPr marL="347663" lvl="1" indent="-342900" algn="just">
              <a:spcBef>
                <a:spcPts val="1200"/>
              </a:spcBef>
              <a:buFont typeface="Wingdings" panose="05000000000000000000" pitchFamily="2" charset="2"/>
              <a:buChar char="l"/>
            </a:pPr>
            <a:endParaRPr lang="en-US" altLang="ja-JP" sz="2400" dirty="0" smtClean="0"/>
          </a:p>
          <a:p>
            <a:pPr marL="4763" lvl="1" indent="0" algn="just">
              <a:spcBef>
                <a:spcPts val="1200"/>
              </a:spcBef>
              <a:buNone/>
            </a:pPr>
            <a:endParaRPr lang="en-US" altLang="ja-JP" sz="2400" dirty="0" smtClean="0"/>
          </a:p>
        </p:txBody>
      </p:sp>
      <p:sp>
        <p:nvSpPr>
          <p:cNvPr id="10"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&lt;November 2014&gt;</a:t>
            </a:r>
            <a:endParaRPr lang="en-US" altLang="ko-KR" dirty="0"/>
          </a:p>
        </p:txBody>
      </p:sp>
    </p:spTree>
    <p:extLst>
      <p:ext uri="{BB962C8B-B14F-4D97-AF65-F5344CB8AC3E}">
        <p14:creationId xmlns:p14="http://schemas.microsoft.com/office/powerpoint/2010/main" val="39425811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4</a:t>
            </a:fld>
            <a:endParaRPr lang="en-US" altLang="ko-KR"/>
          </a:p>
        </p:txBody>
      </p:sp>
      <p:sp>
        <p:nvSpPr>
          <p:cNvPr id="7" name="제목 1"/>
          <p:cNvSpPr>
            <a:spLocks noGrp="1"/>
          </p:cNvSpPr>
          <p:nvPr>
            <p:ph type="title"/>
          </p:nvPr>
        </p:nvSpPr>
        <p:spPr>
          <a:xfrm>
            <a:off x="0" y="685800"/>
            <a:ext cx="8892480" cy="1066800"/>
          </a:xfrm>
        </p:spPr>
        <p:txBody>
          <a:bodyPr/>
          <a:lstStyle/>
          <a:p>
            <a:r>
              <a:rPr lang="en-US" altLang="ko-KR" dirty="0" smtClean="0">
                <a:latin typeface="+mn-ea"/>
              </a:rPr>
              <a:t>Agreed</a:t>
            </a:r>
            <a:r>
              <a:rPr lang="en-US" altLang="ko-KR" dirty="0" smtClean="0">
                <a:latin typeface="+mn-ea"/>
                <a:ea typeface="+mn-ea"/>
              </a:rPr>
              <a:t> </a:t>
            </a:r>
            <a:r>
              <a:rPr lang="en-US" altLang="ko-KR" dirty="0" smtClean="0">
                <a:latin typeface="+mn-ea"/>
                <a:ea typeface="+mn-ea"/>
              </a:rPr>
              <a:t>Text </a:t>
            </a:r>
            <a:r>
              <a:rPr lang="en-US" altLang="ko-KR" dirty="0" smtClean="0">
                <a:latin typeface="+mn-ea"/>
                <a:ea typeface="+mn-ea"/>
              </a:rPr>
              <a:t>(2)</a:t>
            </a:r>
            <a:endParaRPr lang="ko-KR" altLang="en-US" dirty="0">
              <a:latin typeface="+mn-ea"/>
              <a:ea typeface="+mn-ea"/>
            </a:endParaRPr>
          </a:p>
        </p:txBody>
      </p:sp>
      <p:sp>
        <p:nvSpPr>
          <p:cNvPr id="8" name="내용 개체 틀 2"/>
          <p:cNvSpPr>
            <a:spLocks noGrp="1"/>
          </p:cNvSpPr>
          <p:nvPr>
            <p:ph idx="1"/>
          </p:nvPr>
        </p:nvSpPr>
        <p:spPr>
          <a:xfrm>
            <a:off x="755576" y="1916833"/>
            <a:ext cx="7848872" cy="2952327"/>
          </a:xfrm>
        </p:spPr>
        <p:txBody>
          <a:bodyPr/>
          <a:lstStyle/>
          <a:p>
            <a:pPr marL="347663" lvl="2" indent="-342900" algn="just">
              <a:spcBef>
                <a:spcPts val="1200"/>
              </a:spcBef>
              <a:buFont typeface="Arial" panose="020B0604020202020204" pitchFamily="34" charset="0"/>
              <a:buChar char="•"/>
            </a:pPr>
            <a:r>
              <a:rPr lang="en-US" altLang="ja-JP" sz="2200" dirty="0" smtClean="0"/>
              <a:t>The </a:t>
            </a:r>
            <a:r>
              <a:rPr lang="en-US" altLang="ja-JP" sz="2200" dirty="0"/>
              <a:t>information of selected frequency </a:t>
            </a:r>
            <a:r>
              <a:rPr lang="en-US" altLang="ja-JP" sz="2200" dirty="0" smtClean="0"/>
              <a:t>channel for peering shall be shared among the PDs involved in peering prior to the peering.</a:t>
            </a:r>
          </a:p>
          <a:p>
            <a:pPr marL="347663" lvl="2" indent="-342900" algn="just">
              <a:spcBef>
                <a:spcPts val="1200"/>
              </a:spcBef>
              <a:buFont typeface="Arial" panose="020B0604020202020204" pitchFamily="34" charset="0"/>
              <a:buChar char="•"/>
            </a:pPr>
            <a:r>
              <a:rPr lang="en-US" altLang="ja-JP" sz="2200" dirty="0"/>
              <a:t>The information of selected frequency channel for </a:t>
            </a:r>
            <a:r>
              <a:rPr lang="en-US" altLang="ja-JP" sz="2200" dirty="0" smtClean="0"/>
              <a:t>communication </a:t>
            </a:r>
            <a:r>
              <a:rPr lang="en-US" altLang="ja-JP" sz="2200" dirty="0"/>
              <a:t>shall be shared among the PDs involved in </a:t>
            </a:r>
            <a:r>
              <a:rPr lang="en-US" altLang="ja-JP" sz="2200" dirty="0" smtClean="0"/>
              <a:t>communication </a:t>
            </a:r>
            <a:r>
              <a:rPr lang="en-US" altLang="ja-JP" sz="2200" dirty="0"/>
              <a:t>prior to the </a:t>
            </a:r>
            <a:r>
              <a:rPr lang="en-US" altLang="ja-JP" sz="2200" dirty="0" smtClean="0"/>
              <a:t>communication.</a:t>
            </a:r>
            <a:endParaRPr lang="en-US" altLang="ja-JP" sz="2200" dirty="0"/>
          </a:p>
          <a:p>
            <a:pPr marL="347663" lvl="2" indent="-342900" algn="just">
              <a:spcBef>
                <a:spcPts val="1200"/>
              </a:spcBef>
              <a:buFont typeface="Arial" panose="020B0604020202020204" pitchFamily="34" charset="0"/>
              <a:buChar char="•"/>
            </a:pPr>
            <a:endParaRPr lang="en-US" altLang="ja-JP" sz="2200" dirty="0" smtClean="0"/>
          </a:p>
          <a:p>
            <a:pPr marL="4763" lvl="2" indent="0" algn="just">
              <a:spcBef>
                <a:spcPts val="1200"/>
              </a:spcBef>
              <a:buNone/>
            </a:pPr>
            <a:endParaRPr lang="en-US" altLang="ja-JP" sz="2200" dirty="0" smtClean="0"/>
          </a:p>
          <a:p>
            <a:pPr marL="4763" lvl="1" indent="0" algn="just">
              <a:spcBef>
                <a:spcPts val="1200"/>
              </a:spcBef>
              <a:buNone/>
            </a:pPr>
            <a:endParaRPr lang="en-US" altLang="ja-JP" sz="2400" dirty="0" smtClean="0"/>
          </a:p>
        </p:txBody>
      </p:sp>
      <p:sp>
        <p:nvSpPr>
          <p:cNvPr id="10"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&lt;November 2014&gt;</a:t>
            </a:r>
            <a:endParaRPr lang="en-US" altLang="ko-KR" dirty="0"/>
          </a:p>
        </p:txBody>
      </p:sp>
    </p:spTree>
    <p:extLst>
      <p:ext uri="{BB962C8B-B14F-4D97-AF65-F5344CB8AC3E}">
        <p14:creationId xmlns:p14="http://schemas.microsoft.com/office/powerpoint/2010/main" val="3301528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5</a:t>
            </a:fld>
            <a:endParaRPr lang="en-US" altLang="ko-KR"/>
          </a:p>
        </p:txBody>
      </p:sp>
      <p:sp>
        <p:nvSpPr>
          <p:cNvPr id="7" name="제목 1"/>
          <p:cNvSpPr>
            <a:spLocks noGrp="1"/>
          </p:cNvSpPr>
          <p:nvPr>
            <p:ph type="title"/>
          </p:nvPr>
        </p:nvSpPr>
        <p:spPr>
          <a:xfrm>
            <a:off x="0" y="685800"/>
            <a:ext cx="8892480" cy="1066800"/>
          </a:xfrm>
        </p:spPr>
        <p:txBody>
          <a:bodyPr/>
          <a:lstStyle/>
          <a:p>
            <a:r>
              <a:rPr lang="en-US" altLang="ko-KR" dirty="0">
                <a:latin typeface="+mn-ea"/>
              </a:rPr>
              <a:t>Proposed</a:t>
            </a:r>
            <a:r>
              <a:rPr lang="en-US" altLang="ko-KR" dirty="0" smtClean="0">
                <a:latin typeface="+mn-ea"/>
                <a:ea typeface="+mn-ea"/>
              </a:rPr>
              <a:t> Text </a:t>
            </a:r>
            <a:r>
              <a:rPr lang="en-US" altLang="ko-KR" dirty="0" smtClean="0">
                <a:latin typeface="+mn-ea"/>
                <a:ea typeface="+mn-ea"/>
              </a:rPr>
              <a:t>(3)</a:t>
            </a:r>
            <a:endParaRPr lang="ko-KR" altLang="en-US" dirty="0">
              <a:solidFill>
                <a:srgbClr val="FF0000"/>
              </a:solidFill>
              <a:latin typeface="+mn-ea"/>
              <a:ea typeface="+mn-ea"/>
            </a:endParaRPr>
          </a:p>
        </p:txBody>
      </p:sp>
      <p:sp>
        <p:nvSpPr>
          <p:cNvPr id="8" name="내용 개체 틀 2"/>
          <p:cNvSpPr>
            <a:spLocks noGrp="1"/>
          </p:cNvSpPr>
          <p:nvPr>
            <p:ph idx="1"/>
          </p:nvPr>
        </p:nvSpPr>
        <p:spPr>
          <a:xfrm>
            <a:off x="755576" y="1916833"/>
            <a:ext cx="7848872" cy="3960439"/>
          </a:xfrm>
        </p:spPr>
        <p:txBody>
          <a:bodyPr/>
          <a:lstStyle/>
          <a:p>
            <a:pPr marL="347663" lvl="2" indent="-342900" algn="just">
              <a:spcBef>
                <a:spcPts val="1200"/>
              </a:spcBef>
              <a:buFont typeface="Arial" panose="020B0604020202020204" pitchFamily="34" charset="0"/>
              <a:buChar char="•"/>
            </a:pPr>
            <a:r>
              <a:rPr lang="en-US" altLang="ja-JP" sz="2200" dirty="0" smtClean="0"/>
              <a:t>To minimizing discovery latency, the channel to start discovery procedure </a:t>
            </a:r>
            <a:r>
              <a:rPr lang="en-US" altLang="ja-JP" sz="2200" dirty="0" smtClean="0"/>
              <a:t>may </a:t>
            </a:r>
            <a:r>
              <a:rPr lang="en-US" altLang="ja-JP" sz="2200" dirty="0" smtClean="0"/>
              <a:t>be pre-specified when contention based channel selection is performed. Discovery and emergency message are given the highest priority to use this channel (naming of the channel is TBD: i.e. </a:t>
            </a:r>
            <a:r>
              <a:rPr lang="en-US" altLang="ja-JP" sz="2200" dirty="0" smtClean="0">
                <a:solidFill>
                  <a:srgbClr val="FF0000"/>
                </a:solidFill>
              </a:rPr>
              <a:t>TBD channel</a:t>
            </a:r>
            <a:r>
              <a:rPr lang="en-US" altLang="ja-JP" sz="2200" dirty="0" smtClean="0"/>
              <a:t>).</a:t>
            </a:r>
          </a:p>
          <a:p>
            <a:pPr marL="347663" lvl="2" indent="-342900" algn="just">
              <a:spcBef>
                <a:spcPts val="1200"/>
              </a:spcBef>
              <a:buFont typeface="Arial" panose="020B0604020202020204" pitchFamily="34" charset="0"/>
              <a:buChar char="•"/>
            </a:pPr>
            <a:r>
              <a:rPr lang="en-US" altLang="ja-JP" sz="2200" dirty="0"/>
              <a:t>To minimizing discovery latency</a:t>
            </a:r>
            <a:r>
              <a:rPr lang="en-US" altLang="ja-JP" sz="2200" dirty="0" smtClean="0"/>
              <a:t>, it </a:t>
            </a:r>
            <a:r>
              <a:rPr lang="en-US" altLang="ja-JP" sz="2200" dirty="0" smtClean="0"/>
              <a:t>may specify </a:t>
            </a:r>
            <a:r>
              <a:rPr lang="en-US" altLang="ja-JP" sz="2200" dirty="0" smtClean="0"/>
              <a:t>the order of candidate channel list for discovery if </a:t>
            </a:r>
            <a:r>
              <a:rPr lang="en-US" altLang="ja-JP" sz="2200" dirty="0" smtClean="0"/>
              <a:t>the </a:t>
            </a:r>
            <a:r>
              <a:rPr lang="en-US" altLang="ja-JP" sz="2200" dirty="0" smtClean="0">
                <a:solidFill>
                  <a:srgbClr val="FF0000"/>
                </a:solidFill>
              </a:rPr>
              <a:t>TBD </a:t>
            </a:r>
            <a:r>
              <a:rPr lang="en-US" altLang="ja-JP" sz="2200" dirty="0">
                <a:solidFill>
                  <a:srgbClr val="FF0000"/>
                </a:solidFill>
              </a:rPr>
              <a:t>channel </a:t>
            </a:r>
            <a:r>
              <a:rPr lang="en-US" altLang="ja-JP" sz="2200" dirty="0" smtClean="0"/>
              <a:t>is not available, e.g. reaching its accommodation capacity or failing the required </a:t>
            </a:r>
            <a:r>
              <a:rPr lang="en-US" altLang="ja-JP" sz="2200" dirty="0" err="1" smtClean="0"/>
              <a:t>QoS</a:t>
            </a:r>
            <a:r>
              <a:rPr lang="en-US" altLang="ja-JP" sz="2200" dirty="0" smtClean="0"/>
              <a:t>, etc.</a:t>
            </a:r>
          </a:p>
          <a:p>
            <a:pPr marL="4763" lvl="1" indent="0" algn="just">
              <a:spcBef>
                <a:spcPts val="1200"/>
              </a:spcBef>
              <a:buNone/>
            </a:pPr>
            <a:endParaRPr lang="en-US" altLang="ja-JP" sz="2400" dirty="0" smtClean="0"/>
          </a:p>
        </p:txBody>
      </p:sp>
      <p:sp>
        <p:nvSpPr>
          <p:cNvPr id="10"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&lt;November 2014&gt;</a:t>
            </a:r>
            <a:endParaRPr lang="en-US" altLang="ko-KR" dirty="0"/>
          </a:p>
        </p:txBody>
      </p:sp>
    </p:spTree>
    <p:extLst>
      <p:ext uri="{BB962C8B-B14F-4D97-AF65-F5344CB8AC3E}">
        <p14:creationId xmlns:p14="http://schemas.microsoft.com/office/powerpoint/2010/main" val="33974383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6</a:t>
            </a:fld>
            <a:endParaRPr lang="en-US" altLang="ko-KR"/>
          </a:p>
        </p:txBody>
      </p:sp>
      <p:sp>
        <p:nvSpPr>
          <p:cNvPr id="7" name="제목 1"/>
          <p:cNvSpPr>
            <a:spLocks noGrp="1"/>
          </p:cNvSpPr>
          <p:nvPr>
            <p:ph type="title"/>
          </p:nvPr>
        </p:nvSpPr>
        <p:spPr>
          <a:xfrm>
            <a:off x="0" y="685800"/>
            <a:ext cx="8892480" cy="1066800"/>
          </a:xfrm>
        </p:spPr>
        <p:txBody>
          <a:bodyPr/>
          <a:lstStyle/>
          <a:p>
            <a:r>
              <a:rPr lang="en-US" altLang="ko-KR" dirty="0">
                <a:latin typeface="+mn-ea"/>
              </a:rPr>
              <a:t>Proposed</a:t>
            </a:r>
            <a:r>
              <a:rPr lang="en-US" altLang="ko-KR" dirty="0" smtClean="0">
                <a:latin typeface="+mn-ea"/>
                <a:ea typeface="+mn-ea"/>
              </a:rPr>
              <a:t> Text (4)</a:t>
            </a:r>
            <a:endParaRPr lang="ko-KR" altLang="en-US" dirty="0">
              <a:latin typeface="+mn-ea"/>
              <a:ea typeface="+mn-ea"/>
            </a:endParaRPr>
          </a:p>
        </p:txBody>
      </p:sp>
      <p:sp>
        <p:nvSpPr>
          <p:cNvPr id="8" name="내용 개체 틀 2"/>
          <p:cNvSpPr>
            <a:spLocks noGrp="1"/>
          </p:cNvSpPr>
          <p:nvPr>
            <p:ph idx="1"/>
          </p:nvPr>
        </p:nvSpPr>
        <p:spPr>
          <a:xfrm>
            <a:off x="755576" y="1916833"/>
            <a:ext cx="7848872" cy="3600399"/>
          </a:xfrm>
        </p:spPr>
        <p:txBody>
          <a:bodyPr/>
          <a:lstStyle/>
          <a:p>
            <a:pPr marL="347663" lvl="2" indent="-342900" algn="just">
              <a:spcBef>
                <a:spcPts val="1200"/>
              </a:spcBef>
              <a:buFont typeface="Arial" panose="020B0604020202020204" pitchFamily="34" charset="0"/>
              <a:buChar char="•"/>
            </a:pPr>
            <a:r>
              <a:rPr lang="en-US" altLang="ja-JP" sz="2200" dirty="0" smtClean="0"/>
              <a:t>Channel hopping </a:t>
            </a:r>
            <a:r>
              <a:rPr lang="en-US" altLang="ja-JP" sz="2200" dirty="0" smtClean="0"/>
              <a:t>shall </a:t>
            </a:r>
            <a:r>
              <a:rPr lang="en-US" altLang="ja-JP" sz="2200" dirty="0" smtClean="0"/>
              <a:t>be enabled for coexistence or other purposes. The manner of  channel hopping is TBD.</a:t>
            </a:r>
          </a:p>
          <a:p>
            <a:pPr marL="4763" lvl="1" indent="0" algn="just">
              <a:spcBef>
                <a:spcPts val="1200"/>
              </a:spcBef>
              <a:buNone/>
            </a:pPr>
            <a:endParaRPr lang="en-US" altLang="ja-JP" sz="2400" dirty="0" smtClean="0"/>
          </a:p>
        </p:txBody>
      </p:sp>
      <p:sp>
        <p:nvSpPr>
          <p:cNvPr id="10"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&lt;November 2014&gt;</a:t>
            </a:r>
            <a:endParaRPr lang="en-US" altLang="ko-KR" dirty="0"/>
          </a:p>
        </p:txBody>
      </p:sp>
    </p:spTree>
    <p:extLst>
      <p:ext uri="{BB962C8B-B14F-4D97-AF65-F5344CB8AC3E}">
        <p14:creationId xmlns:p14="http://schemas.microsoft.com/office/powerpoint/2010/main" val="35403285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7</a:t>
            </a:fld>
            <a:endParaRPr lang="en-US" altLang="ko-KR"/>
          </a:p>
        </p:txBody>
      </p:sp>
      <p:sp>
        <p:nvSpPr>
          <p:cNvPr id="10"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&lt;November 2014&gt;</a:t>
            </a:r>
            <a:endParaRPr lang="en-US" altLang="ko-KR" dirty="0"/>
          </a:p>
        </p:txBody>
      </p:sp>
      <p:sp>
        <p:nvSpPr>
          <p:cNvPr id="9" name="Title 1"/>
          <p:cNvSpPr>
            <a:spLocks noGrp="1"/>
          </p:cNvSpPr>
          <p:nvPr>
            <p:ph type="title"/>
          </p:nvPr>
        </p:nvSpPr>
        <p:spPr>
          <a:xfrm>
            <a:off x="685800" y="685800"/>
            <a:ext cx="7772400" cy="885812"/>
          </a:xfrm>
        </p:spPr>
        <p:txBody>
          <a:bodyPr/>
          <a:lstStyle/>
          <a:p>
            <a:r>
              <a:rPr lang="en-US" dirty="0" smtClean="0"/>
              <a:t>Motion</a:t>
            </a:r>
            <a:endParaRPr lang="en-US" dirty="0"/>
          </a:p>
        </p:txBody>
      </p:sp>
      <p:sp>
        <p:nvSpPr>
          <p:cNvPr id="11" name="Content Placeholder 2"/>
          <p:cNvSpPr>
            <a:spLocks noGrp="1"/>
          </p:cNvSpPr>
          <p:nvPr>
            <p:ph idx="1"/>
          </p:nvPr>
        </p:nvSpPr>
        <p:spPr>
          <a:xfrm>
            <a:off x="685800" y="1714488"/>
            <a:ext cx="7772400" cy="4381512"/>
          </a:xfrm>
        </p:spPr>
        <p:txBody>
          <a:bodyPr/>
          <a:lstStyle/>
          <a:p>
            <a:r>
              <a:rPr lang="en-US" sz="2800" b="1" dirty="0" smtClean="0"/>
              <a:t>Motion: </a:t>
            </a:r>
            <a:r>
              <a:rPr lang="en-US" sz="2800" dirty="0" smtClean="0"/>
              <a:t>To approve “the proposed </a:t>
            </a:r>
            <a:r>
              <a:rPr lang="en-US" sz="2800" dirty="0"/>
              <a:t>text of </a:t>
            </a:r>
            <a:r>
              <a:rPr lang="en-US" sz="2800" dirty="0" smtClean="0"/>
              <a:t>frequency channel selection  </a:t>
            </a:r>
            <a:r>
              <a:rPr lang="en-US" sz="2800" dirty="0"/>
              <a:t>for </a:t>
            </a:r>
            <a:r>
              <a:rPr lang="en-US" sz="2800" dirty="0" smtClean="0"/>
              <a:t>TG8” (DCN: </a:t>
            </a:r>
            <a:r>
              <a:rPr lang="en-GB" sz="2800" u="sng" dirty="0" smtClean="0"/>
              <a:t>14-0679-00-0008</a:t>
            </a:r>
            <a:r>
              <a:rPr lang="en-GB" sz="2800" u="sng" dirty="0" smtClean="0"/>
              <a:t>)</a:t>
            </a:r>
            <a:r>
              <a:rPr lang="en-US" sz="2800" dirty="0" smtClean="0"/>
              <a:t> and include it in the </a:t>
            </a:r>
            <a:r>
              <a:rPr lang="en-US" altLang="ja-JP" sz="2800" dirty="0">
                <a:solidFill>
                  <a:schemeClr val="tx2"/>
                </a:solidFill>
                <a:ea typeface="ＭＳ Ｐゴシック" charset="-128"/>
              </a:rPr>
              <a:t>Standard Draft </a:t>
            </a:r>
            <a:r>
              <a:rPr lang="en-US" altLang="ja-JP" sz="2800" dirty="0" smtClean="0">
                <a:solidFill>
                  <a:schemeClr val="tx2"/>
                </a:solidFill>
                <a:ea typeface="ＭＳ Ｐゴシック" charset="-128"/>
              </a:rPr>
              <a:t>d05.</a:t>
            </a:r>
          </a:p>
          <a:p>
            <a:pPr marL="349250" lvl="3" algn="just">
              <a:spcBef>
                <a:spcPts val="1200"/>
              </a:spcBef>
            </a:pPr>
            <a:r>
              <a:rPr lang="en-US" altLang="ja-JP" sz="2600" dirty="0" smtClean="0">
                <a:latin typeface="Arial" charset="0"/>
                <a:ea typeface="ＭＳ Ｐゴシック" charset="-128"/>
              </a:rPr>
              <a:t>Moved: </a:t>
            </a:r>
            <a:r>
              <a:rPr lang="en-US" altLang="ja-JP" sz="2600" dirty="0" err="1" smtClean="0">
                <a:latin typeface="Arial" charset="0"/>
                <a:ea typeface="ＭＳ Ｐゴシック" charset="-128"/>
              </a:rPr>
              <a:t>Huan</a:t>
            </a:r>
            <a:r>
              <a:rPr lang="en-US" altLang="ja-JP" sz="2600" dirty="0" smtClean="0">
                <a:latin typeface="Arial" charset="0"/>
                <a:ea typeface="ＭＳ Ｐゴシック" charset="-128"/>
              </a:rPr>
              <a:t>-Bang Li</a:t>
            </a:r>
            <a:endParaRPr lang="en-US" altLang="ja-JP" sz="2600" dirty="0">
              <a:latin typeface="Arial" charset="0"/>
              <a:ea typeface="ＭＳ Ｐゴシック" charset="-128"/>
            </a:endParaRPr>
          </a:p>
          <a:p>
            <a:pPr marL="349250" lvl="3" algn="just">
              <a:spcBef>
                <a:spcPts val="1200"/>
              </a:spcBef>
            </a:pPr>
            <a:r>
              <a:rPr lang="en-US" altLang="ja-JP" sz="2600" dirty="0">
                <a:latin typeface="Arial" charset="0"/>
                <a:ea typeface="ＭＳ Ｐゴシック" charset="-128"/>
              </a:rPr>
              <a:t>Second</a:t>
            </a:r>
            <a:r>
              <a:rPr lang="en-US" altLang="ja-JP" sz="2600" dirty="0" smtClean="0">
                <a:latin typeface="Arial" charset="0"/>
                <a:ea typeface="ＭＳ Ｐゴシック" charset="-128"/>
              </a:rPr>
              <a:t>: </a:t>
            </a:r>
            <a:endParaRPr lang="en-US" altLang="ja-JP" sz="2600" dirty="0"/>
          </a:p>
          <a:p>
            <a:pPr marL="349250" lvl="3" algn="just">
              <a:spcBef>
                <a:spcPts val="1200"/>
              </a:spcBef>
            </a:pPr>
            <a:r>
              <a:rPr lang="en-US" altLang="ja-JP" sz="2600" dirty="0">
                <a:ea typeface="ＭＳ Ｐゴシック" charset="-128"/>
              </a:rPr>
              <a:t>Yes: </a:t>
            </a:r>
          </a:p>
          <a:p>
            <a:pPr marL="349250" lvl="3" algn="just">
              <a:spcBef>
                <a:spcPts val="1200"/>
              </a:spcBef>
            </a:pPr>
            <a:r>
              <a:rPr lang="en-US" altLang="ja-JP" sz="2600" dirty="0">
                <a:ea typeface="ＭＳ Ｐゴシック" charset="-128"/>
              </a:rPr>
              <a:t>No</a:t>
            </a:r>
            <a:r>
              <a:rPr lang="en-US" altLang="ja-JP" sz="2600" dirty="0" smtClean="0">
                <a:ea typeface="ＭＳ Ｐゴシック" charset="-128"/>
              </a:rPr>
              <a:t>: </a:t>
            </a:r>
            <a:endParaRPr lang="en-US" altLang="ja-JP" sz="2600" dirty="0">
              <a:ea typeface="ＭＳ Ｐゴシック" charset="-128"/>
            </a:endParaRPr>
          </a:p>
          <a:p>
            <a:pPr marL="349250" lvl="3" algn="just">
              <a:spcBef>
                <a:spcPts val="1200"/>
              </a:spcBef>
            </a:pPr>
            <a:r>
              <a:rPr lang="en-US" altLang="ja-JP" sz="2600" dirty="0">
                <a:ea typeface="ＭＳ Ｐゴシック" charset="-128"/>
              </a:rPr>
              <a:t>Abstain</a:t>
            </a:r>
            <a:r>
              <a:rPr lang="en-US" altLang="ja-JP" sz="2600" dirty="0" smtClean="0">
                <a:ea typeface="ＭＳ Ｐゴシック" charset="-128"/>
              </a:rPr>
              <a:t>: </a:t>
            </a:r>
            <a:endParaRPr lang="en-US" altLang="ja-JP" sz="2600" dirty="0">
              <a:latin typeface="Arial" charset="0"/>
              <a:ea typeface="ＭＳ Ｐゴシック" charset="-128"/>
            </a:endParaRPr>
          </a:p>
        </p:txBody>
      </p:sp>
    </p:spTree>
    <p:extLst>
      <p:ext uri="{BB962C8B-B14F-4D97-AF65-F5344CB8AC3E}">
        <p14:creationId xmlns:p14="http://schemas.microsoft.com/office/powerpoint/2010/main" val="3698727138"/>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79333</TotalTime>
  <Words>372</Words>
  <Application>Microsoft Office PowerPoint</Application>
  <PresentationFormat>画面に合わせる (4:3)</PresentationFormat>
  <Paragraphs>54</Paragraphs>
  <Slides>7</Slides>
  <Notes>1</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Blank Presentation</vt:lpstr>
      <vt:lpstr>PowerPoint プレゼンテーション</vt:lpstr>
      <vt:lpstr>TG agreed Text For Frequency Channel Selection</vt:lpstr>
      <vt:lpstr>Agreed Text (1)</vt:lpstr>
      <vt:lpstr>Agreed Text (2)</vt:lpstr>
      <vt:lpstr>Proposed Text (3)</vt:lpstr>
      <vt:lpstr>Proposed Text (4)</vt:lpstr>
      <vt:lpstr>Motion</vt:lpstr>
    </vt:vector>
  </TitlesOfParts>
  <Company>Self: Consultant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Li</cp:lastModifiedBy>
  <cp:revision>2812</cp:revision>
  <cp:lastPrinted>1998-02-10T13:28:06Z</cp:lastPrinted>
  <dcterms:created xsi:type="dcterms:W3CDTF">1999-11-08T18:59:45Z</dcterms:created>
  <dcterms:modified xsi:type="dcterms:W3CDTF">2014-11-06T15:42:58Z</dcterms:modified>
</cp:coreProperties>
</file>