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6"/>
  </p:notesMasterIdLst>
  <p:handoutMasterIdLst>
    <p:handoutMasterId r:id="rId7"/>
  </p:handoutMasterIdLst>
  <p:sldIdLst>
    <p:sldId id="259" r:id="rId3"/>
    <p:sldId id="260" r:id="rId4"/>
    <p:sldId id="26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dirty="0" smtClean="0"/>
              <a:t>Click to edit Master text styles</a:t>
            </a:r>
          </a:p>
          <a:p>
            <a:pPr lvl="1"/>
            <a:r>
              <a:rPr lang="en-US" altLang="ko-KR" noProof="0" dirty="0" smtClean="0"/>
              <a:t>Second level</a:t>
            </a:r>
          </a:p>
          <a:p>
            <a:pPr lvl="2"/>
            <a:r>
              <a:rPr lang="en-US" altLang="ko-KR" noProof="0" dirty="0" smtClean="0"/>
              <a:t>Third level</a:t>
            </a:r>
          </a:p>
          <a:p>
            <a:pPr lvl="3"/>
            <a:r>
              <a:rPr lang="en-US" altLang="ko-KR" noProof="0" dirty="0" smtClean="0"/>
              <a:t>Fourth level</a:t>
            </a:r>
          </a:p>
          <a:p>
            <a:pPr lvl="4"/>
            <a:r>
              <a:rPr lang="en-US" altLang="ko-KR" noProof="0" dirty="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D4462886-1A07-4C89-9744-8AACEDCC6D80}" type="datetime1">
              <a:rPr lang="en-US" altLang="ko-KR" smtClean="0"/>
              <a:t>11/5/2014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DC04AAC2-7385-45D0-8CE4-8BFCEE38A83B}" type="datetime1">
              <a:rPr lang="en-US" altLang="ko-KR" smtClean="0"/>
              <a:t>11/5/2014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BDAC4AC7-8B47-4BBF-AD70-B4FA83E33F48}" type="datetime1">
              <a:rPr lang="en-US" altLang="ko-KR" smtClean="0"/>
              <a:t>11/5/2014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38562519-BF90-4094-BF27-A936B6DF9EC7}" type="datetime1">
              <a:rPr lang="en-US" altLang="ko-KR" smtClean="0"/>
              <a:t>11/5/2014</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Robert Moskowitz</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63BFF8-AA04-4DF8-85C1-A31014AA2814}" type="datetime1">
              <a:rPr lang="en-US" smtClean="0"/>
              <a:t>11/5/2014</a:t>
            </a:fld>
            <a:endParaRPr lang="en-US"/>
          </a:p>
        </p:txBody>
      </p:sp>
      <p:sp>
        <p:nvSpPr>
          <p:cNvPr id="5" name="Footer Placeholder 4"/>
          <p:cNvSpPr>
            <a:spLocks noGrp="1"/>
          </p:cNvSpPr>
          <p:nvPr>
            <p:ph type="ftr" sz="quarter" idx="11"/>
          </p:nvPr>
        </p:nvSpPr>
        <p:spPr/>
        <p:txBody>
          <a:bodyPr/>
          <a:lstStyle/>
          <a:p>
            <a:r>
              <a:rPr lang="en-US" smtClean="0"/>
              <a:t>Robert Moskowitz</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DDF3B5-ED74-46B5-83D2-50B0688221B7}" type="datetime1">
              <a:rPr lang="en-US" smtClean="0"/>
              <a:t>11/5/2014</a:t>
            </a:fld>
            <a:endParaRPr lang="en-US"/>
          </a:p>
        </p:txBody>
      </p:sp>
      <p:sp>
        <p:nvSpPr>
          <p:cNvPr id="5" name="Footer Placeholder 4"/>
          <p:cNvSpPr>
            <a:spLocks noGrp="1"/>
          </p:cNvSpPr>
          <p:nvPr>
            <p:ph type="ftr" sz="quarter" idx="11"/>
          </p:nvPr>
        </p:nvSpPr>
        <p:spPr/>
        <p:txBody>
          <a:bodyPr/>
          <a:lstStyle/>
          <a:p>
            <a:r>
              <a:rPr lang="en-US" smtClean="0"/>
              <a:t>Robert Moskowitz</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13AEC2-4C7E-4E17-9027-4F57B0A06C15}" type="datetime1">
              <a:rPr lang="en-US" smtClean="0"/>
              <a:t>11/5/2014</a:t>
            </a:fld>
            <a:endParaRPr lang="en-US"/>
          </a:p>
        </p:txBody>
      </p:sp>
      <p:sp>
        <p:nvSpPr>
          <p:cNvPr id="5" name="Footer Placeholder 4"/>
          <p:cNvSpPr>
            <a:spLocks noGrp="1"/>
          </p:cNvSpPr>
          <p:nvPr>
            <p:ph type="ftr" sz="quarter" idx="11"/>
          </p:nvPr>
        </p:nvSpPr>
        <p:spPr/>
        <p:txBody>
          <a:bodyPr/>
          <a:lstStyle/>
          <a:p>
            <a:r>
              <a:rPr lang="en-US" smtClean="0"/>
              <a:t>Robert Moskowitz</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61ADC8-FE49-453B-8623-6D37BBEDE4B3}" type="datetime1">
              <a:rPr lang="en-US" smtClean="0"/>
              <a:t>11/5/2014</a:t>
            </a:fld>
            <a:endParaRPr lang="en-US"/>
          </a:p>
        </p:txBody>
      </p:sp>
      <p:sp>
        <p:nvSpPr>
          <p:cNvPr id="6" name="Footer Placeholder 5"/>
          <p:cNvSpPr>
            <a:spLocks noGrp="1"/>
          </p:cNvSpPr>
          <p:nvPr>
            <p:ph type="ftr" sz="quarter" idx="11"/>
          </p:nvPr>
        </p:nvSpPr>
        <p:spPr/>
        <p:txBody>
          <a:bodyPr/>
          <a:lstStyle/>
          <a:p>
            <a:r>
              <a:rPr lang="en-US" smtClean="0"/>
              <a:t>Robert Moskowitz</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E7C43-68F3-445E-A42B-BE7C24C83BAF}" type="datetime1">
              <a:rPr lang="en-US" smtClean="0"/>
              <a:t>11/5/2014</a:t>
            </a:fld>
            <a:endParaRPr lang="en-US"/>
          </a:p>
        </p:txBody>
      </p:sp>
      <p:sp>
        <p:nvSpPr>
          <p:cNvPr id="8" name="Footer Placeholder 7"/>
          <p:cNvSpPr>
            <a:spLocks noGrp="1"/>
          </p:cNvSpPr>
          <p:nvPr>
            <p:ph type="ftr" sz="quarter" idx="11"/>
          </p:nvPr>
        </p:nvSpPr>
        <p:spPr/>
        <p:txBody>
          <a:bodyPr/>
          <a:lstStyle/>
          <a:p>
            <a:r>
              <a:rPr lang="en-US" smtClean="0"/>
              <a:t>Robert Moskowitz</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11D0E1-32E7-409D-B381-96F8ECBB2FDF}" type="datetime1">
              <a:rPr lang="en-US" smtClean="0"/>
              <a:t>11/5/2014</a:t>
            </a:fld>
            <a:endParaRPr lang="en-US"/>
          </a:p>
        </p:txBody>
      </p:sp>
      <p:sp>
        <p:nvSpPr>
          <p:cNvPr id="4" name="Footer Placeholder 3"/>
          <p:cNvSpPr>
            <a:spLocks noGrp="1"/>
          </p:cNvSpPr>
          <p:nvPr>
            <p:ph type="ftr" sz="quarter" idx="11"/>
          </p:nvPr>
        </p:nvSpPr>
        <p:spPr/>
        <p:txBody>
          <a:bodyPr/>
          <a:lstStyle/>
          <a:p>
            <a:r>
              <a:rPr lang="en-US" smtClean="0"/>
              <a:t>Robert Moskowitz</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30777-DCFE-40CA-95DA-0FCF648DF37F}" type="datetime1">
              <a:rPr lang="en-US" smtClean="0"/>
              <a:t>11/5/2014</a:t>
            </a:fld>
            <a:endParaRPr lang="en-US"/>
          </a:p>
        </p:txBody>
      </p:sp>
      <p:sp>
        <p:nvSpPr>
          <p:cNvPr id="3" name="Footer Placeholder 2"/>
          <p:cNvSpPr>
            <a:spLocks noGrp="1"/>
          </p:cNvSpPr>
          <p:nvPr>
            <p:ph type="ftr" sz="quarter" idx="11"/>
          </p:nvPr>
        </p:nvSpPr>
        <p:spPr/>
        <p:txBody>
          <a:bodyPr/>
          <a:lstStyle/>
          <a:p>
            <a:r>
              <a:rPr lang="en-US" smtClean="0"/>
              <a:t>Robert Moskowitz</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F2E6CFE2-BA27-4856-9AD5-EF9AD1FB444F}" type="datetime1">
              <a:rPr lang="en-US" altLang="ko-KR" smtClean="0"/>
              <a:t>11/5/2014</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Robert Moskowitz</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CA46DC-6673-4383-9A61-8E2C35D5FC37}" type="datetime1">
              <a:rPr lang="en-US" smtClean="0"/>
              <a:t>11/5/2014</a:t>
            </a:fld>
            <a:endParaRPr lang="en-US"/>
          </a:p>
        </p:txBody>
      </p:sp>
      <p:sp>
        <p:nvSpPr>
          <p:cNvPr id="6" name="Footer Placeholder 5"/>
          <p:cNvSpPr>
            <a:spLocks noGrp="1"/>
          </p:cNvSpPr>
          <p:nvPr>
            <p:ph type="ftr" sz="quarter" idx="11"/>
          </p:nvPr>
        </p:nvSpPr>
        <p:spPr/>
        <p:txBody>
          <a:bodyPr/>
          <a:lstStyle/>
          <a:p>
            <a:r>
              <a:rPr lang="en-US" smtClean="0"/>
              <a:t>Robert Moskowitz</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0DF0DD-A398-4FBE-8141-67BD90EA9219}" type="datetime1">
              <a:rPr lang="en-US" smtClean="0"/>
              <a:t>11/5/2014</a:t>
            </a:fld>
            <a:endParaRPr lang="en-US"/>
          </a:p>
        </p:txBody>
      </p:sp>
      <p:sp>
        <p:nvSpPr>
          <p:cNvPr id="6" name="Footer Placeholder 5"/>
          <p:cNvSpPr>
            <a:spLocks noGrp="1"/>
          </p:cNvSpPr>
          <p:nvPr>
            <p:ph type="ftr" sz="quarter" idx="11"/>
          </p:nvPr>
        </p:nvSpPr>
        <p:spPr/>
        <p:txBody>
          <a:bodyPr/>
          <a:lstStyle/>
          <a:p>
            <a:r>
              <a:rPr lang="en-US" smtClean="0"/>
              <a:t>Robert Moskowitz</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A369F-7845-4796-93C8-CC25E68FF71D}" type="datetime1">
              <a:rPr lang="en-US" smtClean="0"/>
              <a:t>11/5/2014</a:t>
            </a:fld>
            <a:endParaRPr lang="en-US"/>
          </a:p>
        </p:txBody>
      </p:sp>
      <p:sp>
        <p:nvSpPr>
          <p:cNvPr id="5" name="Footer Placeholder 4"/>
          <p:cNvSpPr>
            <a:spLocks noGrp="1"/>
          </p:cNvSpPr>
          <p:nvPr>
            <p:ph type="ftr" sz="quarter" idx="11"/>
          </p:nvPr>
        </p:nvSpPr>
        <p:spPr/>
        <p:txBody>
          <a:bodyPr/>
          <a:lstStyle/>
          <a:p>
            <a:r>
              <a:rPr lang="en-US" smtClean="0"/>
              <a:t>Robert Moskowitz</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2626D-B6F0-4948-9E7D-49CBCF035633}" type="datetime1">
              <a:rPr lang="en-US" smtClean="0"/>
              <a:t>11/5/2014</a:t>
            </a:fld>
            <a:endParaRPr lang="en-US"/>
          </a:p>
        </p:txBody>
      </p:sp>
      <p:sp>
        <p:nvSpPr>
          <p:cNvPr id="5" name="Footer Placeholder 4"/>
          <p:cNvSpPr>
            <a:spLocks noGrp="1"/>
          </p:cNvSpPr>
          <p:nvPr>
            <p:ph type="ftr" sz="quarter" idx="11"/>
          </p:nvPr>
        </p:nvSpPr>
        <p:spPr/>
        <p:txBody>
          <a:bodyPr/>
          <a:lstStyle/>
          <a:p>
            <a:r>
              <a:rPr lang="en-US" smtClean="0"/>
              <a:t>Robert Moskowitz</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01BD2518-4BD9-4D36-8462-BBD3AD682082}" type="datetime1">
              <a:rPr lang="en-US" altLang="ko-KR" smtClean="0"/>
              <a:t>11/5/2014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9B93867B-5A61-49A3-BCF5-761BBCD5F729}" type="datetime1">
              <a:rPr lang="en-US" altLang="ko-KR" smtClean="0"/>
              <a:t>11/5/2014</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21DB81EB-AA7C-494E-A935-341BED0DE244}" type="datetime1">
              <a:rPr lang="en-US" altLang="ko-KR" smtClean="0"/>
              <a:t>11/5/2014</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DE091346-5D73-4B50-A371-5C4DA5616DD2}" type="datetime1">
              <a:rPr lang="en-US" altLang="ko-KR" smtClean="0"/>
              <a:t>11/5/2014</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CC9256E-CF4E-41A5-BCE0-E40BD14B6073}" type="datetime1">
              <a:rPr lang="en-US" altLang="ko-KR" smtClean="0"/>
              <a:t>11/5/2014</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Robert Moskowitz</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CA3317B1-58E7-48EE-B546-2149FB465D35}" type="datetime1">
              <a:rPr lang="en-US" altLang="ko-KR" smtClean="0"/>
              <a:t>11/5/2014</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6341F916-CBEB-46B1-81E9-22AD7D765654}" type="datetime1">
              <a:rPr lang="en-US" altLang="ko-KR" smtClean="0"/>
              <a:t>11/5/2014</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Robert Moskowitz</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D5C82604-9993-49AC-8948-491F82A8F4D2}" type="datetime1">
              <a:rPr lang="en-US" altLang="ko-KR" smtClean="0"/>
              <a:t>11/5/2014</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Robert Moskowitz</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sz="1400" dirty="0" smtClean="0"/>
              <a:t>15-14-0677-00-0008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5269E-2707-4710-9C5E-659ECB3194E7}" type="datetime1">
              <a:rPr lang="en-US" smtClean="0"/>
              <a:t>11/5/2014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Robert Moskowitz</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a:t>
            </a:r>
            <a:r>
              <a:rPr lang="en-US" altLang="ko-KR" sz="1600" dirty="0" smtClean="0">
                <a:solidFill>
                  <a:srgbClr val="FF0000"/>
                </a:solidFill>
                <a:ea typeface="굴림" pitchFamily="50" charset="-127"/>
              </a:rPr>
              <a:t> Security Consideration</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November 5, 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Summary of TG8 PAC security issues by Robert </a:t>
            </a:r>
            <a:r>
              <a:rPr lang="en-US" altLang="ko-KR" sz="1600" dirty="0" err="1" smtClean="0">
                <a:solidFill>
                  <a:srgbClr val="FF0000"/>
                </a:solidFill>
                <a:ea typeface="굴림" pitchFamily="50" charset="-127"/>
              </a:rPr>
              <a:t>Moskowitz</a:t>
            </a:r>
            <a:r>
              <a:rPr lang="en-US" altLang="ko-KR" sz="1600" dirty="0" smtClean="0">
                <a:solidFill>
                  <a:srgbClr val="FF0000"/>
                </a:solidFill>
                <a:ea typeface="굴림" pitchFamily="50" charset="-127"/>
              </a:rPr>
              <a:t>, TG9 Chair</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B3F02BB8-D9A5-473F-86FF-DC9D164CB45A}" type="datetime1">
              <a:rPr lang="en-US" altLang="ko-KR" smtClean="0"/>
              <a:t>11/5/2014</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Robert Moskowitz</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Consideration</a:t>
            </a:r>
            <a:r>
              <a:rPr lang="en-US" dirty="0" smtClean="0"/>
              <a:t> for TG8</a:t>
            </a:r>
            <a:endParaRPr lang="en-US" dirty="0"/>
          </a:p>
        </p:txBody>
      </p:sp>
      <p:sp>
        <p:nvSpPr>
          <p:cNvPr id="3" name="Content Placeholder 2"/>
          <p:cNvSpPr>
            <a:spLocks noGrp="1"/>
          </p:cNvSpPr>
          <p:nvPr>
            <p:ph idx="1"/>
          </p:nvPr>
        </p:nvSpPr>
        <p:spPr>
          <a:xfrm>
            <a:off x="685800" y="1600200"/>
            <a:ext cx="7772400" cy="4495800"/>
          </a:xfrm>
        </p:spPr>
        <p:txBody>
          <a:bodyPr>
            <a:normAutofit fontScale="40000" lnSpcReduction="20000"/>
          </a:bodyPr>
          <a:lstStyle/>
          <a:p>
            <a:r>
              <a:rPr lang="en-US" sz="4000" dirty="0"/>
              <a:t>MPDU large enough for KMP</a:t>
            </a:r>
            <a:br>
              <a:rPr lang="en-US" sz="4000" dirty="0"/>
            </a:br>
            <a:r>
              <a:rPr lang="en-US" sz="4000" dirty="0"/>
              <a:t/>
            </a:r>
            <a:br>
              <a:rPr lang="en-US" sz="4000" dirty="0"/>
            </a:br>
            <a:r>
              <a:rPr lang="en-US" sz="4000" dirty="0"/>
              <a:t>250 minimum.  2048 makes you very IP friendly</a:t>
            </a:r>
            <a:br>
              <a:rPr lang="en-US" sz="4000" dirty="0"/>
            </a:br>
            <a:r>
              <a:rPr lang="en-US" sz="4000" dirty="0"/>
              <a:t>Consider 802.15.4k sub-mac fragmentation to use small PPDU but large MPDU</a:t>
            </a:r>
            <a:br>
              <a:rPr lang="en-US" sz="4000" dirty="0"/>
            </a:br>
            <a:endParaRPr lang="en-US" sz="4000" dirty="0" smtClean="0"/>
          </a:p>
          <a:p>
            <a:r>
              <a:rPr lang="en-US" sz="4000" dirty="0" smtClean="0"/>
              <a:t>Traffic selector</a:t>
            </a:r>
          </a:p>
          <a:p>
            <a:pPr marL="0" indent="0">
              <a:buNone/>
            </a:pPr>
            <a:r>
              <a:rPr lang="en-US" sz="4000" dirty="0" smtClean="0"/>
              <a:t>       </a:t>
            </a:r>
            <a:r>
              <a:rPr lang="en-US" sz="4000" dirty="0" err="1" smtClean="0"/>
              <a:t>EthType</a:t>
            </a:r>
            <a:r>
              <a:rPr lang="en-US" sz="4000" dirty="0" smtClean="0"/>
              <a:t> </a:t>
            </a:r>
            <a:r>
              <a:rPr lang="en-US" sz="4000" dirty="0"/>
              <a:t>would be nice.  Work out subset of which </a:t>
            </a:r>
            <a:r>
              <a:rPr lang="en-US" sz="4000" dirty="0" smtClean="0"/>
              <a:t>are appropriate</a:t>
            </a:r>
            <a:r>
              <a:rPr lang="en-US" sz="4000" dirty="0"/>
              <a:t/>
            </a:r>
            <a:br>
              <a:rPr lang="en-US" sz="4000" dirty="0"/>
            </a:br>
            <a:r>
              <a:rPr lang="en-US" sz="4000" dirty="0" smtClean="0"/>
              <a:t>      </a:t>
            </a:r>
          </a:p>
          <a:p>
            <a:pPr marL="0" indent="0">
              <a:buNone/>
            </a:pPr>
            <a:r>
              <a:rPr lang="en-US" sz="4000" dirty="0"/>
              <a:t> </a:t>
            </a:r>
            <a:r>
              <a:rPr lang="en-US" sz="4000" dirty="0" smtClean="0"/>
              <a:t>      Or </a:t>
            </a:r>
            <a:r>
              <a:rPr lang="en-US" sz="4000" dirty="0"/>
              <a:t>802.15.4e Information Element as used in </a:t>
            </a:r>
            <a:r>
              <a:rPr lang="en-US" sz="4000" dirty="0" smtClean="0"/>
              <a:t>802.15.9</a:t>
            </a:r>
          </a:p>
          <a:p>
            <a:pPr marL="0" indent="0">
              <a:buNone/>
            </a:pPr>
            <a:endParaRPr lang="en-US" sz="4000" dirty="0"/>
          </a:p>
          <a:p>
            <a:r>
              <a:rPr lang="en-US" sz="4000" dirty="0" smtClean="0"/>
              <a:t>Multi-hop</a:t>
            </a:r>
            <a:r>
              <a:rPr lang="en-US" sz="4000" dirty="0"/>
              <a:t/>
            </a:r>
            <a:br>
              <a:rPr lang="en-US" sz="4000" dirty="0"/>
            </a:br>
            <a:r>
              <a:rPr lang="en-US" sz="4000" dirty="0"/>
              <a:t/>
            </a:r>
            <a:br>
              <a:rPr lang="en-US" sz="4000" dirty="0"/>
            </a:br>
            <a:r>
              <a:rPr lang="en-US" sz="4000" dirty="0"/>
              <a:t>802.1/802.3 MAC-in-MAC as used in Provider Bridging</a:t>
            </a:r>
            <a:br>
              <a:rPr lang="en-US" sz="4000" dirty="0"/>
            </a:br>
            <a:r>
              <a:rPr lang="en-US" sz="4000" dirty="0"/>
              <a:t>802.11s 3-address mesh structure</a:t>
            </a:r>
            <a:br>
              <a:rPr lang="en-US" sz="4000" dirty="0"/>
            </a:br>
            <a:r>
              <a:rPr lang="en-US" sz="4000" dirty="0"/>
              <a:t>802.15.10 2 address mac forwarding</a:t>
            </a:r>
            <a:br>
              <a:rPr lang="en-US" sz="4000" dirty="0"/>
            </a:br>
            <a:r>
              <a:rPr lang="en-US" sz="4000" dirty="0"/>
              <a:t/>
            </a:r>
            <a:br>
              <a:rPr lang="en-US" sz="4000" dirty="0"/>
            </a:br>
            <a:r>
              <a:rPr lang="en-US" sz="4000" dirty="0" smtClean="0"/>
              <a:t>.</a:t>
            </a:r>
            <a:endParaRPr lang="en-US" sz="4000" dirty="0" smtClean="0"/>
          </a:p>
          <a:p>
            <a:endParaRPr lang="en-US" dirty="0"/>
          </a:p>
        </p:txBody>
      </p:sp>
      <p:sp>
        <p:nvSpPr>
          <p:cNvPr id="4" name="Date Placeholder 3"/>
          <p:cNvSpPr>
            <a:spLocks noGrp="1"/>
          </p:cNvSpPr>
          <p:nvPr>
            <p:ph type="dt" sz="half" idx="10"/>
          </p:nvPr>
        </p:nvSpPr>
        <p:spPr/>
        <p:txBody>
          <a:bodyPr/>
          <a:lstStyle/>
          <a:p>
            <a:pPr>
              <a:defRPr/>
            </a:pPr>
            <a:fld id="{4A07ADB4-BAC3-44F2-9F4D-FC29F1B0B80B}" type="datetime1">
              <a:rPr lang="en-US" altLang="ko-KR" smtClean="0"/>
              <a:t>11/5/2014</a:t>
            </a:fld>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Robert Moskowitz</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a:t>
            </a:fld>
            <a:endParaRPr lang="en-US" altLang="ko-KR"/>
          </a:p>
        </p:txBody>
      </p:sp>
    </p:spTree>
    <p:extLst>
      <p:ext uri="{BB962C8B-B14F-4D97-AF65-F5344CB8AC3E}">
        <p14:creationId xmlns:p14="http://schemas.microsoft.com/office/powerpoint/2010/main" val="78651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Consideration for TG8</a:t>
            </a:r>
            <a:r>
              <a:rPr lang="en-US" dirty="0" smtClean="0"/>
              <a:t> </a:t>
            </a:r>
            <a:endParaRPr lang="en-US" dirty="0"/>
          </a:p>
        </p:txBody>
      </p:sp>
      <p:sp>
        <p:nvSpPr>
          <p:cNvPr id="3" name="Content Placeholder 2"/>
          <p:cNvSpPr>
            <a:spLocks noGrp="1"/>
          </p:cNvSpPr>
          <p:nvPr>
            <p:ph idx="1"/>
          </p:nvPr>
        </p:nvSpPr>
        <p:spPr>
          <a:xfrm>
            <a:off x="685800" y="1600200"/>
            <a:ext cx="7772400" cy="4495800"/>
          </a:xfrm>
        </p:spPr>
        <p:txBody>
          <a:bodyPr>
            <a:normAutofit fontScale="47500" lnSpcReduction="20000"/>
          </a:bodyPr>
          <a:lstStyle/>
          <a:p>
            <a:r>
              <a:rPr lang="en-US" dirty="0"/>
              <a:t>O</a:t>
            </a:r>
            <a:r>
              <a:rPr lang="en-US" dirty="0" smtClean="0"/>
              <a:t>n </a:t>
            </a:r>
            <a:r>
              <a:rPr lang="en-US" dirty="0"/>
              <a:t>to </a:t>
            </a:r>
            <a:r>
              <a:rPr lang="en-US" dirty="0" err="1"/>
              <a:t>MACsecurity</a:t>
            </a:r>
            <a:r>
              <a:rPr lang="en-US" dirty="0"/>
              <a:t> for </a:t>
            </a:r>
            <a:r>
              <a:rPr lang="en-US" dirty="0" smtClean="0"/>
              <a:t>TG8</a:t>
            </a:r>
            <a:r>
              <a:rPr lang="en-US" dirty="0"/>
              <a:t/>
            </a:r>
            <a:br>
              <a:rPr lang="en-US" dirty="0"/>
            </a:br>
            <a:r>
              <a:rPr lang="en-US" dirty="0"/>
              <a:t/>
            </a:r>
            <a:br>
              <a:rPr lang="en-US" dirty="0"/>
            </a:br>
            <a:r>
              <a:rPr lang="en-US" dirty="0"/>
              <a:t>ECDH is your lightest </a:t>
            </a:r>
            <a:r>
              <a:rPr lang="en-US" dirty="0" err="1"/>
              <a:t>asymetric</a:t>
            </a:r>
            <a:r>
              <a:rPr lang="en-US" dirty="0"/>
              <a:t> setup, 'Only' wide multiple needed.</a:t>
            </a:r>
            <a:br>
              <a:rPr lang="en-US" dirty="0"/>
            </a:br>
            <a:r>
              <a:rPr lang="en-US" dirty="0"/>
              <a:t/>
            </a:r>
            <a:br>
              <a:rPr lang="en-US" dirty="0"/>
            </a:br>
            <a:r>
              <a:rPr lang="en-US" dirty="0"/>
              <a:t>First device Identity.  'raw keys' as used in HIP and </a:t>
            </a:r>
            <a:r>
              <a:rPr lang="en-US" dirty="0" err="1"/>
              <a:t>CoAP</a:t>
            </a:r>
            <a:r>
              <a:rPr lang="en-US" dirty="0"/>
              <a:t> for identity</a:t>
            </a:r>
            <a:br>
              <a:rPr lang="en-US" dirty="0"/>
            </a:br>
            <a:r>
              <a:rPr lang="en-US" dirty="0"/>
              <a:t>Side channel registration as in </a:t>
            </a:r>
            <a:r>
              <a:rPr lang="en-US" dirty="0" err="1"/>
              <a:t>QRcode</a:t>
            </a:r>
            <a:r>
              <a:rPr lang="en-US" dirty="0"/>
              <a:t> reading or </a:t>
            </a:r>
            <a:r>
              <a:rPr lang="en-US" dirty="0" err="1" smtClean="0"/>
              <a:t>Opertunistic</a:t>
            </a:r>
            <a:r>
              <a:rPr lang="en-US" dirty="0" smtClean="0"/>
              <a:t> </a:t>
            </a:r>
            <a:r>
              <a:rPr lang="en-US" dirty="0"/>
              <a:t>admittance (I don't know who you are, but you are </a:t>
            </a:r>
            <a:r>
              <a:rPr lang="en-US" dirty="0" smtClean="0"/>
              <a:t>you)</a:t>
            </a:r>
          </a:p>
          <a:p>
            <a:endParaRPr lang="en-US" dirty="0"/>
          </a:p>
          <a:p>
            <a:r>
              <a:rPr lang="en-US" dirty="0" smtClean="0"/>
              <a:t>n^2 </a:t>
            </a:r>
            <a:r>
              <a:rPr lang="en-US" dirty="0"/>
              <a:t>keying for each link keying.  </a:t>
            </a:r>
            <a:endParaRPr lang="en-US" dirty="0" smtClean="0"/>
          </a:p>
          <a:p>
            <a:pPr marL="0" indent="0">
              <a:buNone/>
            </a:pPr>
            <a:r>
              <a:rPr lang="en-US" dirty="0"/>
              <a:t> </a:t>
            </a:r>
            <a:r>
              <a:rPr lang="en-US" dirty="0" smtClean="0"/>
              <a:t>     8 </a:t>
            </a:r>
            <a:r>
              <a:rPr lang="en-US" dirty="0"/>
              <a:t>bit processors slow on EC operations.  Expect 10s but optimization gets it down to 5s and dedicated circuits faster.  No issue on 32bit </a:t>
            </a:r>
            <a:r>
              <a:rPr lang="en-US" dirty="0" smtClean="0"/>
              <a:t>systems.</a:t>
            </a:r>
          </a:p>
          <a:p>
            <a:pPr marL="0" indent="0">
              <a:buNone/>
            </a:pPr>
            <a:endParaRPr lang="en-US" dirty="0"/>
          </a:p>
          <a:p>
            <a:r>
              <a:rPr lang="en-US" dirty="0" smtClean="0"/>
              <a:t>Group </a:t>
            </a:r>
            <a:r>
              <a:rPr lang="en-US" dirty="0"/>
              <a:t>keys still require one EC to join, but also require group key management.  Do two devices exhaust their use of the counters, </a:t>
            </a:r>
            <a:r>
              <a:rPr lang="en-US" dirty="0" err="1"/>
              <a:t>requring</a:t>
            </a:r>
            <a:r>
              <a:rPr lang="en-US" dirty="0"/>
              <a:t> rekeying?  Member </a:t>
            </a:r>
            <a:r>
              <a:rPr lang="en-US" dirty="0" err="1"/>
              <a:t>expell</a:t>
            </a:r>
            <a:r>
              <a:rPr lang="en-US" dirty="0"/>
              <a:t> and rekey.</a:t>
            </a:r>
            <a:br>
              <a:rPr lang="en-US" dirty="0"/>
            </a:br>
            <a:r>
              <a:rPr lang="en-US" dirty="0"/>
              <a:t/>
            </a:r>
            <a:br>
              <a:rPr lang="en-US" dirty="0"/>
            </a:br>
            <a:r>
              <a:rPr lang="en-US" dirty="0"/>
              <a:t>Frame counter for AES-CCM or GCM.  32bit recommended.  CAN be managed with key hierarchy with shorter counters; see 802.1AE.</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fld id="{FC1C5F69-83E9-4F59-8804-42520AA3D51F}" type="datetime1">
              <a:rPr lang="en-US" altLang="ko-KR" smtClean="0"/>
              <a:t>11/5/2014</a:t>
            </a:fld>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Robert Moskowitz</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extLst>
      <p:ext uri="{BB962C8B-B14F-4D97-AF65-F5344CB8AC3E}">
        <p14:creationId xmlns:p14="http://schemas.microsoft.com/office/powerpoint/2010/main" val="3087453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30033</TotalTime>
  <Words>70</Words>
  <Application>Microsoft Office PowerPoint</Application>
  <PresentationFormat>On-screen Show (4:3)</PresentationFormat>
  <Paragraphs>41</Paragraphs>
  <Slides>3</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vt:i4>
      </vt:variant>
    </vt:vector>
  </HeadingPairs>
  <TitlesOfParts>
    <vt:vector size="15"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Security Consideration for TG8</vt:lpstr>
      <vt:lpstr>Security Consideration for TG8 </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1063</cp:revision>
  <cp:lastPrinted>1998-02-10T13:28:06Z</cp:lastPrinted>
  <dcterms:created xsi:type="dcterms:W3CDTF">1999-11-08T18:59:45Z</dcterms:created>
  <dcterms:modified xsi:type="dcterms:W3CDTF">2014-11-06T02:43:40Z</dcterms:modified>
</cp:coreProperties>
</file>