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ls" ContentType="application/vnd.ms-exce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1" r:id="rId2"/>
    <p:sldId id="258" r:id="rId3"/>
    <p:sldId id="256" r:id="rId4"/>
    <p:sldId id="262" r:id="rId5"/>
    <p:sldId id="263" r:id="rId6"/>
    <p:sldId id="264" r:id="rId7"/>
    <p:sldId id="265" r:id="rId8"/>
    <p:sldId id="266" r:id="rId9"/>
    <p:sldId id="267" r:id="rId10"/>
    <p:sldId id="268" r:id="rId11"/>
    <p:sldId id="269" r:id="rId12"/>
    <p:sldId id="270" r:id="rId13"/>
    <p:sldId id="271"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129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87CACA1D-DBE2-48C1-8BC9-FF982BFC14F5}"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xmlns="" val="382884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C34D119E-C7DB-4761-83F0-D763396C4CBA}"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xmlns="" val="8612745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ko-KR"/>
              <a:t>doc.: IEEE 802.15-&lt;doc#&gt;</a:t>
            </a:r>
          </a:p>
        </p:txBody>
      </p:sp>
      <p:sp>
        <p:nvSpPr>
          <p:cNvPr id="5" name="Rectangle 3"/>
          <p:cNvSpPr>
            <a:spLocks noGrp="1" noChangeArrowheads="1"/>
          </p:cNvSpPr>
          <p:nvPr>
            <p:ph type="dt" idx="1"/>
          </p:nvPr>
        </p:nvSpPr>
        <p:spPr>
          <a:ln/>
        </p:spPr>
        <p:txBody>
          <a:bodyPr/>
          <a:lstStyle/>
          <a:p>
            <a:r>
              <a:rPr lang="en-US" altLang="ko-KR"/>
              <a:t>&lt;month year&gt;</a:t>
            </a:r>
          </a:p>
        </p:txBody>
      </p:sp>
      <p:sp>
        <p:nvSpPr>
          <p:cNvPr id="6" name="Rectangle 6"/>
          <p:cNvSpPr>
            <a:spLocks noGrp="1" noChangeArrowheads="1"/>
          </p:cNvSpPr>
          <p:nvPr>
            <p:ph type="ftr" sz="quarter" idx="4"/>
          </p:nvPr>
        </p:nvSpPr>
        <p:spPr>
          <a:ln/>
        </p:spPr>
        <p:txBody>
          <a:bodyPr/>
          <a:lstStyle/>
          <a:p>
            <a:pPr lvl="4"/>
            <a:r>
              <a:rPr lang="en-US" altLang="ko-KR"/>
              <a:t>&lt;author&gt;, &lt;company&gt;</a:t>
            </a:r>
          </a:p>
        </p:txBody>
      </p:sp>
      <p:sp>
        <p:nvSpPr>
          <p:cNvPr id="7" name="Rectangle 7"/>
          <p:cNvSpPr>
            <a:spLocks noGrp="1" noChangeArrowheads="1"/>
          </p:cNvSpPr>
          <p:nvPr>
            <p:ph type="sldNum" sz="quarter" idx="5"/>
          </p:nvPr>
        </p:nvSpPr>
        <p:spPr>
          <a:ln/>
        </p:spPr>
        <p:txBody>
          <a:bodyPr/>
          <a:lstStyle/>
          <a:p>
            <a:r>
              <a:rPr lang="en-US" altLang="ko-KR"/>
              <a:t>Page </a:t>
            </a:r>
            <a:fld id="{9EC9C267-9D80-4F62-8656-AC7937FDB2A9}" type="slidenum">
              <a:rPr lang="en-US" altLang="ko-KR"/>
              <a:pPr/>
              <a:t>3</a:t>
            </a:fld>
            <a:endParaRPr lang="en-US" altLang="ko-KR"/>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ko-KR"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4D0BA37-2331-4175-B3F8-0A6E722CB7C1}" type="slidenum">
              <a:rPr lang="en-US" altLang="ko-KR"/>
              <a:pPr/>
              <a:t>‹#›</a:t>
            </a:fld>
            <a:endParaRPr lang="en-US" altLang="ko-KR"/>
          </a:p>
        </p:txBody>
      </p:sp>
    </p:spTree>
    <p:extLst>
      <p:ext uri="{BB962C8B-B14F-4D97-AF65-F5344CB8AC3E}">
        <p14:creationId xmlns:p14="http://schemas.microsoft.com/office/powerpoint/2010/main" xmlns="" val="87575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9F9F1734-A561-4BD5-B77A-AF635BE74F25}" type="slidenum">
              <a:rPr lang="en-US" altLang="ko-KR"/>
              <a:pPr/>
              <a:t>‹#›</a:t>
            </a:fld>
            <a:endParaRPr lang="en-US" altLang="ko-KR"/>
          </a:p>
        </p:txBody>
      </p:sp>
    </p:spTree>
    <p:extLst>
      <p:ext uri="{BB962C8B-B14F-4D97-AF65-F5344CB8AC3E}">
        <p14:creationId xmlns:p14="http://schemas.microsoft.com/office/powerpoint/2010/main" xmlns="" val="19311237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68BFA5F7-388B-4978-B5B5-2C36EA698F52}" type="slidenum">
              <a:rPr lang="en-US" altLang="ko-KR"/>
              <a:pPr/>
              <a:t>‹#›</a:t>
            </a:fld>
            <a:endParaRPr lang="en-US" altLang="ko-KR"/>
          </a:p>
        </p:txBody>
      </p:sp>
    </p:spTree>
    <p:extLst>
      <p:ext uri="{BB962C8B-B14F-4D97-AF65-F5344CB8AC3E}">
        <p14:creationId xmlns:p14="http://schemas.microsoft.com/office/powerpoint/2010/main" xmlns="" val="11117091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0119CF-14A8-45EF-975C-475F6BA8AF80}" type="slidenum">
              <a:rPr lang="en-US" altLang="ko-KR"/>
              <a:pPr/>
              <a:t>‹#›</a:t>
            </a:fld>
            <a:endParaRPr lang="en-US" altLang="ko-KR"/>
          </a:p>
        </p:txBody>
      </p:sp>
    </p:spTree>
    <p:extLst>
      <p:ext uri="{BB962C8B-B14F-4D97-AF65-F5344CB8AC3E}">
        <p14:creationId xmlns:p14="http://schemas.microsoft.com/office/powerpoint/2010/main" xmlns="" val="54524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a:t>&lt;month year&gt;</a:t>
            </a:r>
          </a:p>
        </p:txBody>
      </p:sp>
      <p:sp>
        <p:nvSpPr>
          <p:cNvPr id="5" name="바닥글 개체 틀 4"/>
          <p:cNvSpPr>
            <a:spLocks noGrp="1"/>
          </p:cNvSpPr>
          <p:nvPr>
            <p:ph type="ftr" sz="quarter" idx="11"/>
          </p:nvPr>
        </p:nvSpPr>
        <p:spPr/>
        <p:txBody>
          <a:bodyPr/>
          <a:lstStyle>
            <a:lvl1pPr>
              <a:defRPr/>
            </a:lvl1pPr>
          </a:lstStyle>
          <a:p>
            <a:r>
              <a:rPr lang="en-US" altLang="ko-KR"/>
              <a:t>&lt;author&gt;, &lt;company&gt;</a:t>
            </a: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591C4CF-1256-4724-832B-120E811F1660}" type="slidenum">
              <a:rPr lang="en-US" altLang="ko-KR"/>
              <a:pPr/>
              <a:t>‹#›</a:t>
            </a:fld>
            <a:endParaRPr lang="en-US" altLang="ko-KR"/>
          </a:p>
        </p:txBody>
      </p:sp>
    </p:spTree>
    <p:extLst>
      <p:ext uri="{BB962C8B-B14F-4D97-AF65-F5344CB8AC3E}">
        <p14:creationId xmlns:p14="http://schemas.microsoft.com/office/powerpoint/2010/main" xmlns="" val="37025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6C75B312-8386-40A0-986C-19A1E97DACC9}" type="slidenum">
              <a:rPr lang="en-US" altLang="ko-KR"/>
              <a:pPr/>
              <a:t>‹#›</a:t>
            </a:fld>
            <a:endParaRPr lang="en-US" altLang="ko-KR"/>
          </a:p>
        </p:txBody>
      </p:sp>
    </p:spTree>
    <p:extLst>
      <p:ext uri="{BB962C8B-B14F-4D97-AF65-F5344CB8AC3E}">
        <p14:creationId xmlns:p14="http://schemas.microsoft.com/office/powerpoint/2010/main" xmlns="" val="119021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a:t>&lt;month year&gt;</a:t>
            </a:r>
          </a:p>
        </p:txBody>
      </p:sp>
      <p:sp>
        <p:nvSpPr>
          <p:cNvPr id="8" name="바닥글 개체 틀 7"/>
          <p:cNvSpPr>
            <a:spLocks noGrp="1"/>
          </p:cNvSpPr>
          <p:nvPr>
            <p:ph type="ftr" sz="quarter" idx="11"/>
          </p:nvPr>
        </p:nvSpPr>
        <p:spPr/>
        <p:txBody>
          <a:bodyPr/>
          <a:lstStyle>
            <a:lvl1pPr>
              <a:defRPr/>
            </a:lvl1pPr>
          </a:lstStyle>
          <a:p>
            <a:r>
              <a:rPr lang="en-US" altLang="ko-KR"/>
              <a:t>&lt;author&gt;, &lt;company&gt;</a:t>
            </a:r>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AB0002B4-8D79-41EA-A097-113D6B6F6F1E}" type="slidenum">
              <a:rPr lang="en-US" altLang="ko-KR"/>
              <a:pPr/>
              <a:t>‹#›</a:t>
            </a:fld>
            <a:endParaRPr lang="en-US" altLang="ko-KR"/>
          </a:p>
        </p:txBody>
      </p:sp>
    </p:spTree>
    <p:extLst>
      <p:ext uri="{BB962C8B-B14F-4D97-AF65-F5344CB8AC3E}">
        <p14:creationId xmlns:p14="http://schemas.microsoft.com/office/powerpoint/2010/main" xmlns="" val="187814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a:t>&lt;month year&gt;</a:t>
            </a:r>
          </a:p>
        </p:txBody>
      </p:sp>
      <p:sp>
        <p:nvSpPr>
          <p:cNvPr id="4" name="바닥글 개체 틀 3"/>
          <p:cNvSpPr>
            <a:spLocks noGrp="1"/>
          </p:cNvSpPr>
          <p:nvPr>
            <p:ph type="ftr" sz="quarter" idx="11"/>
          </p:nvPr>
        </p:nvSpPr>
        <p:spPr/>
        <p:txBody>
          <a:bodyPr/>
          <a:lstStyle>
            <a:lvl1pPr>
              <a:defRPr/>
            </a:lvl1pPr>
          </a:lstStyle>
          <a:p>
            <a:r>
              <a:rPr lang="en-US" altLang="ko-KR"/>
              <a:t>&lt;author&gt;, &lt;company&gt;</a:t>
            </a:r>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88684C24-5D2B-4BC0-8BAC-2FA448A5DBD4}" type="slidenum">
              <a:rPr lang="en-US" altLang="ko-KR"/>
              <a:pPr/>
              <a:t>‹#›</a:t>
            </a:fld>
            <a:endParaRPr lang="en-US" altLang="ko-KR"/>
          </a:p>
        </p:txBody>
      </p:sp>
    </p:spTree>
    <p:extLst>
      <p:ext uri="{BB962C8B-B14F-4D97-AF65-F5344CB8AC3E}">
        <p14:creationId xmlns:p14="http://schemas.microsoft.com/office/powerpoint/2010/main" xmlns="" val="3150837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a:t>&lt;month year&gt;</a:t>
            </a:r>
          </a:p>
        </p:txBody>
      </p:sp>
      <p:sp>
        <p:nvSpPr>
          <p:cNvPr id="3" name="바닥글 개체 틀 2"/>
          <p:cNvSpPr>
            <a:spLocks noGrp="1"/>
          </p:cNvSpPr>
          <p:nvPr>
            <p:ph type="ftr" sz="quarter" idx="11"/>
          </p:nvPr>
        </p:nvSpPr>
        <p:spPr/>
        <p:txBody>
          <a:bodyPr/>
          <a:lstStyle>
            <a:lvl1pPr>
              <a:defRPr/>
            </a:lvl1pPr>
          </a:lstStyle>
          <a:p>
            <a:r>
              <a:rPr lang="en-US" altLang="ko-KR"/>
              <a:t>&lt;author&gt;, &lt;company&gt;</a:t>
            </a:r>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681FB47D-AE46-4E86-B644-F5E2FDCA1EB5}" type="slidenum">
              <a:rPr lang="en-US" altLang="ko-KR"/>
              <a:pPr/>
              <a:t>‹#›</a:t>
            </a:fld>
            <a:endParaRPr lang="en-US" altLang="ko-KR"/>
          </a:p>
        </p:txBody>
      </p:sp>
    </p:spTree>
    <p:extLst>
      <p:ext uri="{BB962C8B-B14F-4D97-AF65-F5344CB8AC3E}">
        <p14:creationId xmlns:p14="http://schemas.microsoft.com/office/powerpoint/2010/main" xmlns="" val="1358276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6D9ADBF2-515F-490E-8F42-DB83560CB69D}" type="slidenum">
              <a:rPr lang="en-US" altLang="ko-KR"/>
              <a:pPr/>
              <a:t>‹#›</a:t>
            </a:fld>
            <a:endParaRPr lang="en-US" altLang="ko-KR"/>
          </a:p>
        </p:txBody>
      </p:sp>
    </p:spTree>
    <p:extLst>
      <p:ext uri="{BB962C8B-B14F-4D97-AF65-F5344CB8AC3E}">
        <p14:creationId xmlns:p14="http://schemas.microsoft.com/office/powerpoint/2010/main" xmlns="" val="36034984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a:t>&lt;month year&gt;</a:t>
            </a:r>
          </a:p>
        </p:txBody>
      </p:sp>
      <p:sp>
        <p:nvSpPr>
          <p:cNvPr id="6" name="바닥글 개체 틀 5"/>
          <p:cNvSpPr>
            <a:spLocks noGrp="1"/>
          </p:cNvSpPr>
          <p:nvPr>
            <p:ph type="ftr" sz="quarter" idx="11"/>
          </p:nvPr>
        </p:nvSpPr>
        <p:spPr/>
        <p:txBody>
          <a:bodyPr/>
          <a:lstStyle>
            <a:lvl1pPr>
              <a:defRPr/>
            </a:lvl1pPr>
          </a:lstStyle>
          <a:p>
            <a:r>
              <a:rPr lang="en-US" altLang="ko-KR"/>
              <a:t>&lt;author&gt;, &lt;company&gt;</a:t>
            </a: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C3F593E3-9638-40EC-BD79-602E647E5E32}" type="slidenum">
              <a:rPr lang="en-US" altLang="ko-KR"/>
              <a:pPr/>
              <a:t>‹#›</a:t>
            </a:fld>
            <a:endParaRPr lang="en-US" altLang="ko-KR"/>
          </a:p>
        </p:txBody>
      </p:sp>
    </p:spTree>
    <p:extLst>
      <p:ext uri="{BB962C8B-B14F-4D97-AF65-F5344CB8AC3E}">
        <p14:creationId xmlns:p14="http://schemas.microsoft.com/office/powerpoint/2010/main" xmlns="" val="18354289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altLang="ko-KR" dirty="0"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a:t>&lt;month year&gt;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F69AADD6-4F50-4D9A-8D97-9370C8C1701E}" type="slidenum">
              <a:rPr lang="en-US" altLang="ko-KR"/>
              <a:pPr/>
              <a:t>‹#›</a:t>
            </a:fld>
            <a:endParaRPr lang="en-US" altLang="ko-KR"/>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802.15-14-0671-00-wng0</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gif"/><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a:xfrm>
            <a:off x="685800" y="378281"/>
            <a:ext cx="1600200" cy="215444"/>
          </a:xfrm>
        </p:spPr>
        <p:txBody>
          <a:bodyPr/>
          <a:lstStyle/>
          <a:p>
            <a:r>
              <a:rPr lang="en-US" altLang="ko-KR" dirty="0"/>
              <a:t>November 2014</a:t>
            </a:r>
          </a:p>
        </p:txBody>
      </p:sp>
      <p:sp>
        <p:nvSpPr>
          <p:cNvPr id="5" name="바닥글 개체 틀 2"/>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3"/>
          <p:cNvSpPr>
            <a:spLocks noGrp="1"/>
          </p:cNvSpPr>
          <p:nvPr>
            <p:ph type="sldNum" sz="quarter" idx="12"/>
          </p:nvPr>
        </p:nvSpPr>
        <p:spPr/>
        <p:txBody>
          <a:bodyPr/>
          <a:lstStyle/>
          <a:p>
            <a:r>
              <a:rPr lang="en-US" altLang="ko-KR"/>
              <a:t>Slide </a:t>
            </a:r>
            <a:fld id="{BE68B91C-A37C-49B6-AC9A-8151C0105F9E}" type="slidenum">
              <a:rPr lang="en-US" altLang="ko-KR"/>
              <a:pPr/>
              <a:t>1</a:t>
            </a:fld>
            <a:endParaRPr lang="en-US" altLang="ko-KR"/>
          </a:p>
        </p:txBody>
      </p:sp>
      <p:sp>
        <p:nvSpPr>
          <p:cNvPr id="27651" name="Rectangle 3"/>
          <p:cNvSpPr>
            <a:spLocks noChangeArrowheads="1"/>
          </p:cNvSpPr>
          <p:nvPr/>
        </p:nvSpPr>
        <p:spPr bwMode="auto">
          <a:xfrm>
            <a:off x="152400" y="609600"/>
            <a:ext cx="8991600" cy="4334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ea typeface="굴림" charset="-127"/>
              </a:rPr>
              <a:t>[Mobile Wireless Backhaul for Fast Moving Cells]</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[5 November, 2014]</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smtClean="0">
                <a:ea typeface="굴림" charset="-127"/>
              </a:rPr>
              <a:t>Junhyeong</a:t>
            </a:r>
            <a:r>
              <a:rPr lang="en-US" altLang="ko-KR" sz="1600" dirty="0" smtClean="0">
                <a:ea typeface="굴림" charset="-127"/>
              </a:rPr>
              <a:t> Kim, </a:t>
            </a:r>
            <a:r>
              <a:rPr lang="en-US" altLang="ko-KR" sz="1600" dirty="0" err="1" smtClean="0">
                <a:ea typeface="굴림" charset="-127"/>
              </a:rPr>
              <a:t>Hee</a:t>
            </a:r>
            <a:r>
              <a:rPr lang="en-US" altLang="ko-KR" sz="1600" dirty="0" smtClean="0">
                <a:ea typeface="굴림" charset="-127"/>
              </a:rPr>
              <a:t>-Sang Chung, and Il </a:t>
            </a:r>
            <a:r>
              <a:rPr lang="en-US" altLang="ko-KR" sz="1600" dirty="0" err="1" smtClean="0">
                <a:ea typeface="굴림" charset="-127"/>
              </a:rPr>
              <a:t>Gyu</a:t>
            </a:r>
            <a:r>
              <a:rPr lang="en-US" altLang="ko-KR" sz="1600" dirty="0" smtClean="0">
                <a:ea typeface="굴림" charset="-127"/>
              </a:rPr>
              <a:t> Kim</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smtClean="0">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smtClean="0">
                <a:solidFill>
                  <a:schemeClr val="tx2"/>
                </a:solidFill>
                <a:ea typeface="굴림" charset="-127"/>
              </a:rPr>
              <a:t>[</a:t>
            </a:r>
            <a:r>
              <a:rPr lang="en-US" altLang="ko-KR" sz="1600" dirty="0">
                <a:ea typeface="굴림" charset="-127"/>
              </a:rPr>
              <a:t>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305-700, KOREA</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Voice</a:t>
            </a:r>
            <a:r>
              <a:rPr lang="en-US" altLang="ko-KR" sz="1600" dirty="0" smtClean="0">
                <a:solidFill>
                  <a:schemeClr val="tx2"/>
                </a:solidFill>
                <a:ea typeface="굴림" charset="-127"/>
              </a:rPr>
              <a:t>:[+</a:t>
            </a:r>
            <a:r>
              <a:rPr lang="en-US" altLang="ko-KR" sz="1600" dirty="0" smtClean="0">
                <a:ea typeface="굴림" charset="-127"/>
              </a:rPr>
              <a:t>82-10-4818-8166</a:t>
            </a:r>
            <a:r>
              <a:rPr lang="en-US" altLang="ko-KR" sz="1600" dirty="0" smtClean="0">
                <a:solidFill>
                  <a:schemeClr val="tx2"/>
                </a:solidFill>
                <a:ea typeface="굴림" charset="-127"/>
              </a:rPr>
              <a:t>], </a:t>
            </a:r>
            <a:r>
              <a:rPr lang="en-US" altLang="ko-KR" sz="1600" dirty="0">
                <a:solidFill>
                  <a:schemeClr val="tx2"/>
                </a:solidFill>
                <a:ea typeface="굴림" charset="-127"/>
              </a:rPr>
              <a:t>FAX: </a:t>
            </a:r>
            <a:r>
              <a:rPr lang="en-US" altLang="ko-KR" sz="1600" dirty="0" smtClean="0">
                <a:solidFill>
                  <a:schemeClr val="tx2"/>
                </a:solidFill>
                <a:ea typeface="굴림" charset="-127"/>
              </a:rPr>
              <a:t>[</a:t>
            </a:r>
            <a:r>
              <a:rPr lang="en-US" altLang="ko-KR" sz="1600" dirty="0" smtClean="0">
                <a:ea typeface="굴림" charset="-127"/>
              </a:rPr>
              <a:t>+82-42-860-6732</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:[jhkim41jf@etri.re.kr]</a:t>
            </a:r>
            <a:r>
              <a:rPr lang="en-US" altLang="ko-KR" sz="1600" dirty="0">
                <a:solidFill>
                  <a:schemeClr val="tx2"/>
                </a:solidFill>
                <a:ea typeface="굴림" charset="-127"/>
              </a:rPr>
              <a:t>	</a:t>
            </a:r>
          </a:p>
          <a:p>
            <a:pPr>
              <a:spcBef>
                <a:spcPts val="100"/>
              </a:spcBef>
              <a:spcAft>
                <a:spcPts val="100"/>
              </a:spcAft>
            </a:pPr>
            <a:r>
              <a:rPr lang="en-US" altLang="ko-KR" dirty="0">
                <a:solidFill>
                  <a:schemeClr val="accent2"/>
                </a:solidFill>
                <a:ea typeface="굴림" charset="-127"/>
              </a:rPr>
              <a:t>	</a:t>
            </a:r>
            <a:endParaRPr lang="en-US" altLang="ko-KR"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[Mobile Wireless Backhaul for Fast Moving Cells]</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[To introduce a concept of mobile wireless backhaul for fast moving cells]</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xmlns="" val="1011338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582960"/>
          </a:xfrm>
        </p:spPr>
        <p:txBody>
          <a:bodyPr/>
          <a:lstStyle/>
          <a:p>
            <a:r>
              <a:rPr lang="en-US" altLang="ko-KR" dirty="0" smtClean="0"/>
              <a:t>Technical Issues (1/4)</a:t>
            </a:r>
            <a:endParaRPr lang="ko-KR" altLang="en-US" dirty="0"/>
          </a:p>
        </p:txBody>
      </p:sp>
      <p:sp>
        <p:nvSpPr>
          <p:cNvPr id="3" name="내용 개체 틀 2"/>
          <p:cNvSpPr>
            <a:spLocks noGrp="1"/>
          </p:cNvSpPr>
          <p:nvPr>
            <p:ph idx="1"/>
          </p:nvPr>
        </p:nvSpPr>
        <p:spPr>
          <a:xfrm>
            <a:off x="685800" y="1340768"/>
            <a:ext cx="7772400" cy="4755232"/>
          </a:xfrm>
        </p:spPr>
        <p:txBody>
          <a:bodyPr/>
          <a:lstStyle/>
          <a:p>
            <a:r>
              <a:rPr lang="en-US" altLang="ko-KR" sz="2400" dirty="0"/>
              <a:t>Wide spectrum over millimeter waves</a:t>
            </a:r>
          </a:p>
          <a:p>
            <a:pPr lvl="1"/>
            <a:r>
              <a:rPr lang="en-US" altLang="ko-KR" sz="2000" dirty="0"/>
              <a:t>Considerations for frequency resources and implementation</a:t>
            </a:r>
          </a:p>
          <a:p>
            <a:pPr lvl="2"/>
            <a:r>
              <a:rPr lang="en-US" altLang="ko-KR" sz="1600" dirty="0"/>
              <a:t>Primary bandwidth : 125 MHz</a:t>
            </a:r>
          </a:p>
          <a:p>
            <a:pPr lvl="2"/>
            <a:r>
              <a:rPr lang="en-US" altLang="ko-KR" sz="1600" dirty="0"/>
              <a:t>Carrier aggregation up to 500 MHz</a:t>
            </a:r>
          </a:p>
          <a:p>
            <a:pPr lvl="2"/>
            <a:endParaRPr lang="en-US" altLang="ko-KR" dirty="0" smtClean="0"/>
          </a:p>
          <a:p>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dirty="0" smtClean="0"/>
              <a:t>November 2014</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0119CF-14A8-45EF-975C-475F6BA8AF80}" type="slidenum">
              <a:rPr lang="en-US" altLang="ko-KR" smtClean="0"/>
              <a:pPr/>
              <a:t>10</a:t>
            </a:fld>
            <a:endParaRPr lang="en-US" altLang="ko-KR"/>
          </a:p>
        </p:txBody>
      </p:sp>
      <p:pic>
        <p:nvPicPr>
          <p:cNvPr id="6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42343" y="3329087"/>
            <a:ext cx="4633913" cy="2116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8968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582960"/>
          </a:xfrm>
        </p:spPr>
        <p:txBody>
          <a:bodyPr/>
          <a:lstStyle/>
          <a:p>
            <a:r>
              <a:rPr lang="en-US" altLang="ko-KR" dirty="0"/>
              <a:t>Technical Issues </a:t>
            </a:r>
            <a:r>
              <a:rPr lang="en-US" altLang="ko-KR" dirty="0" smtClean="0"/>
              <a:t>(2/4</a:t>
            </a:r>
            <a:r>
              <a:rPr lang="en-US" altLang="ko-KR" dirty="0"/>
              <a:t>)</a:t>
            </a:r>
            <a:endParaRPr lang="ko-KR" altLang="en-US" dirty="0"/>
          </a:p>
        </p:txBody>
      </p:sp>
      <p:sp>
        <p:nvSpPr>
          <p:cNvPr id="3" name="내용 개체 틀 2"/>
          <p:cNvSpPr>
            <a:spLocks noGrp="1"/>
          </p:cNvSpPr>
          <p:nvPr>
            <p:ph idx="1"/>
          </p:nvPr>
        </p:nvSpPr>
        <p:spPr>
          <a:xfrm>
            <a:off x="685800" y="1340768"/>
            <a:ext cx="7772400" cy="4755232"/>
          </a:xfrm>
        </p:spPr>
        <p:txBody>
          <a:bodyPr/>
          <a:lstStyle/>
          <a:p>
            <a:r>
              <a:rPr lang="en-US" altLang="ko-KR" sz="2400" dirty="0" smtClean="0"/>
              <a:t>Frame structure</a:t>
            </a:r>
            <a:endParaRPr lang="en-US" altLang="ko-KR" sz="1800" dirty="0"/>
          </a:p>
          <a:p>
            <a:pPr lvl="2"/>
            <a:endParaRPr lang="en-US" altLang="ko-KR" dirty="0" smtClean="0"/>
          </a:p>
          <a:p>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dirty="0" smtClean="0"/>
              <a:t>November 2014</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0119CF-14A8-45EF-975C-475F6BA8AF80}" type="slidenum">
              <a:rPr lang="en-US" altLang="ko-KR" smtClean="0"/>
              <a:pPr/>
              <a:t>11</a:t>
            </a:fld>
            <a:endParaRPr lang="en-US" altLang="ko-KR"/>
          </a:p>
        </p:txBody>
      </p:sp>
      <p:pic>
        <p:nvPicPr>
          <p:cNvPr id="13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713" y="2017713"/>
            <a:ext cx="8156575" cy="3773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8968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582960"/>
          </a:xfrm>
        </p:spPr>
        <p:txBody>
          <a:bodyPr/>
          <a:lstStyle/>
          <a:p>
            <a:r>
              <a:rPr lang="en-US" altLang="ko-KR" dirty="0"/>
              <a:t>Technical Issues </a:t>
            </a:r>
            <a:r>
              <a:rPr lang="en-US" altLang="ko-KR" dirty="0" smtClean="0"/>
              <a:t>(3/4</a:t>
            </a:r>
            <a:r>
              <a:rPr lang="en-US" altLang="ko-KR" dirty="0"/>
              <a:t>)</a:t>
            </a:r>
            <a:endParaRPr lang="ko-KR" altLang="en-US" dirty="0"/>
          </a:p>
        </p:txBody>
      </p:sp>
      <p:sp>
        <p:nvSpPr>
          <p:cNvPr id="3" name="내용 개체 틀 2"/>
          <p:cNvSpPr>
            <a:spLocks noGrp="1"/>
          </p:cNvSpPr>
          <p:nvPr>
            <p:ph idx="1"/>
          </p:nvPr>
        </p:nvSpPr>
        <p:spPr>
          <a:xfrm>
            <a:off x="685800" y="1340768"/>
            <a:ext cx="7772400" cy="4755232"/>
          </a:xfrm>
        </p:spPr>
        <p:txBody>
          <a:bodyPr/>
          <a:lstStyle/>
          <a:p>
            <a:r>
              <a:rPr lang="en-US" altLang="ko-KR" sz="2400" dirty="0" smtClean="0"/>
              <a:t>Downlink resource grid</a:t>
            </a:r>
            <a:endParaRPr lang="en-US" altLang="ko-KR" dirty="0" smtClean="0"/>
          </a:p>
          <a:p>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dirty="0" smtClean="0"/>
              <a:t>November 2014</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0119CF-14A8-45EF-975C-475F6BA8AF80}" type="slidenum">
              <a:rPr lang="en-US" altLang="ko-KR" smtClean="0"/>
              <a:pPr/>
              <a:t>12</a:t>
            </a:fld>
            <a:endParaRPr lang="en-US" altLang="ko-KR"/>
          </a:p>
        </p:txBody>
      </p:sp>
      <p:graphicFrame>
        <p:nvGraphicFramePr>
          <p:cNvPr id="7" name="개체 6"/>
          <p:cNvGraphicFramePr>
            <a:graphicFrameLocks noChangeAspect="1"/>
          </p:cNvGraphicFramePr>
          <p:nvPr>
            <p:extLst>
              <p:ext uri="{D42A27DB-BD31-4B8C-83A1-F6EECF244321}">
                <p14:modId xmlns:p14="http://schemas.microsoft.com/office/powerpoint/2010/main" xmlns="" val="1808603046"/>
              </p:ext>
            </p:extLst>
          </p:nvPr>
        </p:nvGraphicFramePr>
        <p:xfrm>
          <a:off x="1346844" y="1916832"/>
          <a:ext cx="7113588" cy="4292600"/>
        </p:xfrm>
        <a:graphic>
          <a:graphicData uri="http://schemas.openxmlformats.org/presentationml/2006/ole">
            <p:oleObj spid="_x0000_s7184" name="Visio" r:id="rId3" imgW="9910219" imgH="5980500" progId="">
              <p:embed/>
            </p:oleObj>
          </a:graphicData>
        </a:graphic>
      </p:graphicFrame>
    </p:spTree>
    <p:extLst>
      <p:ext uri="{BB962C8B-B14F-4D97-AF65-F5344CB8AC3E}">
        <p14:creationId xmlns:p14="http://schemas.microsoft.com/office/powerpoint/2010/main" xmlns="" val="2568968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582960"/>
          </a:xfrm>
        </p:spPr>
        <p:txBody>
          <a:bodyPr/>
          <a:lstStyle/>
          <a:p>
            <a:r>
              <a:rPr lang="en-US" altLang="ko-KR" dirty="0"/>
              <a:t>Technical Issues </a:t>
            </a:r>
            <a:r>
              <a:rPr lang="en-US" altLang="ko-KR" dirty="0" smtClean="0"/>
              <a:t>(4/4</a:t>
            </a:r>
            <a:r>
              <a:rPr lang="en-US" altLang="ko-KR" dirty="0"/>
              <a:t>)</a:t>
            </a:r>
            <a:endParaRPr lang="ko-KR" altLang="en-US" dirty="0"/>
          </a:p>
        </p:txBody>
      </p:sp>
      <p:sp>
        <p:nvSpPr>
          <p:cNvPr id="3" name="내용 개체 틀 2"/>
          <p:cNvSpPr>
            <a:spLocks noGrp="1"/>
          </p:cNvSpPr>
          <p:nvPr>
            <p:ph idx="1"/>
          </p:nvPr>
        </p:nvSpPr>
        <p:spPr>
          <a:xfrm>
            <a:off x="685800" y="1340768"/>
            <a:ext cx="7772400" cy="4755232"/>
          </a:xfrm>
        </p:spPr>
        <p:txBody>
          <a:bodyPr/>
          <a:lstStyle/>
          <a:p>
            <a:r>
              <a:rPr lang="en-US" altLang="ko-KR" dirty="0" smtClean="0"/>
              <a:t>Coverage </a:t>
            </a:r>
            <a:r>
              <a:rPr lang="en-US" altLang="ko-KR" dirty="0"/>
              <a:t>improvement</a:t>
            </a:r>
          </a:p>
          <a:p>
            <a:pPr lvl="1"/>
            <a:r>
              <a:rPr lang="en-US" altLang="ko-KR" dirty="0" smtClean="0"/>
              <a:t>Path </a:t>
            </a:r>
            <a:r>
              <a:rPr lang="en-US" altLang="ko-KR" dirty="0"/>
              <a:t>loss and atmospheric attenuation of millimeter-wave </a:t>
            </a:r>
          </a:p>
          <a:p>
            <a:endParaRPr lang="en-US" altLang="ko-KR" dirty="0"/>
          </a:p>
          <a:p>
            <a:r>
              <a:rPr lang="en-US" altLang="ko-KR" dirty="0"/>
              <a:t>Doppler effect</a:t>
            </a:r>
          </a:p>
          <a:p>
            <a:endParaRPr lang="en-US" altLang="ko-KR" dirty="0"/>
          </a:p>
          <a:p>
            <a:r>
              <a:rPr lang="en-US" altLang="ko-KR" dirty="0"/>
              <a:t>High-speed handover</a:t>
            </a:r>
          </a:p>
          <a:p>
            <a:endParaRPr lang="en-US" altLang="ko-KR" dirty="0" smtClean="0"/>
          </a:p>
          <a:p>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dirty="0" smtClean="0"/>
              <a:t>November 2014</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0119CF-14A8-45EF-975C-475F6BA8AF80}" type="slidenum">
              <a:rPr lang="en-US" altLang="ko-KR" smtClean="0"/>
              <a:pPr/>
              <a:t>13</a:t>
            </a:fld>
            <a:endParaRPr lang="en-US" altLang="ko-KR"/>
          </a:p>
        </p:txBody>
      </p:sp>
    </p:spTree>
    <p:extLst>
      <p:ext uri="{BB962C8B-B14F-4D97-AF65-F5344CB8AC3E}">
        <p14:creationId xmlns:p14="http://schemas.microsoft.com/office/powerpoint/2010/main" xmlns="" val="2568968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a:xfrm>
            <a:off x="685800" y="378281"/>
            <a:ext cx="1600200" cy="215444"/>
          </a:xfrm>
        </p:spPr>
        <p:txBody>
          <a:bodyPr/>
          <a:lstStyle/>
          <a:p>
            <a:r>
              <a:rPr lang="en-US" altLang="ko-KR" dirty="0"/>
              <a:t>November 2014</a:t>
            </a:r>
          </a:p>
        </p:txBody>
      </p:sp>
      <p:sp>
        <p:nvSpPr>
          <p:cNvPr id="6" name="슬라이드 번호 개체 틀 5"/>
          <p:cNvSpPr>
            <a:spLocks noGrp="1"/>
          </p:cNvSpPr>
          <p:nvPr>
            <p:ph type="sldNum" sz="quarter" idx="12"/>
          </p:nvPr>
        </p:nvSpPr>
        <p:spPr/>
        <p:txBody>
          <a:bodyPr/>
          <a:lstStyle/>
          <a:p>
            <a:r>
              <a:rPr lang="en-US" altLang="ko-KR"/>
              <a:t>Slide </a:t>
            </a:r>
            <a:fld id="{84895EC1-AFEE-4C81-9CC5-CD245674DF2E}" type="slidenum">
              <a:rPr lang="en-US" altLang="ko-KR"/>
              <a:pPr/>
              <a:t>2</a:t>
            </a:fld>
            <a:endParaRPr lang="en-US" altLang="ko-KR"/>
          </a:p>
        </p:txBody>
      </p:sp>
      <p:sp>
        <p:nvSpPr>
          <p:cNvPr id="26626" name="Rectangle 2"/>
          <p:cNvSpPr>
            <a:spLocks noGrp="1" noChangeArrowheads="1"/>
          </p:cNvSpPr>
          <p:nvPr>
            <p:ph type="ctrTitle"/>
          </p:nvPr>
        </p:nvSpPr>
        <p:spPr>
          <a:xfrm>
            <a:off x="685800" y="2286000"/>
            <a:ext cx="7772400" cy="1143000"/>
          </a:xfrm>
        </p:spPr>
        <p:txBody>
          <a:bodyPr/>
          <a:lstStyle/>
          <a:p>
            <a:r>
              <a:rPr lang="en-US" altLang="ko-KR" dirty="0" smtClean="0"/>
              <a:t>Mobile Wireless Backhaul</a:t>
            </a:r>
            <a:br>
              <a:rPr lang="en-US" altLang="ko-KR" dirty="0" smtClean="0"/>
            </a:br>
            <a:r>
              <a:rPr lang="en-US" altLang="ko-KR" dirty="0" smtClean="0"/>
              <a:t>For Fast Moving Cells</a:t>
            </a:r>
            <a:endParaRPr lang="ko-KR" altLang="ko-KR" dirty="0"/>
          </a:p>
        </p:txBody>
      </p:sp>
      <p:sp>
        <p:nvSpPr>
          <p:cNvPr id="26627" name="Rectangle 3"/>
          <p:cNvSpPr>
            <a:spLocks noGrp="1" noChangeArrowheads="1"/>
          </p:cNvSpPr>
          <p:nvPr>
            <p:ph type="subTitle" idx="1"/>
          </p:nvPr>
        </p:nvSpPr>
        <p:spPr/>
        <p:txBody>
          <a:bodyPr/>
          <a:lstStyle/>
          <a:p>
            <a:endParaRPr lang="ko-KR" altLang="ko-KR"/>
          </a:p>
        </p:txBody>
      </p:sp>
      <p:sp>
        <p:nvSpPr>
          <p:cNvPr id="7"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3"/>
          <p:cNvSpPr>
            <a:spLocks noGrp="1"/>
          </p:cNvSpPr>
          <p:nvPr>
            <p:ph type="dt" sz="half" idx="10"/>
          </p:nvPr>
        </p:nvSpPr>
        <p:spPr>
          <a:xfrm>
            <a:off x="685800" y="378281"/>
            <a:ext cx="1600200" cy="215444"/>
          </a:xfrm>
        </p:spPr>
        <p:txBody>
          <a:bodyPr/>
          <a:lstStyle/>
          <a:p>
            <a:r>
              <a:rPr lang="en-US" altLang="ko-KR" dirty="0"/>
              <a:t>November 2014</a:t>
            </a:r>
          </a:p>
        </p:txBody>
      </p:sp>
      <p:sp>
        <p:nvSpPr>
          <p:cNvPr id="6" name="슬라이드 번호 개체 틀 5"/>
          <p:cNvSpPr>
            <a:spLocks noGrp="1"/>
          </p:cNvSpPr>
          <p:nvPr>
            <p:ph type="sldNum" sz="quarter" idx="12"/>
          </p:nvPr>
        </p:nvSpPr>
        <p:spPr/>
        <p:txBody>
          <a:bodyPr/>
          <a:lstStyle/>
          <a:p>
            <a:r>
              <a:rPr lang="en-US" altLang="ko-KR"/>
              <a:t>Slide </a:t>
            </a:r>
            <a:fld id="{5C8E404E-0093-4BDD-AD8B-B5A1C1AC4369}" type="slidenum">
              <a:rPr lang="en-US" altLang="ko-KR"/>
              <a:pPr/>
              <a:t>3</a:t>
            </a:fld>
            <a:endParaRPr lang="en-US" altLang="ko-KR"/>
          </a:p>
        </p:txBody>
      </p:sp>
      <p:sp>
        <p:nvSpPr>
          <p:cNvPr id="4098" name="Rectangle 2"/>
          <p:cNvSpPr>
            <a:spLocks noGrp="1" noChangeArrowheads="1"/>
          </p:cNvSpPr>
          <p:nvPr>
            <p:ph type="title"/>
          </p:nvPr>
        </p:nvSpPr>
        <p:spPr>
          <a:ln/>
        </p:spPr>
        <p:txBody>
          <a:bodyPr/>
          <a:lstStyle/>
          <a:p>
            <a:r>
              <a:rPr lang="en-US" altLang="ko-KR" dirty="0" smtClean="0"/>
              <a:t>Outline</a:t>
            </a:r>
            <a:endParaRPr lang="ko-KR" altLang="ko-KR" dirty="0"/>
          </a:p>
        </p:txBody>
      </p:sp>
      <p:sp>
        <p:nvSpPr>
          <p:cNvPr id="4099" name="Rectangle 3"/>
          <p:cNvSpPr>
            <a:spLocks noGrp="1" noChangeArrowheads="1"/>
          </p:cNvSpPr>
          <p:nvPr>
            <p:ph type="body" idx="1"/>
          </p:nvPr>
        </p:nvSpPr>
        <p:spPr>
          <a:ln/>
        </p:spPr>
        <p:txBody>
          <a:bodyPr/>
          <a:lstStyle/>
          <a:p>
            <a:r>
              <a:rPr lang="en-US" altLang="ko-KR" sz="2800" dirty="0" smtClean="0"/>
              <a:t>Background</a:t>
            </a:r>
          </a:p>
          <a:p>
            <a:r>
              <a:rPr lang="en-US" altLang="ko-KR" sz="2800" dirty="0" smtClean="0"/>
              <a:t>Objective</a:t>
            </a:r>
          </a:p>
          <a:p>
            <a:r>
              <a:rPr lang="en-US" altLang="ko-KR" sz="2800" dirty="0" smtClean="0"/>
              <a:t>Technical Issue</a:t>
            </a:r>
            <a:endParaRPr lang="ko-KR" altLang="ko-KR" sz="2800" dirty="0"/>
          </a:p>
        </p:txBody>
      </p:sp>
      <p:sp>
        <p:nvSpPr>
          <p:cNvPr id="7"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582960"/>
          </a:xfrm>
        </p:spPr>
        <p:txBody>
          <a:bodyPr/>
          <a:lstStyle/>
          <a:p>
            <a:r>
              <a:rPr lang="en-US" altLang="ko-KR" dirty="0" smtClean="0"/>
              <a:t>Background (1/3)</a:t>
            </a:r>
            <a:endParaRPr lang="ko-KR" altLang="en-US" dirty="0"/>
          </a:p>
        </p:txBody>
      </p:sp>
      <p:sp>
        <p:nvSpPr>
          <p:cNvPr id="3" name="내용 개체 틀 2"/>
          <p:cNvSpPr>
            <a:spLocks noGrp="1"/>
          </p:cNvSpPr>
          <p:nvPr>
            <p:ph idx="1"/>
          </p:nvPr>
        </p:nvSpPr>
        <p:spPr>
          <a:xfrm>
            <a:off x="685800" y="1340768"/>
            <a:ext cx="7772400" cy="4755232"/>
          </a:xfrm>
        </p:spPr>
        <p:txBody>
          <a:bodyPr/>
          <a:lstStyle/>
          <a:p>
            <a:r>
              <a:rPr lang="en-US" altLang="ko-KR" sz="2400" dirty="0"/>
              <a:t>High mobility environments are getting </a:t>
            </a:r>
            <a:r>
              <a:rPr lang="en-US" altLang="ko-KR" sz="2400" dirty="0" smtClean="0"/>
              <a:t>important</a:t>
            </a:r>
          </a:p>
          <a:p>
            <a:pPr lvl="1"/>
            <a:r>
              <a:rPr lang="en-US" altLang="ko-KR" sz="2000" dirty="0"/>
              <a:t>People enjoy mobile internet services at low or high mobility</a:t>
            </a:r>
          </a:p>
          <a:p>
            <a:pPr lvl="1"/>
            <a:r>
              <a:rPr lang="en-US" altLang="ko-KR" sz="2000" dirty="0"/>
              <a:t>About 10 </a:t>
            </a:r>
            <a:r>
              <a:rPr lang="en-US" altLang="ko-KR" sz="2000" dirty="0" smtClean="0"/>
              <a:t>billions </a:t>
            </a:r>
            <a:r>
              <a:rPr lang="en-US" altLang="ko-KR" sz="2000" dirty="0"/>
              <a:t>of passengers yearly in Korea</a:t>
            </a:r>
          </a:p>
          <a:p>
            <a:pPr lvl="2"/>
            <a:r>
              <a:rPr lang="en-US" altLang="ko-KR" sz="1800" dirty="0"/>
              <a:t>Bus, subway, and high-speed train</a:t>
            </a:r>
          </a:p>
          <a:p>
            <a:pPr lvl="2"/>
            <a:endParaRPr lang="en-US" altLang="ko-KR" dirty="0" smtClean="0"/>
          </a:p>
          <a:p>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dirty="0" smtClean="0"/>
              <a:t>November 2014</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0119CF-14A8-45EF-975C-475F6BA8AF80}" type="slidenum">
              <a:rPr lang="en-US" altLang="ko-KR" smtClean="0"/>
              <a:pPr/>
              <a:t>4</a:t>
            </a:fld>
            <a:endParaRPr lang="en-US" altLang="ko-KR"/>
          </a:p>
        </p:txBody>
      </p:sp>
      <p:grpSp>
        <p:nvGrpSpPr>
          <p:cNvPr id="64" name="그룹 63"/>
          <p:cNvGrpSpPr/>
          <p:nvPr/>
        </p:nvGrpSpPr>
        <p:grpSpPr>
          <a:xfrm>
            <a:off x="2411760" y="2996952"/>
            <a:ext cx="4155862" cy="3402189"/>
            <a:chOff x="2216388" y="3267261"/>
            <a:chExt cx="4155862" cy="3402189"/>
          </a:xfrm>
        </p:grpSpPr>
        <p:sp>
          <p:nvSpPr>
            <p:cNvPr id="36" name="모서리가 둥근 직사각형 35"/>
            <p:cNvSpPr/>
            <p:nvPr/>
          </p:nvSpPr>
          <p:spPr>
            <a:xfrm>
              <a:off x="2216388" y="3267261"/>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20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37" name="직사각형 36"/>
            <p:cNvSpPr/>
            <p:nvPr/>
          </p:nvSpPr>
          <p:spPr>
            <a:xfrm>
              <a:off x="3027363" y="5688013"/>
              <a:ext cx="2813050" cy="204787"/>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kern="0" dirty="0">
                <a:solidFill>
                  <a:sysClr val="window" lastClr="FFFFFF"/>
                </a:solidFill>
                <a:latin typeface="맑은 고딕"/>
                <a:ea typeface="맑은 고딕"/>
              </a:endParaRPr>
            </a:p>
          </p:txBody>
        </p:sp>
        <p:cxnSp>
          <p:nvCxnSpPr>
            <p:cNvPr id="38" name="직선 연결선 198"/>
            <p:cNvCxnSpPr>
              <a:cxnSpLocks noChangeShapeType="1"/>
            </p:cNvCxnSpPr>
            <p:nvPr/>
          </p:nvCxnSpPr>
          <p:spPr bwMode="auto">
            <a:xfrm>
              <a:off x="2606675" y="5959475"/>
              <a:ext cx="3567113"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xmlns="">
                  <a:noFill/>
                </a14:hiddenFill>
              </a:ext>
            </a:extLst>
          </p:spPr>
        </p:cxnSp>
        <p:cxnSp>
          <p:nvCxnSpPr>
            <p:cNvPr id="39" name="직선 연결선 199"/>
            <p:cNvCxnSpPr>
              <a:cxnSpLocks noChangeShapeType="1"/>
            </p:cNvCxnSpPr>
            <p:nvPr/>
          </p:nvCxnSpPr>
          <p:spPr bwMode="auto">
            <a:xfrm rot="5400000">
              <a:off x="1319212" y="4672013"/>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xmlns="">
                  <a:noFill/>
                </a14:hiddenFill>
              </a:ext>
            </a:extLst>
          </p:spPr>
        </p:cxnSp>
        <p:sp>
          <p:nvSpPr>
            <p:cNvPr id="40" name="직사각형 39"/>
            <p:cNvSpPr/>
            <p:nvPr/>
          </p:nvSpPr>
          <p:spPr bwMode="auto">
            <a:xfrm>
              <a:off x="2584450" y="5981700"/>
              <a:ext cx="3486150" cy="292100"/>
            </a:xfrm>
            <a:prstGeom prst="rect">
              <a:avLst/>
            </a:prstGeom>
          </p:spPr>
          <p:txBody>
            <a:bodyPr>
              <a:spAutoFit/>
            </a:bodyPr>
            <a:lstStyle/>
            <a:p>
              <a:pPr fontAlgn="auto" latinLnBrk="0">
                <a:spcBef>
                  <a:spcPts val="0"/>
                </a:spcBef>
                <a:spcAft>
                  <a:spcPts val="0"/>
                </a:spcAft>
                <a:defRPr/>
              </a:pPr>
              <a:r>
                <a:rPr kumimoji="0" lang="en-US" altLang="ko-KR" sz="1300" kern="0" dirty="0">
                  <a:solidFill>
                    <a:srgbClr val="002060"/>
                  </a:solidFill>
                  <a:latin typeface="HY헤드라인M" pitchFamily="18" charset="-127"/>
                  <a:ea typeface="HY헤드라인M" pitchFamily="18" charset="-127"/>
                </a:rPr>
                <a:t>   Low </a:t>
              </a:r>
              <a:r>
                <a:rPr kumimoji="0" lang="ko-KR" altLang="en-US" sz="1300" kern="0" dirty="0">
                  <a:solidFill>
                    <a:srgbClr val="002060"/>
                  </a:solidFill>
                  <a:latin typeface="HY헤드라인M" pitchFamily="18" charset="-127"/>
                  <a:ea typeface="HY헤드라인M" pitchFamily="18" charset="-127"/>
                </a:rPr>
                <a:t>               </a:t>
              </a:r>
              <a:r>
                <a:rPr kumimoji="0" lang="en-US" altLang="ko-KR" sz="1300" kern="0" dirty="0">
                  <a:solidFill>
                    <a:srgbClr val="002060"/>
                  </a:solidFill>
                  <a:latin typeface="HY헤드라인M" pitchFamily="18" charset="-127"/>
                  <a:ea typeface="HY헤드라인M" pitchFamily="18" charset="-127"/>
                </a:rPr>
                <a:t>Medium</a:t>
              </a:r>
              <a:r>
                <a:rPr kumimoji="0" lang="ko-KR" altLang="en-US" sz="1300" kern="0" dirty="0">
                  <a:solidFill>
                    <a:srgbClr val="002060"/>
                  </a:solidFill>
                  <a:latin typeface="HY헤드라인M" pitchFamily="18" charset="-127"/>
                  <a:ea typeface="HY헤드라인M" pitchFamily="18" charset="-127"/>
                </a:rPr>
                <a:t>      </a:t>
              </a:r>
              <a:r>
                <a:rPr kumimoji="0" lang="en-US" altLang="ko-KR" sz="1300" kern="0" dirty="0">
                  <a:solidFill>
                    <a:srgbClr val="002060"/>
                  </a:solidFill>
                  <a:latin typeface="HY헤드라인M" pitchFamily="18" charset="-127"/>
                  <a:ea typeface="HY헤드라인M" pitchFamily="18" charset="-127"/>
                </a:rPr>
                <a:t>High mobility</a:t>
              </a:r>
              <a:endParaRPr kumimoji="0" lang="ko-KR" altLang="en-US" sz="1300" kern="0" dirty="0">
                <a:solidFill>
                  <a:srgbClr val="002060"/>
                </a:solidFill>
                <a:latin typeface="HY헤드라인M" pitchFamily="18" charset="-127"/>
                <a:ea typeface="HY헤드라인M" pitchFamily="18" charset="-127"/>
              </a:endParaRPr>
            </a:p>
          </p:txBody>
        </p:sp>
        <p:sp>
          <p:nvSpPr>
            <p:cNvPr id="41" name="TextBox 40"/>
            <p:cNvSpPr txBox="1"/>
            <p:nvPr/>
          </p:nvSpPr>
          <p:spPr>
            <a:xfrm>
              <a:off x="2232273" y="3639475"/>
              <a:ext cx="400110" cy="2330096"/>
            </a:xfrm>
            <a:prstGeom prst="rect">
              <a:avLst/>
            </a:prstGeom>
            <a:noFill/>
          </p:spPr>
          <p:txBody>
            <a:bodyPr vert="vert270">
              <a:spAutoFit/>
            </a:bodyPr>
            <a:lstStyle/>
            <a:p>
              <a:pPr algn="r">
                <a:defRPr/>
              </a:pPr>
              <a:r>
                <a:rPr lang="en-US" altLang="ko-KR" sz="1400" dirty="0" smtClean="0">
                  <a:solidFill>
                    <a:srgbClr val="002060"/>
                  </a:solidFill>
                  <a:latin typeface="HY헤드라인M" pitchFamily="18" charset="-127"/>
                  <a:ea typeface="HY헤드라인M" pitchFamily="18" charset="-127"/>
                </a:rPr>
                <a:t>Mobile </a:t>
              </a:r>
              <a:r>
                <a:rPr lang="en-US" altLang="ko-KR" sz="1400" dirty="0">
                  <a:solidFill>
                    <a:srgbClr val="002060"/>
                  </a:solidFill>
                  <a:latin typeface="HY헤드라인M" pitchFamily="18" charset="-127"/>
                  <a:ea typeface="HY헤드라인M" pitchFamily="18" charset="-127"/>
                </a:rPr>
                <a:t>Internet </a:t>
              </a:r>
              <a:r>
                <a:rPr lang="en-US" altLang="ko-KR" sz="1400" dirty="0" smtClean="0">
                  <a:solidFill>
                    <a:srgbClr val="002060"/>
                  </a:solidFill>
                  <a:latin typeface="HY헤드라인M" pitchFamily="18" charset="-127"/>
                  <a:ea typeface="HY헤드라인M" pitchFamily="18" charset="-127"/>
                </a:rPr>
                <a:t>Use</a:t>
              </a:r>
              <a:endParaRPr lang="ko-KR" altLang="en-US" sz="1400" dirty="0">
                <a:solidFill>
                  <a:srgbClr val="002060"/>
                </a:solidFill>
                <a:latin typeface="HY헤드라인M" pitchFamily="18" charset="-127"/>
                <a:ea typeface="HY헤드라인M" pitchFamily="18" charset="-127"/>
              </a:endParaRPr>
            </a:p>
          </p:txBody>
        </p:sp>
        <p:graphicFrame>
          <p:nvGraphicFramePr>
            <p:cNvPr id="42" name="차트 291"/>
            <p:cNvGraphicFramePr>
              <a:graphicFrameLocks/>
            </p:cNvGraphicFramePr>
            <p:nvPr>
              <p:extLst>
                <p:ext uri="{D42A27DB-BD31-4B8C-83A1-F6EECF244321}">
                  <p14:modId xmlns:p14="http://schemas.microsoft.com/office/powerpoint/2010/main" xmlns="" val="2701197301"/>
                </p:ext>
              </p:extLst>
            </p:nvPr>
          </p:nvGraphicFramePr>
          <p:xfrm>
            <a:off x="2557463" y="3703638"/>
            <a:ext cx="3644900" cy="2224087"/>
          </p:xfrm>
          <a:graphic>
            <a:graphicData uri="http://schemas.openxmlformats.org/presentationml/2006/ole">
              <p:oleObj spid="_x0000_s2071" r:id="rId3" imgW="3645724" imgH="2225233" progId="Excel.Chart.8">
                <p:embed/>
              </p:oleObj>
            </a:graphicData>
          </a:graphic>
        </p:graphicFrame>
        <p:sp>
          <p:nvSpPr>
            <p:cNvPr id="43" name="자유형 42"/>
            <p:cNvSpPr/>
            <p:nvPr/>
          </p:nvSpPr>
          <p:spPr>
            <a:xfrm>
              <a:off x="4965700" y="4383088"/>
              <a:ext cx="919163" cy="746125"/>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44" name="자유형 43"/>
            <p:cNvSpPr/>
            <p:nvPr/>
          </p:nvSpPr>
          <p:spPr>
            <a:xfrm>
              <a:off x="2862263" y="3624263"/>
              <a:ext cx="2076450" cy="1703387"/>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grpSp>
          <p:nvGrpSpPr>
            <p:cNvPr id="45" name="그룹 269"/>
            <p:cNvGrpSpPr>
              <a:grpSpLocks/>
            </p:cNvGrpSpPr>
            <p:nvPr/>
          </p:nvGrpSpPr>
          <p:grpSpPr bwMode="auto">
            <a:xfrm>
              <a:off x="2817813" y="3586163"/>
              <a:ext cx="3100387" cy="1800225"/>
              <a:chOff x="1838801" y="2288417"/>
              <a:chExt cx="5483924" cy="2506759"/>
            </a:xfrm>
          </p:grpSpPr>
          <p:sp>
            <p:nvSpPr>
              <p:cNvPr id="46" name="타원 45"/>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47" name="타원 46"/>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48" name="타원 47"/>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49" name="타원 48"/>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0" name="타원 49"/>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1" name="타원 50"/>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2" name="타원 51"/>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3" name="타원 52"/>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4" name="타원 53"/>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5" name="타원 54"/>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6" name="타원 55"/>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7" name="타원 56"/>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8" name="타원 57"/>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sp>
            <p:nvSpPr>
              <p:cNvPr id="59" name="타원 58"/>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dirty="0"/>
              </a:p>
            </p:txBody>
          </p:sp>
        </p:grpSp>
        <p:pic>
          <p:nvPicPr>
            <p:cNvPr id="60" name="그림 6"/>
            <p:cNvPicPr>
              <a:picLocks noChangeAspect="1"/>
            </p:cNvPicPr>
            <p:nvPr/>
          </p:nvPicPr>
          <p:blipFill rotWithShape="1">
            <a:blip r:embed="rId4">
              <a:extLst>
                <a:ext uri="{28A0092B-C50C-407E-A947-70E740481C1C}">
                  <a14:useLocalDpi xmlns:a14="http://schemas.microsoft.com/office/drawing/2010/main" xmlns="" val="0"/>
                </a:ext>
              </a:extLst>
            </a:blip>
            <a:srcRect t="11335"/>
            <a:stretch/>
          </p:blipFill>
          <p:spPr bwMode="auto">
            <a:xfrm>
              <a:off x="3984625" y="3284984"/>
              <a:ext cx="809625" cy="689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 name="직사각형 60"/>
            <p:cNvSpPr/>
            <p:nvPr/>
          </p:nvSpPr>
          <p:spPr>
            <a:xfrm>
              <a:off x="4867957" y="4204309"/>
              <a:ext cx="1206500" cy="2400300"/>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62" name="TextBox 7"/>
            <p:cNvSpPr txBox="1">
              <a:spLocks noChangeArrowheads="1"/>
            </p:cNvSpPr>
            <p:nvPr/>
          </p:nvSpPr>
          <p:spPr bwMode="auto">
            <a:xfrm>
              <a:off x="3532188" y="3933056"/>
              <a:ext cx="22240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en-US" altLang="ko-KR" sz="1400" dirty="0">
                  <a:latin typeface="Times New Roman" pitchFamily="18" charset="0"/>
                  <a:ea typeface="돋움" pitchFamily="50" charset="-127"/>
                </a:rPr>
                <a:t>Freedom of two hands !</a:t>
              </a:r>
              <a:endParaRPr lang="ko-KR" altLang="en-US" sz="1400" dirty="0">
                <a:latin typeface="Times New Roman" pitchFamily="18" charset="0"/>
                <a:ea typeface="돋움" pitchFamily="50" charset="-127"/>
              </a:endParaRPr>
            </a:p>
          </p:txBody>
        </p:sp>
        <p:sp>
          <p:nvSpPr>
            <p:cNvPr id="63" name="TextBox 62"/>
            <p:cNvSpPr txBox="1"/>
            <p:nvPr/>
          </p:nvSpPr>
          <p:spPr bwMode="auto">
            <a:xfrm>
              <a:off x="4794250" y="6237288"/>
              <a:ext cx="1390650" cy="261937"/>
            </a:xfrm>
            <a:prstGeom prst="rect">
              <a:avLst/>
            </a:prstGeom>
            <a:noFill/>
          </p:spPr>
          <p:txBody>
            <a:bodyPr wrap="none">
              <a:spAutoFit/>
            </a:bodyPr>
            <a:lstStyle/>
            <a:p>
              <a:pPr>
                <a:defRPr/>
              </a:pPr>
              <a:r>
                <a:rPr lang="en-US" altLang="ko-KR" sz="1100" b="1" dirty="0">
                  <a:latin typeface="+mn-ea"/>
                  <a:ea typeface="굴림" pitchFamily="50" charset="-127"/>
                </a:rPr>
                <a:t>(above 100km/h )</a:t>
              </a:r>
              <a:endParaRPr lang="en-US" altLang="ko-KR" sz="900" b="1" dirty="0">
                <a:latin typeface="+mn-ea"/>
                <a:ea typeface="굴림" pitchFamily="50" charset="-127"/>
              </a:endParaRPr>
            </a:p>
          </p:txBody>
        </p:sp>
      </p:grpSp>
    </p:spTree>
    <p:extLst>
      <p:ext uri="{BB962C8B-B14F-4D97-AF65-F5344CB8AC3E}">
        <p14:creationId xmlns:p14="http://schemas.microsoft.com/office/powerpoint/2010/main" xmlns="" val="3318232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582960"/>
          </a:xfrm>
        </p:spPr>
        <p:txBody>
          <a:bodyPr/>
          <a:lstStyle/>
          <a:p>
            <a:r>
              <a:rPr lang="en-US" altLang="ko-KR" dirty="0" smtClean="0"/>
              <a:t>Background (2/3)</a:t>
            </a:r>
            <a:endParaRPr lang="ko-KR" altLang="en-US" dirty="0"/>
          </a:p>
        </p:txBody>
      </p:sp>
      <p:sp>
        <p:nvSpPr>
          <p:cNvPr id="3" name="내용 개체 틀 2"/>
          <p:cNvSpPr>
            <a:spLocks noGrp="1"/>
          </p:cNvSpPr>
          <p:nvPr>
            <p:ph idx="1"/>
          </p:nvPr>
        </p:nvSpPr>
        <p:spPr>
          <a:xfrm>
            <a:off x="685800" y="1340768"/>
            <a:ext cx="7772400" cy="4755232"/>
          </a:xfrm>
        </p:spPr>
        <p:txBody>
          <a:bodyPr/>
          <a:lstStyle/>
          <a:p>
            <a:pPr lvl="2"/>
            <a:endParaRPr lang="en-US" altLang="ko-KR" dirty="0" smtClean="0"/>
          </a:p>
          <a:p>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dirty="0" smtClean="0"/>
              <a:t>November 2014</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0119CF-14A8-45EF-975C-475F6BA8AF80}" type="slidenum">
              <a:rPr lang="en-US" altLang="ko-KR" smtClean="0"/>
              <a:pPr/>
              <a:t>5</a:t>
            </a:fld>
            <a:endParaRPr lang="en-US" altLang="ko-KR"/>
          </a:p>
        </p:txBody>
      </p:sp>
      <p:grpSp>
        <p:nvGrpSpPr>
          <p:cNvPr id="7" name="그룹 6"/>
          <p:cNvGrpSpPr/>
          <p:nvPr/>
        </p:nvGrpSpPr>
        <p:grpSpPr>
          <a:xfrm>
            <a:off x="857223" y="2276872"/>
            <a:ext cx="7247688" cy="2520280"/>
            <a:chOff x="857223" y="2276872"/>
            <a:chExt cx="7247688" cy="2520280"/>
          </a:xfrm>
        </p:grpSpPr>
        <p:sp>
          <p:nvSpPr>
            <p:cNvPr id="65" name="모서리가 둥근 직사각형 64"/>
            <p:cNvSpPr/>
            <p:nvPr/>
          </p:nvSpPr>
          <p:spPr>
            <a:xfrm>
              <a:off x="1002220" y="2555764"/>
              <a:ext cx="7081908" cy="1922316"/>
            </a:xfrm>
            <a:prstGeom prst="roundRect">
              <a:avLst>
                <a:gd name="adj" fmla="val 0"/>
              </a:avLst>
            </a:prstGeom>
            <a:solidFill>
              <a:schemeClr val="bg1"/>
            </a:solidFill>
            <a:ln w="19050">
              <a:noFill/>
              <a:prstDash val="solid"/>
            </a:ln>
            <a:effectLst>
              <a:outerShdw blurRad="25400" dist="12700" dir="2700000" algn="tl" rotWithShape="0">
                <a:prstClr val="black">
                  <a:alpha val="40000"/>
                </a:prstClr>
              </a:outerShdw>
            </a:effectLst>
            <a:scene3d>
              <a:camera prst="orthographicFront"/>
              <a:lightRig rig="threePt" dir="t"/>
            </a:scene3d>
            <a:sp3d>
              <a:bevelT w="254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00" dirty="0"/>
            </a:p>
          </p:txBody>
        </p:sp>
        <p:grpSp>
          <p:nvGrpSpPr>
            <p:cNvPr id="66" name="그룹 65"/>
            <p:cNvGrpSpPr/>
            <p:nvPr/>
          </p:nvGrpSpPr>
          <p:grpSpPr>
            <a:xfrm>
              <a:off x="997529" y="2276872"/>
              <a:ext cx="7107382" cy="341433"/>
              <a:chOff x="817250" y="1082318"/>
              <a:chExt cx="7124775" cy="341433"/>
            </a:xfrm>
          </p:grpSpPr>
          <p:sp>
            <p:nvSpPr>
              <p:cNvPr id="67" name="양쪽 모서리가 둥근 사각형 66"/>
              <p:cNvSpPr/>
              <p:nvPr/>
            </p:nvSpPr>
            <p:spPr bwMode="auto">
              <a:xfrm>
                <a:off x="817250" y="1082318"/>
                <a:ext cx="7110858" cy="340545"/>
              </a:xfrm>
              <a:prstGeom prst="round2SameRect">
                <a:avLst>
                  <a:gd name="adj1" fmla="val 38391"/>
                  <a:gd name="adj2" fmla="val 0"/>
                </a:avLst>
              </a:prstGeom>
              <a:solidFill>
                <a:schemeClr val="tx2">
                  <a:lumMod val="75000"/>
                </a:schemeClr>
              </a:solidFill>
              <a:ln>
                <a:noFill/>
              </a:ln>
              <a:effectLst>
                <a:outerShdw blurRad="12700" dist="25400" dir="2700000" algn="tl" rotWithShape="0">
                  <a:prstClr val="black">
                    <a:alpha val="40000"/>
                  </a:prstClr>
                </a:outerShdw>
              </a:effectLst>
              <a:scene3d>
                <a:camera prst="orthographicFront"/>
                <a:lightRig rig="threePt" dir="t"/>
              </a:scene3d>
              <a:sp3d>
                <a:bevelT w="127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sp>
            <p:nvSpPr>
              <p:cNvPr id="68" name="양쪽 모서리가 둥근 사각형 67"/>
              <p:cNvSpPr/>
              <p:nvPr/>
            </p:nvSpPr>
            <p:spPr bwMode="auto">
              <a:xfrm>
                <a:off x="833083" y="1083206"/>
                <a:ext cx="7108942" cy="340545"/>
              </a:xfrm>
              <a:prstGeom prst="round2SameRect">
                <a:avLst>
                  <a:gd name="adj1" fmla="val 38391"/>
                  <a:gd name="adj2" fmla="val 0"/>
                </a:avLst>
              </a:prstGeom>
              <a:gradFill flip="none" rotWithShape="1">
                <a:gsLst>
                  <a:gs pos="0">
                    <a:sysClr val="window" lastClr="FFFFFF"/>
                  </a:gs>
                  <a:gs pos="100000">
                    <a:sysClr val="window" lastClr="FFFFFF">
                      <a:alpha val="0"/>
                    </a:sysClr>
                  </a:gs>
                  <a:gs pos="100000">
                    <a:sysClr val="window" lastClr="FFFFFF"/>
                  </a:gs>
                </a:gsLst>
                <a:lin ang="5400000" scaled="1"/>
                <a:tileRect/>
              </a:gradFill>
              <a:ln w="19050" cap="flat" cmpd="sng" algn="ctr">
                <a:noFill/>
                <a:prstDash val="solid"/>
              </a:ln>
              <a:effectLst/>
              <a:scene3d>
                <a:camera prst="perspectiveAbove" fov="0">
                  <a:rot lat="0" lon="0" rev="0"/>
                </a:camera>
                <a:lightRig rig="flat" dir="t">
                  <a:rot lat="0" lon="0" rev="7920000"/>
                </a:lightRig>
              </a:scene3d>
              <a:sp3d prstMaterial="clear">
                <a:bevelT w="57150" h="57150"/>
              </a:sp3d>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auto">
                  <a:spcBef>
                    <a:spcPts val="0"/>
                  </a:spcBef>
                  <a:spcAft>
                    <a:spcPts val="0"/>
                  </a:spcAft>
                  <a:defRPr/>
                </a:pPr>
                <a:endParaRPr kumimoji="0" lang="ko-KR" altLang="en-US" dirty="0">
                  <a:solidFill>
                    <a:prstClr val="white"/>
                  </a:solidFill>
                  <a:latin typeface="HY견고딕" pitchFamily="18" charset="-127"/>
                  <a:ea typeface="HY견고딕" pitchFamily="18" charset="-127"/>
                </a:endParaRPr>
              </a:p>
            </p:txBody>
          </p:sp>
        </p:grpSp>
        <p:sp>
          <p:nvSpPr>
            <p:cNvPr id="69" name="TextBox 68"/>
            <p:cNvSpPr txBox="1"/>
            <p:nvPr/>
          </p:nvSpPr>
          <p:spPr>
            <a:xfrm>
              <a:off x="1330789" y="2301111"/>
              <a:ext cx="6540252" cy="307777"/>
            </a:xfrm>
            <a:prstGeom prst="rect">
              <a:avLst/>
            </a:prstGeom>
            <a:noFill/>
          </p:spPr>
          <p:txBody>
            <a:bodyPr wrap="none" rtlCol="0">
              <a:spAutoFit/>
            </a:bodyPr>
            <a:lstStyle/>
            <a:p>
              <a:pPr algn="dist"/>
              <a:r>
                <a:rPr lang="en-US" altLang="ko-KR" sz="1400" b="1" dirty="0" smtClean="0">
                  <a:solidFill>
                    <a:schemeClr val="bg1"/>
                  </a:solidFill>
                  <a:effectLst>
                    <a:outerShdw blurRad="38100" dist="38100" dir="2700000" algn="tl">
                      <a:srgbClr val="000000">
                        <a:alpha val="43137"/>
                      </a:srgbClr>
                    </a:outerShdw>
                  </a:effectLst>
                  <a:latin typeface="+mn-ea"/>
                  <a:ea typeface="+mn-ea"/>
                </a:rPr>
                <a:t>‘</a:t>
              </a:r>
              <a:r>
                <a:rPr lang="en-US" altLang="ko-KR" sz="1400" b="1" dirty="0" smtClean="0">
                  <a:solidFill>
                    <a:srgbClr val="FFFF00"/>
                  </a:solidFill>
                  <a:effectLst>
                    <a:outerShdw blurRad="38100" dist="38100" dir="2700000" algn="tl">
                      <a:srgbClr val="000000">
                        <a:alpha val="43137"/>
                      </a:srgbClr>
                    </a:outerShdw>
                  </a:effectLst>
                  <a:latin typeface="+mn-ea"/>
                  <a:ea typeface="+mn-ea"/>
                </a:rPr>
                <a:t>Home</a:t>
              </a:r>
              <a:r>
                <a:rPr lang="en-US" altLang="ko-KR" sz="1400" b="1" dirty="0" smtClean="0">
                  <a:solidFill>
                    <a:schemeClr val="bg1"/>
                  </a:solidFill>
                  <a:effectLst>
                    <a:outerShdw blurRad="38100" dist="38100" dir="2700000" algn="tl">
                      <a:srgbClr val="000000">
                        <a:alpha val="43137"/>
                      </a:srgbClr>
                    </a:outerShdw>
                  </a:effectLst>
                  <a:latin typeface="+mn-ea"/>
                  <a:ea typeface="+mn-ea"/>
                </a:rPr>
                <a:t>’ and ‘</a:t>
              </a:r>
              <a:r>
                <a:rPr lang="en-US" altLang="ko-KR" sz="1400" b="1" dirty="0" smtClean="0">
                  <a:solidFill>
                    <a:srgbClr val="FFFF00"/>
                  </a:solidFill>
                  <a:effectLst>
                    <a:outerShdw blurRad="38100" dist="38100" dir="2700000" algn="tl">
                      <a:srgbClr val="000000">
                        <a:alpha val="43137"/>
                      </a:srgbClr>
                    </a:outerShdw>
                  </a:effectLst>
                  <a:latin typeface="+mn-ea"/>
                  <a:ea typeface="+mn-ea"/>
                </a:rPr>
                <a:t>Vehicle</a:t>
              </a:r>
              <a:r>
                <a:rPr lang="en-US" altLang="ko-KR" sz="1400" b="1" dirty="0" smtClean="0">
                  <a:solidFill>
                    <a:schemeClr val="bg1"/>
                  </a:solidFill>
                  <a:effectLst>
                    <a:outerShdw blurRad="38100" dist="38100" dir="2700000" algn="tl">
                      <a:srgbClr val="000000">
                        <a:alpha val="43137"/>
                      </a:srgbClr>
                    </a:outerShdw>
                  </a:effectLst>
                  <a:latin typeface="+mn-ea"/>
                  <a:ea typeface="+mn-ea"/>
                </a:rPr>
                <a:t>’ are the most preferred places to use mobile Internet</a:t>
              </a:r>
              <a:endParaRPr lang="ko-KR" altLang="en-US" sz="1400" b="1" dirty="0">
                <a:solidFill>
                  <a:schemeClr val="bg1"/>
                </a:solidFill>
                <a:effectLst>
                  <a:outerShdw blurRad="38100" dist="38100" dir="2700000" algn="tl">
                    <a:srgbClr val="000000">
                      <a:alpha val="43137"/>
                    </a:srgbClr>
                  </a:outerShdw>
                </a:effectLst>
                <a:latin typeface="+mn-ea"/>
                <a:ea typeface="+mn-ea"/>
              </a:endParaRPr>
            </a:p>
          </p:txBody>
        </p:sp>
        <p:grpSp>
          <p:nvGrpSpPr>
            <p:cNvPr id="70" name="그룹 13"/>
            <p:cNvGrpSpPr>
              <a:grpSpLocks/>
            </p:cNvGrpSpPr>
            <p:nvPr/>
          </p:nvGrpSpPr>
          <p:grpSpPr bwMode="auto">
            <a:xfrm>
              <a:off x="1270773" y="2888275"/>
              <a:ext cx="1397530" cy="1352754"/>
              <a:chOff x="4688726" y="2803955"/>
              <a:chExt cx="995721" cy="988200"/>
            </a:xfrm>
          </p:grpSpPr>
          <p:grpSp>
            <p:nvGrpSpPr>
              <p:cNvPr id="71" name="그룹 10"/>
              <p:cNvGrpSpPr>
                <a:grpSpLocks noChangeAspect="1"/>
              </p:cNvGrpSpPr>
              <p:nvPr/>
            </p:nvGrpSpPr>
            <p:grpSpPr bwMode="auto">
              <a:xfrm>
                <a:off x="4692486" y="2803955"/>
                <a:ext cx="988200" cy="988200"/>
                <a:chOff x="4157375" y="2800346"/>
                <a:chExt cx="1620000" cy="1620000"/>
              </a:xfrm>
            </p:grpSpPr>
            <p:sp>
              <p:nvSpPr>
                <p:cNvPr id="73" name="타원 72"/>
                <p:cNvSpPr/>
                <p:nvPr/>
              </p:nvSpPr>
              <p:spPr>
                <a:xfrm>
                  <a:off x="4157605" y="2800346"/>
                  <a:ext cx="1619544" cy="1620000"/>
                </a:xfrm>
                <a:prstGeom prst="ellipse">
                  <a:avLst/>
                </a:prstGeom>
                <a:gradFill flip="none" rotWithShape="1">
                  <a:gsLst>
                    <a:gs pos="0">
                      <a:srgbClr val="E8E8E8"/>
                    </a:gs>
                    <a:gs pos="100000">
                      <a:srgbClr val="F3F3F3"/>
                    </a:gs>
                  </a:gsLst>
                  <a:lin ang="18900000" scaled="1"/>
                  <a:tileRect/>
                </a:gradFill>
                <a:ln w="9525" cap="flat" cmpd="sng" algn="ctr">
                  <a:solidFill>
                    <a:srgbClr val="969696"/>
                  </a:solidFill>
                  <a:prstDash val="solid"/>
                </a:ln>
                <a:effectLst>
                  <a:outerShdw blurRad="50800" dist="38100" dir="5400000" algn="t" rotWithShape="0">
                    <a:prstClr val="black">
                      <a:alpha val="40000"/>
                    </a:prstClr>
                  </a:outerShdw>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4" name="타원 73"/>
                <p:cNvSpPr/>
                <p:nvPr/>
              </p:nvSpPr>
              <p:spPr>
                <a:xfrm>
                  <a:off x="4249236" y="2891742"/>
                  <a:ext cx="1436279" cy="1437207"/>
                </a:xfrm>
                <a:prstGeom prst="ellipse">
                  <a:avLst/>
                </a:prstGeom>
                <a:gradFill>
                  <a:gsLst>
                    <a:gs pos="0">
                      <a:srgbClr val="7030A0"/>
                    </a:gs>
                    <a:gs pos="100000">
                      <a:srgbClr val="002060"/>
                    </a:gs>
                  </a:gsLst>
                  <a:lin ang="5400000" scaled="0"/>
                </a:gradFill>
                <a:ln w="9525" cap="flat" cmpd="sng" algn="ctr">
                  <a:solidFill>
                    <a:srgbClr val="C0504D">
                      <a:lumMod val="50000"/>
                    </a:srgbClr>
                  </a:solid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5" name="원형 74"/>
                <p:cNvSpPr/>
                <p:nvPr/>
              </p:nvSpPr>
              <p:spPr>
                <a:xfrm>
                  <a:off x="4249236" y="2891742"/>
                  <a:ext cx="1436279" cy="1437207"/>
                </a:xfrm>
                <a:prstGeom prst="pie">
                  <a:avLst>
                    <a:gd name="adj1" fmla="val 10800000"/>
                    <a:gd name="adj2" fmla="val 2603"/>
                  </a:avLst>
                </a:prstGeom>
                <a:gradFill>
                  <a:gsLst>
                    <a:gs pos="0">
                      <a:srgbClr val="FFFFFF">
                        <a:alpha val="15000"/>
                      </a:srgbClr>
                    </a:gs>
                    <a:gs pos="100000">
                      <a:srgbClr val="FFFFFF">
                        <a:alpha val="8000"/>
                      </a:srgbClr>
                    </a:gs>
                  </a:gsLst>
                  <a:lin ang="5400000" scaled="0"/>
                </a:gradFill>
                <a:ln w="9525"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white"/>
                    </a:solidFill>
                    <a:latin typeface="HY견고딕" pitchFamily="18" charset="-127"/>
                    <a:ea typeface="HY견고딕" pitchFamily="18" charset="-127"/>
                  </a:endParaRPr>
                </a:p>
              </p:txBody>
            </p:sp>
            <p:sp>
              <p:nvSpPr>
                <p:cNvPr id="76" name="막힌 원호 75"/>
                <p:cNvSpPr/>
                <p:nvPr/>
              </p:nvSpPr>
              <p:spPr>
                <a:xfrm>
                  <a:off x="4267868" y="2913097"/>
                  <a:ext cx="1403528" cy="1403528"/>
                </a:xfrm>
                <a:prstGeom prst="blockArc">
                  <a:avLst>
                    <a:gd name="adj1" fmla="val 10800000"/>
                    <a:gd name="adj2" fmla="val 0"/>
                    <a:gd name="adj3" fmla="val 749"/>
                  </a:avLst>
                </a:prstGeom>
                <a:gradFill>
                  <a:gsLst>
                    <a:gs pos="50000">
                      <a:srgbClr val="FFFFFF"/>
                    </a:gs>
                    <a:gs pos="0">
                      <a:srgbClr val="FFFFFF"/>
                    </a:gs>
                    <a:gs pos="100000">
                      <a:srgbClr val="FFFFFF">
                        <a:alpha val="0"/>
                      </a:srgbClr>
                    </a:gs>
                  </a:gsLst>
                  <a:lin ang="5400000" scaled="0"/>
                </a:gra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600" kern="0" dirty="0">
                    <a:solidFill>
                      <a:prstClr val="black"/>
                    </a:solidFill>
                    <a:latin typeface="HY견고딕" pitchFamily="18" charset="-127"/>
                    <a:ea typeface="HY견고딕" pitchFamily="18" charset="-127"/>
                  </a:endParaRPr>
                </a:p>
              </p:txBody>
            </p:sp>
          </p:grpSp>
          <p:sp>
            <p:nvSpPr>
              <p:cNvPr id="72" name="TextBox 71"/>
              <p:cNvSpPr txBox="1"/>
              <p:nvPr/>
            </p:nvSpPr>
            <p:spPr>
              <a:xfrm>
                <a:off x="4688726" y="3028254"/>
                <a:ext cx="995721" cy="539601"/>
              </a:xfrm>
              <a:prstGeom prst="rect">
                <a:avLst/>
              </a:prstGeom>
              <a:noFill/>
            </p:spPr>
            <p:txBody>
              <a:bodyPr anchor="ctr">
                <a:spAutoFit/>
              </a:bodyPr>
              <a:lstStyle/>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Where?</a:t>
                </a:r>
              </a:p>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Mobile</a:t>
                </a:r>
              </a:p>
              <a:p>
                <a:pPr algn="ctr" fontAlgn="auto" latinLnBrk="0">
                  <a:spcBef>
                    <a:spcPts val="0"/>
                  </a:spcBef>
                  <a:spcAft>
                    <a:spcPts val="0"/>
                  </a:spcAft>
                  <a:defRPr/>
                </a:pPr>
                <a:r>
                  <a:rPr kumimoji="0" lang="en-US" altLang="ko-KR" sz="1400" kern="0" dirty="0" smtClean="0">
                    <a:solidFill>
                      <a:schemeClr val="bg1"/>
                    </a:solidFill>
                    <a:effectLst>
                      <a:outerShdw blurRad="63500" sx="101000" sy="101000" algn="ctr" rotWithShape="0">
                        <a:prstClr val="black">
                          <a:alpha val="30000"/>
                        </a:prstClr>
                      </a:outerShdw>
                    </a:effectLst>
                    <a:latin typeface="HY견고딕" panose="02030600000101010101" pitchFamily="18" charset="-127"/>
                    <a:ea typeface="HY견고딕" panose="02030600000101010101" pitchFamily="18" charset="-127"/>
                    <a:cs typeface="Arial" pitchFamily="34" charset="0"/>
                  </a:rPr>
                  <a:t>Internet</a:t>
                </a:r>
              </a:p>
            </p:txBody>
          </p:sp>
        </p:grpSp>
        <p:sp>
          <p:nvSpPr>
            <p:cNvPr id="77" name="TextBox 76"/>
            <p:cNvSpPr txBox="1"/>
            <p:nvPr/>
          </p:nvSpPr>
          <p:spPr>
            <a:xfrm>
              <a:off x="3103861" y="3973568"/>
              <a:ext cx="514886" cy="230832"/>
            </a:xfrm>
            <a:prstGeom prst="rect">
              <a:avLst/>
            </a:prstGeom>
            <a:noFill/>
          </p:spPr>
          <p:txBody>
            <a:bodyPr wrap="none" rtlCol="0">
              <a:spAutoFit/>
            </a:bodyPr>
            <a:lstStyle/>
            <a:p>
              <a:pPr algn="ctr"/>
              <a:r>
                <a:rPr lang="en-US" altLang="ko-KR" sz="900" b="1" dirty="0" smtClean="0">
                  <a:latin typeface="+mn-ea"/>
                  <a:ea typeface="+mn-ea"/>
                </a:rPr>
                <a:t>Home</a:t>
              </a:r>
              <a:endParaRPr lang="en-US" altLang="ko-KR" sz="900" b="1" dirty="0">
                <a:latin typeface="+mn-ea"/>
                <a:ea typeface="+mn-ea"/>
              </a:endParaRPr>
            </a:p>
          </p:txBody>
        </p:sp>
        <p:sp>
          <p:nvSpPr>
            <p:cNvPr id="78" name="TextBox 77"/>
            <p:cNvSpPr txBox="1"/>
            <p:nvPr/>
          </p:nvSpPr>
          <p:spPr>
            <a:xfrm>
              <a:off x="3770655" y="3973568"/>
              <a:ext cx="580608" cy="230832"/>
            </a:xfrm>
            <a:prstGeom prst="rect">
              <a:avLst/>
            </a:prstGeom>
            <a:noFill/>
          </p:spPr>
          <p:txBody>
            <a:bodyPr wrap="none" rtlCol="0">
              <a:spAutoFit/>
            </a:bodyPr>
            <a:lstStyle/>
            <a:p>
              <a:pPr algn="ctr"/>
              <a:r>
                <a:rPr lang="en-US" altLang="ko-KR" sz="900" b="1" dirty="0" smtClean="0">
                  <a:latin typeface="+mn-ea"/>
                  <a:ea typeface="+mn-ea"/>
                </a:rPr>
                <a:t>Vehicle</a:t>
              </a:r>
              <a:endParaRPr lang="ko-KR" altLang="en-US" sz="900" b="1" dirty="0">
                <a:latin typeface="+mn-ea"/>
                <a:ea typeface="+mn-ea"/>
              </a:endParaRPr>
            </a:p>
          </p:txBody>
        </p:sp>
        <p:sp>
          <p:nvSpPr>
            <p:cNvPr id="79" name="TextBox 78"/>
            <p:cNvSpPr txBox="1"/>
            <p:nvPr/>
          </p:nvSpPr>
          <p:spPr>
            <a:xfrm>
              <a:off x="4432495" y="3973568"/>
              <a:ext cx="566182" cy="230832"/>
            </a:xfrm>
            <a:prstGeom prst="rect">
              <a:avLst/>
            </a:prstGeom>
            <a:noFill/>
          </p:spPr>
          <p:txBody>
            <a:bodyPr wrap="none" rtlCol="0">
              <a:spAutoFit/>
            </a:bodyPr>
            <a:lstStyle/>
            <a:p>
              <a:pPr algn="ctr"/>
              <a:r>
                <a:rPr lang="en-US" altLang="ko-KR" sz="900" b="1" dirty="0" smtClean="0">
                  <a:latin typeface="+mn-ea"/>
                  <a:ea typeface="+mn-ea"/>
                </a:rPr>
                <a:t>Streets</a:t>
              </a:r>
              <a:endParaRPr lang="ko-KR" altLang="en-US" sz="900" b="1" dirty="0">
                <a:latin typeface="+mn-ea"/>
                <a:ea typeface="+mn-ea"/>
              </a:endParaRPr>
            </a:p>
          </p:txBody>
        </p:sp>
        <p:sp>
          <p:nvSpPr>
            <p:cNvPr id="80" name="TextBox 79"/>
            <p:cNvSpPr txBox="1"/>
            <p:nvPr/>
          </p:nvSpPr>
          <p:spPr>
            <a:xfrm>
              <a:off x="4913629" y="3973568"/>
              <a:ext cx="989373" cy="369332"/>
            </a:xfrm>
            <a:prstGeom prst="rect">
              <a:avLst/>
            </a:prstGeom>
            <a:noFill/>
          </p:spPr>
          <p:txBody>
            <a:bodyPr wrap="none" rtlCol="0">
              <a:spAutoFit/>
            </a:bodyPr>
            <a:lstStyle/>
            <a:p>
              <a:pPr algn="ctr"/>
              <a:r>
                <a:rPr lang="en-US" altLang="ko-KR" sz="900" b="1" dirty="0" smtClean="0">
                  <a:latin typeface="+mn-ea"/>
                  <a:ea typeface="+mn-ea"/>
                </a:rPr>
                <a:t>Outdoor</a:t>
              </a:r>
              <a:endParaRPr lang="ko-KR" altLang="en-US" sz="900" b="1" dirty="0">
                <a:latin typeface="+mn-ea"/>
                <a:ea typeface="+mn-ea"/>
              </a:endParaRPr>
            </a:p>
            <a:p>
              <a:pPr algn="ctr"/>
              <a:r>
                <a:rPr lang="en-US" altLang="ko-KR" sz="900" b="1" dirty="0" smtClean="0">
                  <a:latin typeface="+mn-ea"/>
                  <a:ea typeface="+mn-ea"/>
                </a:rPr>
                <a:t>(Coffee shops)</a:t>
              </a:r>
              <a:endParaRPr lang="ko-KR" altLang="en-US" sz="900" b="1" dirty="0">
                <a:latin typeface="+mn-ea"/>
                <a:ea typeface="+mn-ea"/>
              </a:endParaRPr>
            </a:p>
          </p:txBody>
        </p:sp>
        <p:sp>
          <p:nvSpPr>
            <p:cNvPr id="81" name="TextBox 80"/>
            <p:cNvSpPr txBox="1"/>
            <p:nvPr/>
          </p:nvSpPr>
          <p:spPr>
            <a:xfrm>
              <a:off x="5797284" y="3973568"/>
              <a:ext cx="482825" cy="230832"/>
            </a:xfrm>
            <a:prstGeom prst="rect">
              <a:avLst/>
            </a:prstGeom>
            <a:noFill/>
          </p:spPr>
          <p:txBody>
            <a:bodyPr wrap="none" rtlCol="0">
              <a:spAutoFit/>
            </a:bodyPr>
            <a:lstStyle/>
            <a:p>
              <a:pPr algn="ctr"/>
              <a:r>
                <a:rPr lang="en-US" altLang="ko-KR" sz="900" b="1" dirty="0" smtClean="0">
                  <a:latin typeface="+mn-ea"/>
                  <a:ea typeface="+mn-ea"/>
                </a:rPr>
                <a:t>Work</a:t>
              </a:r>
              <a:endParaRPr lang="ko-KR" altLang="en-US" sz="900" b="1" dirty="0">
                <a:latin typeface="+mn-ea"/>
                <a:ea typeface="+mn-ea"/>
              </a:endParaRPr>
            </a:p>
          </p:txBody>
        </p:sp>
        <p:sp>
          <p:nvSpPr>
            <p:cNvPr id="82" name="TextBox 81"/>
            <p:cNvSpPr txBox="1"/>
            <p:nvPr/>
          </p:nvSpPr>
          <p:spPr>
            <a:xfrm>
              <a:off x="6403105" y="3973568"/>
              <a:ext cx="518091" cy="369332"/>
            </a:xfrm>
            <a:prstGeom prst="rect">
              <a:avLst/>
            </a:prstGeom>
            <a:noFill/>
          </p:spPr>
          <p:txBody>
            <a:bodyPr wrap="none" rtlCol="0">
              <a:spAutoFit/>
            </a:bodyPr>
            <a:lstStyle/>
            <a:p>
              <a:pPr algn="ctr"/>
              <a:r>
                <a:rPr lang="en-US" altLang="ko-KR" sz="900" b="1" dirty="0" smtClean="0">
                  <a:latin typeface="+mn-ea"/>
                  <a:ea typeface="+mn-ea"/>
                </a:rPr>
                <a:t>Public</a:t>
              </a:r>
            </a:p>
            <a:p>
              <a:pPr algn="ctr"/>
              <a:r>
                <a:rPr lang="en-US" altLang="ko-KR" sz="900" b="1" dirty="0">
                  <a:latin typeface="+mn-ea"/>
                  <a:ea typeface="+mn-ea"/>
                </a:rPr>
                <a:t>s</a:t>
              </a:r>
              <a:r>
                <a:rPr lang="en-US" altLang="ko-KR" sz="900" b="1" dirty="0" smtClean="0">
                  <a:latin typeface="+mn-ea"/>
                  <a:ea typeface="+mn-ea"/>
                </a:rPr>
                <a:t>pace</a:t>
              </a:r>
              <a:endParaRPr lang="ko-KR" altLang="en-US" sz="900" b="1" dirty="0">
                <a:latin typeface="+mn-ea"/>
                <a:ea typeface="+mn-ea"/>
              </a:endParaRPr>
            </a:p>
          </p:txBody>
        </p:sp>
        <p:sp>
          <p:nvSpPr>
            <p:cNvPr id="83" name="TextBox 82"/>
            <p:cNvSpPr txBox="1"/>
            <p:nvPr/>
          </p:nvSpPr>
          <p:spPr>
            <a:xfrm>
              <a:off x="7123226" y="3973568"/>
              <a:ext cx="553357" cy="230832"/>
            </a:xfrm>
            <a:prstGeom prst="rect">
              <a:avLst/>
            </a:prstGeom>
            <a:noFill/>
          </p:spPr>
          <p:txBody>
            <a:bodyPr wrap="none" rtlCol="0">
              <a:spAutoFit/>
            </a:bodyPr>
            <a:lstStyle/>
            <a:p>
              <a:pPr algn="ctr"/>
              <a:r>
                <a:rPr lang="en-US" altLang="ko-KR" sz="900" b="1" dirty="0" smtClean="0">
                  <a:latin typeface="+mn-ea"/>
                  <a:ea typeface="+mn-ea"/>
                </a:rPr>
                <a:t>School</a:t>
              </a:r>
              <a:endParaRPr lang="ko-KR" altLang="en-US" sz="900" b="1" dirty="0">
                <a:latin typeface="+mn-ea"/>
                <a:ea typeface="+mn-ea"/>
              </a:endParaRPr>
            </a:p>
          </p:txBody>
        </p:sp>
        <p:sp>
          <p:nvSpPr>
            <p:cNvPr id="84" name="TextBox 83"/>
            <p:cNvSpPr txBox="1"/>
            <p:nvPr/>
          </p:nvSpPr>
          <p:spPr>
            <a:xfrm>
              <a:off x="857223" y="4520153"/>
              <a:ext cx="6006551" cy="276999"/>
            </a:xfrm>
            <a:prstGeom prst="rect">
              <a:avLst/>
            </a:prstGeom>
            <a:noFill/>
          </p:spPr>
          <p:txBody>
            <a:bodyPr wrap="square">
              <a:spAutoFit/>
            </a:bodyPr>
            <a:lstStyle/>
            <a:p>
              <a:pPr algn="r">
                <a:defRPr/>
              </a:pPr>
              <a:r>
                <a:rPr lang="en-US" altLang="ko-KR" sz="1200" b="1" dirty="0">
                  <a:latin typeface="+mn-ea"/>
                  <a:ea typeface="+mn-ea"/>
                </a:rPr>
                <a:t>※ </a:t>
              </a:r>
              <a:r>
                <a:rPr lang="en-US" altLang="ko-KR" sz="1200" b="1" dirty="0" smtClean="0">
                  <a:latin typeface="+mn-ea"/>
                  <a:ea typeface="+mn-ea"/>
                </a:rPr>
                <a:t>Survey 2012 for Mobile Internet Usage by Korea Internet &amp; Security Agency</a:t>
              </a:r>
              <a:endParaRPr lang="ko-KR" altLang="en-US" sz="1200" b="1" dirty="0">
                <a:latin typeface="+mn-ea"/>
                <a:ea typeface="+mn-ea"/>
              </a:endParaRPr>
            </a:p>
          </p:txBody>
        </p:sp>
        <p:sp>
          <p:nvSpPr>
            <p:cNvPr id="85" name="직사각형 84"/>
            <p:cNvSpPr/>
            <p:nvPr/>
          </p:nvSpPr>
          <p:spPr>
            <a:xfrm>
              <a:off x="3760218" y="2724485"/>
              <a:ext cx="581891" cy="1684322"/>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FF0000"/>
                </a:solidFill>
              </a:endParaRPr>
            </a:p>
          </p:txBody>
        </p:sp>
        <p:pic>
          <p:nvPicPr>
            <p:cNvPr id="86" name="그림 85"/>
            <p:cNvPicPr>
              <a:picLocks noChangeAspect="1"/>
            </p:cNvPicPr>
            <p:nvPr/>
          </p:nvPicPr>
          <p:blipFill rotWithShape="1">
            <a:blip r:embed="rId2">
              <a:extLst>
                <a:ext uri="{28A0092B-C50C-407E-A947-70E740481C1C}">
                  <a14:useLocalDpi xmlns:a14="http://schemas.microsoft.com/office/drawing/2010/main" xmlns="" val="0"/>
                </a:ext>
              </a:extLst>
            </a:blip>
            <a:srcRect l="-1775" b="44160"/>
            <a:stretch/>
          </p:blipFill>
          <p:spPr>
            <a:xfrm>
              <a:off x="2841968" y="3780774"/>
              <a:ext cx="4993950" cy="190609"/>
            </a:xfrm>
            <a:prstGeom prst="rect">
              <a:avLst/>
            </a:prstGeom>
          </p:spPr>
        </p:pic>
        <p:pic>
          <p:nvPicPr>
            <p:cNvPr id="87"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446" t="33290" r="16947" b="6863"/>
            <a:stretch/>
          </p:blipFill>
          <p:spPr bwMode="auto">
            <a:xfrm>
              <a:off x="3165025" y="2862942"/>
              <a:ext cx="557303" cy="1029476"/>
            </a:xfrm>
            <a:prstGeom prst="rect">
              <a:avLst/>
            </a:prstGeom>
            <a:noFill/>
            <a:extLst>
              <a:ext uri="{909E8E84-426E-40DD-AFC4-6F175D3DCCD1}">
                <a14:hiddenFill xmlns:a14="http://schemas.microsoft.com/office/drawing/2010/main" xmlns="">
                  <a:solidFill>
                    <a:srgbClr val="FFFFFF"/>
                  </a:solidFill>
                </a14:hiddenFill>
              </a:ext>
            </a:extLst>
          </p:spPr>
        </p:pic>
        <p:pic>
          <p:nvPicPr>
            <p:cNvPr id="88"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446" t="33290" r="16947" b="6863"/>
            <a:stretch/>
          </p:blipFill>
          <p:spPr bwMode="auto">
            <a:xfrm>
              <a:off x="3793527" y="2950746"/>
              <a:ext cx="557303" cy="941672"/>
            </a:xfrm>
            <a:prstGeom prst="rect">
              <a:avLst/>
            </a:prstGeom>
            <a:noFill/>
            <a:extLst>
              <a:ext uri="{909E8E84-426E-40DD-AFC4-6F175D3DCCD1}">
                <a14:hiddenFill xmlns:a14="http://schemas.microsoft.com/office/drawing/2010/main" xmlns="">
                  <a:solidFill>
                    <a:srgbClr val="FFFFFF"/>
                  </a:solidFill>
                </a14:hiddenFill>
              </a:ext>
            </a:extLst>
          </p:spPr>
        </p:pic>
        <p:pic>
          <p:nvPicPr>
            <p:cNvPr id="89"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446" t="33290" r="16947" b="6863"/>
            <a:stretch/>
          </p:blipFill>
          <p:spPr bwMode="auto">
            <a:xfrm>
              <a:off x="4439384" y="3144273"/>
              <a:ext cx="557303" cy="720436"/>
            </a:xfrm>
            <a:prstGeom prst="rect">
              <a:avLst/>
            </a:prstGeom>
            <a:noFill/>
            <a:extLst>
              <a:ext uri="{909E8E84-426E-40DD-AFC4-6F175D3DCCD1}">
                <a14:hiddenFill xmlns:a14="http://schemas.microsoft.com/office/drawing/2010/main" xmlns="">
                  <a:solidFill>
                    <a:srgbClr val="FFFFFF"/>
                  </a:solidFill>
                </a14:hiddenFill>
              </a:ext>
            </a:extLst>
          </p:spPr>
        </p:pic>
        <p:pic>
          <p:nvPicPr>
            <p:cNvPr id="90"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446" t="33290" r="16947" b="6863"/>
            <a:stretch/>
          </p:blipFill>
          <p:spPr bwMode="auto">
            <a:xfrm>
              <a:off x="5109238" y="3144272"/>
              <a:ext cx="557303" cy="720437"/>
            </a:xfrm>
            <a:prstGeom prst="rect">
              <a:avLst/>
            </a:prstGeom>
            <a:noFill/>
            <a:extLst>
              <a:ext uri="{909E8E84-426E-40DD-AFC4-6F175D3DCCD1}">
                <a14:hiddenFill xmlns:a14="http://schemas.microsoft.com/office/drawing/2010/main" xmlns="">
                  <a:solidFill>
                    <a:srgbClr val="FFFFFF"/>
                  </a:solidFill>
                </a14:hiddenFill>
              </a:ext>
            </a:extLst>
          </p:spPr>
        </p:pic>
        <p:pic>
          <p:nvPicPr>
            <p:cNvPr id="91"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446" t="33290" r="16947" b="6863"/>
            <a:stretch/>
          </p:blipFill>
          <p:spPr bwMode="auto">
            <a:xfrm>
              <a:off x="5761530" y="3255109"/>
              <a:ext cx="557303" cy="595745"/>
            </a:xfrm>
            <a:prstGeom prst="rect">
              <a:avLst/>
            </a:prstGeom>
            <a:noFill/>
            <a:extLst>
              <a:ext uri="{909E8E84-426E-40DD-AFC4-6F175D3DCCD1}">
                <a14:hiddenFill xmlns:a14="http://schemas.microsoft.com/office/drawing/2010/main" xmlns="">
                  <a:solidFill>
                    <a:srgbClr val="FFFFFF"/>
                  </a:solidFill>
                </a14:hiddenFill>
              </a:ext>
            </a:extLst>
          </p:spPr>
        </p:pic>
        <p:pic>
          <p:nvPicPr>
            <p:cNvPr id="92"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446" t="33290" r="16947" b="6863"/>
            <a:stretch/>
          </p:blipFill>
          <p:spPr bwMode="auto">
            <a:xfrm>
              <a:off x="6389818" y="3444320"/>
              <a:ext cx="557303" cy="406533"/>
            </a:xfrm>
            <a:prstGeom prst="rect">
              <a:avLst/>
            </a:prstGeom>
            <a:noFill/>
            <a:extLst>
              <a:ext uri="{909E8E84-426E-40DD-AFC4-6F175D3DCCD1}">
                <a14:hiddenFill xmlns:a14="http://schemas.microsoft.com/office/drawing/2010/main" xmlns="">
                  <a:solidFill>
                    <a:srgbClr val="FFFFFF"/>
                  </a:solidFill>
                </a14:hiddenFill>
              </a:ext>
            </a:extLst>
          </p:spPr>
        </p:pic>
        <p:pic>
          <p:nvPicPr>
            <p:cNvPr id="93" name="Picture 2" descr="L:\ETRI_기가코리아_뉴파워포인트\work\2차납품\img\그림1.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4446" t="33290" r="16947" b="6863"/>
            <a:stretch/>
          </p:blipFill>
          <p:spPr bwMode="auto">
            <a:xfrm>
              <a:off x="7097530" y="3490637"/>
              <a:ext cx="557303" cy="346362"/>
            </a:xfrm>
            <a:prstGeom prst="rect">
              <a:avLst/>
            </a:prstGeom>
            <a:noFill/>
            <a:extLst>
              <a:ext uri="{909E8E84-426E-40DD-AFC4-6F175D3DCCD1}">
                <a14:hiddenFill xmlns:a14="http://schemas.microsoft.com/office/drawing/2010/main" xmlns="">
                  <a:solidFill>
                    <a:srgbClr val="FFFFFF"/>
                  </a:solidFill>
                </a14:hiddenFill>
              </a:ext>
            </a:extLst>
          </p:spPr>
        </p:pic>
        <p:sp>
          <p:nvSpPr>
            <p:cNvPr id="94" name="TextBox 93"/>
            <p:cNvSpPr txBox="1"/>
            <p:nvPr/>
          </p:nvSpPr>
          <p:spPr>
            <a:xfrm>
              <a:off x="3208174" y="2747526"/>
              <a:ext cx="417102" cy="230832"/>
            </a:xfrm>
            <a:prstGeom prst="rect">
              <a:avLst/>
            </a:prstGeom>
            <a:noFill/>
          </p:spPr>
          <p:txBody>
            <a:bodyPr wrap="none" rtlCol="0">
              <a:spAutoFit/>
            </a:bodyPr>
            <a:lstStyle/>
            <a:p>
              <a:pPr algn="ctr"/>
              <a:r>
                <a:rPr lang="en-US" altLang="ko-KR" sz="900" b="1" dirty="0" smtClean="0">
                  <a:latin typeface="+mn-ea"/>
                  <a:ea typeface="+mn-ea"/>
                </a:rPr>
                <a:t>89.6</a:t>
              </a:r>
              <a:endParaRPr lang="ko-KR" altLang="en-US" sz="900" b="1" dirty="0">
                <a:latin typeface="+mn-ea"/>
                <a:ea typeface="+mn-ea"/>
              </a:endParaRPr>
            </a:p>
          </p:txBody>
        </p:sp>
        <p:sp>
          <p:nvSpPr>
            <p:cNvPr id="95" name="TextBox 94"/>
            <p:cNvSpPr txBox="1"/>
            <p:nvPr/>
          </p:nvSpPr>
          <p:spPr>
            <a:xfrm>
              <a:off x="3835744" y="2807620"/>
              <a:ext cx="417102" cy="230832"/>
            </a:xfrm>
            <a:prstGeom prst="rect">
              <a:avLst/>
            </a:prstGeom>
            <a:noFill/>
          </p:spPr>
          <p:txBody>
            <a:bodyPr wrap="none" rtlCol="0">
              <a:spAutoFit/>
            </a:bodyPr>
            <a:lstStyle/>
            <a:p>
              <a:pPr algn="ctr"/>
              <a:r>
                <a:rPr lang="en-US" altLang="ko-KR" sz="900" b="1" dirty="0" smtClean="0">
                  <a:latin typeface="+mn-ea"/>
                  <a:ea typeface="+mn-ea"/>
                </a:rPr>
                <a:t>81.3</a:t>
              </a:r>
              <a:endParaRPr lang="ko-KR" altLang="en-US" sz="900" b="1" dirty="0">
                <a:latin typeface="+mn-ea"/>
                <a:ea typeface="+mn-ea"/>
              </a:endParaRPr>
            </a:p>
          </p:txBody>
        </p:sp>
        <p:sp>
          <p:nvSpPr>
            <p:cNvPr id="96" name="TextBox 95"/>
            <p:cNvSpPr txBox="1"/>
            <p:nvPr/>
          </p:nvSpPr>
          <p:spPr>
            <a:xfrm>
              <a:off x="4475864" y="2988988"/>
              <a:ext cx="417102" cy="230832"/>
            </a:xfrm>
            <a:prstGeom prst="rect">
              <a:avLst/>
            </a:prstGeom>
            <a:noFill/>
          </p:spPr>
          <p:txBody>
            <a:bodyPr wrap="none" rtlCol="0">
              <a:spAutoFit/>
            </a:bodyPr>
            <a:lstStyle/>
            <a:p>
              <a:pPr algn="ctr"/>
              <a:r>
                <a:rPr lang="en-US" altLang="ko-KR" sz="900" b="1" dirty="0" smtClean="0">
                  <a:latin typeface="+mn-ea"/>
                  <a:ea typeface="+mn-ea"/>
                </a:rPr>
                <a:t>62.1</a:t>
              </a:r>
              <a:endParaRPr lang="ko-KR" altLang="en-US" sz="900" b="1" dirty="0">
                <a:latin typeface="+mn-ea"/>
                <a:ea typeface="+mn-ea"/>
              </a:endParaRPr>
            </a:p>
          </p:txBody>
        </p:sp>
        <p:sp>
          <p:nvSpPr>
            <p:cNvPr id="97" name="TextBox 96"/>
            <p:cNvSpPr txBox="1"/>
            <p:nvPr/>
          </p:nvSpPr>
          <p:spPr>
            <a:xfrm>
              <a:off x="5165128" y="2992213"/>
              <a:ext cx="417102" cy="230832"/>
            </a:xfrm>
            <a:prstGeom prst="rect">
              <a:avLst/>
            </a:prstGeom>
            <a:noFill/>
          </p:spPr>
          <p:txBody>
            <a:bodyPr wrap="none" rtlCol="0">
              <a:spAutoFit/>
            </a:bodyPr>
            <a:lstStyle/>
            <a:p>
              <a:pPr algn="ctr"/>
              <a:r>
                <a:rPr lang="en-US" altLang="ko-KR" sz="900" b="1" dirty="0" smtClean="0">
                  <a:latin typeface="+mn-ea"/>
                  <a:ea typeface="+mn-ea"/>
                </a:rPr>
                <a:t>62.0</a:t>
              </a:r>
              <a:endParaRPr lang="ko-KR" altLang="en-US" sz="900" b="1" dirty="0">
                <a:latin typeface="+mn-ea"/>
                <a:ea typeface="+mn-ea"/>
              </a:endParaRPr>
            </a:p>
          </p:txBody>
        </p:sp>
        <p:sp>
          <p:nvSpPr>
            <p:cNvPr id="98" name="TextBox 97"/>
            <p:cNvSpPr txBox="1"/>
            <p:nvPr/>
          </p:nvSpPr>
          <p:spPr>
            <a:xfrm>
              <a:off x="5812829" y="3080399"/>
              <a:ext cx="417102" cy="230832"/>
            </a:xfrm>
            <a:prstGeom prst="rect">
              <a:avLst/>
            </a:prstGeom>
            <a:noFill/>
          </p:spPr>
          <p:txBody>
            <a:bodyPr wrap="none" rtlCol="0">
              <a:spAutoFit/>
            </a:bodyPr>
            <a:lstStyle/>
            <a:p>
              <a:pPr algn="ctr"/>
              <a:r>
                <a:rPr lang="en-US" altLang="ko-KR" sz="900" b="1" dirty="0" smtClean="0">
                  <a:latin typeface="+mn-ea"/>
                  <a:ea typeface="+mn-ea"/>
                </a:rPr>
                <a:t>52.6</a:t>
              </a:r>
              <a:endParaRPr lang="ko-KR" altLang="en-US" sz="900" b="1" dirty="0">
                <a:latin typeface="+mn-ea"/>
                <a:ea typeface="+mn-ea"/>
              </a:endParaRPr>
            </a:p>
          </p:txBody>
        </p:sp>
        <p:sp>
          <p:nvSpPr>
            <p:cNvPr id="99" name="TextBox 98"/>
            <p:cNvSpPr txBox="1"/>
            <p:nvPr/>
          </p:nvSpPr>
          <p:spPr>
            <a:xfrm>
              <a:off x="6446673" y="3246167"/>
              <a:ext cx="417102" cy="230832"/>
            </a:xfrm>
            <a:prstGeom prst="rect">
              <a:avLst/>
            </a:prstGeom>
            <a:noFill/>
          </p:spPr>
          <p:txBody>
            <a:bodyPr wrap="none" rtlCol="0">
              <a:spAutoFit/>
            </a:bodyPr>
            <a:lstStyle/>
            <a:p>
              <a:pPr algn="ctr"/>
              <a:r>
                <a:rPr lang="en-US" altLang="ko-KR" sz="900" b="1" dirty="0" smtClean="0">
                  <a:latin typeface="+mn-ea"/>
                  <a:ea typeface="+mn-ea"/>
                </a:rPr>
                <a:t>34.0</a:t>
              </a:r>
              <a:endParaRPr lang="ko-KR" altLang="en-US" sz="900" b="1" dirty="0">
                <a:latin typeface="+mn-ea"/>
                <a:ea typeface="+mn-ea"/>
              </a:endParaRPr>
            </a:p>
          </p:txBody>
        </p:sp>
        <p:sp>
          <p:nvSpPr>
            <p:cNvPr id="100" name="TextBox 99"/>
            <p:cNvSpPr txBox="1"/>
            <p:nvPr/>
          </p:nvSpPr>
          <p:spPr>
            <a:xfrm>
              <a:off x="7135935" y="3300379"/>
              <a:ext cx="417102" cy="230832"/>
            </a:xfrm>
            <a:prstGeom prst="rect">
              <a:avLst/>
            </a:prstGeom>
            <a:noFill/>
          </p:spPr>
          <p:txBody>
            <a:bodyPr wrap="none" rtlCol="0">
              <a:spAutoFit/>
            </a:bodyPr>
            <a:lstStyle/>
            <a:p>
              <a:pPr algn="ctr"/>
              <a:r>
                <a:rPr lang="en-US" altLang="ko-KR" sz="900" b="1" dirty="0" smtClean="0">
                  <a:latin typeface="+mn-ea"/>
                  <a:ea typeface="+mn-ea"/>
                </a:rPr>
                <a:t>28.0</a:t>
              </a:r>
              <a:endParaRPr lang="ko-KR" altLang="en-US" sz="900" b="1" dirty="0">
                <a:latin typeface="+mn-ea"/>
                <a:ea typeface="+mn-ea"/>
              </a:endParaRPr>
            </a:p>
          </p:txBody>
        </p:sp>
      </p:grpSp>
    </p:spTree>
    <p:extLst>
      <p:ext uri="{BB962C8B-B14F-4D97-AF65-F5344CB8AC3E}">
        <p14:creationId xmlns:p14="http://schemas.microsoft.com/office/powerpoint/2010/main" xmlns="" val="70808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582960"/>
          </a:xfrm>
        </p:spPr>
        <p:txBody>
          <a:bodyPr/>
          <a:lstStyle/>
          <a:p>
            <a:r>
              <a:rPr lang="en-US" altLang="ko-KR" dirty="0"/>
              <a:t>Background </a:t>
            </a:r>
            <a:r>
              <a:rPr lang="en-US" altLang="ko-KR" dirty="0" smtClean="0"/>
              <a:t>(3/3)</a:t>
            </a:r>
            <a:endParaRPr lang="ko-KR" altLang="en-US" dirty="0"/>
          </a:p>
        </p:txBody>
      </p:sp>
      <p:sp>
        <p:nvSpPr>
          <p:cNvPr id="3" name="내용 개체 틀 2"/>
          <p:cNvSpPr>
            <a:spLocks noGrp="1"/>
          </p:cNvSpPr>
          <p:nvPr>
            <p:ph idx="1"/>
          </p:nvPr>
        </p:nvSpPr>
        <p:spPr>
          <a:xfrm>
            <a:off x="685800" y="1340768"/>
            <a:ext cx="7772400" cy="4755232"/>
          </a:xfrm>
        </p:spPr>
        <p:txBody>
          <a:bodyPr/>
          <a:lstStyle/>
          <a:p>
            <a:r>
              <a:rPr lang="en-US" altLang="ko-KR" sz="2400" dirty="0"/>
              <a:t>Nomadic users have been </a:t>
            </a:r>
            <a:r>
              <a:rPr lang="en-US" altLang="ko-KR" sz="2400" dirty="0" smtClean="0"/>
              <a:t>prioritized</a:t>
            </a:r>
          </a:p>
          <a:p>
            <a:pPr lvl="1"/>
            <a:r>
              <a:rPr lang="en-US" altLang="ko-KR" sz="2000" dirty="0"/>
              <a:t>Optimized for (low speed) pedestrian user</a:t>
            </a:r>
          </a:p>
          <a:p>
            <a:pPr lvl="1"/>
            <a:endParaRPr lang="en-US" altLang="ko-KR" sz="2000" dirty="0"/>
          </a:p>
          <a:p>
            <a:pPr lvl="2"/>
            <a:endParaRPr lang="en-US" altLang="ko-KR" dirty="0" smtClean="0"/>
          </a:p>
          <a:p>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dirty="0" smtClean="0"/>
              <a:t>November 2014</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0119CF-14A8-45EF-975C-475F6BA8AF80}" type="slidenum">
              <a:rPr lang="en-US" altLang="ko-KR" smtClean="0"/>
              <a:pPr/>
              <a:t>6</a:t>
            </a:fld>
            <a:endParaRPr lang="en-US" altLang="ko-KR"/>
          </a:p>
        </p:txBody>
      </p:sp>
      <p:pic>
        <p:nvPicPr>
          <p:cNvPr id="65" name="Picture 30"/>
          <p:cNvPicPr>
            <a:picLocks noChangeAspect="1" noChangeArrowheads="1"/>
          </p:cNvPicPr>
          <p:nvPr/>
        </p:nvPicPr>
        <p:blipFill>
          <a:blip r:embed="rId3"/>
          <a:srcRect/>
          <a:stretch>
            <a:fillRect/>
          </a:stretch>
        </p:blipFill>
        <p:spPr bwMode="auto">
          <a:xfrm>
            <a:off x="395536" y="3409206"/>
            <a:ext cx="3832225" cy="3332162"/>
          </a:xfrm>
          <a:prstGeom prst="rect">
            <a:avLst/>
          </a:prstGeom>
          <a:noFill/>
          <a:ln>
            <a:noFill/>
          </a:ln>
          <a:effectLst>
            <a:prstShdw prst="shdw17" dist="17961" dir="2700000">
              <a:schemeClr val="accent1">
                <a:gamma/>
                <a:shade val="60000"/>
                <a:invGamma/>
              </a:schemeClr>
            </a:prstShdw>
          </a:effectLst>
          <a:extLst/>
        </p:spPr>
      </p:pic>
      <p:grpSp>
        <p:nvGrpSpPr>
          <p:cNvPr id="66" name="그룹 1"/>
          <p:cNvGrpSpPr>
            <a:grpSpLocks/>
          </p:cNvGrpSpPr>
          <p:nvPr/>
        </p:nvGrpSpPr>
        <p:grpSpPr bwMode="auto">
          <a:xfrm>
            <a:off x="5837486" y="3921968"/>
            <a:ext cx="3005138" cy="2439988"/>
            <a:chOff x="5222778" y="3258009"/>
            <a:chExt cx="4155862" cy="3402189"/>
          </a:xfrm>
        </p:grpSpPr>
        <p:sp>
          <p:nvSpPr>
            <p:cNvPr id="67" name="모서리가 둥근 직사각형 66"/>
            <p:cNvSpPr/>
            <p:nvPr/>
          </p:nvSpPr>
          <p:spPr>
            <a:xfrm>
              <a:off x="5222778" y="3258009"/>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11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68" name="직사각형 67"/>
            <p:cNvSpPr/>
            <p:nvPr/>
          </p:nvSpPr>
          <p:spPr>
            <a:xfrm>
              <a:off x="6032875" y="5679606"/>
              <a:ext cx="2814482" cy="203644"/>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100" kern="0" dirty="0">
                <a:solidFill>
                  <a:sysClr val="window" lastClr="FFFFFF"/>
                </a:solidFill>
                <a:latin typeface="맑은 고딕"/>
                <a:ea typeface="맑은 고딕"/>
              </a:endParaRPr>
            </a:p>
          </p:txBody>
        </p:sp>
        <p:cxnSp>
          <p:nvCxnSpPr>
            <p:cNvPr id="69" name="직선 연결선 198"/>
            <p:cNvCxnSpPr>
              <a:cxnSpLocks noChangeShapeType="1"/>
            </p:cNvCxnSpPr>
            <p:nvPr/>
          </p:nvCxnSpPr>
          <p:spPr bwMode="auto">
            <a:xfrm>
              <a:off x="5612593" y="5950024"/>
              <a:ext cx="3567112"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xmlns="">
                  <a:noFill/>
                </a14:hiddenFill>
              </a:ext>
            </a:extLst>
          </p:spPr>
        </p:cxnSp>
        <p:cxnSp>
          <p:nvCxnSpPr>
            <p:cNvPr id="70" name="직선 연결선 199"/>
            <p:cNvCxnSpPr>
              <a:cxnSpLocks noChangeShapeType="1"/>
            </p:cNvCxnSpPr>
            <p:nvPr/>
          </p:nvCxnSpPr>
          <p:spPr bwMode="auto">
            <a:xfrm rot="5400000">
              <a:off x="4325130" y="4662562"/>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xmlns="">
                  <a:noFill/>
                </a14:hiddenFill>
              </a:ext>
            </a:extLst>
          </p:spPr>
        </p:cxnSp>
        <p:sp>
          <p:nvSpPr>
            <p:cNvPr id="71" name="직사각형 70"/>
            <p:cNvSpPr/>
            <p:nvPr/>
          </p:nvSpPr>
          <p:spPr bwMode="auto">
            <a:xfrm>
              <a:off x="5589408" y="5971791"/>
              <a:ext cx="3486269" cy="343097"/>
            </a:xfrm>
            <a:prstGeom prst="rect">
              <a:avLst/>
            </a:prstGeom>
          </p:spPr>
          <p:txBody>
            <a:bodyPr>
              <a:spAutoFit/>
            </a:bodyPr>
            <a:lstStyle/>
            <a:p>
              <a:pPr fontAlgn="auto" latinLnBrk="0">
                <a:spcBef>
                  <a:spcPts val="0"/>
                </a:spcBef>
                <a:spcAft>
                  <a:spcPts val="0"/>
                </a:spcAft>
                <a:defRPr/>
              </a:pPr>
              <a:r>
                <a:rPr kumimoji="0" lang="en-US" altLang="ko-KR" sz="1000" kern="0" dirty="0">
                  <a:solidFill>
                    <a:srgbClr val="002060"/>
                  </a:solidFill>
                  <a:latin typeface="HY헤드라인M" pitchFamily="18" charset="-127"/>
                  <a:ea typeface="HY헤드라인M" pitchFamily="18" charset="-127"/>
                </a:rPr>
                <a:t>   Low </a:t>
              </a:r>
              <a:r>
                <a:rPr kumimoji="0" lang="ko-KR" altLang="en-US" sz="1000" kern="0" dirty="0">
                  <a:solidFill>
                    <a:srgbClr val="002060"/>
                  </a:solidFill>
                  <a:latin typeface="HY헤드라인M" pitchFamily="18" charset="-127"/>
                  <a:ea typeface="HY헤드라인M" pitchFamily="18" charset="-127"/>
                </a:rPr>
                <a:t>          </a:t>
              </a:r>
              <a:r>
                <a:rPr kumimoji="0" lang="en-US" altLang="ko-KR" sz="1000" kern="0" dirty="0">
                  <a:solidFill>
                    <a:srgbClr val="002060"/>
                  </a:solidFill>
                  <a:latin typeface="HY헤드라인M" pitchFamily="18" charset="-127"/>
                  <a:ea typeface="HY헤드라인M" pitchFamily="18" charset="-127"/>
                </a:rPr>
                <a:t>Medium</a:t>
              </a:r>
              <a:r>
                <a:rPr kumimoji="0" lang="ko-KR" altLang="en-US" sz="1000" kern="0" dirty="0">
                  <a:solidFill>
                    <a:srgbClr val="002060"/>
                  </a:solidFill>
                  <a:latin typeface="HY헤드라인M" pitchFamily="18" charset="-127"/>
                  <a:ea typeface="HY헤드라인M" pitchFamily="18" charset="-127"/>
                </a:rPr>
                <a:t>      </a:t>
              </a:r>
              <a:r>
                <a:rPr kumimoji="0" lang="en-US" altLang="ko-KR" sz="1000" kern="0" dirty="0">
                  <a:solidFill>
                    <a:srgbClr val="002060"/>
                  </a:solidFill>
                  <a:latin typeface="HY헤드라인M" pitchFamily="18" charset="-127"/>
                  <a:ea typeface="HY헤드라인M" pitchFamily="18" charset="-127"/>
                </a:rPr>
                <a:t>High mobility</a:t>
              </a:r>
              <a:endParaRPr kumimoji="0" lang="ko-KR" altLang="en-US" sz="1000" kern="0" dirty="0">
                <a:solidFill>
                  <a:srgbClr val="002060"/>
                </a:solidFill>
                <a:latin typeface="HY헤드라인M" pitchFamily="18" charset="-127"/>
                <a:ea typeface="HY헤드라인M" pitchFamily="18" charset="-127"/>
              </a:endParaRPr>
            </a:p>
          </p:txBody>
        </p:sp>
        <p:sp>
          <p:nvSpPr>
            <p:cNvPr id="72" name="TextBox 71"/>
            <p:cNvSpPr txBox="1"/>
            <p:nvPr/>
          </p:nvSpPr>
          <p:spPr>
            <a:xfrm>
              <a:off x="5238663" y="3630223"/>
              <a:ext cx="489423" cy="2330096"/>
            </a:xfrm>
            <a:prstGeom prst="rect">
              <a:avLst/>
            </a:prstGeom>
            <a:noFill/>
          </p:spPr>
          <p:txBody>
            <a:bodyPr vert="vert270">
              <a:spAutoFit/>
            </a:bodyPr>
            <a:lstStyle/>
            <a:p>
              <a:pPr algn="r">
                <a:defRPr/>
              </a:pPr>
              <a:r>
                <a:rPr lang="en-US" altLang="ko-KR" sz="1100" dirty="0">
                  <a:solidFill>
                    <a:srgbClr val="002060"/>
                  </a:solidFill>
                  <a:latin typeface="HY헤드라인M" pitchFamily="18" charset="-127"/>
                  <a:ea typeface="HY헤드라인M" pitchFamily="18" charset="-127"/>
                </a:rPr>
                <a:t>Wireless Internet use</a:t>
              </a:r>
              <a:endParaRPr lang="ko-KR" altLang="en-US" sz="1100" dirty="0">
                <a:solidFill>
                  <a:srgbClr val="002060"/>
                </a:solidFill>
                <a:latin typeface="HY헤드라인M" pitchFamily="18" charset="-127"/>
                <a:ea typeface="HY헤드라인M" pitchFamily="18" charset="-127"/>
              </a:endParaRPr>
            </a:p>
          </p:txBody>
        </p:sp>
        <p:graphicFrame>
          <p:nvGraphicFramePr>
            <p:cNvPr id="73" name="차트 291"/>
            <p:cNvGraphicFramePr>
              <a:graphicFrameLocks/>
            </p:cNvGraphicFramePr>
            <p:nvPr/>
          </p:nvGraphicFramePr>
          <p:xfrm>
            <a:off x="5563380" y="3694187"/>
            <a:ext cx="3644899" cy="2224088"/>
          </p:xfrm>
          <a:graphic>
            <a:graphicData uri="http://schemas.openxmlformats.org/presentationml/2006/ole">
              <p:oleObj spid="_x0000_s3095" r:id="rId4" imgW="3645724" imgH="2225233" progId="Excel.Chart.8">
                <p:embed/>
              </p:oleObj>
            </a:graphicData>
          </a:graphic>
        </p:graphicFrame>
        <p:sp>
          <p:nvSpPr>
            <p:cNvPr id="74" name="자유형 73"/>
            <p:cNvSpPr/>
            <p:nvPr/>
          </p:nvSpPr>
          <p:spPr>
            <a:xfrm>
              <a:off x="7971398" y="4373626"/>
              <a:ext cx="919866" cy="745959"/>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
          <p:nvSpPr>
            <p:cNvPr id="75" name="자유형 74"/>
            <p:cNvSpPr/>
            <p:nvPr/>
          </p:nvSpPr>
          <p:spPr>
            <a:xfrm>
              <a:off x="5868221" y="3614387"/>
              <a:ext cx="2076833" cy="1704414"/>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grpSp>
          <p:nvGrpSpPr>
            <p:cNvPr id="76" name="그룹 269"/>
            <p:cNvGrpSpPr>
              <a:grpSpLocks/>
            </p:cNvGrpSpPr>
            <p:nvPr/>
          </p:nvGrpSpPr>
          <p:grpSpPr bwMode="auto">
            <a:xfrm>
              <a:off x="5823730" y="3576712"/>
              <a:ext cx="3100388" cy="1800225"/>
              <a:chOff x="1838801" y="2288417"/>
              <a:chExt cx="5483924" cy="2506759"/>
            </a:xfrm>
          </p:grpSpPr>
          <p:sp>
            <p:nvSpPr>
              <p:cNvPr id="79" name="타원 78"/>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80" name="타원 79"/>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81" name="타원 80"/>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82" name="타원 81"/>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83" name="타원 82"/>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84" name="타원 83"/>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85" name="타원 84"/>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86" name="타원 85"/>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87" name="타원 86"/>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88" name="타원 87"/>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89" name="타원 88"/>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90" name="타원 89"/>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91" name="타원 90"/>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92" name="타원 91"/>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grpSp>
        <p:sp>
          <p:nvSpPr>
            <p:cNvPr id="77" name="직사각형 76"/>
            <p:cNvSpPr/>
            <p:nvPr/>
          </p:nvSpPr>
          <p:spPr>
            <a:xfrm>
              <a:off x="7664251" y="4244162"/>
              <a:ext cx="1475093" cy="2269943"/>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
          <p:nvSpPr>
            <p:cNvPr id="78" name="TextBox 77"/>
            <p:cNvSpPr txBox="1"/>
            <p:nvPr/>
          </p:nvSpPr>
          <p:spPr bwMode="auto">
            <a:xfrm>
              <a:off x="7556472" y="6228560"/>
              <a:ext cx="1771674" cy="343097"/>
            </a:xfrm>
            <a:prstGeom prst="rect">
              <a:avLst/>
            </a:prstGeom>
            <a:noFill/>
          </p:spPr>
          <p:txBody>
            <a:bodyPr wrap="none">
              <a:spAutoFit/>
            </a:bodyPr>
            <a:lstStyle/>
            <a:p>
              <a:pPr>
                <a:defRPr/>
              </a:pPr>
              <a:r>
                <a:rPr lang="en-US" altLang="ko-KR" sz="1000" b="1" dirty="0">
                  <a:latin typeface="+mn-ea"/>
                  <a:ea typeface="굴림" pitchFamily="50" charset="-127"/>
                </a:rPr>
                <a:t>(above </a:t>
              </a:r>
              <a:r>
                <a:rPr lang="en-US" altLang="ko-KR" sz="1000" b="1" dirty="0" smtClean="0">
                  <a:latin typeface="+mn-ea"/>
                  <a:ea typeface="굴림" pitchFamily="50" charset="-127"/>
                </a:rPr>
                <a:t>100km/h)</a:t>
              </a:r>
              <a:endParaRPr lang="en-US" altLang="ko-KR" sz="1000" b="1" dirty="0">
                <a:latin typeface="+mn-ea"/>
                <a:ea typeface="굴림" pitchFamily="50" charset="-127"/>
              </a:endParaRPr>
            </a:p>
          </p:txBody>
        </p:sp>
      </p:grpSp>
      <p:sp>
        <p:nvSpPr>
          <p:cNvPr id="93" name="오른쪽 화살표 92"/>
          <p:cNvSpPr/>
          <p:nvPr/>
        </p:nvSpPr>
        <p:spPr>
          <a:xfrm>
            <a:off x="4534149" y="4990356"/>
            <a:ext cx="1046162" cy="276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cxnSp>
        <p:nvCxnSpPr>
          <p:cNvPr id="94" name="직선 연결선 93"/>
          <p:cNvCxnSpPr/>
          <p:nvPr/>
        </p:nvCxnSpPr>
        <p:spPr>
          <a:xfrm>
            <a:off x="4932611" y="4917331"/>
            <a:ext cx="215900" cy="43656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5" name="TextBox 5"/>
          <p:cNvSpPr txBox="1">
            <a:spLocks noChangeArrowheads="1"/>
          </p:cNvSpPr>
          <p:nvPr/>
        </p:nvSpPr>
        <p:spPr bwMode="auto">
          <a:xfrm>
            <a:off x="2818239" y="3431902"/>
            <a:ext cx="3057312" cy="1077218"/>
          </a:xfrm>
          <a:prstGeom prst="rect">
            <a:avLst/>
          </a:prstGeom>
          <a:solidFill>
            <a:schemeClr val="accent1">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eaLnBrk="1" hangingPunct="1"/>
            <a:r>
              <a:rPr lang="en-US" altLang="ko-KR" sz="1600" b="1" dirty="0" smtClean="0">
                <a:latin typeface="Times New Roman" pitchFamily="18" charset="0"/>
                <a:cs typeface="Times New Roman" pitchFamily="18" charset="0"/>
              </a:rPr>
              <a:t>Current </a:t>
            </a:r>
            <a:r>
              <a:rPr lang="en-US" altLang="ko-KR" sz="1600" b="1" dirty="0">
                <a:latin typeface="Times New Roman" pitchFamily="18" charset="0"/>
                <a:cs typeface="Times New Roman" pitchFamily="18" charset="0"/>
              </a:rPr>
              <a:t>cellular </a:t>
            </a:r>
            <a:r>
              <a:rPr lang="en-US" altLang="ko-KR" sz="1600" b="1" dirty="0" smtClean="0">
                <a:latin typeface="Times New Roman" pitchFamily="18" charset="0"/>
                <a:cs typeface="Times New Roman" pitchFamily="18" charset="0"/>
              </a:rPr>
              <a:t>systems are </a:t>
            </a:r>
            <a:r>
              <a:rPr lang="en-US" altLang="ko-KR" sz="1600" b="1" dirty="0" smtClean="0">
                <a:solidFill>
                  <a:srgbClr val="FF0000"/>
                </a:solidFill>
                <a:latin typeface="Times New Roman" pitchFamily="18" charset="0"/>
                <a:cs typeface="Times New Roman" pitchFamily="18" charset="0"/>
              </a:rPr>
              <a:t>not </a:t>
            </a:r>
          </a:p>
          <a:p>
            <a:pPr eaLnBrk="1" hangingPunct="1"/>
            <a:r>
              <a:rPr lang="en-US" altLang="ko-KR" sz="1600" b="1" dirty="0" smtClean="0">
                <a:solidFill>
                  <a:srgbClr val="FF0000"/>
                </a:solidFill>
                <a:latin typeface="Times New Roman" pitchFamily="18" charset="0"/>
                <a:cs typeface="Times New Roman" pitchFamily="18" charset="0"/>
              </a:rPr>
              <a:t>enough</a:t>
            </a:r>
            <a:r>
              <a:rPr lang="en-US" altLang="ko-KR" sz="1600" b="1" dirty="0" smtClean="0">
                <a:latin typeface="Times New Roman" pitchFamily="18" charset="0"/>
                <a:cs typeface="Times New Roman" pitchFamily="18" charset="0"/>
              </a:rPr>
              <a:t> to provide multimedia</a:t>
            </a:r>
          </a:p>
          <a:p>
            <a:pPr eaLnBrk="1" hangingPunct="1"/>
            <a:r>
              <a:rPr lang="en-US" altLang="ko-KR" sz="1600" b="1" dirty="0" smtClean="0">
                <a:latin typeface="Times New Roman" pitchFamily="18" charset="0"/>
                <a:cs typeface="Times New Roman" pitchFamily="18" charset="0"/>
              </a:rPr>
              <a:t>services for passengers in the </a:t>
            </a:r>
          </a:p>
          <a:p>
            <a:pPr eaLnBrk="1" hangingPunct="1"/>
            <a:r>
              <a:rPr lang="en-US" altLang="ko-KR" sz="1600" b="1" dirty="0" smtClean="0">
                <a:latin typeface="Times New Roman" pitchFamily="18" charset="0"/>
                <a:cs typeface="Times New Roman" pitchFamily="18" charset="0"/>
              </a:rPr>
              <a:t>fast moving vehicles!</a:t>
            </a:r>
            <a:endParaRPr lang="ko-KR" altLang="en-US" sz="1600" b="1" dirty="0">
              <a:latin typeface="Times New Roman" pitchFamily="18" charset="0"/>
              <a:cs typeface="Times New Roman" pitchFamily="18" charset="0"/>
            </a:endParaRPr>
          </a:p>
        </p:txBody>
      </p:sp>
      <p:graphicFrame>
        <p:nvGraphicFramePr>
          <p:cNvPr id="97" name="표 96"/>
          <p:cNvGraphicFramePr>
            <a:graphicFrameLocks noGrp="1"/>
          </p:cNvGraphicFramePr>
          <p:nvPr>
            <p:extLst>
              <p:ext uri="{D42A27DB-BD31-4B8C-83A1-F6EECF244321}">
                <p14:modId xmlns:p14="http://schemas.microsoft.com/office/powerpoint/2010/main" xmlns="" val="2705957817"/>
              </p:ext>
            </p:extLst>
          </p:nvPr>
        </p:nvGraphicFramePr>
        <p:xfrm>
          <a:off x="2209800" y="2137792"/>
          <a:ext cx="4772278" cy="1432560"/>
        </p:xfrm>
        <a:graphic>
          <a:graphicData uri="http://schemas.openxmlformats.org/drawingml/2006/table">
            <a:tbl>
              <a:tblPr firstRow="1" bandRow="1"/>
              <a:tblGrid>
                <a:gridCol w="2386139"/>
                <a:gridCol w="2386139"/>
              </a:tblGrid>
              <a:tr h="239252">
                <a:tc>
                  <a:txBody>
                    <a:bodyPr/>
                    <a:lstStyle>
                      <a:lvl1pPr marL="0" algn="l" defTabSz="914400" rtl="0" eaLnBrk="1" latinLnBrk="1" hangingPunct="1">
                        <a:defRPr sz="1800" kern="1200">
                          <a:solidFill>
                            <a:schemeClr val="tx1"/>
                          </a:solidFill>
                          <a:latin typeface="Times"/>
                        </a:defRPr>
                      </a:lvl1pPr>
                      <a:lvl2pPr marL="457200" algn="l" defTabSz="914400" rtl="0" eaLnBrk="1" latinLnBrk="1" hangingPunct="1">
                        <a:defRPr sz="1800" kern="1200">
                          <a:solidFill>
                            <a:schemeClr val="tx1"/>
                          </a:solidFill>
                          <a:latin typeface="Times"/>
                        </a:defRPr>
                      </a:lvl2pPr>
                      <a:lvl3pPr marL="914400" algn="l" defTabSz="914400" rtl="0" eaLnBrk="1" latinLnBrk="1" hangingPunct="1">
                        <a:defRPr sz="1800" kern="1200">
                          <a:solidFill>
                            <a:schemeClr val="tx1"/>
                          </a:solidFill>
                          <a:latin typeface="Times"/>
                        </a:defRPr>
                      </a:lvl3pPr>
                      <a:lvl4pPr marL="1371600" algn="l" defTabSz="914400" rtl="0" eaLnBrk="1" latinLnBrk="1" hangingPunct="1">
                        <a:defRPr sz="1800" kern="1200">
                          <a:solidFill>
                            <a:schemeClr val="tx1"/>
                          </a:solidFill>
                          <a:latin typeface="Times"/>
                        </a:defRPr>
                      </a:lvl4pPr>
                      <a:lvl5pPr marL="1828800" algn="l" defTabSz="914400" rtl="0" eaLnBrk="1" latinLnBrk="1" hangingPunct="1">
                        <a:defRPr sz="1800" kern="1200">
                          <a:solidFill>
                            <a:schemeClr val="tx1"/>
                          </a:solidFill>
                          <a:latin typeface="Times"/>
                        </a:defRPr>
                      </a:lvl5pPr>
                      <a:lvl6pPr marL="2286000" algn="l" defTabSz="914400" rtl="0" eaLnBrk="1" latinLnBrk="1" hangingPunct="1">
                        <a:defRPr sz="1800" kern="1200">
                          <a:solidFill>
                            <a:schemeClr val="tx1"/>
                          </a:solidFill>
                          <a:latin typeface="Times"/>
                        </a:defRPr>
                      </a:lvl6pPr>
                      <a:lvl7pPr marL="2743200" algn="l" defTabSz="914400" rtl="0" eaLnBrk="1" latinLnBrk="1" hangingPunct="1">
                        <a:defRPr sz="1800" kern="1200">
                          <a:solidFill>
                            <a:schemeClr val="tx1"/>
                          </a:solidFill>
                          <a:latin typeface="Times"/>
                        </a:defRPr>
                      </a:lvl7pPr>
                      <a:lvl8pPr marL="3200400" algn="l" defTabSz="914400" rtl="0" eaLnBrk="1" latinLnBrk="1" hangingPunct="1">
                        <a:defRPr sz="1800" kern="1200">
                          <a:solidFill>
                            <a:schemeClr val="tx1"/>
                          </a:solidFill>
                          <a:latin typeface="Times"/>
                        </a:defRPr>
                      </a:lvl8pPr>
                      <a:lvl9pPr marL="3657600" algn="l" defTabSz="914400" rtl="0" eaLnBrk="1" latinLnBrk="1" hangingPunct="1">
                        <a:defRPr sz="1800" kern="1200">
                          <a:solidFill>
                            <a:schemeClr val="tx1"/>
                          </a:solidFill>
                          <a:latin typeface="Times"/>
                        </a:defRPr>
                      </a:lvl9pPr>
                    </a:lstStyle>
                    <a:p>
                      <a:pPr algn="ctr" latinLnBrk="1"/>
                      <a:r>
                        <a:rPr lang="en-US" altLang="ko-KR" sz="1400" dirty="0" smtClean="0"/>
                        <a:t>Velocity Range</a:t>
                      </a:r>
                      <a:endParaRPr lang="ko-KR" altLang="en-US" sz="1400"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tx1"/>
                          </a:solidFill>
                          <a:latin typeface="Times"/>
                        </a:defRPr>
                      </a:lvl1pPr>
                      <a:lvl2pPr marL="457200" algn="l" defTabSz="914400" rtl="0" eaLnBrk="1" latinLnBrk="1" hangingPunct="1">
                        <a:defRPr sz="1800" kern="1200">
                          <a:solidFill>
                            <a:schemeClr val="tx1"/>
                          </a:solidFill>
                          <a:latin typeface="Times"/>
                        </a:defRPr>
                      </a:lvl2pPr>
                      <a:lvl3pPr marL="914400" algn="l" defTabSz="914400" rtl="0" eaLnBrk="1" latinLnBrk="1" hangingPunct="1">
                        <a:defRPr sz="1800" kern="1200">
                          <a:solidFill>
                            <a:schemeClr val="tx1"/>
                          </a:solidFill>
                          <a:latin typeface="Times"/>
                        </a:defRPr>
                      </a:lvl3pPr>
                      <a:lvl4pPr marL="1371600" algn="l" defTabSz="914400" rtl="0" eaLnBrk="1" latinLnBrk="1" hangingPunct="1">
                        <a:defRPr sz="1800" kern="1200">
                          <a:solidFill>
                            <a:schemeClr val="tx1"/>
                          </a:solidFill>
                          <a:latin typeface="Times"/>
                        </a:defRPr>
                      </a:lvl4pPr>
                      <a:lvl5pPr marL="1828800" algn="l" defTabSz="914400" rtl="0" eaLnBrk="1" latinLnBrk="1" hangingPunct="1">
                        <a:defRPr sz="1800" kern="1200">
                          <a:solidFill>
                            <a:schemeClr val="tx1"/>
                          </a:solidFill>
                          <a:latin typeface="Times"/>
                        </a:defRPr>
                      </a:lvl5pPr>
                      <a:lvl6pPr marL="2286000" algn="l" defTabSz="914400" rtl="0" eaLnBrk="1" latinLnBrk="1" hangingPunct="1">
                        <a:defRPr sz="1800" kern="1200">
                          <a:solidFill>
                            <a:schemeClr val="tx1"/>
                          </a:solidFill>
                          <a:latin typeface="Times"/>
                        </a:defRPr>
                      </a:lvl6pPr>
                      <a:lvl7pPr marL="2743200" algn="l" defTabSz="914400" rtl="0" eaLnBrk="1" latinLnBrk="1" hangingPunct="1">
                        <a:defRPr sz="1800" kern="1200">
                          <a:solidFill>
                            <a:schemeClr val="tx1"/>
                          </a:solidFill>
                          <a:latin typeface="Times"/>
                        </a:defRPr>
                      </a:lvl7pPr>
                      <a:lvl8pPr marL="3200400" algn="l" defTabSz="914400" rtl="0" eaLnBrk="1" latinLnBrk="1" hangingPunct="1">
                        <a:defRPr sz="1800" kern="1200">
                          <a:solidFill>
                            <a:schemeClr val="tx1"/>
                          </a:solidFill>
                          <a:latin typeface="Times"/>
                        </a:defRPr>
                      </a:lvl8pPr>
                      <a:lvl9pPr marL="3657600" algn="l" defTabSz="914400" rtl="0" eaLnBrk="1" latinLnBrk="1" hangingPunct="1">
                        <a:defRPr sz="1800" kern="1200">
                          <a:solidFill>
                            <a:schemeClr val="tx1"/>
                          </a:solidFill>
                          <a:latin typeface="Times"/>
                        </a:defRPr>
                      </a:lvl9pPr>
                    </a:lstStyle>
                    <a:p>
                      <a:pPr algn="ctr" latinLnBrk="1"/>
                      <a:r>
                        <a:rPr lang="en-US" altLang="ko-KR" sz="1400" dirty="0" smtClean="0"/>
                        <a:t>Performance</a:t>
                      </a:r>
                      <a:r>
                        <a:rPr lang="en-US" altLang="ko-KR" sz="1400" baseline="0" dirty="0" smtClean="0"/>
                        <a:t> Characterization</a:t>
                      </a:r>
                      <a:endParaRPr lang="ko-KR" altLang="en-US" sz="1400"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291089">
                <a:tc>
                  <a:txBody>
                    <a:bodyPr/>
                    <a:lstStyle>
                      <a:lvl1pPr marL="0" algn="l" defTabSz="914400" rtl="0" eaLnBrk="1" latinLnBrk="1" hangingPunct="1">
                        <a:defRPr sz="1800" kern="1200">
                          <a:solidFill>
                            <a:schemeClr val="tx1"/>
                          </a:solidFill>
                          <a:latin typeface="Times"/>
                        </a:defRPr>
                      </a:lvl1pPr>
                      <a:lvl2pPr marL="457200" algn="l" defTabSz="914400" rtl="0" eaLnBrk="1" latinLnBrk="1" hangingPunct="1">
                        <a:defRPr sz="1800" kern="1200">
                          <a:solidFill>
                            <a:schemeClr val="tx1"/>
                          </a:solidFill>
                          <a:latin typeface="Times"/>
                        </a:defRPr>
                      </a:lvl2pPr>
                      <a:lvl3pPr marL="914400" algn="l" defTabSz="914400" rtl="0" eaLnBrk="1" latinLnBrk="1" hangingPunct="1">
                        <a:defRPr sz="1800" kern="1200">
                          <a:solidFill>
                            <a:schemeClr val="tx1"/>
                          </a:solidFill>
                          <a:latin typeface="Times"/>
                        </a:defRPr>
                      </a:lvl3pPr>
                      <a:lvl4pPr marL="1371600" algn="l" defTabSz="914400" rtl="0" eaLnBrk="1" latinLnBrk="1" hangingPunct="1">
                        <a:defRPr sz="1800" kern="1200">
                          <a:solidFill>
                            <a:schemeClr val="tx1"/>
                          </a:solidFill>
                          <a:latin typeface="Times"/>
                        </a:defRPr>
                      </a:lvl4pPr>
                      <a:lvl5pPr marL="1828800" algn="l" defTabSz="914400" rtl="0" eaLnBrk="1" latinLnBrk="1" hangingPunct="1">
                        <a:defRPr sz="1800" kern="1200">
                          <a:solidFill>
                            <a:schemeClr val="tx1"/>
                          </a:solidFill>
                          <a:latin typeface="Times"/>
                        </a:defRPr>
                      </a:lvl5pPr>
                      <a:lvl6pPr marL="2286000" algn="l" defTabSz="914400" rtl="0" eaLnBrk="1" latinLnBrk="1" hangingPunct="1">
                        <a:defRPr sz="1800" kern="1200">
                          <a:solidFill>
                            <a:schemeClr val="tx1"/>
                          </a:solidFill>
                          <a:latin typeface="Times"/>
                        </a:defRPr>
                      </a:lvl6pPr>
                      <a:lvl7pPr marL="2743200" algn="l" defTabSz="914400" rtl="0" eaLnBrk="1" latinLnBrk="1" hangingPunct="1">
                        <a:defRPr sz="1800" kern="1200">
                          <a:solidFill>
                            <a:schemeClr val="tx1"/>
                          </a:solidFill>
                          <a:latin typeface="Times"/>
                        </a:defRPr>
                      </a:lvl7pPr>
                      <a:lvl8pPr marL="3200400" algn="l" defTabSz="914400" rtl="0" eaLnBrk="1" latinLnBrk="1" hangingPunct="1">
                        <a:defRPr sz="1800" kern="1200">
                          <a:solidFill>
                            <a:schemeClr val="tx1"/>
                          </a:solidFill>
                          <a:latin typeface="Times"/>
                        </a:defRPr>
                      </a:lvl8pPr>
                      <a:lvl9pPr marL="3657600" algn="l" defTabSz="914400" rtl="0" eaLnBrk="1" latinLnBrk="1" hangingPunct="1">
                        <a:defRPr sz="1800" kern="1200">
                          <a:solidFill>
                            <a:schemeClr val="tx1"/>
                          </a:solidFill>
                          <a:latin typeface="Times"/>
                        </a:defRPr>
                      </a:lvl9pPr>
                    </a:lstStyle>
                    <a:p>
                      <a:pPr algn="ctr" latinLnBrk="1"/>
                      <a:r>
                        <a:rPr lang="en-US" altLang="ko-KR" sz="1400" dirty="0" smtClean="0"/>
                        <a:t>0~15</a:t>
                      </a:r>
                      <a:r>
                        <a:rPr lang="en-US" altLang="ko-KR" sz="1400" baseline="0" dirty="0" smtClean="0"/>
                        <a:t> km/h</a:t>
                      </a:r>
                      <a:endParaRPr lang="ko-KR" altLang="en-US" sz="1400"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tx1"/>
                          </a:solidFill>
                          <a:latin typeface="Times"/>
                        </a:defRPr>
                      </a:lvl1pPr>
                      <a:lvl2pPr marL="457200" algn="l" defTabSz="914400" rtl="0" eaLnBrk="1" latinLnBrk="1" hangingPunct="1">
                        <a:defRPr sz="1800" kern="1200">
                          <a:solidFill>
                            <a:schemeClr val="tx1"/>
                          </a:solidFill>
                          <a:latin typeface="Times"/>
                        </a:defRPr>
                      </a:lvl2pPr>
                      <a:lvl3pPr marL="914400" algn="l" defTabSz="914400" rtl="0" eaLnBrk="1" latinLnBrk="1" hangingPunct="1">
                        <a:defRPr sz="1800" kern="1200">
                          <a:solidFill>
                            <a:schemeClr val="tx1"/>
                          </a:solidFill>
                          <a:latin typeface="Times"/>
                        </a:defRPr>
                      </a:lvl3pPr>
                      <a:lvl4pPr marL="1371600" algn="l" defTabSz="914400" rtl="0" eaLnBrk="1" latinLnBrk="1" hangingPunct="1">
                        <a:defRPr sz="1800" kern="1200">
                          <a:solidFill>
                            <a:schemeClr val="tx1"/>
                          </a:solidFill>
                          <a:latin typeface="Times"/>
                        </a:defRPr>
                      </a:lvl4pPr>
                      <a:lvl5pPr marL="1828800" algn="l" defTabSz="914400" rtl="0" eaLnBrk="1" latinLnBrk="1" hangingPunct="1">
                        <a:defRPr sz="1800" kern="1200">
                          <a:solidFill>
                            <a:schemeClr val="tx1"/>
                          </a:solidFill>
                          <a:latin typeface="Times"/>
                        </a:defRPr>
                      </a:lvl5pPr>
                      <a:lvl6pPr marL="2286000" algn="l" defTabSz="914400" rtl="0" eaLnBrk="1" latinLnBrk="1" hangingPunct="1">
                        <a:defRPr sz="1800" kern="1200">
                          <a:solidFill>
                            <a:schemeClr val="tx1"/>
                          </a:solidFill>
                          <a:latin typeface="Times"/>
                        </a:defRPr>
                      </a:lvl6pPr>
                      <a:lvl7pPr marL="2743200" algn="l" defTabSz="914400" rtl="0" eaLnBrk="1" latinLnBrk="1" hangingPunct="1">
                        <a:defRPr sz="1800" kern="1200">
                          <a:solidFill>
                            <a:schemeClr val="tx1"/>
                          </a:solidFill>
                          <a:latin typeface="Times"/>
                        </a:defRPr>
                      </a:lvl7pPr>
                      <a:lvl8pPr marL="3200400" algn="l" defTabSz="914400" rtl="0" eaLnBrk="1" latinLnBrk="1" hangingPunct="1">
                        <a:defRPr sz="1800" kern="1200">
                          <a:solidFill>
                            <a:schemeClr val="tx1"/>
                          </a:solidFill>
                          <a:latin typeface="Times"/>
                        </a:defRPr>
                      </a:lvl8pPr>
                      <a:lvl9pPr marL="3657600" algn="l" defTabSz="914400" rtl="0" eaLnBrk="1" latinLnBrk="1" hangingPunct="1">
                        <a:defRPr sz="1800" kern="1200">
                          <a:solidFill>
                            <a:schemeClr val="tx1"/>
                          </a:solidFill>
                          <a:latin typeface="Times"/>
                        </a:defRPr>
                      </a:lvl9pPr>
                    </a:lstStyle>
                    <a:p>
                      <a:pPr algn="ctr" latinLnBrk="1"/>
                      <a:r>
                        <a:rPr lang="en-US" altLang="ko-KR" sz="1400" dirty="0" smtClean="0"/>
                        <a:t>Optimal</a:t>
                      </a:r>
                      <a:endParaRPr lang="ko-KR" altLang="en-US" sz="1400"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291089">
                <a:tc>
                  <a:txBody>
                    <a:bodyPr/>
                    <a:lstStyle>
                      <a:lvl1pPr marL="0" algn="l" defTabSz="914400" rtl="0" eaLnBrk="1" latinLnBrk="1" hangingPunct="1">
                        <a:defRPr sz="1800" kern="1200">
                          <a:solidFill>
                            <a:schemeClr val="tx1"/>
                          </a:solidFill>
                          <a:latin typeface="Times"/>
                        </a:defRPr>
                      </a:lvl1pPr>
                      <a:lvl2pPr marL="457200" algn="l" defTabSz="914400" rtl="0" eaLnBrk="1" latinLnBrk="1" hangingPunct="1">
                        <a:defRPr sz="1800" kern="1200">
                          <a:solidFill>
                            <a:schemeClr val="tx1"/>
                          </a:solidFill>
                          <a:latin typeface="Times"/>
                        </a:defRPr>
                      </a:lvl2pPr>
                      <a:lvl3pPr marL="914400" algn="l" defTabSz="914400" rtl="0" eaLnBrk="1" latinLnBrk="1" hangingPunct="1">
                        <a:defRPr sz="1800" kern="1200">
                          <a:solidFill>
                            <a:schemeClr val="tx1"/>
                          </a:solidFill>
                          <a:latin typeface="Times"/>
                        </a:defRPr>
                      </a:lvl3pPr>
                      <a:lvl4pPr marL="1371600" algn="l" defTabSz="914400" rtl="0" eaLnBrk="1" latinLnBrk="1" hangingPunct="1">
                        <a:defRPr sz="1800" kern="1200">
                          <a:solidFill>
                            <a:schemeClr val="tx1"/>
                          </a:solidFill>
                          <a:latin typeface="Times"/>
                        </a:defRPr>
                      </a:lvl4pPr>
                      <a:lvl5pPr marL="1828800" algn="l" defTabSz="914400" rtl="0" eaLnBrk="1" latinLnBrk="1" hangingPunct="1">
                        <a:defRPr sz="1800" kern="1200">
                          <a:solidFill>
                            <a:schemeClr val="tx1"/>
                          </a:solidFill>
                          <a:latin typeface="Times"/>
                        </a:defRPr>
                      </a:lvl5pPr>
                      <a:lvl6pPr marL="2286000" algn="l" defTabSz="914400" rtl="0" eaLnBrk="1" latinLnBrk="1" hangingPunct="1">
                        <a:defRPr sz="1800" kern="1200">
                          <a:solidFill>
                            <a:schemeClr val="tx1"/>
                          </a:solidFill>
                          <a:latin typeface="Times"/>
                        </a:defRPr>
                      </a:lvl6pPr>
                      <a:lvl7pPr marL="2743200" algn="l" defTabSz="914400" rtl="0" eaLnBrk="1" latinLnBrk="1" hangingPunct="1">
                        <a:defRPr sz="1800" kern="1200">
                          <a:solidFill>
                            <a:schemeClr val="tx1"/>
                          </a:solidFill>
                          <a:latin typeface="Times"/>
                        </a:defRPr>
                      </a:lvl7pPr>
                      <a:lvl8pPr marL="3200400" algn="l" defTabSz="914400" rtl="0" eaLnBrk="1" latinLnBrk="1" hangingPunct="1">
                        <a:defRPr sz="1800" kern="1200">
                          <a:solidFill>
                            <a:schemeClr val="tx1"/>
                          </a:solidFill>
                          <a:latin typeface="Times"/>
                        </a:defRPr>
                      </a:lvl8pPr>
                      <a:lvl9pPr marL="3657600" algn="l" defTabSz="914400" rtl="0" eaLnBrk="1" latinLnBrk="1" hangingPunct="1">
                        <a:defRPr sz="1800" kern="1200">
                          <a:solidFill>
                            <a:schemeClr val="tx1"/>
                          </a:solidFill>
                          <a:latin typeface="Times"/>
                        </a:defRPr>
                      </a:lvl9pPr>
                    </a:lstStyle>
                    <a:p>
                      <a:pPr algn="ctr" latinLnBrk="1"/>
                      <a:r>
                        <a:rPr lang="en-US" altLang="ko-KR" sz="1400" dirty="0" smtClean="0"/>
                        <a:t>15~120km/h</a:t>
                      </a:r>
                      <a:endParaRPr lang="ko-KR" altLang="en-US" sz="1400"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tx1"/>
                          </a:solidFill>
                          <a:latin typeface="Times"/>
                        </a:defRPr>
                      </a:lvl1pPr>
                      <a:lvl2pPr marL="457200" algn="l" defTabSz="914400" rtl="0" eaLnBrk="1" latinLnBrk="1" hangingPunct="1">
                        <a:defRPr sz="1800" kern="1200">
                          <a:solidFill>
                            <a:schemeClr val="tx1"/>
                          </a:solidFill>
                          <a:latin typeface="Times"/>
                        </a:defRPr>
                      </a:lvl2pPr>
                      <a:lvl3pPr marL="914400" algn="l" defTabSz="914400" rtl="0" eaLnBrk="1" latinLnBrk="1" hangingPunct="1">
                        <a:defRPr sz="1800" kern="1200">
                          <a:solidFill>
                            <a:schemeClr val="tx1"/>
                          </a:solidFill>
                          <a:latin typeface="Times"/>
                        </a:defRPr>
                      </a:lvl3pPr>
                      <a:lvl4pPr marL="1371600" algn="l" defTabSz="914400" rtl="0" eaLnBrk="1" latinLnBrk="1" hangingPunct="1">
                        <a:defRPr sz="1800" kern="1200">
                          <a:solidFill>
                            <a:schemeClr val="tx1"/>
                          </a:solidFill>
                          <a:latin typeface="Times"/>
                        </a:defRPr>
                      </a:lvl4pPr>
                      <a:lvl5pPr marL="1828800" algn="l" defTabSz="914400" rtl="0" eaLnBrk="1" latinLnBrk="1" hangingPunct="1">
                        <a:defRPr sz="1800" kern="1200">
                          <a:solidFill>
                            <a:schemeClr val="tx1"/>
                          </a:solidFill>
                          <a:latin typeface="Times"/>
                        </a:defRPr>
                      </a:lvl5pPr>
                      <a:lvl6pPr marL="2286000" algn="l" defTabSz="914400" rtl="0" eaLnBrk="1" latinLnBrk="1" hangingPunct="1">
                        <a:defRPr sz="1800" kern="1200">
                          <a:solidFill>
                            <a:schemeClr val="tx1"/>
                          </a:solidFill>
                          <a:latin typeface="Times"/>
                        </a:defRPr>
                      </a:lvl6pPr>
                      <a:lvl7pPr marL="2743200" algn="l" defTabSz="914400" rtl="0" eaLnBrk="1" latinLnBrk="1" hangingPunct="1">
                        <a:defRPr sz="1800" kern="1200">
                          <a:solidFill>
                            <a:schemeClr val="tx1"/>
                          </a:solidFill>
                          <a:latin typeface="Times"/>
                        </a:defRPr>
                      </a:lvl7pPr>
                      <a:lvl8pPr marL="3200400" algn="l" defTabSz="914400" rtl="0" eaLnBrk="1" latinLnBrk="1" hangingPunct="1">
                        <a:defRPr sz="1800" kern="1200">
                          <a:solidFill>
                            <a:schemeClr val="tx1"/>
                          </a:solidFill>
                          <a:latin typeface="Times"/>
                        </a:defRPr>
                      </a:lvl8pPr>
                      <a:lvl9pPr marL="3657600" algn="l" defTabSz="914400" rtl="0" eaLnBrk="1" latinLnBrk="1" hangingPunct="1">
                        <a:defRPr sz="1800" kern="1200">
                          <a:solidFill>
                            <a:schemeClr val="tx1"/>
                          </a:solidFill>
                          <a:latin typeface="Times"/>
                        </a:defRPr>
                      </a:lvl9pPr>
                    </a:lstStyle>
                    <a:p>
                      <a:pPr algn="ctr" latinLnBrk="1"/>
                      <a:r>
                        <a:rPr lang="en-US" altLang="ko-KR" sz="1400" dirty="0" smtClean="0"/>
                        <a:t>High</a:t>
                      </a:r>
                      <a:endParaRPr lang="ko-KR" altLang="en-US" sz="1400"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291089">
                <a:tc>
                  <a:txBody>
                    <a:bodyPr/>
                    <a:lstStyle>
                      <a:lvl1pPr marL="0" algn="l" defTabSz="914400" rtl="0" eaLnBrk="1" latinLnBrk="1" hangingPunct="1">
                        <a:defRPr sz="1800" kern="1200">
                          <a:solidFill>
                            <a:schemeClr val="tx1"/>
                          </a:solidFill>
                          <a:latin typeface="Times"/>
                        </a:defRPr>
                      </a:lvl1pPr>
                      <a:lvl2pPr marL="457200" algn="l" defTabSz="914400" rtl="0" eaLnBrk="1" latinLnBrk="1" hangingPunct="1">
                        <a:defRPr sz="1800" kern="1200">
                          <a:solidFill>
                            <a:schemeClr val="tx1"/>
                          </a:solidFill>
                          <a:latin typeface="Times"/>
                        </a:defRPr>
                      </a:lvl2pPr>
                      <a:lvl3pPr marL="914400" algn="l" defTabSz="914400" rtl="0" eaLnBrk="1" latinLnBrk="1" hangingPunct="1">
                        <a:defRPr sz="1800" kern="1200">
                          <a:solidFill>
                            <a:schemeClr val="tx1"/>
                          </a:solidFill>
                          <a:latin typeface="Times"/>
                        </a:defRPr>
                      </a:lvl3pPr>
                      <a:lvl4pPr marL="1371600" algn="l" defTabSz="914400" rtl="0" eaLnBrk="1" latinLnBrk="1" hangingPunct="1">
                        <a:defRPr sz="1800" kern="1200">
                          <a:solidFill>
                            <a:schemeClr val="tx1"/>
                          </a:solidFill>
                          <a:latin typeface="Times"/>
                        </a:defRPr>
                      </a:lvl4pPr>
                      <a:lvl5pPr marL="1828800" algn="l" defTabSz="914400" rtl="0" eaLnBrk="1" latinLnBrk="1" hangingPunct="1">
                        <a:defRPr sz="1800" kern="1200">
                          <a:solidFill>
                            <a:schemeClr val="tx1"/>
                          </a:solidFill>
                          <a:latin typeface="Times"/>
                        </a:defRPr>
                      </a:lvl5pPr>
                      <a:lvl6pPr marL="2286000" algn="l" defTabSz="914400" rtl="0" eaLnBrk="1" latinLnBrk="1" hangingPunct="1">
                        <a:defRPr sz="1800" kern="1200">
                          <a:solidFill>
                            <a:schemeClr val="tx1"/>
                          </a:solidFill>
                          <a:latin typeface="Times"/>
                        </a:defRPr>
                      </a:lvl6pPr>
                      <a:lvl7pPr marL="2743200" algn="l" defTabSz="914400" rtl="0" eaLnBrk="1" latinLnBrk="1" hangingPunct="1">
                        <a:defRPr sz="1800" kern="1200">
                          <a:solidFill>
                            <a:schemeClr val="tx1"/>
                          </a:solidFill>
                          <a:latin typeface="Times"/>
                        </a:defRPr>
                      </a:lvl7pPr>
                      <a:lvl8pPr marL="3200400" algn="l" defTabSz="914400" rtl="0" eaLnBrk="1" latinLnBrk="1" hangingPunct="1">
                        <a:defRPr sz="1800" kern="1200">
                          <a:solidFill>
                            <a:schemeClr val="tx1"/>
                          </a:solidFill>
                          <a:latin typeface="Times"/>
                        </a:defRPr>
                      </a:lvl8pPr>
                      <a:lvl9pPr marL="3657600" algn="l" defTabSz="914400" rtl="0" eaLnBrk="1" latinLnBrk="1" hangingPunct="1">
                        <a:defRPr sz="1800" kern="1200">
                          <a:solidFill>
                            <a:schemeClr val="tx1"/>
                          </a:solidFill>
                          <a:latin typeface="Times"/>
                        </a:defRPr>
                      </a:lvl9pPr>
                    </a:lstStyle>
                    <a:p>
                      <a:pPr algn="ctr" latinLnBrk="1"/>
                      <a:r>
                        <a:rPr lang="en-US" altLang="ko-KR" sz="1400" dirty="0" smtClean="0"/>
                        <a:t>120~350km/h</a:t>
                      </a:r>
                      <a:endParaRPr lang="ko-KR" altLang="en-US" sz="1400"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1" hangingPunct="1">
                        <a:defRPr sz="1800" kern="1200">
                          <a:solidFill>
                            <a:schemeClr val="tx1"/>
                          </a:solidFill>
                          <a:latin typeface="Times"/>
                        </a:defRPr>
                      </a:lvl1pPr>
                      <a:lvl2pPr marL="457200" algn="l" defTabSz="914400" rtl="0" eaLnBrk="1" latinLnBrk="1" hangingPunct="1">
                        <a:defRPr sz="1800" kern="1200">
                          <a:solidFill>
                            <a:schemeClr val="tx1"/>
                          </a:solidFill>
                          <a:latin typeface="Times"/>
                        </a:defRPr>
                      </a:lvl2pPr>
                      <a:lvl3pPr marL="914400" algn="l" defTabSz="914400" rtl="0" eaLnBrk="1" latinLnBrk="1" hangingPunct="1">
                        <a:defRPr sz="1800" kern="1200">
                          <a:solidFill>
                            <a:schemeClr val="tx1"/>
                          </a:solidFill>
                          <a:latin typeface="Times"/>
                        </a:defRPr>
                      </a:lvl3pPr>
                      <a:lvl4pPr marL="1371600" algn="l" defTabSz="914400" rtl="0" eaLnBrk="1" latinLnBrk="1" hangingPunct="1">
                        <a:defRPr sz="1800" kern="1200">
                          <a:solidFill>
                            <a:schemeClr val="tx1"/>
                          </a:solidFill>
                          <a:latin typeface="Times"/>
                        </a:defRPr>
                      </a:lvl4pPr>
                      <a:lvl5pPr marL="1828800" algn="l" defTabSz="914400" rtl="0" eaLnBrk="1" latinLnBrk="1" hangingPunct="1">
                        <a:defRPr sz="1800" kern="1200">
                          <a:solidFill>
                            <a:schemeClr val="tx1"/>
                          </a:solidFill>
                          <a:latin typeface="Times"/>
                        </a:defRPr>
                      </a:lvl5pPr>
                      <a:lvl6pPr marL="2286000" algn="l" defTabSz="914400" rtl="0" eaLnBrk="1" latinLnBrk="1" hangingPunct="1">
                        <a:defRPr sz="1800" kern="1200">
                          <a:solidFill>
                            <a:schemeClr val="tx1"/>
                          </a:solidFill>
                          <a:latin typeface="Times"/>
                        </a:defRPr>
                      </a:lvl6pPr>
                      <a:lvl7pPr marL="2743200" algn="l" defTabSz="914400" rtl="0" eaLnBrk="1" latinLnBrk="1" hangingPunct="1">
                        <a:defRPr sz="1800" kern="1200">
                          <a:solidFill>
                            <a:schemeClr val="tx1"/>
                          </a:solidFill>
                          <a:latin typeface="Times"/>
                        </a:defRPr>
                      </a:lvl7pPr>
                      <a:lvl8pPr marL="3200400" algn="l" defTabSz="914400" rtl="0" eaLnBrk="1" latinLnBrk="1" hangingPunct="1">
                        <a:defRPr sz="1800" kern="1200">
                          <a:solidFill>
                            <a:schemeClr val="tx1"/>
                          </a:solidFill>
                          <a:latin typeface="Times"/>
                        </a:defRPr>
                      </a:lvl8pPr>
                      <a:lvl9pPr marL="3657600" algn="l" defTabSz="914400" rtl="0" eaLnBrk="1" latinLnBrk="1" hangingPunct="1">
                        <a:defRPr sz="1800" kern="1200">
                          <a:solidFill>
                            <a:schemeClr val="tx1"/>
                          </a:solidFill>
                          <a:latin typeface="Times"/>
                        </a:defRPr>
                      </a:lvl9pPr>
                    </a:lstStyle>
                    <a:p>
                      <a:pPr algn="ctr" latinLnBrk="1"/>
                      <a:r>
                        <a:rPr lang="en-US" altLang="ko-KR" sz="1400" dirty="0" smtClean="0"/>
                        <a:t>Functional</a:t>
                      </a:r>
                      <a:endParaRPr lang="ko-KR" altLang="en-US" sz="1400" dirty="0"/>
                    </a:p>
                  </a:txBody>
                  <a:tcPr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3059463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582960"/>
          </a:xfrm>
        </p:spPr>
        <p:txBody>
          <a:bodyPr/>
          <a:lstStyle/>
          <a:p>
            <a:r>
              <a:rPr lang="en-US" altLang="ko-KR" dirty="0" smtClean="0"/>
              <a:t>Objective (1/3)</a:t>
            </a:r>
            <a:endParaRPr lang="ko-KR" altLang="en-US" dirty="0"/>
          </a:p>
        </p:txBody>
      </p:sp>
      <p:sp>
        <p:nvSpPr>
          <p:cNvPr id="3" name="내용 개체 틀 2"/>
          <p:cNvSpPr>
            <a:spLocks noGrp="1"/>
          </p:cNvSpPr>
          <p:nvPr>
            <p:ph idx="1"/>
          </p:nvPr>
        </p:nvSpPr>
        <p:spPr>
          <a:xfrm>
            <a:off x="685800" y="1340768"/>
            <a:ext cx="7772400" cy="4755232"/>
          </a:xfrm>
        </p:spPr>
        <p:txBody>
          <a:bodyPr/>
          <a:lstStyle/>
          <a:p>
            <a:r>
              <a:rPr lang="en-US" altLang="ko-KR" sz="2400" dirty="0"/>
              <a:t>RAT for high-mobility regions</a:t>
            </a:r>
          </a:p>
          <a:p>
            <a:pPr lvl="1"/>
            <a:r>
              <a:rPr lang="en-US" altLang="ko-KR" sz="2000" dirty="0"/>
              <a:t>The same level of </a:t>
            </a:r>
            <a:r>
              <a:rPr lang="en-US" altLang="ko-KR" sz="2000" dirty="0" err="1"/>
              <a:t>QoE</a:t>
            </a:r>
            <a:r>
              <a:rPr lang="en-US" altLang="ko-KR" sz="2000" dirty="0"/>
              <a:t> for high-speed group users compared to nomadic users</a:t>
            </a:r>
          </a:p>
          <a:p>
            <a:pPr lvl="2"/>
            <a:r>
              <a:rPr lang="en-US" altLang="ko-KR" sz="1600" dirty="0"/>
              <a:t>High data rate beyond </a:t>
            </a:r>
            <a:r>
              <a:rPr lang="en-US" altLang="ko-KR" sz="1600" dirty="0" err="1"/>
              <a:t>Gbps</a:t>
            </a:r>
            <a:r>
              <a:rPr lang="en-US" altLang="ko-KR" sz="1600" dirty="0"/>
              <a:t> for mobile wireless backhaul</a:t>
            </a:r>
          </a:p>
          <a:p>
            <a:pPr lvl="1"/>
            <a:endParaRPr lang="en-US" altLang="ko-KR" sz="2000" dirty="0"/>
          </a:p>
          <a:p>
            <a:pPr lvl="2"/>
            <a:endParaRPr lang="en-US" altLang="ko-KR" dirty="0" smtClean="0"/>
          </a:p>
          <a:p>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dirty="0" smtClean="0"/>
              <a:t>November 2014</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0119CF-14A8-45EF-975C-475F6BA8AF80}" type="slidenum">
              <a:rPr lang="en-US" altLang="ko-KR" smtClean="0"/>
              <a:pPr/>
              <a:t>7</a:t>
            </a:fld>
            <a:endParaRPr lang="en-US" altLang="ko-KR"/>
          </a:p>
        </p:txBody>
      </p:sp>
      <p:pic>
        <p:nvPicPr>
          <p:cNvPr id="39" name="Picture 2"/>
          <p:cNvPicPr>
            <a:picLocks noChangeAspect="1" noChangeArrowheads="1"/>
          </p:cNvPicPr>
          <p:nvPr/>
        </p:nvPicPr>
        <p:blipFill>
          <a:blip r:embed="rId3"/>
          <a:srcRect/>
          <a:stretch>
            <a:fillRect/>
          </a:stretch>
        </p:blipFill>
        <p:spPr bwMode="auto">
          <a:xfrm>
            <a:off x="395536" y="2781375"/>
            <a:ext cx="4117975" cy="3560762"/>
          </a:xfrm>
          <a:prstGeom prst="rect">
            <a:avLst/>
          </a:prstGeom>
          <a:noFill/>
          <a:ln>
            <a:noFill/>
          </a:ln>
          <a:effectLst>
            <a:prstShdw prst="shdw17" dist="17961" dir="2700000">
              <a:schemeClr val="accent1">
                <a:gamma/>
                <a:shade val="60000"/>
                <a:invGamma/>
              </a:schemeClr>
            </a:prstShdw>
          </a:effectLst>
          <a:extLst/>
        </p:spPr>
      </p:pic>
      <p:grpSp>
        <p:nvGrpSpPr>
          <p:cNvPr id="40" name="그룹 17"/>
          <p:cNvGrpSpPr>
            <a:grpSpLocks/>
          </p:cNvGrpSpPr>
          <p:nvPr/>
        </p:nvGrpSpPr>
        <p:grpSpPr bwMode="auto">
          <a:xfrm>
            <a:off x="5693023" y="3437012"/>
            <a:ext cx="3005138" cy="2439988"/>
            <a:chOff x="5222778" y="3258009"/>
            <a:chExt cx="4155862" cy="3402189"/>
          </a:xfrm>
        </p:grpSpPr>
        <p:sp>
          <p:nvSpPr>
            <p:cNvPr id="41" name="모서리가 둥근 직사각형 40"/>
            <p:cNvSpPr/>
            <p:nvPr/>
          </p:nvSpPr>
          <p:spPr>
            <a:xfrm>
              <a:off x="5222778" y="3258009"/>
              <a:ext cx="4155862" cy="3402189"/>
            </a:xfrm>
            <a:prstGeom prst="roundRect">
              <a:avLst>
                <a:gd name="adj" fmla="val 4896"/>
              </a:avLst>
            </a:prstGeom>
            <a:solidFill>
              <a:sysClr val="window" lastClr="FFFFF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63500" h="38100"/>
            </a:sp3d>
          </p:spPr>
          <p:txBody>
            <a:bodyPr anchor="ctr"/>
            <a:lstStyle/>
            <a:p>
              <a:pPr marL="4763" lvl="1" eaLnBrk="0" hangingPunct="0">
                <a:spcBef>
                  <a:spcPts val="1500"/>
                </a:spcBef>
                <a:buClr>
                  <a:prstClr val="black"/>
                </a:buClr>
                <a:defRPr/>
              </a:pPr>
              <a:endParaRPr lang="en-US" altLang="ko-KR" sz="1100" b="1" dirty="0">
                <a:ln w="11430">
                  <a:solidFill>
                    <a:schemeClr val="tx1">
                      <a:alpha val="20000"/>
                    </a:schemeClr>
                  </a:solidFill>
                </a:ln>
                <a:solidFill>
                  <a:prstClr val="black"/>
                </a:solidFill>
                <a:latin typeface="맑은 고딕" pitchFamily="50" charset="-127"/>
                <a:ea typeface="맑은 고딕" pitchFamily="50" charset="-127"/>
              </a:endParaRPr>
            </a:p>
          </p:txBody>
        </p:sp>
        <p:sp>
          <p:nvSpPr>
            <p:cNvPr id="42" name="직사각형 41"/>
            <p:cNvSpPr/>
            <p:nvPr/>
          </p:nvSpPr>
          <p:spPr>
            <a:xfrm>
              <a:off x="6032875" y="5679606"/>
              <a:ext cx="2814482" cy="203644"/>
            </a:xfrm>
            <a:prstGeom prst="rect">
              <a:avLst/>
            </a:prstGeom>
            <a:solidFill>
              <a:srgbClr val="FAFAFA"/>
            </a:solidFill>
            <a:ln w="25400" cap="flat" cmpd="sng" algn="ctr">
              <a:noFill/>
              <a:prstDash val="solid"/>
            </a:ln>
            <a:effectLst/>
          </p:spPr>
          <p:txBody>
            <a:bodyPr anchor="ctr"/>
            <a:lstStyle/>
            <a:p>
              <a:pPr algn="ctr" fontAlgn="auto" latinLnBrk="0">
                <a:spcBef>
                  <a:spcPts val="0"/>
                </a:spcBef>
                <a:spcAft>
                  <a:spcPts val="0"/>
                </a:spcAft>
                <a:defRPr/>
              </a:pPr>
              <a:endParaRPr kumimoji="0" lang="ko-KR" altLang="en-US" sz="1100" kern="0" dirty="0">
                <a:solidFill>
                  <a:sysClr val="window" lastClr="FFFFFF"/>
                </a:solidFill>
                <a:latin typeface="맑은 고딕"/>
                <a:ea typeface="맑은 고딕"/>
              </a:endParaRPr>
            </a:p>
          </p:txBody>
        </p:sp>
        <p:cxnSp>
          <p:nvCxnSpPr>
            <p:cNvPr id="43" name="직선 연결선 198"/>
            <p:cNvCxnSpPr>
              <a:cxnSpLocks noChangeShapeType="1"/>
            </p:cNvCxnSpPr>
            <p:nvPr/>
          </p:nvCxnSpPr>
          <p:spPr bwMode="auto">
            <a:xfrm>
              <a:off x="5612593" y="5950024"/>
              <a:ext cx="3567112" cy="1588"/>
            </a:xfrm>
            <a:prstGeom prst="line">
              <a:avLst/>
            </a:prstGeom>
            <a:noFill/>
            <a:ln w="25400" algn="ctr">
              <a:solidFill>
                <a:schemeClr val="tx2"/>
              </a:solidFill>
              <a:round/>
              <a:headEnd type="none" w="lg" len="lg"/>
              <a:tailEnd type="arrow" w="med" len="med"/>
            </a:ln>
            <a:extLst>
              <a:ext uri="{909E8E84-426E-40DD-AFC4-6F175D3DCCD1}">
                <a14:hiddenFill xmlns:a14="http://schemas.microsoft.com/office/drawing/2010/main" xmlns="">
                  <a:noFill/>
                </a14:hiddenFill>
              </a:ext>
            </a:extLst>
          </p:spPr>
        </p:cxnSp>
        <p:cxnSp>
          <p:nvCxnSpPr>
            <p:cNvPr id="44" name="직선 연결선 199"/>
            <p:cNvCxnSpPr>
              <a:cxnSpLocks noChangeShapeType="1"/>
            </p:cNvCxnSpPr>
            <p:nvPr/>
          </p:nvCxnSpPr>
          <p:spPr bwMode="auto">
            <a:xfrm rot="5400000">
              <a:off x="4325130" y="4662562"/>
              <a:ext cx="2574925" cy="0"/>
            </a:xfrm>
            <a:prstGeom prst="line">
              <a:avLst/>
            </a:prstGeom>
            <a:noFill/>
            <a:ln w="25400" algn="ctr">
              <a:solidFill>
                <a:schemeClr val="tx2"/>
              </a:solidFill>
              <a:round/>
              <a:headEnd type="arrow" w="med" len="med"/>
              <a:tailEnd/>
            </a:ln>
            <a:extLst>
              <a:ext uri="{909E8E84-426E-40DD-AFC4-6F175D3DCCD1}">
                <a14:hiddenFill xmlns:a14="http://schemas.microsoft.com/office/drawing/2010/main" xmlns="">
                  <a:noFill/>
                </a14:hiddenFill>
              </a:ext>
            </a:extLst>
          </p:spPr>
        </p:cxnSp>
        <p:sp>
          <p:nvSpPr>
            <p:cNvPr id="45" name="직사각형 44"/>
            <p:cNvSpPr/>
            <p:nvPr/>
          </p:nvSpPr>
          <p:spPr bwMode="auto">
            <a:xfrm>
              <a:off x="5589408" y="5971791"/>
              <a:ext cx="3486269" cy="343097"/>
            </a:xfrm>
            <a:prstGeom prst="rect">
              <a:avLst/>
            </a:prstGeom>
          </p:spPr>
          <p:txBody>
            <a:bodyPr>
              <a:spAutoFit/>
            </a:bodyPr>
            <a:lstStyle/>
            <a:p>
              <a:pPr fontAlgn="auto" latinLnBrk="0">
                <a:spcBef>
                  <a:spcPts val="0"/>
                </a:spcBef>
                <a:spcAft>
                  <a:spcPts val="0"/>
                </a:spcAft>
                <a:defRPr/>
              </a:pPr>
              <a:r>
                <a:rPr kumimoji="0" lang="en-US" altLang="ko-KR" sz="1000" kern="0" dirty="0">
                  <a:solidFill>
                    <a:srgbClr val="002060"/>
                  </a:solidFill>
                  <a:latin typeface="HY헤드라인M" pitchFamily="18" charset="-127"/>
                  <a:ea typeface="HY헤드라인M" pitchFamily="18" charset="-127"/>
                </a:rPr>
                <a:t>   Low </a:t>
              </a:r>
              <a:r>
                <a:rPr kumimoji="0" lang="ko-KR" altLang="en-US" sz="1000" kern="0" dirty="0">
                  <a:solidFill>
                    <a:srgbClr val="002060"/>
                  </a:solidFill>
                  <a:latin typeface="HY헤드라인M" pitchFamily="18" charset="-127"/>
                  <a:ea typeface="HY헤드라인M" pitchFamily="18" charset="-127"/>
                </a:rPr>
                <a:t>          </a:t>
              </a:r>
              <a:r>
                <a:rPr kumimoji="0" lang="en-US" altLang="ko-KR" sz="1000" kern="0" dirty="0">
                  <a:solidFill>
                    <a:srgbClr val="002060"/>
                  </a:solidFill>
                  <a:latin typeface="HY헤드라인M" pitchFamily="18" charset="-127"/>
                  <a:ea typeface="HY헤드라인M" pitchFamily="18" charset="-127"/>
                </a:rPr>
                <a:t>Medium</a:t>
              </a:r>
              <a:r>
                <a:rPr kumimoji="0" lang="ko-KR" altLang="en-US" sz="1000" kern="0" dirty="0">
                  <a:solidFill>
                    <a:srgbClr val="002060"/>
                  </a:solidFill>
                  <a:latin typeface="HY헤드라인M" pitchFamily="18" charset="-127"/>
                  <a:ea typeface="HY헤드라인M" pitchFamily="18" charset="-127"/>
                </a:rPr>
                <a:t>      </a:t>
              </a:r>
              <a:r>
                <a:rPr kumimoji="0" lang="en-US" altLang="ko-KR" sz="1000" kern="0" dirty="0">
                  <a:solidFill>
                    <a:srgbClr val="002060"/>
                  </a:solidFill>
                  <a:latin typeface="HY헤드라인M" pitchFamily="18" charset="-127"/>
                  <a:ea typeface="HY헤드라인M" pitchFamily="18" charset="-127"/>
                </a:rPr>
                <a:t>High mobility</a:t>
              </a:r>
              <a:endParaRPr kumimoji="0" lang="ko-KR" altLang="en-US" sz="1000" kern="0" dirty="0">
                <a:solidFill>
                  <a:srgbClr val="002060"/>
                </a:solidFill>
                <a:latin typeface="HY헤드라인M" pitchFamily="18" charset="-127"/>
                <a:ea typeface="HY헤드라인M" pitchFamily="18" charset="-127"/>
              </a:endParaRPr>
            </a:p>
          </p:txBody>
        </p:sp>
        <p:sp>
          <p:nvSpPr>
            <p:cNvPr id="46" name="TextBox 45"/>
            <p:cNvSpPr txBox="1"/>
            <p:nvPr/>
          </p:nvSpPr>
          <p:spPr>
            <a:xfrm>
              <a:off x="5238663" y="3630223"/>
              <a:ext cx="489423" cy="2330096"/>
            </a:xfrm>
            <a:prstGeom prst="rect">
              <a:avLst/>
            </a:prstGeom>
            <a:noFill/>
          </p:spPr>
          <p:txBody>
            <a:bodyPr vert="vert270">
              <a:spAutoFit/>
            </a:bodyPr>
            <a:lstStyle/>
            <a:p>
              <a:pPr algn="r">
                <a:defRPr/>
              </a:pPr>
              <a:r>
                <a:rPr lang="en-US" altLang="ko-KR" sz="1100" dirty="0">
                  <a:solidFill>
                    <a:srgbClr val="002060"/>
                  </a:solidFill>
                  <a:latin typeface="HY헤드라인M" pitchFamily="18" charset="-127"/>
                  <a:ea typeface="HY헤드라인M" pitchFamily="18" charset="-127"/>
                </a:rPr>
                <a:t>Wireless Internet use</a:t>
              </a:r>
              <a:endParaRPr lang="ko-KR" altLang="en-US" sz="1100" dirty="0">
                <a:solidFill>
                  <a:srgbClr val="002060"/>
                </a:solidFill>
                <a:latin typeface="HY헤드라인M" pitchFamily="18" charset="-127"/>
                <a:ea typeface="HY헤드라인M" pitchFamily="18" charset="-127"/>
              </a:endParaRPr>
            </a:p>
          </p:txBody>
        </p:sp>
        <p:graphicFrame>
          <p:nvGraphicFramePr>
            <p:cNvPr id="47" name="차트 291"/>
            <p:cNvGraphicFramePr>
              <a:graphicFrameLocks/>
            </p:cNvGraphicFramePr>
            <p:nvPr/>
          </p:nvGraphicFramePr>
          <p:xfrm>
            <a:off x="5563380" y="3694187"/>
            <a:ext cx="3644899" cy="2224088"/>
          </p:xfrm>
          <a:graphic>
            <a:graphicData uri="http://schemas.openxmlformats.org/presentationml/2006/ole">
              <p:oleObj spid="_x0000_s4116" r:id="rId4" imgW="3645724" imgH="2225233" progId="Excel.Chart.8">
                <p:embed/>
              </p:oleObj>
            </a:graphicData>
          </a:graphic>
        </p:graphicFrame>
        <p:sp>
          <p:nvSpPr>
            <p:cNvPr id="48" name="자유형 47"/>
            <p:cNvSpPr/>
            <p:nvPr/>
          </p:nvSpPr>
          <p:spPr>
            <a:xfrm>
              <a:off x="7971398" y="4373626"/>
              <a:ext cx="919866" cy="745959"/>
            </a:xfrm>
            <a:custGeom>
              <a:avLst/>
              <a:gdLst>
                <a:gd name="connsiteX0" fmla="*/ 0 w 1704975"/>
                <a:gd name="connsiteY0" fmla="*/ 1038225 h 1038225"/>
                <a:gd name="connsiteX1" fmla="*/ 514350 w 1704975"/>
                <a:gd name="connsiteY1" fmla="*/ 809625 h 1038225"/>
                <a:gd name="connsiteX2" fmla="*/ 1228725 w 1704975"/>
                <a:gd name="connsiteY2" fmla="*/ 381000 h 1038225"/>
                <a:gd name="connsiteX3" fmla="*/ 1704975 w 1704975"/>
                <a:gd name="connsiteY3" fmla="*/ 0 h 1038225"/>
              </a:gdLst>
              <a:ahLst/>
              <a:cxnLst>
                <a:cxn ang="0">
                  <a:pos x="connsiteX0" y="connsiteY0"/>
                </a:cxn>
                <a:cxn ang="0">
                  <a:pos x="connsiteX1" y="connsiteY1"/>
                </a:cxn>
                <a:cxn ang="0">
                  <a:pos x="connsiteX2" y="connsiteY2"/>
                </a:cxn>
                <a:cxn ang="0">
                  <a:pos x="connsiteX3" y="connsiteY3"/>
                </a:cxn>
              </a:cxnLst>
              <a:rect l="l" t="t" r="r" b="b"/>
              <a:pathLst>
                <a:path w="1704975" h="1038225">
                  <a:moveTo>
                    <a:pt x="0" y="1038225"/>
                  </a:moveTo>
                  <a:cubicBezTo>
                    <a:pt x="154781" y="978693"/>
                    <a:pt x="309563" y="919162"/>
                    <a:pt x="514350" y="809625"/>
                  </a:cubicBezTo>
                  <a:cubicBezTo>
                    <a:pt x="719138" y="700087"/>
                    <a:pt x="1030288" y="515937"/>
                    <a:pt x="1228725" y="381000"/>
                  </a:cubicBezTo>
                  <a:cubicBezTo>
                    <a:pt x="1427163" y="246062"/>
                    <a:pt x="1628775" y="49212"/>
                    <a:pt x="1704975" y="0"/>
                  </a:cubicBezTo>
                </a:path>
              </a:pathLst>
            </a:custGeom>
            <a:noFill/>
            <a:ln w="28575">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
          <p:nvSpPr>
            <p:cNvPr id="49" name="자유형 48"/>
            <p:cNvSpPr/>
            <p:nvPr/>
          </p:nvSpPr>
          <p:spPr>
            <a:xfrm>
              <a:off x="5868221" y="3614387"/>
              <a:ext cx="2076833" cy="1704414"/>
            </a:xfrm>
            <a:custGeom>
              <a:avLst/>
              <a:gdLst>
                <a:gd name="connsiteX0" fmla="*/ 3848100 w 3848100"/>
                <a:gd name="connsiteY0" fmla="*/ 2114550 h 2372163"/>
                <a:gd name="connsiteX1" fmla="*/ 3457575 w 3848100"/>
                <a:gd name="connsiteY1" fmla="*/ 2257425 h 2372163"/>
                <a:gd name="connsiteX2" fmla="*/ 2971800 w 3848100"/>
                <a:gd name="connsiteY2" fmla="*/ 2352675 h 2372163"/>
                <a:gd name="connsiteX3" fmla="*/ 2571750 w 3848100"/>
                <a:gd name="connsiteY3" fmla="*/ 2362200 h 2372163"/>
                <a:gd name="connsiteX4" fmla="*/ 2105025 w 3848100"/>
                <a:gd name="connsiteY4" fmla="*/ 2238375 h 2372163"/>
                <a:gd name="connsiteX5" fmla="*/ 1714500 w 3848100"/>
                <a:gd name="connsiteY5" fmla="*/ 2047875 h 2372163"/>
                <a:gd name="connsiteX6" fmla="*/ 1285875 w 3848100"/>
                <a:gd name="connsiteY6" fmla="*/ 1724025 h 2372163"/>
                <a:gd name="connsiteX7" fmla="*/ 885825 w 3848100"/>
                <a:gd name="connsiteY7" fmla="*/ 1323975 h 2372163"/>
                <a:gd name="connsiteX8" fmla="*/ 466725 w 3848100"/>
                <a:gd name="connsiteY8" fmla="*/ 781050 h 2372163"/>
                <a:gd name="connsiteX9" fmla="*/ 0 w 3848100"/>
                <a:gd name="connsiteY9" fmla="*/ 0 h 237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8100" h="2372163">
                  <a:moveTo>
                    <a:pt x="3848100" y="2114550"/>
                  </a:moveTo>
                  <a:cubicBezTo>
                    <a:pt x="3725862" y="2166144"/>
                    <a:pt x="3603625" y="2217738"/>
                    <a:pt x="3457575" y="2257425"/>
                  </a:cubicBezTo>
                  <a:cubicBezTo>
                    <a:pt x="3311525" y="2297113"/>
                    <a:pt x="3119437" y="2335213"/>
                    <a:pt x="2971800" y="2352675"/>
                  </a:cubicBezTo>
                  <a:cubicBezTo>
                    <a:pt x="2824163" y="2370137"/>
                    <a:pt x="2716212" y="2381250"/>
                    <a:pt x="2571750" y="2362200"/>
                  </a:cubicBezTo>
                  <a:cubicBezTo>
                    <a:pt x="2427288" y="2343150"/>
                    <a:pt x="2247900" y="2290763"/>
                    <a:pt x="2105025" y="2238375"/>
                  </a:cubicBezTo>
                  <a:cubicBezTo>
                    <a:pt x="1962150" y="2185988"/>
                    <a:pt x="1851025" y="2133600"/>
                    <a:pt x="1714500" y="2047875"/>
                  </a:cubicBezTo>
                  <a:cubicBezTo>
                    <a:pt x="1577975" y="1962150"/>
                    <a:pt x="1423987" y="1844675"/>
                    <a:pt x="1285875" y="1724025"/>
                  </a:cubicBezTo>
                  <a:cubicBezTo>
                    <a:pt x="1147763" y="1603375"/>
                    <a:pt x="1022350" y="1481137"/>
                    <a:pt x="885825" y="1323975"/>
                  </a:cubicBezTo>
                  <a:cubicBezTo>
                    <a:pt x="749300" y="1166813"/>
                    <a:pt x="614362" y="1001712"/>
                    <a:pt x="466725" y="781050"/>
                  </a:cubicBezTo>
                  <a:cubicBezTo>
                    <a:pt x="319088" y="560388"/>
                    <a:pt x="65087" y="114300"/>
                    <a:pt x="0" y="0"/>
                  </a:cubicBezTo>
                </a:path>
              </a:pathLst>
            </a:custGeom>
            <a:noFill/>
            <a:ln w="31750">
              <a:solidFill>
                <a:srgbClr val="7030A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grpSp>
          <p:nvGrpSpPr>
            <p:cNvPr id="50" name="그룹 269"/>
            <p:cNvGrpSpPr>
              <a:grpSpLocks/>
            </p:cNvGrpSpPr>
            <p:nvPr/>
          </p:nvGrpSpPr>
          <p:grpSpPr bwMode="auto">
            <a:xfrm>
              <a:off x="5823730" y="3576712"/>
              <a:ext cx="3100388" cy="1800225"/>
              <a:chOff x="1838801" y="2288417"/>
              <a:chExt cx="5483924" cy="2506759"/>
            </a:xfrm>
          </p:grpSpPr>
          <p:sp>
            <p:nvSpPr>
              <p:cNvPr id="52" name="타원 51"/>
              <p:cNvSpPr>
                <a:spLocks noChangeAspect="1"/>
              </p:cNvSpPr>
              <p:nvPr/>
            </p:nvSpPr>
            <p:spPr bwMode="auto">
              <a:xfrm rot="10800000">
                <a:off x="1838801" y="2288417"/>
                <a:ext cx="200779"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3" name="타원 52"/>
              <p:cNvSpPr>
                <a:spLocks noChangeAspect="1"/>
              </p:cNvSpPr>
              <p:nvPr/>
            </p:nvSpPr>
            <p:spPr bwMode="auto">
              <a:xfrm rot="10800000">
                <a:off x="2252238" y="301735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4" name="타원 53"/>
              <p:cNvSpPr>
                <a:spLocks noChangeAspect="1"/>
              </p:cNvSpPr>
              <p:nvPr/>
            </p:nvSpPr>
            <p:spPr bwMode="auto">
              <a:xfrm rot="10800000">
                <a:off x="2664691" y="356497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5" name="타원 54"/>
              <p:cNvSpPr>
                <a:spLocks noChangeAspect="1"/>
              </p:cNvSpPr>
              <p:nvPr/>
            </p:nvSpPr>
            <p:spPr bwMode="auto">
              <a:xfrm rot="10800000">
                <a:off x="3067403" y="398012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6" name="타원 55"/>
              <p:cNvSpPr>
                <a:spLocks noChangeAspect="1"/>
              </p:cNvSpPr>
              <p:nvPr/>
            </p:nvSpPr>
            <p:spPr bwMode="auto">
              <a:xfrm rot="10800000">
                <a:off x="3479876" y="430455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7" name="타원 56"/>
              <p:cNvSpPr>
                <a:spLocks noChangeAspect="1"/>
              </p:cNvSpPr>
              <p:nvPr/>
            </p:nvSpPr>
            <p:spPr bwMode="auto">
              <a:xfrm rot="10800000">
                <a:off x="3892340" y="449799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8" name="타원 57"/>
              <p:cNvSpPr>
                <a:spLocks noChangeAspect="1"/>
              </p:cNvSpPr>
              <p:nvPr/>
            </p:nvSpPr>
            <p:spPr bwMode="auto">
              <a:xfrm rot="10800000">
                <a:off x="4304521" y="459470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59" name="타원 58"/>
              <p:cNvSpPr>
                <a:spLocks noChangeAspect="1"/>
              </p:cNvSpPr>
              <p:nvPr/>
            </p:nvSpPr>
            <p:spPr bwMode="auto">
              <a:xfrm rot="10800000">
                <a:off x="6293374" y="3946441"/>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60" name="타원 59"/>
              <p:cNvSpPr>
                <a:spLocks noChangeAspect="1"/>
              </p:cNvSpPr>
              <p:nvPr/>
            </p:nvSpPr>
            <p:spPr bwMode="auto">
              <a:xfrm rot="10800000">
                <a:off x="6710426" y="3677459"/>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61" name="타원 60"/>
              <p:cNvSpPr>
                <a:spLocks noChangeAspect="1"/>
              </p:cNvSpPr>
              <p:nvPr/>
            </p:nvSpPr>
            <p:spPr bwMode="auto">
              <a:xfrm rot="10800000">
                <a:off x="4698369" y="4585184"/>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62" name="타원 61"/>
              <p:cNvSpPr>
                <a:spLocks noChangeAspect="1"/>
              </p:cNvSpPr>
              <p:nvPr/>
            </p:nvSpPr>
            <p:spPr bwMode="auto">
              <a:xfrm rot="10800000">
                <a:off x="5094290" y="448127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63" name="타원 62"/>
              <p:cNvSpPr>
                <a:spLocks noChangeAspect="1"/>
              </p:cNvSpPr>
              <p:nvPr/>
            </p:nvSpPr>
            <p:spPr bwMode="auto">
              <a:xfrm rot="10800000">
                <a:off x="5504470" y="4354818"/>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64" name="타원 63"/>
              <p:cNvSpPr>
                <a:spLocks noChangeAspect="1"/>
              </p:cNvSpPr>
              <p:nvPr/>
            </p:nvSpPr>
            <p:spPr bwMode="auto">
              <a:xfrm rot="10800000">
                <a:off x="5891071" y="4176182"/>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sp>
            <p:nvSpPr>
              <p:cNvPr id="96" name="타원 95"/>
              <p:cNvSpPr>
                <a:spLocks noChangeAspect="1"/>
              </p:cNvSpPr>
              <p:nvPr/>
            </p:nvSpPr>
            <p:spPr bwMode="auto">
              <a:xfrm rot="10800000">
                <a:off x="7121947" y="3335770"/>
                <a:ext cx="200778" cy="200467"/>
              </a:xfrm>
              <a:prstGeom prst="ellipse">
                <a:avLst/>
              </a:prstGeom>
              <a:gradFill flip="none" rotWithShape="1">
                <a:gsLst>
                  <a:gs pos="0">
                    <a:srgbClr val="EB1567"/>
                  </a:gs>
                  <a:gs pos="52000">
                    <a:srgbClr val="7030A0"/>
                  </a:gs>
                  <a:gs pos="99000">
                    <a:schemeClr val="tx2">
                      <a:lumMod val="50000"/>
                    </a:schemeClr>
                  </a:gs>
                </a:gsLst>
                <a:lin ang="2700000" scaled="0"/>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ko-KR" altLang="en-US" sz="1100" dirty="0"/>
              </a:p>
            </p:txBody>
          </p:sp>
        </p:grpSp>
        <p:sp>
          <p:nvSpPr>
            <p:cNvPr id="51" name="TextBox 50"/>
            <p:cNvSpPr txBox="1"/>
            <p:nvPr/>
          </p:nvSpPr>
          <p:spPr bwMode="auto">
            <a:xfrm>
              <a:off x="7556472" y="6228560"/>
              <a:ext cx="1771674" cy="343097"/>
            </a:xfrm>
            <a:prstGeom prst="rect">
              <a:avLst/>
            </a:prstGeom>
            <a:noFill/>
          </p:spPr>
          <p:txBody>
            <a:bodyPr wrap="none">
              <a:spAutoFit/>
            </a:bodyPr>
            <a:lstStyle/>
            <a:p>
              <a:pPr>
                <a:defRPr/>
              </a:pPr>
              <a:r>
                <a:rPr lang="en-US" altLang="ko-KR" sz="1000" b="1" dirty="0">
                  <a:latin typeface="+mn-ea"/>
                  <a:ea typeface="굴림" pitchFamily="50" charset="-127"/>
                </a:rPr>
                <a:t>(above </a:t>
              </a:r>
              <a:r>
                <a:rPr lang="en-US" altLang="ko-KR" sz="1000" b="1" dirty="0" smtClean="0">
                  <a:latin typeface="+mn-ea"/>
                  <a:ea typeface="굴림" pitchFamily="50" charset="-127"/>
                </a:rPr>
                <a:t>100km/h)</a:t>
              </a:r>
              <a:endParaRPr lang="en-US" altLang="ko-KR" sz="1000" b="1" dirty="0">
                <a:latin typeface="+mn-ea"/>
                <a:ea typeface="굴림" pitchFamily="50" charset="-127"/>
              </a:endParaRPr>
            </a:p>
          </p:txBody>
        </p:sp>
      </p:grpSp>
      <p:sp>
        <p:nvSpPr>
          <p:cNvPr id="98" name="아래로 구부러진 화살표 97"/>
          <p:cNvSpPr/>
          <p:nvPr/>
        </p:nvSpPr>
        <p:spPr>
          <a:xfrm>
            <a:off x="3636268" y="2780928"/>
            <a:ext cx="4597417" cy="1151880"/>
          </a:xfrm>
          <a:prstGeom prst="curvedDownArrow">
            <a:avLst/>
          </a:prstGeom>
          <a:solidFill>
            <a:srgbClr val="FFFF00"/>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9" name="직사각형 98"/>
          <p:cNvSpPr/>
          <p:nvPr/>
        </p:nvSpPr>
        <p:spPr bwMode="auto">
          <a:xfrm>
            <a:off x="7458472" y="4144263"/>
            <a:ext cx="1066652" cy="1627962"/>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1100" dirty="0"/>
          </a:p>
        </p:txBody>
      </p:sp>
    </p:spTree>
    <p:extLst>
      <p:ext uri="{BB962C8B-B14F-4D97-AF65-F5344CB8AC3E}">
        <p14:creationId xmlns:p14="http://schemas.microsoft.com/office/powerpoint/2010/main" xmlns="" val="1270768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582960"/>
          </a:xfrm>
        </p:spPr>
        <p:txBody>
          <a:bodyPr/>
          <a:lstStyle/>
          <a:p>
            <a:r>
              <a:rPr lang="en-US" altLang="ko-KR" dirty="0"/>
              <a:t>Objective </a:t>
            </a:r>
            <a:r>
              <a:rPr lang="en-US" altLang="ko-KR" dirty="0" smtClean="0"/>
              <a:t>(2/3)</a:t>
            </a:r>
            <a:endParaRPr lang="ko-KR" altLang="en-US" dirty="0"/>
          </a:p>
        </p:txBody>
      </p:sp>
      <p:sp>
        <p:nvSpPr>
          <p:cNvPr id="3" name="내용 개체 틀 2"/>
          <p:cNvSpPr>
            <a:spLocks noGrp="1"/>
          </p:cNvSpPr>
          <p:nvPr>
            <p:ph idx="1"/>
          </p:nvPr>
        </p:nvSpPr>
        <p:spPr>
          <a:xfrm>
            <a:off x="685800" y="1340768"/>
            <a:ext cx="7772400" cy="4755232"/>
          </a:xfrm>
        </p:spPr>
        <p:txBody>
          <a:bodyPr/>
          <a:lstStyle/>
          <a:p>
            <a:r>
              <a:rPr lang="en-US" altLang="ko-KR" sz="2400" dirty="0" smtClean="0"/>
              <a:t>Backhaul and Access Link</a:t>
            </a:r>
          </a:p>
          <a:p>
            <a:pPr lvl="2"/>
            <a:endParaRPr lang="en-US" altLang="ko-KR" dirty="0" smtClean="0"/>
          </a:p>
          <a:p>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dirty="0" smtClean="0"/>
              <a:t>November 2014</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0119CF-14A8-45EF-975C-475F6BA8AF80}" type="slidenum">
              <a:rPr lang="en-US" altLang="ko-KR" smtClean="0"/>
              <a:pPr/>
              <a:t>8</a:t>
            </a:fld>
            <a:endParaRPr lang="en-US" altLang="ko-KR"/>
          </a:p>
        </p:txBody>
      </p:sp>
      <p:pic>
        <p:nvPicPr>
          <p:cNvPr id="65" name="그림 279" descr="1_2.png"/>
          <p:cNvPicPr>
            <a:picLocks noChangeAspect="1"/>
          </p:cNvPicPr>
          <p:nvPr/>
        </p:nvPicPr>
        <p:blipFill>
          <a:blip r:embed="rId2" cstate="print">
            <a:extLst>
              <a:ext uri="{28A0092B-C50C-407E-A947-70E740481C1C}">
                <a14:useLocalDpi xmlns:a14="http://schemas.microsoft.com/office/drawing/2010/main" xmlns="" val="0"/>
              </a:ext>
            </a:extLst>
          </a:blip>
          <a:srcRect t="32951" r="-2191" b="27081"/>
          <a:stretch>
            <a:fillRect/>
          </a:stretch>
        </p:blipFill>
        <p:spPr bwMode="auto">
          <a:xfrm>
            <a:off x="2016095" y="3828853"/>
            <a:ext cx="5831533" cy="1283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6" name="직선 연결선 65"/>
          <p:cNvCxnSpPr>
            <a:stCxn id="68" idx="1"/>
            <a:endCxn id="83" idx="2"/>
          </p:cNvCxnSpPr>
          <p:nvPr/>
        </p:nvCxnSpPr>
        <p:spPr>
          <a:xfrm flipH="1" flipV="1">
            <a:off x="839216" y="4910076"/>
            <a:ext cx="4404969" cy="787799"/>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TextBox 58"/>
          <p:cNvSpPr txBox="1">
            <a:spLocks noChangeArrowheads="1"/>
          </p:cNvSpPr>
          <p:nvPr/>
        </p:nvSpPr>
        <p:spPr bwMode="auto">
          <a:xfrm>
            <a:off x="5189724" y="5176330"/>
            <a:ext cx="487634"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ea typeface="+mn-ea"/>
              </a:rPr>
              <a:t>DU</a:t>
            </a:r>
            <a:endParaRPr lang="ko-KR" altLang="en-US" sz="1200" b="1" dirty="0">
              <a:latin typeface="+mn-ea"/>
              <a:ea typeface="+mn-ea"/>
            </a:endParaRPr>
          </a:p>
        </p:txBody>
      </p:sp>
      <p:pic>
        <p:nvPicPr>
          <p:cNvPr id="68" name="그림 67" descr="그림10.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4185" y="5438026"/>
            <a:ext cx="441373" cy="519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9" name="그림 68" descr="gggqweqweqweqwe.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36050" y="5957723"/>
            <a:ext cx="380793" cy="452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0" name="직선 연결선 69"/>
          <p:cNvCxnSpPr/>
          <p:nvPr/>
        </p:nvCxnSpPr>
        <p:spPr>
          <a:xfrm flipH="1">
            <a:off x="4214770" y="5788447"/>
            <a:ext cx="1029415" cy="399365"/>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TextBox 58"/>
          <p:cNvSpPr txBox="1">
            <a:spLocks noChangeArrowheads="1"/>
          </p:cNvSpPr>
          <p:nvPr/>
        </p:nvSpPr>
        <p:spPr bwMode="auto">
          <a:xfrm>
            <a:off x="3759853" y="5723080"/>
            <a:ext cx="53893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ea typeface="+mn-ea"/>
              </a:rPr>
              <a:t>GW</a:t>
            </a:r>
            <a:endParaRPr lang="ko-KR" altLang="en-US" sz="1200" b="1" dirty="0">
              <a:latin typeface="+mn-ea"/>
              <a:ea typeface="+mn-ea"/>
            </a:endParaRPr>
          </a:p>
        </p:txBody>
      </p:sp>
      <p:grpSp>
        <p:nvGrpSpPr>
          <p:cNvPr id="72" name="그룹 71"/>
          <p:cNvGrpSpPr/>
          <p:nvPr/>
        </p:nvGrpSpPr>
        <p:grpSpPr>
          <a:xfrm>
            <a:off x="1005465" y="5525915"/>
            <a:ext cx="2059054" cy="1071437"/>
            <a:chOff x="705132" y="5615333"/>
            <a:chExt cx="1571654" cy="741935"/>
          </a:xfrm>
        </p:grpSpPr>
        <p:pic>
          <p:nvPicPr>
            <p:cNvPr id="73" name="내용 개체 틀 136" descr="그림2.png"/>
            <p:cNvPicPr>
              <a:picLocks noChangeAspect="1"/>
            </p:cNvPicPr>
            <p:nvPr/>
          </p:nvPicPr>
          <p:blipFill>
            <a:blip r:embed="rId5" cstate="print">
              <a:duotone>
                <a:schemeClr val="accent5">
                  <a:shade val="45000"/>
                  <a:satMod val="135000"/>
                </a:schemeClr>
                <a:prstClr val="white"/>
              </a:duotone>
            </a:blip>
            <a:stretch>
              <a:fillRect/>
            </a:stretch>
          </p:blipFill>
          <p:spPr bwMode="auto">
            <a:xfrm>
              <a:off x="705132" y="5615333"/>
              <a:ext cx="1571654" cy="741935"/>
            </a:xfrm>
            <a:prstGeom prst="rect">
              <a:avLst/>
            </a:prstGeom>
          </p:spPr>
        </p:pic>
        <p:sp>
          <p:nvSpPr>
            <p:cNvPr id="74" name="TextBox 243"/>
            <p:cNvSpPr txBox="1">
              <a:spLocks noChangeArrowheads="1"/>
            </p:cNvSpPr>
            <p:nvPr/>
          </p:nvSpPr>
          <p:spPr bwMode="auto">
            <a:xfrm>
              <a:off x="960644" y="5861522"/>
              <a:ext cx="1207859" cy="21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eaLnBrk="1" hangingPunct="1">
                <a:lnSpc>
                  <a:spcPts val="1375"/>
                </a:lnSpc>
              </a:pPr>
              <a:r>
                <a:rPr lang="en-US" altLang="ko-KR" sz="1600" b="1" dirty="0">
                  <a:latin typeface="Calibri" pitchFamily="34" charset="0"/>
                  <a:cs typeface="Calibri" pitchFamily="34" charset="0"/>
                </a:rPr>
                <a:t>Public Internet</a:t>
              </a:r>
              <a:endParaRPr lang="ko-KR" altLang="en-US" sz="1600" b="1" dirty="0">
                <a:latin typeface="Calibri" pitchFamily="34" charset="0"/>
                <a:cs typeface="Calibri" pitchFamily="34" charset="0"/>
              </a:endParaRPr>
            </a:p>
          </p:txBody>
        </p:sp>
      </p:grpSp>
      <p:grpSp>
        <p:nvGrpSpPr>
          <p:cNvPr id="75" name="그룹 74"/>
          <p:cNvGrpSpPr/>
          <p:nvPr/>
        </p:nvGrpSpPr>
        <p:grpSpPr>
          <a:xfrm>
            <a:off x="7592219" y="3665897"/>
            <a:ext cx="1005345" cy="1213768"/>
            <a:chOff x="6922460" y="4933641"/>
            <a:chExt cx="1005345" cy="1213768"/>
          </a:xfrm>
        </p:grpSpPr>
        <p:pic>
          <p:nvPicPr>
            <p:cNvPr id="76" name="그림 75" descr="그림7.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 name="Picture 14" descr="D:\00그래픽작업\파워포인트\ETRI_LTE advanced\LTE_ppt(111020)\소스\1319076648_wlassistant.png"/>
            <p:cNvPicPr>
              <a:picLocks noChangeAspect="1" noChangeArrowheads="1"/>
            </p:cNvPicPr>
            <p:nvPr/>
          </p:nvPicPr>
          <p:blipFill>
            <a:blip r:embed="rId7"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78" name="Picture 14" descr="D:\00그래픽작업\파워포인트\ETRI_LTE advanced\LTE_ppt(111020)\소스\1319076648_wlassistant.png"/>
            <p:cNvPicPr>
              <a:picLocks noChangeAspect="1" noChangeArrowheads="1"/>
            </p:cNvPicPr>
            <p:nvPr/>
          </p:nvPicPr>
          <p:blipFill>
            <a:blip r:embed="rId7"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79" name="TextBox 58"/>
            <p:cNvSpPr txBox="1">
              <a:spLocks noChangeArrowheads="1"/>
            </p:cNvSpPr>
            <p:nvPr/>
          </p:nvSpPr>
          <p:spPr bwMode="auto">
            <a:xfrm>
              <a:off x="7493070" y="5808855"/>
              <a:ext cx="43473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effectLst>
                    <a:glow rad="127000">
                      <a:schemeClr val="bg1"/>
                    </a:glow>
                  </a:effectLst>
                  <a:latin typeface="Calibri" pitchFamily="34" charset="0"/>
                  <a:ea typeface="맑은 고딕" pitchFamily="50" charset="-127"/>
                </a:rPr>
                <a:t>RU</a:t>
              </a:r>
              <a:endParaRPr lang="ko-KR" altLang="en-US" sz="1600" b="1" dirty="0">
                <a:effectLst>
                  <a:glow rad="127000">
                    <a:schemeClr val="bg1"/>
                  </a:glow>
                </a:effectLst>
                <a:latin typeface="Calibri" pitchFamily="34" charset="0"/>
                <a:ea typeface="맑은 고딕" pitchFamily="50" charset="-127"/>
              </a:endParaRPr>
            </a:p>
          </p:txBody>
        </p:sp>
      </p:grpSp>
      <p:cxnSp>
        <p:nvCxnSpPr>
          <p:cNvPr id="80" name="직선 연결선 79"/>
          <p:cNvCxnSpPr>
            <a:stCxn id="76" idx="2"/>
            <a:endCxn id="68" idx="3"/>
          </p:cNvCxnSpPr>
          <p:nvPr/>
        </p:nvCxnSpPr>
        <p:spPr>
          <a:xfrm flipH="1">
            <a:off x="5685558" y="4858358"/>
            <a:ext cx="2378476" cy="839517"/>
          </a:xfrm>
          <a:prstGeom prst="line">
            <a:avLst/>
          </a:prstGeom>
          <a:ln w="15875"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489000" y="1609838"/>
            <a:ext cx="2331472" cy="954107"/>
          </a:xfrm>
          <a:prstGeom prst="rect">
            <a:avLst/>
          </a:prstGeom>
          <a:noFill/>
        </p:spPr>
        <p:txBody>
          <a:bodyPr wrap="none" rtlCol="0">
            <a:spAutoFit/>
          </a:bodyPr>
          <a:lstStyle/>
          <a:p>
            <a:r>
              <a:rPr lang="en-US" altLang="ko-KR" sz="1400" b="1" dirty="0" smtClean="0">
                <a:latin typeface="+mj-ea"/>
                <a:ea typeface="+mj-ea"/>
                <a:cs typeface="Times New Roman" panose="02020603050405020304" pitchFamily="18" charset="0"/>
              </a:rPr>
              <a:t>GW : Gateway</a:t>
            </a:r>
          </a:p>
          <a:p>
            <a:r>
              <a:rPr lang="en-US" altLang="ko-KR" sz="1400" b="1" dirty="0" smtClean="0">
                <a:latin typeface="+mj-ea"/>
                <a:ea typeface="+mj-ea"/>
                <a:cs typeface="Times New Roman" panose="02020603050405020304" pitchFamily="18" charset="0"/>
              </a:rPr>
              <a:t>DU : Digital Unit</a:t>
            </a:r>
          </a:p>
          <a:p>
            <a:r>
              <a:rPr lang="en-US" altLang="ko-KR" sz="1400" b="1" dirty="0" smtClean="0">
                <a:latin typeface="+mj-ea"/>
                <a:ea typeface="+mj-ea"/>
                <a:cs typeface="Times New Roman" panose="02020603050405020304" pitchFamily="18" charset="0"/>
              </a:rPr>
              <a:t>RU : Radio Unit</a:t>
            </a:r>
          </a:p>
          <a:p>
            <a:r>
              <a:rPr lang="en-US" altLang="ko-KR" sz="1400" b="1" dirty="0" smtClean="0">
                <a:latin typeface="+mj-ea"/>
                <a:ea typeface="+mj-ea"/>
                <a:cs typeface="Times New Roman" panose="02020603050405020304" pitchFamily="18" charset="0"/>
              </a:rPr>
              <a:t>TE  : Terminal Equipment</a:t>
            </a:r>
            <a:endParaRPr lang="ko-KR" altLang="en-US" sz="1400" b="1" dirty="0">
              <a:latin typeface="+mj-ea"/>
              <a:ea typeface="+mj-ea"/>
              <a:cs typeface="Times New Roman" panose="02020603050405020304" pitchFamily="18" charset="0"/>
            </a:endParaRPr>
          </a:p>
        </p:txBody>
      </p:sp>
      <p:grpSp>
        <p:nvGrpSpPr>
          <p:cNvPr id="82" name="그룹 81"/>
          <p:cNvGrpSpPr/>
          <p:nvPr/>
        </p:nvGrpSpPr>
        <p:grpSpPr>
          <a:xfrm>
            <a:off x="367401" y="3717615"/>
            <a:ext cx="1005345" cy="1213768"/>
            <a:chOff x="6922460" y="4933641"/>
            <a:chExt cx="1005345" cy="1213768"/>
          </a:xfrm>
        </p:grpSpPr>
        <p:pic>
          <p:nvPicPr>
            <p:cNvPr id="83" name="그림 82" descr="그림7.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7246956" y="4977888"/>
              <a:ext cx="294638" cy="1148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 name="Picture 14" descr="D:\00그래픽작업\파워포인트\ETRI_LTE advanced\LTE_ppt(111020)\소스\1319076648_wlassistant.png"/>
            <p:cNvPicPr>
              <a:picLocks noChangeAspect="1" noChangeArrowheads="1"/>
            </p:cNvPicPr>
            <p:nvPr/>
          </p:nvPicPr>
          <p:blipFill>
            <a:blip r:embed="rId7" cstate="print"/>
            <a:srcRect/>
            <a:stretch>
              <a:fillRect/>
            </a:stretch>
          </p:blipFill>
          <p:spPr bwMode="auto">
            <a:xfrm rot="16200000" flipH="1">
              <a:off x="6988323" y="4870113"/>
              <a:ext cx="248500" cy="380225"/>
            </a:xfrm>
            <a:prstGeom prst="rect">
              <a:avLst/>
            </a:prstGeom>
            <a:noFill/>
            <a:effectLst>
              <a:outerShdw blurRad="50800" dist="38100" dir="2700000" algn="tl" rotWithShape="0">
                <a:prstClr val="black">
                  <a:alpha val="40000"/>
                </a:prstClr>
              </a:outerShdw>
            </a:effectLst>
          </p:spPr>
        </p:pic>
        <p:pic>
          <p:nvPicPr>
            <p:cNvPr id="85" name="Picture 14" descr="D:\00그래픽작업\파워포인트\ETRI_LTE advanced\LTE_ppt(111020)\소스\1319076648_wlassistant.png"/>
            <p:cNvPicPr>
              <a:picLocks noChangeAspect="1" noChangeArrowheads="1"/>
            </p:cNvPicPr>
            <p:nvPr/>
          </p:nvPicPr>
          <p:blipFill>
            <a:blip r:embed="rId7" cstate="print"/>
            <a:srcRect/>
            <a:stretch>
              <a:fillRect/>
            </a:stretch>
          </p:blipFill>
          <p:spPr bwMode="auto">
            <a:xfrm rot="5400000">
              <a:off x="7464619" y="4867778"/>
              <a:ext cx="248500" cy="380225"/>
            </a:xfrm>
            <a:prstGeom prst="rect">
              <a:avLst/>
            </a:prstGeom>
            <a:noFill/>
            <a:effectLst>
              <a:outerShdw blurRad="50800" dist="38100" dir="2700000" algn="tl" rotWithShape="0">
                <a:prstClr val="black">
                  <a:alpha val="40000"/>
                </a:prstClr>
              </a:outerShdw>
            </a:effectLst>
          </p:spPr>
        </p:pic>
        <p:sp>
          <p:nvSpPr>
            <p:cNvPr id="86" name="TextBox 58"/>
            <p:cNvSpPr txBox="1">
              <a:spLocks noChangeArrowheads="1"/>
            </p:cNvSpPr>
            <p:nvPr/>
          </p:nvSpPr>
          <p:spPr bwMode="auto">
            <a:xfrm>
              <a:off x="7493070" y="5808855"/>
              <a:ext cx="43473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effectLst>
                    <a:glow rad="127000">
                      <a:schemeClr val="bg1"/>
                    </a:glow>
                  </a:effectLst>
                  <a:latin typeface="Calibri" pitchFamily="34" charset="0"/>
                  <a:ea typeface="맑은 고딕" pitchFamily="50" charset="-127"/>
                </a:rPr>
                <a:t>RU</a:t>
              </a:r>
              <a:endParaRPr lang="ko-KR" altLang="en-US" sz="1200" b="1" dirty="0">
                <a:effectLst>
                  <a:glow rad="127000">
                    <a:schemeClr val="bg1"/>
                  </a:glow>
                </a:effectLst>
                <a:latin typeface="Calibri" pitchFamily="34" charset="0"/>
                <a:ea typeface="맑은 고딕" pitchFamily="50" charset="-127"/>
              </a:endParaRPr>
            </a:p>
          </p:txBody>
        </p:sp>
      </p:grpSp>
      <p:sp>
        <p:nvSpPr>
          <p:cNvPr id="87" name="구름 모양 설명선 86"/>
          <p:cNvSpPr/>
          <p:nvPr/>
        </p:nvSpPr>
        <p:spPr>
          <a:xfrm>
            <a:off x="1742983" y="1760165"/>
            <a:ext cx="3934375" cy="1908066"/>
          </a:xfrm>
          <a:prstGeom prst="cloudCallout">
            <a:avLst>
              <a:gd name="adj1" fmla="val 34217"/>
              <a:gd name="adj2" fmla="val 7543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8" name="_x37728016" descr="EMB000006443810"/>
          <p:cNvPicPr>
            <a:picLocks noChangeAspect="1" noChangeArrowheads="1"/>
          </p:cNvPicPr>
          <p:nvPr/>
        </p:nvPicPr>
        <p:blipFill rotWithShape="1">
          <a:blip r:embed="rId8">
            <a:extLst>
              <a:ext uri="{28A0092B-C50C-407E-A947-70E740481C1C}">
                <a14:useLocalDpi xmlns:a14="http://schemas.microsoft.com/office/drawing/2010/main" xmlns="" val="0"/>
              </a:ext>
            </a:extLst>
          </a:blip>
          <a:srcRect l="70859" t="22442" r="1143" b="29567"/>
          <a:stretch/>
        </p:blipFill>
        <p:spPr bwMode="auto">
          <a:xfrm>
            <a:off x="3053290" y="2185902"/>
            <a:ext cx="2056631" cy="97472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9" name="그룹 88"/>
          <p:cNvGrpSpPr/>
          <p:nvPr/>
        </p:nvGrpSpPr>
        <p:grpSpPr>
          <a:xfrm>
            <a:off x="6951833" y="3891089"/>
            <a:ext cx="383533" cy="433410"/>
            <a:chOff x="6989976" y="3694027"/>
            <a:chExt cx="383533" cy="433410"/>
          </a:xfrm>
        </p:grpSpPr>
        <p:pic>
          <p:nvPicPr>
            <p:cNvPr id="90"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14" descr="D:\00그래픽작업\파워포인트\ETRI_LTE advanced\LTE_ppt(111020)\소스\1319076648_wlassistant.png"/>
            <p:cNvPicPr>
              <a:picLocks noChangeAspect="1" noChangeArrowheads="1"/>
            </p:cNvPicPr>
            <p:nvPr/>
          </p:nvPicPr>
          <p:blipFill>
            <a:blip r:embed="rId7"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cxnSp>
        <p:nvCxnSpPr>
          <p:cNvPr id="92" name="직선 연결선 91"/>
          <p:cNvCxnSpPr>
            <a:stCxn id="69" idx="1"/>
          </p:cNvCxnSpPr>
          <p:nvPr/>
        </p:nvCxnSpPr>
        <p:spPr>
          <a:xfrm flipH="1" flipV="1">
            <a:off x="2922656" y="6100255"/>
            <a:ext cx="913394" cy="83903"/>
          </a:xfrm>
          <a:prstGeom prst="line">
            <a:avLst/>
          </a:prstGeom>
          <a:ln w="19050" cap="rnd"/>
        </p:spPr>
        <p:style>
          <a:lnRef idx="1">
            <a:schemeClr val="accent1"/>
          </a:lnRef>
          <a:fillRef idx="0">
            <a:schemeClr val="accent1"/>
          </a:fillRef>
          <a:effectRef idx="0">
            <a:schemeClr val="accent1"/>
          </a:effectRef>
          <a:fontRef idx="minor">
            <a:schemeClr val="tx1"/>
          </a:fontRef>
        </p:style>
      </p:cxnSp>
      <p:grpSp>
        <p:nvGrpSpPr>
          <p:cNvPr id="93" name="그룹 92"/>
          <p:cNvGrpSpPr/>
          <p:nvPr/>
        </p:nvGrpSpPr>
        <p:grpSpPr>
          <a:xfrm flipH="1">
            <a:off x="1725545" y="3770078"/>
            <a:ext cx="383533" cy="433410"/>
            <a:chOff x="6989976" y="3694027"/>
            <a:chExt cx="383533" cy="433410"/>
          </a:xfrm>
        </p:grpSpPr>
        <p:pic>
          <p:nvPicPr>
            <p:cNvPr id="94"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989976" y="3819462"/>
              <a:ext cx="1158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 name="Picture 14" descr="D:\00그래픽작업\파워포인트\ETRI_LTE advanced\LTE_ppt(111020)\소스\1319076648_wlassistant.png"/>
            <p:cNvPicPr>
              <a:picLocks noChangeAspect="1" noChangeArrowheads="1"/>
            </p:cNvPicPr>
            <p:nvPr/>
          </p:nvPicPr>
          <p:blipFill>
            <a:blip r:embed="rId7" cstate="print">
              <a:duotone>
                <a:prstClr val="black"/>
                <a:srgbClr val="00B0F0">
                  <a:tint val="45000"/>
                  <a:satMod val="400000"/>
                </a:srgbClr>
              </a:duotone>
              <a:lum bright="10000"/>
            </a:blip>
            <a:srcRect/>
            <a:stretch>
              <a:fillRect/>
            </a:stretch>
          </p:blipFill>
          <p:spPr bwMode="auto">
            <a:xfrm rot="4295697">
              <a:off x="7106088" y="3694027"/>
              <a:ext cx="267421" cy="267421"/>
            </a:xfrm>
            <a:prstGeom prst="rect">
              <a:avLst/>
            </a:prstGeom>
            <a:noFill/>
          </p:spPr>
        </p:pic>
      </p:grpSp>
      <p:sp>
        <p:nvSpPr>
          <p:cNvPr id="96" name="TextBox 58"/>
          <p:cNvSpPr txBox="1">
            <a:spLocks noChangeArrowheads="1"/>
          </p:cNvSpPr>
          <p:nvPr/>
        </p:nvSpPr>
        <p:spPr bwMode="auto">
          <a:xfrm>
            <a:off x="6706974" y="3719556"/>
            <a:ext cx="41549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eaLnBrk="1" hangingPunct="1"/>
            <a:r>
              <a:rPr lang="en-US" altLang="ko-KR" sz="1600" b="1" dirty="0" smtClean="0">
                <a:latin typeface="+mn-ea"/>
              </a:rPr>
              <a:t>TE</a:t>
            </a:r>
            <a:endParaRPr lang="ko-KR" altLang="en-US" sz="1200" b="1" dirty="0">
              <a:latin typeface="+mn-ea"/>
              <a:ea typeface="+mn-ea"/>
            </a:endParaRPr>
          </a:p>
        </p:txBody>
      </p:sp>
      <p:pic>
        <p:nvPicPr>
          <p:cNvPr id="97" name="Picture 2" descr="E:\표준화회의 준비\2014_11월_Plenary_준비\Presentation\참고\WIFI.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051134" y="2473934"/>
            <a:ext cx="826539" cy="643197"/>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14" descr="D:\00그래픽작업\파워포인트\ETRI_LTE advanced\LTE_ppt(111020)\소스\1319076648_wlassistant.png"/>
          <p:cNvPicPr>
            <a:picLocks noChangeAspect="1" noChangeArrowheads="1"/>
          </p:cNvPicPr>
          <p:nvPr/>
        </p:nvPicPr>
        <p:blipFill>
          <a:blip r:embed="rId11" cstate="print">
            <a:duotone>
              <a:prstClr val="black"/>
              <a:schemeClr val="accent2">
                <a:tint val="45000"/>
                <a:satMod val="400000"/>
              </a:schemeClr>
            </a:duotone>
            <a:extLst>
              <a:ext uri="{BEBA8EAE-BF5A-486C-A8C5-ECC9F3942E4B}">
                <a14:imgProps xmlns:a14="http://schemas.microsoft.com/office/drawing/2010/main" xmlns="">
                  <a14:imgLayer r:embed="rId12">
                    <a14:imgEffect>
                      <a14:saturation sat="33000"/>
                    </a14:imgEffect>
                  </a14:imgLayer>
                </a14:imgProps>
              </a:ext>
            </a:extLst>
          </a:blip>
          <a:srcRect/>
          <a:stretch>
            <a:fillRect/>
          </a:stretch>
        </p:blipFill>
        <p:spPr bwMode="auto">
          <a:xfrm rot="5400000">
            <a:off x="2702852" y="2364051"/>
            <a:ext cx="328082" cy="467747"/>
          </a:xfrm>
          <a:prstGeom prst="rect">
            <a:avLst/>
          </a:prstGeom>
          <a:noFill/>
        </p:spPr>
      </p:pic>
      <p:sp>
        <p:nvSpPr>
          <p:cNvPr id="99" name="TextBox 58"/>
          <p:cNvSpPr txBox="1">
            <a:spLocks noChangeArrowheads="1"/>
          </p:cNvSpPr>
          <p:nvPr/>
        </p:nvSpPr>
        <p:spPr bwMode="auto">
          <a:xfrm>
            <a:off x="755813" y="3266022"/>
            <a:ext cx="13484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a:latin typeface="Calibri" pitchFamily="34" charset="0"/>
                <a:ea typeface="맑은 고딕" pitchFamily="50" charset="-127"/>
              </a:rPr>
              <a:t>Backhaul Link</a:t>
            </a:r>
          </a:p>
          <a:p>
            <a:pPr algn="ctr" eaLnBrk="1" hangingPunct="1"/>
            <a:r>
              <a:rPr lang="en-US" altLang="ko-KR" sz="1600" b="1" dirty="0" err="1" smtClean="0">
                <a:solidFill>
                  <a:srgbClr val="FF0000"/>
                </a:solidFill>
                <a:latin typeface="Calibri" pitchFamily="34" charset="0"/>
                <a:ea typeface="맑은 고딕" pitchFamily="50" charset="-127"/>
              </a:rPr>
              <a:t>mmWave</a:t>
            </a:r>
            <a:endParaRPr lang="ko-KR" altLang="en-US" sz="1600" b="1" dirty="0">
              <a:solidFill>
                <a:srgbClr val="FF0000"/>
              </a:solidFill>
              <a:latin typeface="Calibri" pitchFamily="34" charset="0"/>
              <a:ea typeface="맑은 고딕" pitchFamily="50" charset="-127"/>
            </a:endParaRPr>
          </a:p>
        </p:txBody>
      </p:sp>
      <p:sp>
        <p:nvSpPr>
          <p:cNvPr id="100" name="TextBox 58"/>
          <p:cNvSpPr txBox="1">
            <a:spLocks noChangeArrowheads="1"/>
          </p:cNvSpPr>
          <p:nvPr/>
        </p:nvSpPr>
        <p:spPr bwMode="auto">
          <a:xfrm>
            <a:off x="6550081" y="3194014"/>
            <a:ext cx="134844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smtClean="0">
                <a:latin typeface="Calibri" pitchFamily="34" charset="0"/>
                <a:ea typeface="맑은 고딕" pitchFamily="50" charset="-127"/>
              </a:rPr>
              <a:t>Backhaul Link</a:t>
            </a:r>
          </a:p>
          <a:p>
            <a:pPr algn="ctr" eaLnBrk="1" hangingPunct="1"/>
            <a:r>
              <a:rPr lang="en-US" altLang="ko-KR" sz="1600" b="1" dirty="0" err="1" smtClean="0">
                <a:solidFill>
                  <a:srgbClr val="FF0000"/>
                </a:solidFill>
                <a:latin typeface="Calibri" pitchFamily="34" charset="0"/>
                <a:ea typeface="맑은 고딕" pitchFamily="50" charset="-127"/>
              </a:rPr>
              <a:t>mmWave</a:t>
            </a:r>
            <a:endParaRPr lang="ko-KR" altLang="en-US" sz="1600" b="1" dirty="0">
              <a:solidFill>
                <a:srgbClr val="FF0000"/>
              </a:solidFill>
              <a:latin typeface="Calibri" pitchFamily="34" charset="0"/>
              <a:ea typeface="맑은 고딕" pitchFamily="50" charset="-127"/>
            </a:endParaRPr>
          </a:p>
        </p:txBody>
      </p:sp>
      <p:sp>
        <p:nvSpPr>
          <p:cNvPr id="101" name="TextBox 58"/>
          <p:cNvSpPr txBox="1">
            <a:spLocks noChangeArrowheads="1"/>
          </p:cNvSpPr>
          <p:nvPr/>
        </p:nvSpPr>
        <p:spPr bwMode="auto">
          <a:xfrm>
            <a:off x="1460716" y="1889159"/>
            <a:ext cx="146194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굴림" charset="-127"/>
                <a:ea typeface="굴림" charset="-127"/>
              </a:defRPr>
            </a:lvl1pPr>
            <a:lvl2pPr marL="742950" indent="-285750" eaLnBrk="0" hangingPunct="0">
              <a:defRPr kumimoji="1">
                <a:solidFill>
                  <a:schemeClr val="tx1"/>
                </a:solidFill>
                <a:latin typeface="굴림" charset="-127"/>
                <a:ea typeface="굴림" charset="-127"/>
              </a:defRPr>
            </a:lvl2pPr>
            <a:lvl3pPr marL="1143000" indent="-228600" eaLnBrk="0" hangingPunct="0">
              <a:defRPr kumimoji="1">
                <a:solidFill>
                  <a:schemeClr val="tx1"/>
                </a:solidFill>
                <a:latin typeface="굴림" charset="-127"/>
                <a:ea typeface="굴림" charset="-127"/>
              </a:defRPr>
            </a:lvl3pPr>
            <a:lvl4pPr marL="1600200" indent="-228600" eaLnBrk="0" hangingPunct="0">
              <a:defRPr kumimoji="1">
                <a:solidFill>
                  <a:schemeClr val="tx1"/>
                </a:solidFill>
                <a:latin typeface="굴림" charset="-127"/>
                <a:ea typeface="굴림" charset="-127"/>
              </a:defRPr>
            </a:lvl4pPr>
            <a:lvl5pPr marL="2057400" indent="-228600" eaLnBrk="0" hangingPunct="0">
              <a:defRPr kumimoji="1">
                <a:solidFill>
                  <a:schemeClr val="tx1"/>
                </a:solidFill>
                <a:latin typeface="굴림" charset="-127"/>
                <a:ea typeface="굴림" charset="-127"/>
              </a:defRPr>
            </a:lvl5pPr>
            <a:lvl6pPr marL="2514600" indent="-228600" eaLnBrk="0" fontAlgn="base" hangingPunct="0">
              <a:spcBef>
                <a:spcPct val="0"/>
              </a:spcBef>
              <a:spcAft>
                <a:spcPct val="0"/>
              </a:spcAft>
              <a:defRPr kumimoji="1">
                <a:solidFill>
                  <a:schemeClr val="tx1"/>
                </a:solidFill>
                <a:latin typeface="굴림" charset="-127"/>
                <a:ea typeface="굴림" charset="-127"/>
              </a:defRPr>
            </a:lvl6pPr>
            <a:lvl7pPr marL="2971800" indent="-228600" eaLnBrk="0" fontAlgn="base" hangingPunct="0">
              <a:spcBef>
                <a:spcPct val="0"/>
              </a:spcBef>
              <a:spcAft>
                <a:spcPct val="0"/>
              </a:spcAft>
              <a:defRPr kumimoji="1">
                <a:solidFill>
                  <a:schemeClr val="tx1"/>
                </a:solidFill>
                <a:latin typeface="굴림" charset="-127"/>
                <a:ea typeface="굴림" charset="-127"/>
              </a:defRPr>
            </a:lvl7pPr>
            <a:lvl8pPr marL="3429000" indent="-228600" eaLnBrk="0" fontAlgn="base" hangingPunct="0">
              <a:spcBef>
                <a:spcPct val="0"/>
              </a:spcBef>
              <a:spcAft>
                <a:spcPct val="0"/>
              </a:spcAft>
              <a:defRPr kumimoji="1">
                <a:solidFill>
                  <a:schemeClr val="tx1"/>
                </a:solidFill>
                <a:latin typeface="굴림" charset="-127"/>
                <a:ea typeface="굴림" charset="-127"/>
              </a:defRPr>
            </a:lvl8pPr>
            <a:lvl9pPr marL="3886200" indent="-228600" eaLnBrk="0" fontAlgn="base" hangingPunct="0">
              <a:spcBef>
                <a:spcPct val="0"/>
              </a:spcBef>
              <a:spcAft>
                <a:spcPct val="0"/>
              </a:spcAft>
              <a:defRPr kumimoji="1">
                <a:solidFill>
                  <a:schemeClr val="tx1"/>
                </a:solidFill>
                <a:latin typeface="굴림" charset="-127"/>
                <a:ea typeface="굴림" charset="-127"/>
              </a:defRPr>
            </a:lvl9pPr>
          </a:lstStyle>
          <a:p>
            <a:pPr algn="ctr" eaLnBrk="1" hangingPunct="1"/>
            <a:r>
              <a:rPr lang="en-US" altLang="ko-KR" sz="1600" b="1" dirty="0" smtClean="0">
                <a:latin typeface="Calibri" pitchFamily="34" charset="0"/>
                <a:ea typeface="맑은 고딕" pitchFamily="50" charset="-127"/>
              </a:rPr>
              <a:t>Access Link</a:t>
            </a:r>
          </a:p>
          <a:p>
            <a:pPr algn="ctr" eaLnBrk="1" hangingPunct="1"/>
            <a:r>
              <a:rPr lang="en-US" altLang="ko-KR" sz="1600" b="1" dirty="0" smtClean="0">
                <a:latin typeface="Calibri" pitchFamily="34" charset="0"/>
                <a:ea typeface="맑은 고딕" pitchFamily="50" charset="-127"/>
              </a:rPr>
              <a:t>(inside vehicle)</a:t>
            </a:r>
            <a:endParaRPr lang="en-US" altLang="ko-KR" sz="1600" b="1" dirty="0">
              <a:latin typeface="Calibri" pitchFamily="34" charset="0"/>
              <a:ea typeface="맑은 고딕" pitchFamily="50" charset="-127"/>
            </a:endParaRPr>
          </a:p>
        </p:txBody>
      </p:sp>
    </p:spTree>
    <p:extLst>
      <p:ext uri="{BB962C8B-B14F-4D97-AF65-F5344CB8AC3E}">
        <p14:creationId xmlns:p14="http://schemas.microsoft.com/office/powerpoint/2010/main" xmlns="" val="3134358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582960"/>
          </a:xfrm>
        </p:spPr>
        <p:txBody>
          <a:bodyPr/>
          <a:lstStyle/>
          <a:p>
            <a:r>
              <a:rPr lang="en-US" altLang="ko-KR" dirty="0"/>
              <a:t>Objective </a:t>
            </a:r>
            <a:r>
              <a:rPr lang="en-US" altLang="ko-KR" dirty="0" smtClean="0"/>
              <a:t>(3/3)</a:t>
            </a:r>
            <a:endParaRPr lang="ko-KR" altLang="en-US" dirty="0"/>
          </a:p>
        </p:txBody>
      </p:sp>
      <p:sp>
        <p:nvSpPr>
          <p:cNvPr id="3" name="내용 개체 틀 2"/>
          <p:cNvSpPr>
            <a:spLocks noGrp="1"/>
          </p:cNvSpPr>
          <p:nvPr>
            <p:ph idx="1"/>
          </p:nvPr>
        </p:nvSpPr>
        <p:spPr>
          <a:xfrm>
            <a:off x="685800" y="1340768"/>
            <a:ext cx="7772400" cy="4755232"/>
          </a:xfrm>
        </p:spPr>
        <p:txBody>
          <a:bodyPr/>
          <a:lstStyle/>
          <a:p>
            <a:r>
              <a:rPr lang="en-US" altLang="ko-KR" sz="2400" dirty="0" smtClean="0"/>
              <a:t>Features</a:t>
            </a:r>
          </a:p>
          <a:p>
            <a:pPr lvl="2"/>
            <a:endParaRPr lang="en-US" altLang="ko-KR" dirty="0" smtClean="0"/>
          </a:p>
          <a:p>
            <a:endParaRPr lang="ko-KR" altLang="en-US" dirty="0"/>
          </a:p>
        </p:txBody>
      </p:sp>
      <p:sp>
        <p:nvSpPr>
          <p:cNvPr id="4" name="날짜 개체 틀 3"/>
          <p:cNvSpPr>
            <a:spLocks noGrp="1"/>
          </p:cNvSpPr>
          <p:nvPr>
            <p:ph type="dt" sz="half" idx="10"/>
          </p:nvPr>
        </p:nvSpPr>
        <p:spPr>
          <a:xfrm>
            <a:off x="685800" y="378281"/>
            <a:ext cx="1600200" cy="215444"/>
          </a:xfrm>
        </p:spPr>
        <p:txBody>
          <a:bodyPr/>
          <a:lstStyle/>
          <a:p>
            <a:r>
              <a:rPr lang="en-US" altLang="ko-KR" dirty="0" smtClean="0"/>
              <a:t>November 2014</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p>
            <a:r>
              <a:rPr lang="en-US" altLang="ko-KR" dirty="0" err="1" smtClean="0"/>
              <a:t>Junhyeong</a:t>
            </a:r>
            <a:r>
              <a:rPr lang="en-US" altLang="ko-KR" dirty="0" smtClean="0"/>
              <a:t> Kim,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0119CF-14A8-45EF-975C-475F6BA8AF80}" type="slidenum">
              <a:rPr lang="en-US" altLang="ko-KR" smtClean="0"/>
              <a:pPr/>
              <a:t>9</a:t>
            </a:fld>
            <a:endParaRPr lang="en-US" altLang="ko-KR"/>
          </a:p>
        </p:txBody>
      </p:sp>
      <p:graphicFrame>
        <p:nvGraphicFramePr>
          <p:cNvPr id="65" name="표 64"/>
          <p:cNvGraphicFramePr>
            <a:graphicFrameLocks noGrp="1"/>
          </p:cNvGraphicFramePr>
          <p:nvPr>
            <p:extLst>
              <p:ext uri="{D42A27DB-BD31-4B8C-83A1-F6EECF244321}">
                <p14:modId xmlns:p14="http://schemas.microsoft.com/office/powerpoint/2010/main" xmlns="" val="1872217541"/>
              </p:ext>
            </p:extLst>
          </p:nvPr>
        </p:nvGraphicFramePr>
        <p:xfrm>
          <a:off x="742993" y="2060848"/>
          <a:ext cx="7645431" cy="3727824"/>
        </p:xfrm>
        <a:graphic>
          <a:graphicData uri="http://schemas.openxmlformats.org/drawingml/2006/table">
            <a:tbl>
              <a:tblPr firstRow="1" bandRow="1">
                <a:tableStyleId>{5940675A-B579-460E-94D1-54222C63F5DA}</a:tableStyleId>
              </a:tblPr>
              <a:tblGrid>
                <a:gridCol w="3886584"/>
                <a:gridCol w="3758847"/>
              </a:tblGrid>
              <a:tr h="592657">
                <a:tc gridSpan="2">
                  <a:txBody>
                    <a:bodyPr/>
                    <a:lstStyle/>
                    <a:p>
                      <a:pPr algn="ctr" latinLnBrk="1"/>
                      <a:r>
                        <a:rPr lang="en-US" altLang="ko-KR" sz="1600" dirty="0" smtClean="0"/>
                        <a:t>New</a:t>
                      </a:r>
                      <a:r>
                        <a:rPr lang="en-US" altLang="ko-KR" sz="1600" baseline="0" dirty="0" smtClean="0"/>
                        <a:t> RAT for Mobile Wireless Backhaul</a:t>
                      </a:r>
                      <a:endParaRPr lang="ko-KR" altLang="en-US" sz="1600" b="1" dirty="0">
                        <a:solidFill>
                          <a:schemeClr val="tx1"/>
                        </a:solidFill>
                        <a:latin typeface="+mj-lt"/>
                        <a:cs typeface="Arial" pitchFamily="34" charset="0"/>
                      </a:endParaRPr>
                    </a:p>
                  </a:txBody>
                  <a:tcPr marL="91446" marR="91446" marT="45709" marB="45709" anchor="ctr"/>
                </a:tc>
                <a:tc hMerge="1">
                  <a:txBody>
                    <a:bodyPr/>
                    <a:lstStyle/>
                    <a:p>
                      <a:pPr algn="ctr" latinLnBrk="1"/>
                      <a:endParaRPr lang="ko-KR" altLang="en-US" sz="1600" b="1" dirty="0">
                        <a:solidFill>
                          <a:schemeClr val="tx1"/>
                        </a:solidFill>
                        <a:latin typeface="+mj-lt"/>
                      </a:endParaRPr>
                    </a:p>
                  </a:txBody>
                  <a:tcPr marL="91446" marR="91446" marT="45709" marB="45709" anchor="ctr"/>
                </a:tc>
              </a:tr>
              <a:tr h="592657">
                <a:tc>
                  <a:txBody>
                    <a:bodyPr/>
                    <a:lstStyle/>
                    <a:p>
                      <a:pPr algn="ctr" latinLnBrk="1"/>
                      <a:r>
                        <a:rPr lang="en-US" altLang="ko-KR" sz="1600" dirty="0" smtClean="0"/>
                        <a:t>Wireless Backhaul Link</a:t>
                      </a:r>
                    </a:p>
                    <a:p>
                      <a:pPr algn="ctr" latinLnBrk="1"/>
                      <a:r>
                        <a:rPr lang="en-US" altLang="ko-KR" sz="1600" dirty="0" smtClean="0"/>
                        <a:t>(Outside Vehicle)</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t>OFDM based on mmWave </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Data throughput (DL)</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t>1 </a:t>
                      </a:r>
                      <a:r>
                        <a:rPr lang="en-US" altLang="ko-KR" sz="1600" smtClean="0"/>
                        <a:t>Gbps using 250-MHz bandwidth</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Spectral efficiency</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t>4 bps/Hz</a:t>
                      </a:r>
                      <a:endParaRPr lang="ko-KR" altLang="en-US" sz="1600" b="1" dirty="0">
                        <a:solidFill>
                          <a:schemeClr val="tx1"/>
                        </a:solidFill>
                        <a:latin typeface="+mj-lt"/>
                        <a:cs typeface="Arial" pitchFamily="34" charset="0"/>
                      </a:endParaRPr>
                    </a:p>
                  </a:txBody>
                  <a:tcPr marL="91446" marR="91446" marT="45709" marB="45709" anchor="ctr"/>
                </a:tc>
              </a:tr>
              <a:tr h="592657">
                <a:tc>
                  <a:txBody>
                    <a:bodyPr/>
                    <a:lstStyle/>
                    <a:p>
                      <a:pPr algn="ctr" latinLnBrk="1"/>
                      <a:r>
                        <a:rPr lang="en-US" altLang="ko-KR" sz="1600" dirty="0" smtClean="0"/>
                        <a:t>Mobility</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t>400 km/h</a:t>
                      </a:r>
                      <a:endParaRPr lang="ko-KR" altLang="en-US" sz="1600" b="1" dirty="0">
                        <a:solidFill>
                          <a:schemeClr val="tx1"/>
                        </a:solidFill>
                        <a:latin typeface="+mj-lt"/>
                        <a:cs typeface="Arial" pitchFamily="34" charset="0"/>
                      </a:endParaRPr>
                    </a:p>
                  </a:txBody>
                  <a:tcPr marL="91446" marR="91446" marT="45709" marB="45709" anchor="ctr"/>
                </a:tc>
              </a:tr>
              <a:tr h="764539">
                <a:tc>
                  <a:txBody>
                    <a:bodyPr/>
                    <a:lstStyle/>
                    <a:p>
                      <a:pPr algn="ctr" latinLnBrk="1"/>
                      <a:r>
                        <a:rPr lang="en-US" altLang="ko-KR" sz="1600" dirty="0" smtClean="0"/>
                        <a:t>User Access Link </a:t>
                      </a:r>
                    </a:p>
                    <a:p>
                      <a:pPr algn="ctr" latinLnBrk="1"/>
                      <a:r>
                        <a:rPr lang="en-US" altLang="ko-KR" sz="1600" dirty="0" smtClean="0"/>
                        <a:t>(Inside Vehicle)</a:t>
                      </a:r>
                      <a:endParaRPr lang="ko-KR" altLang="en-US" sz="1600" b="1" dirty="0">
                        <a:solidFill>
                          <a:schemeClr val="tx1"/>
                        </a:solidFill>
                        <a:latin typeface="+mj-lt"/>
                        <a:cs typeface="Arial" pitchFamily="34" charset="0"/>
                      </a:endParaRPr>
                    </a:p>
                  </a:txBody>
                  <a:tcPr marL="91446" marR="91446" marT="45709" marB="45709" anchor="ctr"/>
                </a:tc>
                <a:tc>
                  <a:txBody>
                    <a:bodyPr/>
                    <a:lstStyle/>
                    <a:p>
                      <a:pPr algn="ctr" latinLnBrk="1"/>
                      <a:r>
                        <a:rPr lang="en-US" altLang="ko-KR" sz="1600" dirty="0" smtClean="0"/>
                        <a:t>Small</a:t>
                      </a:r>
                      <a:r>
                        <a:rPr lang="en-US" altLang="ko-KR" sz="1600" baseline="0" dirty="0" smtClean="0"/>
                        <a:t> Cell</a:t>
                      </a:r>
                      <a:endParaRPr lang="en-US" altLang="ko-KR" sz="1600" dirty="0" smtClean="0"/>
                    </a:p>
                    <a:p>
                      <a:pPr algn="ctr" latinLnBrk="1"/>
                      <a:r>
                        <a:rPr lang="en-US" altLang="ko-KR" sz="1600" dirty="0" smtClean="0"/>
                        <a:t>(</a:t>
                      </a:r>
                      <a:r>
                        <a:rPr lang="en-US" altLang="ko-KR" sz="1600" dirty="0" err="1" smtClean="0"/>
                        <a:t>WiFi</a:t>
                      </a:r>
                      <a:r>
                        <a:rPr lang="en-US" altLang="ko-KR" sz="1600" dirty="0" smtClean="0"/>
                        <a:t> or </a:t>
                      </a:r>
                      <a:r>
                        <a:rPr lang="en-US" altLang="ko-KR" sz="1600" dirty="0" err="1" smtClean="0"/>
                        <a:t>Femto</a:t>
                      </a:r>
                      <a:r>
                        <a:rPr lang="en-US" altLang="ko-KR" sz="1600" dirty="0" smtClean="0"/>
                        <a:t>)</a:t>
                      </a:r>
                      <a:endParaRPr lang="ko-KR" altLang="en-US" sz="1600" b="1" dirty="0">
                        <a:solidFill>
                          <a:schemeClr val="tx1"/>
                        </a:solidFill>
                        <a:latin typeface="+mj-lt"/>
                        <a:cs typeface="Arial" pitchFamily="34" charset="0"/>
                      </a:endParaRPr>
                    </a:p>
                  </a:txBody>
                  <a:tcPr marL="91446" marR="91446" marT="45709" marB="45709" anchor="ctr"/>
                </a:tc>
              </a:tr>
            </a:tbl>
          </a:graphicData>
        </a:graphic>
      </p:graphicFrame>
    </p:spTree>
    <p:extLst>
      <p:ext uri="{BB962C8B-B14F-4D97-AF65-F5344CB8AC3E}">
        <p14:creationId xmlns:p14="http://schemas.microsoft.com/office/powerpoint/2010/main" xmlns="" val="1986180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bile wireless backhaul for fast moving cells11">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Mobile wireless backhaul for fast moving cells11</Template>
  <TotalTime>102</TotalTime>
  <Words>520</Words>
  <Application>Microsoft Office PowerPoint</Application>
  <PresentationFormat>On-screen Show (4:3)</PresentationFormat>
  <Paragraphs>168</Paragraphs>
  <Slides>13</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Mobile wireless backhaul for fast moving cells11</vt:lpstr>
      <vt:lpstr>Microsoft Office Excel Chart</vt:lpstr>
      <vt:lpstr>Visio</vt:lpstr>
      <vt:lpstr>Slide 1</vt:lpstr>
      <vt:lpstr>Mobile Wireless Backhaul For Fast Moving Cells</vt:lpstr>
      <vt:lpstr>Outline</vt:lpstr>
      <vt:lpstr>Background (1/3)</vt:lpstr>
      <vt:lpstr>Background (2/3)</vt:lpstr>
      <vt:lpstr>Background (3/3)</vt:lpstr>
      <vt:lpstr>Objective (1/3)</vt:lpstr>
      <vt:lpstr>Objective (2/3)</vt:lpstr>
      <vt:lpstr>Objective (3/3)</vt:lpstr>
      <vt:lpstr>Technical Issues (1/4)</vt:lpstr>
      <vt:lpstr>Technical Issues (2/4)</vt:lpstr>
      <vt:lpstr>Technical Issues (3/4)</vt:lpstr>
      <vt:lpstr>Technical Issues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김준형</dc:creator>
  <dc:description>&lt;doc#&gt;</dc:description>
  <cp:lastModifiedBy>patkinney</cp:lastModifiedBy>
  <cp:revision>34</cp:revision>
  <cp:lastPrinted>1998-02-10T13:28:06Z</cp:lastPrinted>
  <dcterms:created xsi:type="dcterms:W3CDTF">2014-11-06T20:47:44Z</dcterms:created>
  <dcterms:modified xsi:type="dcterms:W3CDTF">2014-11-06T23:13:56Z</dcterms:modified>
</cp:coreProperties>
</file>