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378" r:id="rId2"/>
    <p:sldId id="513" r:id="rId3"/>
    <p:sldId id="528" r:id="rId4"/>
    <p:sldId id="529" r:id="rId5"/>
    <p:sldId id="530" r:id="rId6"/>
    <p:sldId id="531" r:id="rId7"/>
    <p:sldId id="532" r:id="rId8"/>
    <p:sldId id="533" r:id="rId9"/>
    <p:sldId id="534" r:id="rId10"/>
    <p:sldId id="535" r:id="rId11"/>
    <p:sldId id="514" r:id="rId12"/>
    <p:sldId id="515" r:id="rId13"/>
    <p:sldId id="516" r:id="rId14"/>
    <p:sldId id="517" r:id="rId15"/>
    <p:sldId id="519" r:id="rId16"/>
    <p:sldId id="518" r:id="rId17"/>
    <p:sldId id="541" r:id="rId18"/>
    <p:sldId id="520" r:id="rId19"/>
    <p:sldId id="542" r:id="rId20"/>
    <p:sldId id="521" r:id="rId21"/>
    <p:sldId id="527" r:id="rId22"/>
    <p:sldId id="523" r:id="rId23"/>
    <p:sldId id="524" r:id="rId24"/>
    <p:sldId id="525" r:id="rId25"/>
    <p:sldId id="526" r:id="rId26"/>
    <p:sldId id="539" r:id="rId27"/>
    <p:sldId id="538" r:id="rId28"/>
    <p:sldId id="540" r:id="rId2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5915" autoAdjust="0"/>
  </p:normalViewPr>
  <p:slideViewPr>
    <p:cSldViewPr>
      <p:cViewPr varScale="1">
        <p:scale>
          <a:sx n="76" d="100"/>
          <a:sy n="76" d="100"/>
        </p:scale>
        <p:origin x="-1152" y="-84"/>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dirty="0"/>
              <a:t>Page </a:t>
            </a:r>
            <a:fld id="{EFAE0237-7FB2-4B6B-B43D-7F5D801EDAB4}" type="slidenum">
              <a:rPr lang="en-US"/>
              <a:pPr/>
              <a:t>‹#›</a:t>
            </a:fld>
            <a:endParaRPr lang="en-US" dirty="0"/>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dirty="0">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dirty="0"/>
              <a:t>Page </a:t>
            </a:r>
            <a:fld id="{74F801F5-A82D-402B-9E99-F10C03DFC974}" type="slidenum">
              <a:rPr lang="en-US"/>
              <a:pPr/>
              <a:t>‹#›</a:t>
            </a:fld>
            <a:endParaRPr lang="en-US" dirty="0"/>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dirty="0"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0A8F1ED5-25F2-458B-9908-AE412DA48727}"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1CF66674-9D96-4619-B5A1-D7CA8272FE1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9693CDF3-27FE-4ECF-B1E4-4B9654B663A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dirty="0"/>
              <a:t>Slide </a:t>
            </a:r>
            <a:fld id="{08CC115A-BB95-4961-8189-074566017B33}" type="slidenum">
              <a:rPr lang="en-US" altLang="zh-CN"/>
              <a:pPr/>
              <a:t>‹#›</a:t>
            </a:fld>
            <a:endParaRPr lang="en-US" altLang="zh-CN"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D7B28C0-BB67-4036-BA37-A1CE406089F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C6AE035-72F6-4D72-9266-F7AEE524976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2D4674A9-EEF3-4363-A19D-B0F833FB6C6F}"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dirty="0"/>
              <a:t>Slide </a:t>
            </a:r>
            <a:fld id="{6590184A-F7FC-4E20-9600-04DF99542310}"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dirty="0"/>
              <a:t>Slide </a:t>
            </a:r>
            <a:fld id="{1C071315-537A-42B2-A340-6921EB7B77F1}"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dirty="0"/>
              <a:t>Slide </a:t>
            </a:r>
            <a:fld id="{437FD4E9-F2DD-4ECA-A3B9-29AD70F5D8FD}"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AD550240-AE96-413A-9AC3-2D41864E5AC8}"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59C3DB02-7CAC-4C19-9B08-B82D9BB5284E}"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dirty="0"/>
              <a:t>Slide </a:t>
            </a:r>
            <a:fld id="{9C39BDA9-6374-43D0-AECF-48C59A5E1E77}" type="slidenum">
              <a:rPr lang="en-US"/>
              <a:pPr/>
              <a:t>‹#›</a:t>
            </a:fld>
            <a:endParaRPr lang="en-US" dirty="0"/>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15-14-0664-03-004q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Dec 2014</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emf"/><Relationship Id="rId5" Type="http://schemas.openxmlformats.org/officeDocument/2006/relationships/oleObject" Target="../embeddings/oleObject3.bin"/><Relationship Id="rId4" Type="http://schemas.openxmlformats.org/officeDocument/2006/relationships/image" Target="../media/image11.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Choice of BCH and </a:t>
            </a:r>
            <a:r>
              <a:rPr lang="en-US" altLang="zh-CN" sz="1800" dirty="0" err="1" smtClean="0">
                <a:solidFill>
                  <a:schemeClr val="tx2"/>
                </a:solidFill>
              </a:rPr>
              <a:t>SiPC</a:t>
            </a:r>
            <a:r>
              <a:rPr lang="en-US" altLang="zh-CN" sz="1800" dirty="0" smtClean="0">
                <a:solidFill>
                  <a:schemeClr val="tx2"/>
                </a:solidFill>
              </a:rPr>
              <a:t> Codes.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December,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single FEC</a:t>
            </a:r>
            <a:endParaRPr lang="en-US" dirty="0"/>
          </a:p>
        </p:txBody>
      </p:sp>
      <p:sp>
        <p:nvSpPr>
          <p:cNvPr id="3" name="Content Placeholder 2"/>
          <p:cNvSpPr>
            <a:spLocks noGrp="1"/>
          </p:cNvSpPr>
          <p:nvPr>
            <p:ph idx="1"/>
          </p:nvPr>
        </p:nvSpPr>
        <p:spPr/>
        <p:txBody>
          <a:bodyPr/>
          <a:lstStyle/>
          <a:p>
            <a:r>
              <a:rPr lang="en-US" dirty="0" smtClean="0">
                <a:latin typeface="+mj-lt"/>
              </a:rPr>
              <a:t>Use the concatenation of codes with </a:t>
            </a:r>
            <a:r>
              <a:rPr lang="en-US" dirty="0" err="1" smtClean="0">
                <a:latin typeface="+mj-lt"/>
              </a:rPr>
              <a:t>SiPc</a:t>
            </a:r>
            <a:r>
              <a:rPr lang="en-US" dirty="0" smtClean="0">
                <a:latin typeface="+mj-lt"/>
              </a:rPr>
              <a:t> as inner code and BCH as outer code</a:t>
            </a:r>
          </a:p>
          <a:p>
            <a:r>
              <a:rPr lang="en-US" dirty="0" smtClean="0">
                <a:latin typeface="+mj-lt"/>
              </a:rPr>
              <a:t>SiPC code is optional.</a:t>
            </a:r>
          </a:p>
          <a:p>
            <a:r>
              <a:rPr lang="en-US" dirty="0" smtClean="0">
                <a:latin typeface="+mj-lt"/>
              </a:rPr>
              <a:t>All data rates using SiPC code are optional for implementation</a:t>
            </a:r>
            <a:endParaRPr lang="en-US" dirty="0">
              <a:latin typeface="+mj-lt"/>
            </a:endParaRPr>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10</a:t>
            </a:fld>
            <a:endParaRPr lang="en-US"/>
          </a:p>
        </p:txBody>
      </p:sp>
    </p:spTree>
    <p:extLst>
      <p:ext uri="{BB962C8B-B14F-4D97-AF65-F5344CB8AC3E}">
        <p14:creationId xmlns:p14="http://schemas.microsoft.com/office/powerpoint/2010/main" val="420789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11</a:t>
            </a:fld>
            <a:endParaRPr lang="en-US" dirty="0"/>
          </a:p>
        </p:txBody>
      </p:sp>
      <p:sp>
        <p:nvSpPr>
          <p:cNvPr id="5" name="TextBox 4"/>
          <p:cNvSpPr txBox="1"/>
          <p:nvPr/>
        </p:nvSpPr>
        <p:spPr>
          <a:xfrm>
            <a:off x="914400" y="914400"/>
            <a:ext cx="2300630" cy="523220"/>
          </a:xfrm>
          <a:prstGeom prst="rect">
            <a:avLst/>
          </a:prstGeom>
          <a:noFill/>
        </p:spPr>
        <p:txBody>
          <a:bodyPr wrap="none" rtlCol="0">
            <a:spAutoFit/>
          </a:bodyPr>
          <a:lstStyle/>
          <a:p>
            <a:r>
              <a:rPr lang="en-US" sz="2800" b="1" dirty="0" smtClean="0"/>
              <a:t>Resolution:    </a:t>
            </a:r>
            <a:endParaRPr lang="en-US" sz="2800" b="1" u="sng" dirty="0"/>
          </a:p>
        </p:txBody>
      </p:sp>
      <p:sp>
        <p:nvSpPr>
          <p:cNvPr id="6" name="Rectangle 5"/>
          <p:cNvSpPr/>
          <p:nvPr/>
        </p:nvSpPr>
        <p:spPr>
          <a:xfrm>
            <a:off x="152400" y="1600200"/>
            <a:ext cx="8915400" cy="3785652"/>
          </a:xfrm>
          <a:prstGeom prst="rect">
            <a:avLst/>
          </a:prstGeom>
        </p:spPr>
        <p:txBody>
          <a:bodyPr wrap="square">
            <a:spAutoFit/>
          </a:bodyPr>
          <a:lstStyle/>
          <a:p>
            <a:pPr marL="171450" indent="-171450">
              <a:buFont typeface="Arial" panose="020B0604020202020204" pitchFamily="34" charset="0"/>
              <a:buChar char="•"/>
            </a:pPr>
            <a:r>
              <a:rPr lang="en-US" sz="2400" dirty="0" smtClean="0"/>
              <a:t>In MCS, apart from </a:t>
            </a:r>
            <a:r>
              <a:rPr lang="en-US" sz="2400" dirty="0" err="1" smtClean="0"/>
              <a:t>BCH+interleaving</a:t>
            </a:r>
            <a:r>
              <a:rPr lang="en-US" sz="2400" dirty="0" smtClean="0"/>
              <a:t> mode, a new set of modes with the  </a:t>
            </a:r>
            <a:r>
              <a:rPr lang="en-US" sz="2400" dirty="0"/>
              <a:t>concatenation of BCH codes and </a:t>
            </a:r>
            <a:r>
              <a:rPr lang="en-US" sz="2400" dirty="0" err="1"/>
              <a:t>SiPC</a:t>
            </a:r>
            <a:r>
              <a:rPr lang="en-US" sz="2400" dirty="0"/>
              <a:t> codes </a:t>
            </a:r>
            <a:r>
              <a:rPr lang="en-US" sz="2400" dirty="0" smtClean="0"/>
              <a:t>are  proposed.</a:t>
            </a:r>
          </a:p>
          <a:p>
            <a:pPr marL="171450" indent="-171450">
              <a:buFont typeface="Arial" panose="020B0604020202020204" pitchFamily="34" charset="0"/>
              <a:buChar char="•"/>
            </a:pPr>
            <a:r>
              <a:rPr lang="en-US" sz="2400" dirty="0" smtClean="0"/>
              <a:t> </a:t>
            </a:r>
            <a:r>
              <a:rPr lang="en-US" sz="2400" dirty="0"/>
              <a:t>Usage of </a:t>
            </a:r>
            <a:r>
              <a:rPr lang="en-US" sz="2400" dirty="0" smtClean="0"/>
              <a:t>concatenated </a:t>
            </a:r>
            <a:r>
              <a:rPr lang="en-US" sz="2400" dirty="0" err="1" smtClean="0"/>
              <a:t>BCH+SiPC</a:t>
            </a:r>
            <a:r>
              <a:rPr lang="en-US" sz="2400" dirty="0" smtClean="0"/>
              <a:t> is optional.</a:t>
            </a:r>
          </a:p>
          <a:p>
            <a:pPr marL="171450" indent="-171450">
              <a:buFont typeface="Arial" panose="020B0604020202020204" pitchFamily="34" charset="0"/>
              <a:buChar char="•"/>
            </a:pPr>
            <a:r>
              <a:rPr lang="en-US" sz="2400" dirty="0" smtClean="0"/>
              <a:t>Only one preamble format (P2) and one spreading format (C2) is used for SFD+PHR for all MCS modes.</a:t>
            </a:r>
          </a:p>
          <a:p>
            <a:endParaRPr lang="en-US" sz="2400" dirty="0"/>
          </a:p>
          <a:p>
            <a:pPr marL="171450" indent="-171450">
              <a:buFont typeface="Arial" panose="020B0604020202020204" pitchFamily="34" charset="0"/>
              <a:buChar char="•"/>
            </a:pPr>
            <a:endParaRPr lang="en-US" sz="2400" dirty="0" smtClean="0"/>
          </a:p>
          <a:p>
            <a:pPr marL="171450" indent="-171450">
              <a:buFont typeface="Arial" panose="020B0604020202020204" pitchFamily="34" charset="0"/>
              <a:buChar char="•"/>
            </a:pPr>
            <a:r>
              <a:rPr lang="en-US" sz="2400" b="1" dirty="0" smtClean="0"/>
              <a:t>The following changes are be implemented into the draft</a:t>
            </a:r>
          </a:p>
          <a:p>
            <a:pPr marL="171450" indent="-171450">
              <a:buFont typeface="Arial" panose="020B0604020202020204" pitchFamily="34" charset="0"/>
              <a:buChar char="•"/>
            </a:pPr>
            <a:endParaRPr lang="en-US" sz="2400" b="1" dirty="0"/>
          </a:p>
          <a:p>
            <a:pPr marL="171450" indent="-171450">
              <a:buFont typeface="Arial" panose="020B0604020202020204" pitchFamily="34" charset="0"/>
              <a:buChar char="•"/>
            </a:pPr>
            <a:r>
              <a:rPr lang="en-US" sz="2400" b="1" dirty="0" smtClean="0"/>
              <a:t>Change all the MCS levels from MSC (0-5) to MCS (0-7).</a:t>
            </a:r>
            <a:endParaRPr lang="en-US" sz="2400" b="1" dirty="0"/>
          </a:p>
        </p:txBody>
      </p:sp>
    </p:spTree>
    <p:extLst>
      <p:ext uri="{BB962C8B-B14F-4D97-AF65-F5344CB8AC3E}">
        <p14:creationId xmlns:p14="http://schemas.microsoft.com/office/powerpoint/2010/main" val="1361785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12</a:t>
            </a:fld>
            <a:endParaRPr lang="en-US" dirty="0"/>
          </a:p>
        </p:txBody>
      </p:sp>
      <p:sp>
        <p:nvSpPr>
          <p:cNvPr id="7" name="Rectangle 1"/>
          <p:cNvSpPr>
            <a:spLocks noChangeArrowheads="1"/>
          </p:cNvSpPr>
          <p:nvPr/>
        </p:nvSpPr>
        <p:spPr bwMode="auto">
          <a:xfrm>
            <a:off x="122722" y="2040018"/>
            <a:ext cx="8915400"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a:t>
            </a:r>
            <a:r>
              <a:rPr kumimoji="0" lang="en-US" altLang="ja-JP" sz="2000" b="1" i="0" u="sng" strike="noStrike" cap="none" normalizeH="0" dirty="0" smtClean="0">
                <a:ln>
                  <a:noFill/>
                </a:ln>
                <a:solidFill>
                  <a:schemeClr val="tx1"/>
                </a:solidFill>
                <a:effectLst/>
                <a:latin typeface="+mj-lt"/>
                <a:ea typeface="SimSun" pitchFamily="2" charset="-122"/>
                <a:cs typeface="Times New Roman" pitchFamily="18" charset="0"/>
              </a:rPr>
              <a:t> 5, Table 46, Col. </a:t>
            </a:r>
            <a:r>
              <a:rPr lang="en-US" altLang="ja-JP" sz="2000" b="1" u="sng" dirty="0">
                <a:latin typeface="+mj-lt"/>
                <a:ea typeface="SimSun" pitchFamily="2" charset="-122"/>
                <a:cs typeface="Times New Roman" pitchFamily="18" charset="0"/>
              </a:rPr>
              <a:t>4</a:t>
            </a:r>
            <a:endParaRPr kumimoji="0" lang="en-US" altLang="ja-JP" sz="2000" b="1" i="0" u="sng" strike="noStrike" cap="none" normalizeH="0" dirty="0" smtClean="0">
              <a:ln>
                <a:noFill/>
              </a:ln>
              <a:solidFill>
                <a:schemeClr val="tx1"/>
              </a:solidFill>
              <a:effectLst/>
              <a:latin typeface="+mj-lt"/>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2000" dirty="0" smtClean="0">
                <a:latin typeface="+mj-lt"/>
                <a:ea typeface="SimSun" pitchFamily="2" charset="-122"/>
                <a:cs typeface="Times New Roman" pitchFamily="18" charset="0"/>
              </a:rPr>
              <a:t>     Replace the sentence </a:t>
            </a:r>
          </a:p>
          <a:p>
            <a:r>
              <a:rPr lang="en-US" altLang="ja-JP" sz="2000" dirty="0" smtClean="0">
                <a:latin typeface="+mj-lt"/>
                <a:ea typeface="SimSun" pitchFamily="2" charset="-122"/>
                <a:cs typeface="Times New Roman" pitchFamily="18" charset="0"/>
              </a:rPr>
              <a:t>      </a:t>
            </a:r>
            <a:r>
              <a:rPr lang="en-US" sz="2000" dirty="0"/>
              <a:t>. </a:t>
            </a:r>
            <a:r>
              <a:rPr lang="en-US" sz="2000" u="sng" dirty="0"/>
              <a:t>For TASK PHYs, values </a:t>
            </a:r>
            <a:r>
              <a:rPr lang="en-US" sz="2000" u="sng" dirty="0" smtClean="0"/>
              <a:t>0-5 </a:t>
            </a:r>
            <a:r>
              <a:rPr lang="en-US" sz="2000" u="sng" dirty="0"/>
              <a:t>are valid: each data rate value corresponds to one of the MCS </a:t>
            </a:r>
            <a:r>
              <a:rPr lang="en-US" sz="2000" u="sng" dirty="0" smtClean="0"/>
              <a:t>as </a:t>
            </a:r>
            <a:r>
              <a:rPr lang="en-US" sz="2000" u="sng" dirty="0"/>
              <a:t>described in 30.4</a:t>
            </a:r>
            <a:r>
              <a:rPr lang="en-US" sz="2000" u="sng" dirty="0" smtClean="0"/>
              <a:t>.</a:t>
            </a:r>
            <a:r>
              <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rPr>
              <a:t>” with  </a:t>
            </a:r>
          </a:p>
          <a:p>
            <a:endPar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endParaRPr>
          </a:p>
          <a:p>
            <a:r>
              <a:rPr lang="en-US" altLang="ja-JP" sz="2000" dirty="0" smtClean="0">
                <a:latin typeface="+mj-lt"/>
                <a:ea typeface="SimSun" pitchFamily="2" charset="-122"/>
                <a:cs typeface="Times New Roman" pitchFamily="18" charset="0"/>
              </a:rPr>
              <a:t>“</a:t>
            </a:r>
            <a:r>
              <a:rPr lang="en-US" sz="2000" i="1" u="sng" dirty="0" smtClean="0"/>
              <a:t>For </a:t>
            </a:r>
            <a:r>
              <a:rPr lang="en-US" sz="2000" i="1" u="sng" dirty="0"/>
              <a:t>TASK PHYs, values 0-7 are valid: each data rate value corresponds to one of the MCS identifiers as described in 30.4. </a:t>
            </a:r>
            <a:r>
              <a:rPr lang="en-US" sz="2000" dirty="0"/>
              <a:t> </a:t>
            </a:r>
            <a:r>
              <a:rPr lang="en-US" altLang="ja-JP" sz="2000" dirty="0" smtClean="0">
                <a:latin typeface="+mj-lt"/>
                <a:ea typeface="SimSun" pitchFamily="2" charset="-122"/>
                <a:cs typeface="Times New Roman" pitchFamily="18" charset="0"/>
              </a:rPr>
              <a:t>”</a:t>
            </a:r>
          </a:p>
          <a:p>
            <a:r>
              <a:rPr lang="en-US" sz="2000" dirty="0" smtClean="0"/>
              <a:t> </a:t>
            </a: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kumimoji="0" lang="en-US" altLang="ja-JP" sz="3200" i="0"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3325147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13</a:t>
            </a:fld>
            <a:endParaRPr lang="en-US" dirty="0"/>
          </a:p>
        </p:txBody>
      </p:sp>
      <p:sp>
        <p:nvSpPr>
          <p:cNvPr id="7" name="Rectangle 1"/>
          <p:cNvSpPr>
            <a:spLocks noChangeArrowheads="1"/>
          </p:cNvSpPr>
          <p:nvPr/>
        </p:nvSpPr>
        <p:spPr bwMode="auto">
          <a:xfrm>
            <a:off x="95013" y="914400"/>
            <a:ext cx="89154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 11, Sub-clause 30.1.2.1.2</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r>
              <a:rPr lang="en-US" altLang="ja-JP" sz="2000" dirty="0" smtClean="0">
                <a:latin typeface="+mj-lt"/>
                <a:ea typeface="SimSun" pitchFamily="2" charset="-122"/>
                <a:cs typeface="Times New Roman" pitchFamily="18" charset="0"/>
              </a:rPr>
              <a:t>Delete Figure 7 and its caption.</a:t>
            </a: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Delete Table 4 and its caption</a:t>
            </a: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Replace the paragraph with the following text:</a:t>
            </a: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r>
              <a:rPr lang="en-US" altLang="ja-JP" sz="2000" dirty="0" smtClean="0">
                <a:latin typeface="+mj-lt"/>
                <a:ea typeface="SimSun" pitchFamily="2" charset="-122"/>
                <a:cs typeface="Times New Roman" pitchFamily="18" charset="0"/>
              </a:rPr>
              <a:t> “</a:t>
            </a:r>
            <a:r>
              <a:rPr lang="en-US" sz="2000" i="1" dirty="0"/>
              <a:t>The preamble field shall have a unique ternary base sequence of length 32 chips repeated 8 times. This 32-chip base sequence is given by [1 0 -1 0 0 -1 0 -1 1 0 1 0 0 -1 0 1 1 0 1 0 0 -1 0 1 -1 0 1 0 0 1 0 1]. </a:t>
            </a:r>
            <a:endParaRPr lang="en-US" sz="2000" i="1" dirty="0" smtClean="0"/>
          </a:p>
          <a:p>
            <a:r>
              <a:rPr lang="en-US" sz="2000" i="1" dirty="0" smtClean="0"/>
              <a:t> In coherent reception mode, the preamble is equivalent to a string of eight bits spread by a sequence with a spreading factor of 32</a:t>
            </a:r>
            <a:r>
              <a:rPr lang="en-US" sz="2000" i="1" dirty="0"/>
              <a:t>, and  </a:t>
            </a:r>
            <a:r>
              <a:rPr lang="en-US" sz="2000" i="1" dirty="0" smtClean="0"/>
              <a:t>in the </a:t>
            </a:r>
            <a:r>
              <a:rPr lang="en-US" sz="2000" i="1" dirty="0"/>
              <a:t>non-coherent </a:t>
            </a:r>
            <a:r>
              <a:rPr lang="en-US" sz="2000" i="1" dirty="0" smtClean="0"/>
              <a:t>reception mode, the preamble is equivalent to a string of 32 bits spread by a sequence with a spreading factor of eight.</a:t>
            </a:r>
            <a:r>
              <a:rPr lang="en-US" sz="2000" dirty="0" smtClean="0"/>
              <a:t>”</a:t>
            </a:r>
          </a:p>
          <a:p>
            <a:r>
              <a:rPr lang="en-US" sz="2000" dirty="0" smtClean="0"/>
              <a:t> </a:t>
            </a: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kumimoji="0" lang="en-US" altLang="ja-JP" sz="3200" i="0"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3914426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14</a:t>
            </a:fld>
            <a:endParaRPr lang="en-US" dirty="0"/>
          </a:p>
        </p:txBody>
      </p:sp>
      <p:sp>
        <p:nvSpPr>
          <p:cNvPr id="7" name="Rectangle 1"/>
          <p:cNvSpPr>
            <a:spLocks noChangeArrowheads="1"/>
          </p:cNvSpPr>
          <p:nvPr/>
        </p:nvSpPr>
        <p:spPr bwMode="auto">
          <a:xfrm>
            <a:off x="261486" y="945922"/>
            <a:ext cx="8915400"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 11, Sub-clause 30.1.2.1.3</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Replace the entire paragraph with the following text</a:t>
            </a:r>
          </a:p>
          <a:p>
            <a:endParaRPr lang="en-US" sz="2000" dirty="0" smtClean="0"/>
          </a:p>
          <a:p>
            <a:pPr marL="0" marR="0" algn="just">
              <a:spcBef>
                <a:spcPts val="0"/>
              </a:spcBef>
              <a:spcAft>
                <a:spcPts val="0"/>
              </a:spcAft>
            </a:pPr>
            <a:r>
              <a:rPr lang="en-US" sz="2000" dirty="0" smtClean="0"/>
              <a:t>“</a:t>
            </a:r>
            <a:r>
              <a:rPr lang="en-US" sz="2000" i="1" dirty="0">
                <a:latin typeface="Times New Roman"/>
                <a:ea typeface="SimSun"/>
              </a:rPr>
              <a:t>The SFD field indicates end of SHR field and the beginning of the packet data. The SFD field shall consist of </a:t>
            </a:r>
            <a:r>
              <a:rPr lang="en-US" sz="2000" i="1" dirty="0" smtClean="0">
                <a:latin typeface="Times New Roman"/>
                <a:ea typeface="SimSun"/>
              </a:rPr>
              <a:t>a pattern of eight bits, </a:t>
            </a:r>
            <a:r>
              <a:rPr lang="en-US" sz="2000" i="1" dirty="0">
                <a:latin typeface="Times New Roman"/>
                <a:ea typeface="SimSun"/>
              </a:rPr>
              <a:t>[0 1 0 1 1 0 0 1]. The bits in this field are mapped on to a ternary spreading code comprising of two orthogonal ternary sequences. The bit-to-sequence mapping shall be as given in Table 4.</a:t>
            </a:r>
            <a:endParaRPr lang="en-US" sz="3200" i="1" dirty="0">
              <a:latin typeface="Times New Roman"/>
              <a:ea typeface="SimSun"/>
            </a:endParaRPr>
          </a:p>
          <a:p>
            <a:endParaRPr lang="en-US" sz="2000" i="1" dirty="0" smtClean="0"/>
          </a:p>
          <a:p>
            <a:pPr marL="0" marR="0" algn="ctr">
              <a:spcBef>
                <a:spcPts val="600"/>
              </a:spcBef>
              <a:spcAft>
                <a:spcPts val="600"/>
              </a:spcAft>
            </a:pPr>
            <a:r>
              <a:rPr lang="en-US" sz="1600" b="1" dirty="0">
                <a:latin typeface="Arial"/>
                <a:ea typeface="SimSun"/>
                <a:cs typeface="Times New Roman"/>
              </a:rPr>
              <a:t>Table 4—Spreading of the SFD field</a:t>
            </a:r>
          </a:p>
          <a:p>
            <a:endParaRPr lang="en-US" sz="2000" i="1" dirty="0" smtClean="0"/>
          </a:p>
          <a:p>
            <a:endParaRPr lang="en-US" sz="2000" i="1" dirty="0"/>
          </a:p>
          <a:p>
            <a:endParaRPr lang="en-US" sz="2000" i="1" dirty="0" smtClean="0"/>
          </a:p>
          <a:p>
            <a:endParaRPr lang="en-US" sz="2000" i="1" dirty="0"/>
          </a:p>
          <a:p>
            <a:r>
              <a:rPr lang="en-US" sz="2000" i="1" dirty="0" smtClean="0"/>
              <a:t>“</a:t>
            </a:r>
            <a:endParaRPr lang="en-US" sz="2000" dirty="0"/>
          </a:p>
          <a:p>
            <a:pPr marR="0" lvl="0" algn="l" defTabSz="914400" rtl="0" eaLnBrk="1" fontAlgn="base" latinLnBrk="0" hangingPunct="1">
              <a:lnSpc>
                <a:spcPct val="100000"/>
              </a:lnSpc>
              <a:spcBef>
                <a:spcPct val="0"/>
              </a:spcBef>
              <a:spcAft>
                <a:spcPct val="0"/>
              </a:spcAft>
              <a:buClrTx/>
              <a:buSzTx/>
              <a:tabLst/>
            </a:pPr>
            <a:endParaRPr kumimoji="0" lang="en-US" altLang="ja-JP" sz="2000" i="0" strike="noStrike" cap="none" normalizeH="0" baseline="0" dirty="0" smtClean="0">
              <a:ln>
                <a:noFill/>
              </a:ln>
              <a:solidFill>
                <a:schemeClr val="tx1"/>
              </a:solidFill>
              <a:effectLst/>
              <a:latin typeface="+mj-lt"/>
              <a:cs typeface="Arial"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299216522"/>
              </p:ext>
            </p:extLst>
          </p:nvPr>
        </p:nvGraphicFramePr>
        <p:xfrm>
          <a:off x="3048000" y="4267200"/>
          <a:ext cx="2686050" cy="1440815"/>
        </p:xfrm>
        <a:graphic>
          <a:graphicData uri="http://schemas.openxmlformats.org/drawingml/2006/table">
            <a:tbl>
              <a:tblPr firstRow="1" bandRow="1"/>
              <a:tblGrid>
                <a:gridCol w="1093436"/>
                <a:gridCol w="1592614"/>
              </a:tblGrid>
              <a:tr h="708781">
                <a:tc>
                  <a:txBody>
                    <a:bodyPr/>
                    <a:lstStyle/>
                    <a:p>
                      <a:pPr marL="0" marR="0" algn="ctr">
                        <a:spcBef>
                          <a:spcPts val="0"/>
                        </a:spcBef>
                        <a:spcAft>
                          <a:spcPts val="0"/>
                        </a:spcAft>
                      </a:pPr>
                      <a:r>
                        <a:rPr lang="en-US" sz="1000" b="1" kern="1200">
                          <a:solidFill>
                            <a:srgbClr val="000000"/>
                          </a:solidFill>
                          <a:effectLst/>
                          <a:latin typeface="Times New Roman"/>
                          <a:ea typeface="SimSun"/>
                        </a:rPr>
                        <a:t>SFD bit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Bit –to-sequence mapping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12">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 [1 0 -1 0 0 -1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622">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 [0 -1 0 1 1 0 -1 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34001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15</a:t>
            </a:fld>
            <a:endParaRPr lang="en-US"/>
          </a:p>
        </p:txBody>
      </p:sp>
      <p:sp>
        <p:nvSpPr>
          <p:cNvPr id="4" name="TextBox 3"/>
          <p:cNvSpPr txBox="1"/>
          <p:nvPr/>
        </p:nvSpPr>
        <p:spPr>
          <a:xfrm>
            <a:off x="304800" y="928204"/>
            <a:ext cx="8534400" cy="41549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MFI/CFI fields have been merged into a single field MCS. References to MFI/CFI are replaced with MCS.</a:t>
            </a:r>
          </a:p>
          <a:p>
            <a:pPr marL="285750" indent="-285750">
              <a:buFont typeface="Arial" panose="020B0604020202020204" pitchFamily="34" charset="0"/>
              <a:buChar char="•"/>
            </a:pPr>
            <a:r>
              <a:rPr lang="en-US" sz="2000" dirty="0" smtClean="0"/>
              <a:t>In Pg. 12, replace </a:t>
            </a:r>
            <a:r>
              <a:rPr lang="en-US" sz="2000" b="1" dirty="0" smtClean="0"/>
              <a:t>Figure 8</a:t>
            </a:r>
            <a:r>
              <a:rPr lang="en-US" sz="2000" dirty="0" smtClean="0"/>
              <a:t> with the following figure:</a:t>
            </a:r>
          </a:p>
          <a:p>
            <a:endParaRPr lang="en-US" sz="2000" dirty="0" smtClean="0"/>
          </a:p>
          <a:p>
            <a:endParaRPr lang="en-US" sz="2400" dirty="0"/>
          </a:p>
          <a:p>
            <a:endParaRPr lang="en-US" sz="2000" dirty="0" smtClean="0"/>
          </a:p>
          <a:p>
            <a:pPr marL="285750" indent="-285750">
              <a:buFont typeface="Arial" panose="020B0604020202020204" pitchFamily="34" charset="0"/>
              <a:buChar char="•"/>
            </a:pPr>
            <a:r>
              <a:rPr lang="en-US" sz="2000" dirty="0" smtClean="0"/>
              <a:t>Pg. 12-13, delete sub-clauses 30.1.2.2.3 and 30.1.2.2.4 and create a sub-clause</a:t>
            </a:r>
          </a:p>
          <a:p>
            <a:r>
              <a:rPr lang="en-US" sz="2000" dirty="0" smtClean="0"/>
              <a:t>under the title “</a:t>
            </a:r>
            <a:r>
              <a:rPr lang="en-US" sz="2000" b="1" dirty="0"/>
              <a:t>MCS </a:t>
            </a:r>
            <a:r>
              <a:rPr lang="en-US" sz="2000" b="1" dirty="0" smtClean="0"/>
              <a:t>field”. </a:t>
            </a:r>
            <a:r>
              <a:rPr lang="en-US" sz="2000" dirty="0" smtClean="0"/>
              <a:t>Add the following text</a:t>
            </a:r>
          </a:p>
          <a:p>
            <a:endParaRPr lang="en-US" sz="2000" dirty="0" smtClean="0"/>
          </a:p>
          <a:p>
            <a:r>
              <a:rPr lang="en-US" sz="2000" dirty="0" smtClean="0"/>
              <a:t>“ </a:t>
            </a:r>
            <a:r>
              <a:rPr lang="en-US" sz="1800" i="1" dirty="0" smtClean="0"/>
              <a:t>The </a:t>
            </a:r>
            <a:r>
              <a:rPr lang="en-US" sz="1800" i="1" dirty="0"/>
              <a:t>MCS field specifies the modulation and the coding scheme applied on the PSDU. There are four modulation formats and </a:t>
            </a:r>
            <a:r>
              <a:rPr lang="en-US" sz="1800" i="1" dirty="0" smtClean="0"/>
              <a:t>two FEC mechanisms </a:t>
            </a:r>
            <a:r>
              <a:rPr lang="en-US" sz="1800" i="1" dirty="0"/>
              <a:t>provided. Valid values of the MCS field and the corresponding </a:t>
            </a:r>
            <a:r>
              <a:rPr lang="en-US" sz="1800" i="1" dirty="0" smtClean="0"/>
              <a:t>mapping </a:t>
            </a:r>
            <a:r>
              <a:rPr lang="en-US" sz="1800" i="1" dirty="0"/>
              <a:t>of the modulation and coding schemes are given in Table 5</a:t>
            </a:r>
            <a:r>
              <a:rPr lang="en-US" sz="1800" i="1" dirty="0" smtClean="0"/>
              <a:t>.</a:t>
            </a:r>
            <a:r>
              <a:rPr lang="en-US" sz="2000" dirty="0" smtClean="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5742" y="2133600"/>
            <a:ext cx="5372100" cy="69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9446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sp>
        <p:nvSpPr>
          <p:cNvPr id="4" name="TextBox 3"/>
          <p:cNvSpPr txBox="1"/>
          <p:nvPr/>
        </p:nvSpPr>
        <p:spPr>
          <a:xfrm>
            <a:off x="228600" y="990600"/>
            <a:ext cx="8534400" cy="501675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13, replace </a:t>
            </a:r>
            <a:r>
              <a:rPr lang="en-US" sz="2000" b="1" dirty="0" smtClean="0"/>
              <a:t>Table 5</a:t>
            </a:r>
            <a:r>
              <a:rPr lang="en-US" sz="2000" dirty="0" smtClean="0"/>
              <a:t> with the following table: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endParaRPr lang="en-US" sz="2000" dirty="0" smtClean="0"/>
          </a:p>
          <a:p>
            <a:endParaRPr lang="en-US" sz="2000" dirty="0"/>
          </a:p>
          <a:p>
            <a:endParaRPr lang="en-US" sz="2000" dirty="0" smtClean="0"/>
          </a:p>
          <a:p>
            <a:pPr marL="285750" indent="-285750">
              <a:buFont typeface="Arial" panose="020B0604020202020204" pitchFamily="34" charset="0"/>
              <a:buChar char="•"/>
            </a:pPr>
            <a:r>
              <a:rPr lang="en-US" sz="2000" dirty="0" smtClean="0"/>
              <a:t>Change the caption for table to “</a:t>
            </a:r>
            <a:r>
              <a:rPr lang="en-US" sz="2000" b="1" dirty="0" smtClean="0"/>
              <a:t>Table </a:t>
            </a:r>
            <a:r>
              <a:rPr lang="en-US" sz="2000" b="1" dirty="0"/>
              <a:t>5—Mapping of </a:t>
            </a:r>
            <a:r>
              <a:rPr lang="en-US" sz="2000" b="1" dirty="0" smtClean="0"/>
              <a:t>the MCS field”</a:t>
            </a:r>
          </a:p>
          <a:p>
            <a:pPr marL="285750" indent="-285750">
              <a:buFont typeface="Arial" panose="020B0604020202020204" pitchFamily="34" charset="0"/>
              <a:buChar char="•"/>
            </a:pPr>
            <a:r>
              <a:rPr lang="en-US" sz="2000" dirty="0" smtClean="0"/>
              <a:t>Delete the sub-clause 30.4.2 and the Table 7.</a:t>
            </a:r>
          </a:p>
          <a:p>
            <a:endParaRPr lang="en-US" sz="2000" dirty="0" smtClean="0"/>
          </a:p>
          <a:p>
            <a:endParaRPr lang="en-US" sz="2000" dirty="0" smtClean="0"/>
          </a:p>
        </p:txBody>
      </p:sp>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ext uri="{D42A27DB-BD31-4B8C-83A1-F6EECF244321}">
                    <p14:modId xmlns:p14="http://schemas.microsoft.com/office/powerpoint/2010/main" val="4234437425"/>
                  </p:ext>
                </p:extLst>
              </p:nvPr>
            </p:nvGraphicFramePr>
            <p:xfrm>
              <a:off x="1447800" y="1576834"/>
              <a:ext cx="5270756" cy="1922145"/>
            </p:xfrm>
            <a:graphic>
              <a:graphicData uri="http://schemas.openxmlformats.org/drawingml/2006/table">
                <a:tbl>
                  <a:tblPr/>
                  <a:tblGrid>
                    <a:gridCol w="1840548"/>
                    <a:gridCol w="1352476"/>
                    <a:gridCol w="2077732"/>
                  </a:tblGrid>
                  <a:tr h="412805">
                    <a:tc>
                      <a:txBody>
                        <a:bodyPr/>
                        <a:lstStyle/>
                        <a:p>
                          <a:pPr marL="0" marR="0" algn="ctr">
                            <a:spcBef>
                              <a:spcPts val="0"/>
                            </a:spcBef>
                            <a:spcAft>
                              <a:spcPts val="0"/>
                            </a:spcAft>
                          </a:pPr>
                          <a:r>
                            <a:rPr lang="en-US" sz="1000" b="1" kern="1200" dirty="0">
                              <a:solidFill>
                                <a:srgbClr val="000000"/>
                              </a:solidFill>
                              <a:effectLst/>
                              <a:latin typeface="Times New Roman"/>
                              <a:ea typeface="SimSun"/>
                            </a:rPr>
                            <a:t>MCS field</a:t>
                          </a:r>
                          <a:endParaRPr lang="en-US" sz="1200" dirty="0">
                            <a:effectLst/>
                            <a:latin typeface="Times New Roman"/>
                            <a:ea typeface="SimSun"/>
                          </a:endParaRPr>
                        </a:p>
                        <a:p>
                          <a:pPr marL="0" marR="0" algn="ctr">
                            <a:spcBef>
                              <a:spcPts val="0"/>
                            </a:spcBef>
                            <a:spcAft>
                              <a:spcPts val="0"/>
                            </a:spcAft>
                          </a:pPr>
                          <a14:m>
                            <m:oMathPara xmlns:m="http://schemas.openxmlformats.org/officeDocument/2006/math">
                              <m:oMathParaPr>
                                <m:jc m:val="centerGroup"/>
                              </m:oMathParaPr>
                              <m:oMath xmlns:m="http://schemas.openxmlformats.org/officeDocument/2006/math">
                                <m:d>
                                  <m:dPr>
                                    <m:ctrlPr>
                                      <a:rPr lang="en-US" sz="1000" b="1" i="1" kern="1200">
                                        <a:solidFill>
                                          <a:srgbClr val="000000"/>
                                        </a:solidFill>
                                        <a:effectLst/>
                                        <a:latin typeface="Cambria Math"/>
                                        <a:ea typeface="SimSun"/>
                                        <a:cs typeface="Arial"/>
                                      </a:rPr>
                                    </m:ctrlPr>
                                  </m:dPr>
                                  <m:e>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8</m:t>
                                        </m:r>
                                      </m:sub>
                                    </m:sSub>
                                    <m:r>
                                      <a:rPr lang="en-US" sz="1000" kern="1200">
                                        <a:solidFill>
                                          <a:srgbClr val="000000"/>
                                        </a:solidFill>
                                        <a:effectLst/>
                                        <a:latin typeface="Cambria Math"/>
                                        <a:ea typeface="SimSun"/>
                                        <a:cs typeface="Arial"/>
                                      </a:rPr>
                                      <m:t>,</m:t>
                                    </m:r>
                                    <m:r>
                                      <a:rPr lang="en-US" sz="1000" i="1" kern="1200">
                                        <a:solidFill>
                                          <a:srgbClr val="000000"/>
                                        </a:solidFill>
                                        <a:effectLst/>
                                        <a:latin typeface="Cambria Math"/>
                                        <a:ea typeface="SimSun"/>
                                        <a:cs typeface="Arial"/>
                                      </a:rPr>
                                      <m:t> </m:t>
                                    </m:r>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9</m:t>
                                        </m:r>
                                      </m:sub>
                                    </m:sSub>
                                    <m:r>
                                      <a:rPr lang="en-US" sz="1000" kern="1200">
                                        <a:solidFill>
                                          <a:srgbClr val="000000"/>
                                        </a:solidFill>
                                        <a:effectLst/>
                                        <a:latin typeface="Cambria Math"/>
                                        <a:ea typeface="SimSun"/>
                                        <a:cs typeface="Arial"/>
                                      </a:rPr>
                                      <m:t>,</m:t>
                                    </m:r>
                                    <m:r>
                                      <a:rPr lang="en-US" sz="1000" i="1" kern="1200">
                                        <a:solidFill>
                                          <a:srgbClr val="000000"/>
                                        </a:solidFill>
                                        <a:effectLst/>
                                        <a:latin typeface="Cambria Math"/>
                                        <a:ea typeface="SimSun"/>
                                        <a:cs typeface="Arial"/>
                                      </a:rPr>
                                      <m:t> </m:t>
                                    </m:r>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10</m:t>
                                        </m:r>
                                      </m:sub>
                                    </m:sSub>
                                  </m:e>
                                </m:d>
                              </m:oMath>
                            </m:oMathPara>
                          </a14:m>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Modulation</a:t>
                          </a:r>
                          <a:endParaRPr lang="en-US" sz="1200">
                            <a:effectLst/>
                            <a:latin typeface="Times New Roman"/>
                            <a:ea typeface="SimSun"/>
                          </a:endParaRPr>
                        </a:p>
                        <a:p>
                          <a:pPr marL="0" marR="0" algn="ctr">
                            <a:spcBef>
                              <a:spcPts val="0"/>
                            </a:spcBef>
                            <a:spcAft>
                              <a:spcPts val="0"/>
                            </a:spcAft>
                          </a:pPr>
                          <a:r>
                            <a:rPr lang="en-US" sz="1000" b="1" kern="1200">
                              <a:solidFill>
                                <a:srgbClr val="000000"/>
                              </a:solidFill>
                              <a:effectLst/>
                              <a:latin typeface="Times New Roman"/>
                              <a:ea typeface="SimSun"/>
                            </a:rPr>
                            <a:t>format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FEC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dirty="0">
                              <a:solidFill>
                                <a:srgbClr val="000000"/>
                              </a:solidFill>
                              <a:effectLst/>
                              <a:latin typeface="Times New Roman"/>
                              <a:ea typeface="SimSun"/>
                            </a:rPr>
                            <a:t>(1, 1, 1)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4234437425"/>
                  </p:ext>
                </p:extLst>
              </p:nvPr>
            </p:nvGraphicFramePr>
            <p:xfrm>
              <a:off x="1447800" y="1576834"/>
              <a:ext cx="5270756" cy="1922145"/>
            </p:xfrm>
            <a:graphic>
              <a:graphicData uri="http://schemas.openxmlformats.org/drawingml/2006/table">
                <a:tbl>
                  <a:tblPr/>
                  <a:tblGrid>
                    <a:gridCol w="1840548"/>
                    <a:gridCol w="1352476"/>
                    <a:gridCol w="2077732"/>
                  </a:tblGrid>
                  <a:tr h="412805">
                    <a:tc>
                      <a:txBody>
                        <a:bodyPr/>
                        <a:lstStyle/>
                        <a:p>
                          <a:endParaRPr lang="en-US"/>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331" t="-1471" r="-186424" b="-377941"/>
                          </a:stretch>
                        </a:blipFill>
                      </a:tcPr>
                    </a:tc>
                    <a:tc>
                      <a:txBody>
                        <a:bodyPr/>
                        <a:lstStyle/>
                        <a:p>
                          <a:pPr marL="0" marR="0" algn="ctr">
                            <a:spcBef>
                              <a:spcPts val="0"/>
                            </a:spcBef>
                            <a:spcAft>
                              <a:spcPts val="0"/>
                            </a:spcAft>
                          </a:pPr>
                          <a:r>
                            <a:rPr lang="en-US" sz="1000" b="1" kern="1200">
                              <a:solidFill>
                                <a:srgbClr val="000000"/>
                              </a:solidFill>
                              <a:effectLst/>
                              <a:latin typeface="Times New Roman"/>
                              <a:ea typeface="SimSun"/>
                            </a:rPr>
                            <a:t>Modulation</a:t>
                          </a:r>
                          <a:endParaRPr lang="en-US" sz="1200">
                            <a:effectLst/>
                            <a:latin typeface="Times New Roman"/>
                            <a:ea typeface="SimSun"/>
                          </a:endParaRPr>
                        </a:p>
                        <a:p>
                          <a:pPr marL="0" marR="0" algn="ctr">
                            <a:spcBef>
                              <a:spcPts val="0"/>
                            </a:spcBef>
                            <a:spcAft>
                              <a:spcPts val="0"/>
                            </a:spcAft>
                          </a:pPr>
                          <a:r>
                            <a:rPr lang="en-US" sz="1000" b="1" kern="1200">
                              <a:solidFill>
                                <a:srgbClr val="000000"/>
                              </a:solidFill>
                              <a:effectLst/>
                              <a:latin typeface="Times New Roman"/>
                              <a:ea typeface="SimSun"/>
                            </a:rPr>
                            <a:t>format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FEC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dirty="0">
                              <a:solidFill>
                                <a:srgbClr val="000000"/>
                              </a:solidFill>
                              <a:effectLst/>
                              <a:latin typeface="Times New Roman"/>
                              <a:ea typeface="SimSun"/>
                            </a:rPr>
                            <a:t>(1, 1, 1)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
        <p:nvSpPr>
          <p:cNvPr id="10" name="Rectangle 4"/>
          <p:cNvSpPr>
            <a:spLocks noChangeArrowheads="1"/>
          </p:cNvSpPr>
          <p:nvPr/>
        </p:nvSpPr>
        <p:spPr bwMode="auto">
          <a:xfrm>
            <a:off x="1968500" y="3230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5"/>
          <p:cNvSpPr>
            <a:spLocks noChangeArrowheads="1"/>
          </p:cNvSpPr>
          <p:nvPr/>
        </p:nvSpPr>
        <p:spPr bwMode="auto">
          <a:xfrm>
            <a:off x="1833562" y="4059952"/>
            <a:ext cx="3017838" cy="7937"/>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6"/>
          <p:cNvSpPr>
            <a:spLocks noChangeArrowheads="1"/>
          </p:cNvSpPr>
          <p:nvPr/>
        </p:nvSpPr>
        <p:spPr bwMode="auto">
          <a:xfrm>
            <a:off x="1833562" y="4094079"/>
            <a:ext cx="6553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30000" dirty="0" smtClean="0">
                <a:ln>
                  <a:noFill/>
                </a:ln>
                <a:solidFill>
                  <a:schemeClr val="tx1"/>
                </a:solidFill>
                <a:effectLst/>
                <a:latin typeface="Times New Roman" pitchFamily="18" charset="0"/>
                <a:ea typeface="SimSun" pitchFamily="2" charset="-122"/>
                <a:cs typeface="Times New Roman" pitchFamily="18" charset="0"/>
                <a:hlinkClick r:id="rId3"/>
              </a:rPr>
              <a:t>[</a:t>
            </a:r>
            <a:r>
              <a:rPr kumimoji="0" lang="en-US" altLang="ja-JP" sz="1000" b="0" i="0" u="none" strike="noStrike" cap="none" normalizeH="0" baseline="30000" dirty="0" smtClean="0" bmk="">
                <a:ln>
                  <a:noFill/>
                </a:ln>
                <a:solidFill>
                  <a:schemeClr val="tx1"/>
                </a:solidFill>
                <a:effectLst/>
                <a:latin typeface="Times New Roman" pitchFamily="18" charset="0"/>
                <a:ea typeface="SimSun" pitchFamily="2" charset="-122"/>
                <a:cs typeface="Times New Roman" pitchFamily="18" charset="0"/>
                <a:hlinkClick r:id="rId3"/>
              </a:rPr>
              <a:t>1]</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ja-JP" sz="10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BCH+SiPC</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concatenated code generated by BCH with interleaving as the inner code and the </a:t>
            </a:r>
            <a:r>
              <a:rPr kumimoji="0" lang="en-US" altLang="ja-JP" sz="10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SiPC</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as the outer code</a:t>
            </a: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57736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sp>
        <p:nvSpPr>
          <p:cNvPr id="10" name="Rectangle 4"/>
          <p:cNvSpPr>
            <a:spLocks noChangeArrowheads="1"/>
          </p:cNvSpPr>
          <p:nvPr/>
        </p:nvSpPr>
        <p:spPr bwMode="auto">
          <a:xfrm>
            <a:off x="1968500" y="3230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TextBox 1"/>
          <p:cNvSpPr txBox="1"/>
          <p:nvPr/>
        </p:nvSpPr>
        <p:spPr>
          <a:xfrm>
            <a:off x="152400" y="1066800"/>
            <a:ext cx="8839200" cy="2462213"/>
          </a:xfrm>
          <a:prstGeom prst="rect">
            <a:avLst/>
          </a:prstGeom>
          <a:noFill/>
        </p:spPr>
        <p:txBody>
          <a:bodyPr wrap="square" rtlCol="0">
            <a:spAutoFit/>
          </a:bodyPr>
          <a:lstStyle/>
          <a:p>
            <a:r>
              <a:rPr lang="en-US" sz="1800" b="1" dirty="0" smtClean="0"/>
              <a:t>In Pg. 13,  In sub-clause 30.1.2.2,:</a:t>
            </a:r>
          </a:p>
          <a:p>
            <a:r>
              <a:rPr lang="en-US" sz="1800" dirty="0" smtClean="0"/>
              <a:t>Introduce a new sub-clause 30.1.2.2.5 (after HCS field) with title, and the sub-</a:t>
            </a:r>
            <a:r>
              <a:rPr lang="en-US" sz="1800" dirty="0" err="1" smtClean="0"/>
              <a:t>clasue</a:t>
            </a:r>
            <a:r>
              <a:rPr lang="en-US" sz="1800" dirty="0" smtClean="0"/>
              <a:t> and tables:</a:t>
            </a:r>
          </a:p>
          <a:p>
            <a:endParaRPr lang="en-US" sz="1800" dirty="0"/>
          </a:p>
          <a:p>
            <a:r>
              <a:rPr lang="en-US" sz="1800" dirty="0" smtClean="0"/>
              <a:t>30.1.2.2.5 </a:t>
            </a:r>
            <a:r>
              <a:rPr lang="en-US" sz="1800" b="1" dirty="0">
                <a:effectLst>
                  <a:outerShdw sx="0" sy="0">
                    <a:srgbClr val="000000"/>
                  </a:outerShdw>
                </a:effectLst>
                <a:latin typeface="Arial"/>
                <a:ea typeface="SimSun"/>
                <a:cs typeface="Times New Roman"/>
              </a:rPr>
              <a:t>Spreading of PHR </a:t>
            </a:r>
            <a:r>
              <a:rPr lang="en-US" sz="1800" b="1" dirty="0" smtClean="0">
                <a:effectLst>
                  <a:outerShdw sx="0" sy="0">
                    <a:srgbClr val="000000"/>
                  </a:outerShdw>
                </a:effectLst>
                <a:latin typeface="Arial"/>
                <a:ea typeface="SimSun"/>
                <a:cs typeface="Times New Roman"/>
              </a:rPr>
              <a:t>field</a:t>
            </a:r>
          </a:p>
          <a:p>
            <a:pPr marL="0" marR="0" algn="just">
              <a:spcBef>
                <a:spcPts val="0"/>
              </a:spcBef>
              <a:spcAft>
                <a:spcPts val="0"/>
              </a:spcAft>
            </a:pPr>
            <a:r>
              <a:rPr lang="en-US" sz="1800" i="1" dirty="0">
                <a:latin typeface="Times New Roman"/>
                <a:ea typeface="SimSun"/>
              </a:rPr>
              <a:t>Similar to the spreading performed on the SFD field, bits in the PHR field</a:t>
            </a:r>
            <a:r>
              <a:rPr lang="en-US" sz="2800" i="1" dirty="0">
                <a:latin typeface="Times New Roman"/>
                <a:ea typeface="SimSun"/>
              </a:rPr>
              <a:t> </a:t>
            </a:r>
            <a:r>
              <a:rPr lang="en-US" sz="1800" i="1" dirty="0">
                <a:latin typeface="Times New Roman"/>
                <a:ea typeface="SimSun"/>
              </a:rPr>
              <a:t>are also mapped on to a ternary spreading code comprising of two orthogonal ternary sequences. The bit-to-sequence mapping shall be as given in Table 6</a:t>
            </a:r>
            <a:r>
              <a:rPr lang="en-US" sz="1800" i="1" dirty="0" smtClean="0">
                <a:latin typeface="Times New Roman"/>
                <a:ea typeface="SimSun"/>
              </a:rPr>
              <a:t>.</a:t>
            </a:r>
          </a:p>
        </p:txBody>
      </p:sp>
      <p:graphicFrame>
        <p:nvGraphicFramePr>
          <p:cNvPr id="5" name="Table 4"/>
          <p:cNvGraphicFramePr>
            <a:graphicFrameLocks noGrp="1"/>
          </p:cNvGraphicFramePr>
          <p:nvPr>
            <p:extLst>
              <p:ext uri="{D42A27DB-BD31-4B8C-83A1-F6EECF244321}">
                <p14:modId xmlns:p14="http://schemas.microsoft.com/office/powerpoint/2010/main" val="1250280149"/>
              </p:ext>
            </p:extLst>
          </p:nvPr>
        </p:nvGraphicFramePr>
        <p:xfrm>
          <a:off x="2658388" y="4572000"/>
          <a:ext cx="2971800" cy="1634807"/>
        </p:xfrm>
        <a:graphic>
          <a:graphicData uri="http://schemas.openxmlformats.org/drawingml/2006/table">
            <a:tbl>
              <a:tblPr firstRow="1" bandRow="1"/>
              <a:tblGrid>
                <a:gridCol w="1188720"/>
                <a:gridCol w="1783080"/>
              </a:tblGrid>
              <a:tr h="804211">
                <a:tc>
                  <a:txBody>
                    <a:bodyPr/>
                    <a:lstStyle/>
                    <a:p>
                      <a:pPr marL="0" marR="0" algn="ctr">
                        <a:spcBef>
                          <a:spcPts val="0"/>
                        </a:spcBef>
                        <a:spcAft>
                          <a:spcPts val="0"/>
                        </a:spcAft>
                      </a:pPr>
                      <a:r>
                        <a:rPr lang="en-US" sz="1000" b="1" kern="1200" dirty="0">
                          <a:solidFill>
                            <a:srgbClr val="000000"/>
                          </a:solidFill>
                          <a:effectLst/>
                          <a:latin typeface="Times New Roman"/>
                          <a:ea typeface="SimSun"/>
                        </a:rPr>
                        <a:t>PHR bit</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dirty="0">
                          <a:solidFill>
                            <a:srgbClr val="000000"/>
                          </a:solidFill>
                          <a:effectLst/>
                          <a:latin typeface="Times New Roman"/>
                          <a:ea typeface="SimSun"/>
                        </a:rPr>
                        <a:t>Bit –to-sequence mapping</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81">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 [1 0 -1 0 0 -1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715">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 [0 -1 0 1 1 0 -1 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730500" y="4191000"/>
            <a:ext cx="2802177" cy="276999"/>
          </a:xfrm>
          <a:prstGeom prst="rect">
            <a:avLst/>
          </a:prstGeom>
        </p:spPr>
        <p:txBody>
          <a:bodyPr wrap="none">
            <a:spAutoFit/>
          </a:bodyPr>
          <a:lstStyle/>
          <a:p>
            <a:pPr marL="0" marR="0" algn="ctr">
              <a:spcBef>
                <a:spcPts val="600"/>
              </a:spcBef>
              <a:spcAft>
                <a:spcPts val="600"/>
              </a:spcAft>
            </a:pPr>
            <a:r>
              <a:rPr lang="en-US" b="1" dirty="0">
                <a:latin typeface="Arial"/>
                <a:ea typeface="SimSun"/>
                <a:cs typeface="Times New Roman"/>
              </a:rPr>
              <a:t>Table 6—Spreading of the PHR field</a:t>
            </a:r>
          </a:p>
        </p:txBody>
      </p:sp>
    </p:spTree>
    <p:extLst>
      <p:ext uri="{BB962C8B-B14F-4D97-AF65-F5344CB8AC3E}">
        <p14:creationId xmlns:p14="http://schemas.microsoft.com/office/powerpoint/2010/main" val="2770176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sp>
        <p:nvSpPr>
          <p:cNvPr id="5" name="TextBox 4"/>
          <p:cNvSpPr txBox="1"/>
          <p:nvPr/>
        </p:nvSpPr>
        <p:spPr>
          <a:xfrm>
            <a:off x="457200" y="762000"/>
            <a:ext cx="8458200" cy="5509200"/>
          </a:xfrm>
          <a:prstGeom prst="rect">
            <a:avLst/>
          </a:prstGeom>
          <a:noFill/>
        </p:spPr>
        <p:txBody>
          <a:bodyPr wrap="square" rtlCol="0">
            <a:spAutoFit/>
          </a:bodyPr>
          <a:lstStyle/>
          <a:p>
            <a:r>
              <a:rPr lang="en-US" sz="1800" b="1" u="sng" dirty="0" smtClean="0"/>
              <a:t>In Page 14, Sub-clause 30.1.3:</a:t>
            </a:r>
            <a:r>
              <a:rPr lang="en-US" sz="1800" dirty="0" smtClean="0"/>
              <a:t> </a:t>
            </a:r>
          </a:p>
          <a:p>
            <a:r>
              <a:rPr lang="en-US" sz="1800" dirty="0" smtClean="0"/>
              <a:t>Replace the entire paragraph with following text</a:t>
            </a:r>
          </a:p>
          <a:p>
            <a:endParaRPr lang="en-US" sz="1800" dirty="0" smtClean="0"/>
          </a:p>
          <a:p>
            <a:pPr algn="just">
              <a:spcBef>
                <a:spcPts val="0"/>
              </a:spcBef>
              <a:spcAft>
                <a:spcPts val="1200"/>
              </a:spcAft>
            </a:pPr>
            <a:r>
              <a:rPr lang="en-US" sz="1800" i="1" dirty="0">
                <a:solidFill>
                  <a:srgbClr val="000000"/>
                </a:solidFill>
                <a:latin typeface="Times New Roman"/>
                <a:ea typeface="SimSun"/>
              </a:rPr>
              <a:t>For the given MCS, the PPDU signal shall be generated by the following procedure:</a:t>
            </a:r>
            <a:endParaRPr lang="en-US" sz="2800" i="1" dirty="0">
              <a:latin typeface="Times New Roman"/>
              <a:ea typeface="SimSun"/>
            </a:endParaRPr>
          </a:p>
          <a:p>
            <a:pPr marL="342900" lvl="0" indent="-342900" algn="just">
              <a:spcBef>
                <a:spcPts val="0"/>
              </a:spcBef>
              <a:spcAft>
                <a:spcPts val="0"/>
              </a:spcAft>
              <a:buFont typeface="+mj-lt"/>
              <a:buAutoNum type="alphaLcParenR"/>
            </a:pPr>
            <a:r>
              <a:rPr lang="en-US" sz="1800" i="1" dirty="0">
                <a:solidFill>
                  <a:srgbClr val="000000"/>
                </a:solidFill>
                <a:latin typeface="Times New Roman"/>
                <a:ea typeface="SimSun"/>
              </a:rPr>
              <a:t>Construct</a:t>
            </a:r>
            <a:r>
              <a:rPr lang="en-US" sz="1800" i="1" dirty="0">
                <a:solidFill>
                  <a:srgbClr val="000000"/>
                </a:solidFill>
                <a:effectLst>
                  <a:outerShdw sx="0" sy="0">
                    <a:srgbClr val="000000"/>
                  </a:outerShdw>
                </a:effectLst>
                <a:latin typeface="Times New Roman"/>
                <a:ea typeface="SimSun"/>
              </a:rPr>
              <a:t> the preamble field (as given in 30.1.2.1.2), the SFD field (as given in 30.1.2.1.3) and the PHR field (as given in 30.1.2.2).</a:t>
            </a:r>
            <a:endParaRPr lang="en-US" sz="2800" i="1" dirty="0">
              <a:latin typeface="Times New Roman"/>
              <a:ea typeface="SimSun"/>
            </a:endParaRPr>
          </a:p>
          <a:p>
            <a:pPr marL="342900" lvl="0" indent="-342900" algn="just">
              <a:buFont typeface="+mj-lt"/>
              <a:buAutoNum type="alphaLcParenR"/>
              <a:tabLst>
                <a:tab pos="685800" algn="l"/>
              </a:tabLst>
            </a:pPr>
            <a:r>
              <a:rPr lang="en-US" sz="1800" i="1" dirty="0">
                <a:solidFill>
                  <a:srgbClr val="000000"/>
                </a:solidFill>
                <a:effectLst>
                  <a:outerShdw sx="0" sy="0">
                    <a:srgbClr val="000000"/>
                  </a:outerShdw>
                </a:effectLst>
              </a:rPr>
              <a:t>Apply the modulation and coding on the PSDU as determined by the MCS of the PHR field.  Perform pseudo-random chip inversion on the resultant chips to obtain the DATA field. This process is described in 30.4.</a:t>
            </a:r>
            <a:endParaRPr lang="en-US" sz="1800" i="1" dirty="0"/>
          </a:p>
          <a:p>
            <a:pPr marL="342900" lvl="0" indent="-342900" algn="just">
              <a:buFont typeface="+mj-lt"/>
              <a:buAutoNum type="alphaLcParenR"/>
              <a:tabLst>
                <a:tab pos="685800" algn="l"/>
              </a:tabLst>
            </a:pPr>
            <a:r>
              <a:rPr lang="en-US" sz="1800" i="1" dirty="0">
                <a:solidFill>
                  <a:srgbClr val="000000"/>
                </a:solidFill>
                <a:effectLst>
                  <a:outerShdw sx="0" sy="0">
                    <a:srgbClr val="000000"/>
                  </a:outerShdw>
                </a:effectLst>
              </a:rPr>
              <a:t>Concatenate the preamble field, the spread SFD field, the PHR field, and the DATA field, according to the format given in </a:t>
            </a:r>
            <a:r>
              <a:rPr lang="en-US" sz="1800" i="1" dirty="0"/>
              <a:t>Figure 5</a:t>
            </a:r>
            <a:r>
              <a:rPr lang="en-US" sz="1800" i="1" dirty="0">
                <a:solidFill>
                  <a:srgbClr val="000000"/>
                </a:solidFill>
                <a:effectLst>
                  <a:outerShdw sx="0" sy="0">
                    <a:srgbClr val="000000"/>
                  </a:outerShdw>
                </a:effectLst>
              </a:rPr>
              <a:t>, to generate PPDU.</a:t>
            </a:r>
            <a:endParaRPr lang="en-US" sz="1800" i="1" dirty="0"/>
          </a:p>
          <a:p>
            <a:pPr marL="342900" lvl="0" indent="-342900" algn="just">
              <a:buFont typeface="+mj-lt"/>
              <a:buAutoNum type="alphaLcParenR"/>
              <a:tabLst>
                <a:tab pos="685800" algn="l"/>
              </a:tabLst>
            </a:pPr>
            <a:r>
              <a:rPr lang="en-US" sz="1800" i="1" dirty="0">
                <a:solidFill>
                  <a:srgbClr val="000000"/>
                </a:solidFill>
                <a:effectLst>
                  <a:outerShdw sx="0" sy="0">
                    <a:srgbClr val="000000"/>
                  </a:outerShdw>
                </a:effectLst>
              </a:rPr>
              <a:t>Pass the resultant chip sequence of the PPDU through the modulation block (as described in 30.5), followed by the Gaussian pulse shaping filter as described in 30.6.</a:t>
            </a:r>
            <a:endParaRPr lang="en-US" sz="1800" i="1" dirty="0"/>
          </a:p>
          <a:p>
            <a:pPr algn="just">
              <a:tabLst>
                <a:tab pos="685800" algn="l"/>
              </a:tabLst>
            </a:pPr>
            <a:r>
              <a:rPr lang="en-US" sz="1800" i="1" dirty="0">
                <a:solidFill>
                  <a:srgbClr val="000000"/>
                </a:solidFill>
                <a:ea typeface="Times New Roman"/>
              </a:rPr>
              <a:t> </a:t>
            </a:r>
            <a:endParaRPr lang="en-US" sz="1800" i="1" dirty="0"/>
          </a:p>
          <a:p>
            <a:pPr marL="0" marR="0" algn="just">
              <a:spcBef>
                <a:spcPts val="0"/>
              </a:spcBef>
              <a:spcAft>
                <a:spcPts val="0"/>
              </a:spcAft>
            </a:pPr>
            <a:r>
              <a:rPr lang="en-US" sz="1800" i="1" dirty="0">
                <a:latin typeface="Times New Roman"/>
                <a:ea typeface="SimSun"/>
              </a:rPr>
              <a:t> The steps for generating a PPDU are pictorially presented in Figure 9.</a:t>
            </a:r>
          </a:p>
          <a:p>
            <a:endParaRPr lang="en-US" sz="1800" dirty="0" smtClean="0"/>
          </a:p>
          <a:p>
            <a:endParaRPr lang="en-US" sz="1800" dirty="0"/>
          </a:p>
          <a:p>
            <a:endParaRPr lang="en-US" sz="1800" dirty="0"/>
          </a:p>
          <a:p>
            <a:endParaRPr lang="en-US" sz="1800" dirty="0"/>
          </a:p>
        </p:txBody>
      </p:sp>
    </p:spTree>
    <p:extLst>
      <p:ext uri="{BB962C8B-B14F-4D97-AF65-F5344CB8AC3E}">
        <p14:creationId xmlns:p14="http://schemas.microsoft.com/office/powerpoint/2010/main" val="1712753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19</a:t>
            </a:fld>
            <a:endParaRPr lang="en-US"/>
          </a:p>
        </p:txBody>
      </p:sp>
      <p:sp>
        <p:nvSpPr>
          <p:cNvPr id="5" name="TextBox 4"/>
          <p:cNvSpPr txBox="1"/>
          <p:nvPr/>
        </p:nvSpPr>
        <p:spPr>
          <a:xfrm>
            <a:off x="457200" y="762000"/>
            <a:ext cx="8458200" cy="3416320"/>
          </a:xfrm>
          <a:prstGeom prst="rect">
            <a:avLst/>
          </a:prstGeom>
          <a:noFill/>
        </p:spPr>
        <p:txBody>
          <a:bodyPr wrap="square" rtlCol="0">
            <a:spAutoFit/>
          </a:bodyPr>
          <a:lstStyle/>
          <a:p>
            <a:r>
              <a:rPr lang="en-US" sz="1800" b="1" u="sng" dirty="0" smtClean="0"/>
              <a:t>In Page 14, Sub-clause 30.1.3:</a:t>
            </a:r>
            <a:r>
              <a:rPr lang="en-US" sz="1800" dirty="0" smtClean="0"/>
              <a:t> </a:t>
            </a:r>
          </a:p>
          <a:p>
            <a:endParaRPr lang="en-US" sz="1800" dirty="0" smtClean="0"/>
          </a:p>
          <a:p>
            <a:r>
              <a:rPr lang="en-US" sz="1800" dirty="0" smtClean="0"/>
              <a:t>Replace Figure 10 with the following figure</a:t>
            </a:r>
          </a:p>
          <a:p>
            <a:endParaRPr lang="en-US" sz="1800" dirty="0"/>
          </a:p>
          <a:p>
            <a:endParaRPr lang="en-US" sz="1800" dirty="0" smtClean="0"/>
          </a:p>
          <a:p>
            <a:endParaRPr lang="en-US" sz="1800" dirty="0"/>
          </a:p>
          <a:p>
            <a:endParaRPr lang="en-US" sz="1800" dirty="0" smtClean="0"/>
          </a:p>
          <a:p>
            <a:endParaRPr lang="en-US" sz="1800" dirty="0" smtClean="0"/>
          </a:p>
          <a:p>
            <a:endParaRPr lang="en-US" sz="1800" dirty="0" smtClean="0"/>
          </a:p>
          <a:p>
            <a:endParaRPr lang="en-US" sz="1800" dirty="0"/>
          </a:p>
          <a:p>
            <a:endParaRPr lang="en-US" sz="1800" dirty="0"/>
          </a:p>
          <a:p>
            <a:endParaRPr lang="en-US" sz="1800" dirty="0"/>
          </a:p>
        </p:txBody>
      </p:sp>
      <p:graphicFrame>
        <p:nvGraphicFramePr>
          <p:cNvPr id="2" name="Object 1"/>
          <p:cNvGraphicFramePr>
            <a:graphicFrameLocks noChangeAspect="1"/>
          </p:cNvGraphicFramePr>
          <p:nvPr>
            <p:extLst>
              <p:ext uri="{D42A27DB-BD31-4B8C-83A1-F6EECF244321}">
                <p14:modId xmlns:p14="http://schemas.microsoft.com/office/powerpoint/2010/main" val="614109945"/>
              </p:ext>
            </p:extLst>
          </p:nvPr>
        </p:nvGraphicFramePr>
        <p:xfrm>
          <a:off x="1371600" y="1828800"/>
          <a:ext cx="6327775" cy="2193925"/>
        </p:xfrm>
        <a:graphic>
          <a:graphicData uri="http://schemas.openxmlformats.org/presentationml/2006/ole">
            <mc:AlternateContent xmlns:mc="http://schemas.openxmlformats.org/markup-compatibility/2006">
              <mc:Choice xmlns:v="urn:schemas-microsoft-com:vml" Requires="v">
                <p:oleObj spid="_x0000_s6162" name="Visio" r:id="rId3" imgW="6328067" imgH="2194094" progId="Visio.Drawing.11">
                  <p:embed/>
                </p:oleObj>
              </mc:Choice>
              <mc:Fallback>
                <p:oleObj name="Visio" r:id="rId3" imgW="6328067" imgH="2194094" progId="Visio.Drawing.11">
                  <p:embed/>
                  <p:pic>
                    <p:nvPicPr>
                      <p:cNvPr id="0" name=""/>
                      <p:cNvPicPr/>
                      <p:nvPr/>
                    </p:nvPicPr>
                    <p:blipFill>
                      <a:blip r:embed="rId4"/>
                      <a:stretch>
                        <a:fillRect/>
                      </a:stretch>
                    </p:blipFill>
                    <p:spPr>
                      <a:xfrm>
                        <a:off x="1371600" y="1828800"/>
                        <a:ext cx="6327775" cy="2193925"/>
                      </a:xfrm>
                      <a:prstGeom prst="rect">
                        <a:avLst/>
                      </a:prstGeom>
                    </p:spPr>
                  </p:pic>
                </p:oleObj>
              </mc:Fallback>
            </mc:AlternateContent>
          </a:graphicData>
        </a:graphic>
      </p:graphicFrame>
    </p:spTree>
    <p:extLst>
      <p:ext uri="{BB962C8B-B14F-4D97-AF65-F5344CB8AC3E}">
        <p14:creationId xmlns:p14="http://schemas.microsoft.com/office/powerpoint/2010/main" val="3327247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554398860"/>
              </p:ext>
            </p:extLst>
          </p:nvPr>
        </p:nvGraphicFramePr>
        <p:xfrm>
          <a:off x="381000" y="1295400"/>
          <a:ext cx="7086600" cy="1386840"/>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1015, 1239,</a:t>
                      </a: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1301</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Timothy </a:t>
                      </a:r>
                      <a:r>
                        <a:rPr lang="en-US" sz="1100" u="none" strike="noStrike" dirty="0" smtClean="0">
                          <a:effectLst/>
                        </a:rPr>
                        <a:t>Harrington,</a:t>
                      </a:r>
                    </a:p>
                    <a:p>
                      <a:pPr algn="l" fontAlgn="ctr"/>
                      <a:r>
                        <a:rPr lang="en-US" sz="1100" u="none" strike="noStrike" dirty="0" smtClean="0">
                          <a:effectLst/>
                        </a:rPr>
                        <a:t>James Gilb,</a:t>
                      </a:r>
                    </a:p>
                    <a:p>
                      <a:pPr algn="l" fontAlgn="ctr"/>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16</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30.4.3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2</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There is no need to define a new FEC as there are already many defined in 802.15.4.  The new FEC does not enable lower power than the existing FECs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Replace the BCH and SiPC with a single FEC from the base standard.</a:t>
                      </a:r>
                      <a:endParaRPr lang="en-US" sz="1100" b="1" i="0" u="none" strike="noStrike" dirty="0">
                        <a:solidFill>
                          <a:srgbClr val="3F3F3F"/>
                        </a:solidFill>
                        <a:effectLst/>
                        <a:latin typeface="Calibri"/>
                      </a:endParaRPr>
                    </a:p>
                  </a:txBody>
                  <a:tcPr marL="45720" marR="45720" anchor="ctr"/>
                </a:tc>
              </a:tr>
            </a:tbl>
          </a:graphicData>
        </a:graphic>
      </p:graphicFrame>
      <p:sp>
        <p:nvSpPr>
          <p:cNvPr id="5" name="TextBox 4"/>
          <p:cNvSpPr txBox="1"/>
          <p:nvPr/>
        </p:nvSpPr>
        <p:spPr>
          <a:xfrm>
            <a:off x="838200" y="4927937"/>
            <a:ext cx="6601487" cy="1015663"/>
          </a:xfrm>
          <a:prstGeom prst="rect">
            <a:avLst/>
          </a:prstGeom>
          <a:noFill/>
        </p:spPr>
        <p:txBody>
          <a:bodyPr wrap="none" rtlCol="0">
            <a:spAutoFit/>
          </a:bodyPr>
          <a:lstStyle/>
          <a:p>
            <a:r>
              <a:rPr lang="en-US" sz="2000" b="1" dirty="0" smtClean="0"/>
              <a:t>Resolution:</a:t>
            </a:r>
            <a:r>
              <a:rPr lang="en-US" sz="2000" b="1" u="sng" dirty="0"/>
              <a:t> Revised</a:t>
            </a:r>
            <a:endParaRPr lang="en-US" sz="2000" b="1" dirty="0" smtClean="0"/>
          </a:p>
          <a:p>
            <a:r>
              <a:rPr lang="en-US" sz="2000" dirty="0" smtClean="0"/>
              <a:t>Justification are given in slide #3 to slide # 11.</a:t>
            </a:r>
          </a:p>
          <a:p>
            <a:r>
              <a:rPr lang="en-US" sz="2000" dirty="0" smtClean="0"/>
              <a:t>Resolution and the changes are provided in slide#12 onwards. </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98795759"/>
              </p:ext>
            </p:extLst>
          </p:nvPr>
        </p:nvGraphicFramePr>
        <p:xfrm>
          <a:off x="457200" y="3032760"/>
          <a:ext cx="7086600" cy="1065102"/>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sz="110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1298</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Ben Rolfe</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13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30.1.2.2.4</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b="0" i="0" u="none" strike="noStrike" dirty="0">
                          <a:solidFill>
                            <a:schemeClr val="tx1"/>
                          </a:solidFill>
                          <a:effectLst/>
                          <a:latin typeface="+mn-lt"/>
                        </a:rPr>
                        <a:t>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000" b="0" i="0" u="none" strike="noStrike">
                          <a:effectLst/>
                          <a:latin typeface="Arial"/>
                        </a:rPr>
                        <a:t>Support for 2 FEC schemes adds complexity without clear benefit. Pick a codeing method and stick with it.  </a:t>
                      </a:r>
                    </a:p>
                  </a:txBody>
                  <a:tcPr marL="9525" marR="9525" marT="9525" marB="0" anchor="ctr"/>
                </a:tc>
                <a:tc>
                  <a:txBody>
                    <a:bodyPr/>
                    <a:lstStyle/>
                    <a:p>
                      <a:pPr algn="l" fontAlgn="ctr"/>
                      <a:r>
                        <a:rPr lang="en-US" sz="1000" b="0" i="0" u="none" strike="noStrike" dirty="0">
                          <a:effectLst/>
                          <a:latin typeface="Arial"/>
                        </a:rPr>
                        <a:t>see comment</a:t>
                      </a:r>
                    </a:p>
                  </a:txBody>
                  <a:tcPr marL="9525" marR="9525" marT="9525" marB="0" anchor="ctr"/>
                </a:tc>
              </a:tr>
            </a:tbl>
          </a:graphicData>
        </a:graphic>
      </p:graphicFrame>
    </p:spTree>
    <p:extLst>
      <p:ext uri="{BB962C8B-B14F-4D97-AF65-F5344CB8AC3E}">
        <p14:creationId xmlns:p14="http://schemas.microsoft.com/office/powerpoint/2010/main" val="232961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20</a:t>
            </a:fld>
            <a:endParaRPr lang="en-US"/>
          </a:p>
        </p:txBody>
      </p:sp>
      <p:sp>
        <p:nvSpPr>
          <p:cNvPr id="5" name="TextBox 4"/>
          <p:cNvSpPr txBox="1"/>
          <p:nvPr/>
        </p:nvSpPr>
        <p:spPr>
          <a:xfrm>
            <a:off x="457200" y="762000"/>
            <a:ext cx="8458200" cy="2031325"/>
          </a:xfrm>
          <a:prstGeom prst="rect">
            <a:avLst/>
          </a:prstGeom>
          <a:noFill/>
        </p:spPr>
        <p:txBody>
          <a:bodyPr wrap="square" rtlCol="0">
            <a:spAutoFit/>
          </a:bodyPr>
          <a:lstStyle/>
          <a:p>
            <a:r>
              <a:rPr lang="en-US" sz="1800" b="1" u="sng" dirty="0" smtClean="0"/>
              <a:t>In Page 14-15</a:t>
            </a:r>
          </a:p>
          <a:p>
            <a:r>
              <a:rPr lang="en-US" sz="1800" b="1" dirty="0" smtClean="0"/>
              <a:t>Delete clauses 30.2 and 30.3. and all the corresponding tables and figures.</a:t>
            </a:r>
            <a:endParaRPr lang="en-US" sz="1800" b="1" dirty="0"/>
          </a:p>
          <a:p>
            <a:r>
              <a:rPr lang="en-US" sz="1800" b="1" dirty="0" smtClean="0"/>
              <a:t>(Figure 11, Table 9)</a:t>
            </a:r>
            <a:endParaRPr lang="en-US" sz="1800" b="1" dirty="0"/>
          </a:p>
          <a:p>
            <a:endParaRPr lang="en-US" sz="1800" dirty="0" smtClean="0"/>
          </a:p>
          <a:p>
            <a:endParaRPr lang="en-US" sz="1800" dirty="0"/>
          </a:p>
          <a:p>
            <a:endParaRPr lang="en-US" sz="1800" dirty="0" smtClean="0"/>
          </a:p>
          <a:p>
            <a:endParaRPr lang="en-US" sz="1800" dirty="0"/>
          </a:p>
        </p:txBody>
      </p:sp>
    </p:spTree>
    <p:extLst>
      <p:ext uri="{BB962C8B-B14F-4D97-AF65-F5344CB8AC3E}">
        <p14:creationId xmlns:p14="http://schemas.microsoft.com/office/powerpoint/2010/main" val="1463509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21</a:t>
            </a:fld>
            <a:endParaRPr lang="en-US"/>
          </a:p>
        </p:txBody>
      </p:sp>
      <p:sp>
        <p:nvSpPr>
          <p:cNvPr id="5" name="TextBox 4"/>
          <p:cNvSpPr txBox="1"/>
          <p:nvPr/>
        </p:nvSpPr>
        <p:spPr>
          <a:xfrm>
            <a:off x="304800" y="914400"/>
            <a:ext cx="8686800" cy="5170646"/>
          </a:xfrm>
          <a:prstGeom prst="rect">
            <a:avLst/>
          </a:prstGeom>
          <a:noFill/>
        </p:spPr>
        <p:txBody>
          <a:bodyPr wrap="square" rtlCol="0">
            <a:spAutoFit/>
          </a:bodyPr>
          <a:lstStyle/>
          <a:p>
            <a:pPr marL="285750" indent="-285750">
              <a:buFont typeface="Arial" panose="020B0604020202020204" pitchFamily="34" charset="0"/>
              <a:buChar char="•"/>
            </a:pPr>
            <a:endParaRPr lang="en-US" sz="1600" b="1" dirty="0" smtClean="0"/>
          </a:p>
          <a:p>
            <a:pPr marL="285750" indent="-285750">
              <a:buFont typeface="Arial" panose="020B0604020202020204" pitchFamily="34" charset="0"/>
              <a:buChar char="•"/>
            </a:pPr>
            <a:r>
              <a:rPr lang="en-US" sz="1600" b="1" dirty="0" smtClean="0"/>
              <a:t>In Pg. 15, Sub-clause 30.4: </a:t>
            </a:r>
          </a:p>
          <a:p>
            <a:r>
              <a:rPr lang="en-US" sz="1600" b="1" dirty="0" smtClean="0"/>
              <a:t>    Change the title to: </a:t>
            </a:r>
            <a:r>
              <a:rPr lang="en-US" sz="1600" b="1" i="1" dirty="0" smtClean="0">
                <a:latin typeface="+mj-lt"/>
              </a:rPr>
              <a:t>“</a:t>
            </a:r>
            <a:r>
              <a:rPr lang="en-US" b="1" i="1" dirty="0">
                <a:effectLst>
                  <a:outerShdw sx="0" sy="0">
                    <a:srgbClr val="000000"/>
                  </a:outerShdw>
                </a:effectLst>
                <a:latin typeface="+mj-lt"/>
                <a:ea typeface="SimSun"/>
                <a:cs typeface="Times New Roman"/>
              </a:rPr>
              <a:t>MCS identifiers, MCS, data rates and related </a:t>
            </a:r>
            <a:r>
              <a:rPr lang="en-US" b="1" i="1" dirty="0" smtClean="0">
                <a:effectLst>
                  <a:outerShdw sx="0" sy="0">
                    <a:srgbClr val="000000"/>
                  </a:outerShdw>
                </a:effectLst>
                <a:latin typeface="+mj-lt"/>
                <a:ea typeface="SimSun"/>
                <a:cs typeface="Times New Roman"/>
              </a:rPr>
              <a:t>parameters”</a:t>
            </a:r>
            <a:endParaRPr lang="en-US" b="1" i="1" dirty="0">
              <a:effectLst>
                <a:outerShdw sx="0" sy="0">
                  <a:srgbClr val="000000"/>
                </a:outerShdw>
              </a:effectLst>
              <a:latin typeface="+mj-lt"/>
              <a:ea typeface="SimSun"/>
              <a:cs typeface="Times New Roman"/>
            </a:endParaRPr>
          </a:p>
          <a:p>
            <a:endParaRPr lang="en-US" sz="1600" b="1" dirty="0"/>
          </a:p>
          <a:p>
            <a:pPr marL="285750" indent="-285750">
              <a:buFont typeface="Arial" panose="020B0604020202020204" pitchFamily="34" charset="0"/>
              <a:buChar char="•"/>
            </a:pPr>
            <a:r>
              <a:rPr lang="en-US" sz="1600" b="1" dirty="0" smtClean="0"/>
              <a:t>In Pg. 15, Sub-clause 30.4.1 </a:t>
            </a:r>
          </a:p>
          <a:p>
            <a:pPr marL="285750" indent="-285750">
              <a:buFont typeface="Arial" panose="020B0604020202020204" pitchFamily="34" charset="0"/>
              <a:buChar char="•"/>
            </a:pPr>
            <a:r>
              <a:rPr lang="en-US" sz="1600" b="1" dirty="0" smtClean="0"/>
              <a:t>Change the title of the </a:t>
            </a:r>
            <a:r>
              <a:rPr lang="en-US" sz="1600" b="1" dirty="0" err="1" smtClean="0"/>
              <a:t>subclause</a:t>
            </a:r>
            <a:r>
              <a:rPr lang="en-US" sz="1600" b="1" dirty="0" smtClean="0"/>
              <a:t> to </a:t>
            </a:r>
            <a:r>
              <a:rPr lang="en-US" sz="1600" b="1" i="1" dirty="0" smtClean="0"/>
              <a:t> “MCS identifier”</a:t>
            </a:r>
          </a:p>
          <a:p>
            <a:r>
              <a:rPr lang="en-US" sz="1600" b="1" dirty="0" smtClean="0"/>
              <a:t>Replace the entire paragraph the following text:</a:t>
            </a:r>
          </a:p>
          <a:p>
            <a:endParaRPr lang="en-US" sz="1600" b="1" dirty="0" smtClean="0"/>
          </a:p>
          <a:p>
            <a:pPr marL="0" marR="0" algn="just">
              <a:spcBef>
                <a:spcPts val="0"/>
              </a:spcBef>
              <a:spcAft>
                <a:spcPts val="1200"/>
              </a:spcAft>
            </a:pPr>
            <a:r>
              <a:rPr lang="en-US" sz="1600" i="1" dirty="0" smtClean="0"/>
              <a:t>“</a:t>
            </a:r>
            <a:r>
              <a:rPr lang="en-US" sz="1600" i="1" dirty="0">
                <a:latin typeface="Times New Roman"/>
                <a:ea typeface="SimSun"/>
              </a:rPr>
              <a:t>MCS identifier is determined by the higher layers based on the data rate requirements, as mentioned in 6.3.1.  </a:t>
            </a:r>
            <a:r>
              <a:rPr lang="en-US" sz="1600" i="1" dirty="0">
                <a:solidFill>
                  <a:srgbClr val="000000"/>
                </a:solidFill>
                <a:latin typeface="Times New Roman"/>
                <a:ea typeface="SimSun"/>
                <a:cs typeface="Mangal"/>
              </a:rPr>
              <a:t>MCS identifier specifies modulation and coding schemes to be applied on the PSDU. In any given frequency band of operation, eight MCS identifiers (0-7) are defined based on the data rates. First four identifiers specify mandatory modes and the last four identifiers specify optional modes. When MCS identifier takes values from zero to three (MCS identifier = 0, 1, 2, 3), BCH with interleaving shall be used for FEC, otherwise (MCS identifier = 4, 5, 6, 7), concatenation of BCH with interleaving and </a:t>
            </a:r>
            <a:r>
              <a:rPr lang="en-US" sz="1600" i="1" dirty="0" err="1">
                <a:solidFill>
                  <a:srgbClr val="000000"/>
                </a:solidFill>
                <a:latin typeface="Times New Roman"/>
                <a:ea typeface="SimSun"/>
                <a:cs typeface="Mangal"/>
              </a:rPr>
              <a:t>SiPC</a:t>
            </a:r>
            <a:r>
              <a:rPr lang="en-US" sz="1600" i="1" dirty="0">
                <a:solidFill>
                  <a:srgbClr val="000000"/>
                </a:solidFill>
                <a:latin typeface="Times New Roman"/>
                <a:ea typeface="SimSun"/>
                <a:cs typeface="Mangal"/>
              </a:rPr>
              <a:t> shall be used for FEC. MCS identifiers (0-3) are mandatory and MCS identifiers (4-7) are optional. The MCS identifier and the corresponding data rates for different frequency bands are provided in Table 7, Table 8 and Table 9. Also, for each MCS, the parameters such as constellation size (Q), modulation order (M), spreading sequence length (L), and spreading factor (SF) are given in these tables</a:t>
            </a:r>
            <a:r>
              <a:rPr lang="en-US" sz="1600" i="1" dirty="0" smtClean="0">
                <a:solidFill>
                  <a:srgbClr val="000000"/>
                </a:solidFill>
                <a:latin typeface="Times New Roman"/>
                <a:ea typeface="SimSun"/>
                <a:cs typeface="Mangal"/>
              </a:rPr>
              <a:t>.</a:t>
            </a:r>
            <a:r>
              <a:rPr lang="en-US" sz="1600" i="1" dirty="0" smtClean="0"/>
              <a:t>”</a:t>
            </a:r>
            <a:endParaRPr lang="en-US" sz="1600" i="1" dirty="0"/>
          </a:p>
          <a:p>
            <a:r>
              <a:rPr lang="en-US" sz="1600" b="1" dirty="0" smtClean="0"/>
              <a:t>Delete sub-clause 30.4.2, its subtext and the table.</a:t>
            </a:r>
            <a:endParaRPr lang="en-US" sz="1600" b="1" dirty="0"/>
          </a:p>
        </p:txBody>
      </p:sp>
    </p:spTree>
    <p:extLst>
      <p:ext uri="{BB962C8B-B14F-4D97-AF65-F5344CB8AC3E}">
        <p14:creationId xmlns:p14="http://schemas.microsoft.com/office/powerpoint/2010/main" val="42238582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22</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8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2454821486"/>
              </p:ext>
            </p:extLst>
          </p:nvPr>
        </p:nvGraphicFramePr>
        <p:xfrm>
          <a:off x="609600" y="2057401"/>
          <a:ext cx="7543800" cy="4070096"/>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15000"/>
                        </a:lnSpc>
                        <a:spcBef>
                          <a:spcPts val="0"/>
                        </a:spcBef>
                        <a:spcAft>
                          <a:spcPts val="1000"/>
                        </a:spcAft>
                      </a:pPr>
                      <a:r>
                        <a:rPr lang="en-US" sz="1200" b="1" dirty="0" smtClean="0">
                          <a:effectLst/>
                          <a:latin typeface="Calibri"/>
                          <a:ea typeface="SimSun"/>
                          <a:cs typeface="Times New Roman"/>
                        </a:rPr>
                        <a:t>MCS</a:t>
                      </a:r>
                    </a:p>
                    <a:p>
                      <a:pPr marL="0" marR="0" algn="ctr">
                        <a:lnSpc>
                          <a:spcPct val="115000"/>
                        </a:lnSpc>
                        <a:spcBef>
                          <a:spcPts val="0"/>
                        </a:spcBef>
                        <a:spcAft>
                          <a:spcPts val="1000"/>
                        </a:spcAft>
                      </a:pPr>
                      <a:r>
                        <a:rPr lang="en-US" sz="1200" b="1" dirty="0" smtClean="0">
                          <a:effectLst/>
                          <a:latin typeface="Calibri"/>
                          <a:ea typeface="SimSun"/>
                          <a:cs typeface="Times New Roman"/>
                        </a:rPr>
                        <a:t>identifier</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15000"/>
                        </a:lnSpc>
                        <a:spcBef>
                          <a:spcPts val="0"/>
                        </a:spcBef>
                        <a:spcAft>
                          <a:spcPts val="100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Data rate (kbps)</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809.5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404.8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303.5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126.5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719.5</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359.8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269.7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a:solidFill>
                            <a:srgbClr val="000000"/>
                          </a:solidFill>
                          <a:effectLst/>
                          <a:latin typeface="Calibri"/>
                          <a:ea typeface="SimSun"/>
                          <a:cs typeface="Times New Roman"/>
                        </a:rPr>
                        <a:t>112.4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580632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23</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9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27574693"/>
              </p:ext>
            </p:extLst>
          </p:nvPr>
        </p:nvGraphicFramePr>
        <p:xfrm>
          <a:off x="609600" y="2057401"/>
          <a:ext cx="7543800" cy="3860800"/>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00000"/>
                        </a:lnSpc>
                        <a:spcBef>
                          <a:spcPts val="0"/>
                        </a:spcBef>
                        <a:spcAft>
                          <a:spcPts val="0"/>
                        </a:spcAft>
                      </a:pPr>
                      <a:r>
                        <a:rPr lang="en-US" sz="1200" b="1" dirty="0" smtClean="0">
                          <a:effectLst/>
                          <a:latin typeface="Calibri"/>
                          <a:ea typeface="SimSun"/>
                          <a:cs typeface="Times New Roman"/>
                        </a:rPr>
                        <a:t>MCS</a:t>
                      </a:r>
                    </a:p>
                    <a:p>
                      <a:pPr marL="0" marR="0" algn="ctr">
                        <a:lnSpc>
                          <a:spcPct val="100000"/>
                        </a:lnSpc>
                        <a:spcBef>
                          <a:spcPts val="0"/>
                        </a:spcBef>
                        <a:spcAft>
                          <a:spcPts val="0"/>
                        </a:spcAft>
                      </a:pPr>
                      <a:r>
                        <a:rPr lang="en-US" sz="1200" b="1" dirty="0" smtClean="0">
                          <a:effectLst/>
                          <a:latin typeface="Calibri"/>
                          <a:ea typeface="SimSun"/>
                          <a:cs typeface="Times New Roman"/>
                        </a:rPr>
                        <a:t>identifier</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00000"/>
                        </a:lnSpc>
                        <a:spcBef>
                          <a:spcPts val="0"/>
                        </a:spcBef>
                        <a:spcAft>
                          <a:spcPts val="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dirty="0">
                          <a:solidFill>
                            <a:srgbClr val="000000"/>
                          </a:solidFill>
                          <a:effectLst/>
                          <a:latin typeface="Calibri"/>
                          <a:ea typeface="SimSun"/>
                          <a:cs typeface="Times New Roman"/>
                        </a:rPr>
                        <a:t>Data rate (kbps)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485.7</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242.8</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182.14</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dirty="0">
                          <a:solidFill>
                            <a:srgbClr val="000000"/>
                          </a:solidFill>
                          <a:effectLst/>
                          <a:latin typeface="Times New Roman"/>
                        </a:rPr>
                        <a:t>75.9</a:t>
                      </a:r>
                      <a:endParaRPr lang="en-US" sz="12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431.74</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215.87</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161.9</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67.4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5157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24</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16-17,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10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725797851"/>
              </p:ext>
            </p:extLst>
          </p:nvPr>
        </p:nvGraphicFramePr>
        <p:xfrm>
          <a:off x="609600" y="2057401"/>
          <a:ext cx="7543800" cy="3860800"/>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00000"/>
                        </a:lnSpc>
                        <a:spcBef>
                          <a:spcPts val="0"/>
                        </a:spcBef>
                        <a:spcAft>
                          <a:spcPts val="0"/>
                        </a:spcAft>
                      </a:pPr>
                      <a:r>
                        <a:rPr lang="en-US" sz="1200" b="1" dirty="0" smtClean="0">
                          <a:effectLst/>
                          <a:latin typeface="Calibri"/>
                          <a:ea typeface="SimSun"/>
                          <a:cs typeface="Times New Roman"/>
                        </a:rPr>
                        <a:t>MCS</a:t>
                      </a:r>
                    </a:p>
                    <a:p>
                      <a:pPr marL="0" marR="0" algn="ctr">
                        <a:lnSpc>
                          <a:spcPct val="100000"/>
                        </a:lnSpc>
                        <a:spcBef>
                          <a:spcPts val="0"/>
                        </a:spcBef>
                        <a:spcAft>
                          <a:spcPts val="0"/>
                        </a:spcAft>
                      </a:pPr>
                      <a:r>
                        <a:rPr lang="en-US" sz="1200" b="1" dirty="0" smtClean="0">
                          <a:effectLst/>
                          <a:latin typeface="Calibri"/>
                          <a:ea typeface="SimSun"/>
                          <a:cs typeface="Times New Roman"/>
                        </a:rPr>
                        <a:t>identifier</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00000"/>
                        </a:lnSpc>
                        <a:spcBef>
                          <a:spcPts val="0"/>
                        </a:spcBef>
                        <a:spcAft>
                          <a:spcPts val="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dirty="0">
                          <a:solidFill>
                            <a:srgbClr val="000000"/>
                          </a:solidFill>
                          <a:effectLst/>
                          <a:latin typeface="Calibri"/>
                          <a:ea typeface="SimSun"/>
                          <a:cs typeface="Times New Roman"/>
                        </a:rPr>
                        <a:t>Data rate (kbps)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202.375</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101.2</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75.875</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BCH</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dirty="0">
                          <a:solidFill>
                            <a:srgbClr val="000000"/>
                          </a:solidFill>
                          <a:effectLst/>
                          <a:latin typeface="Times New Roman"/>
                        </a:rPr>
                        <a:t>31.625</a:t>
                      </a:r>
                      <a:endParaRPr lang="en-US" sz="12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179.9</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89.94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67.4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28.1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584169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25</a:t>
            </a:fld>
            <a:endParaRPr lang="en-US"/>
          </a:p>
        </p:txBody>
      </p:sp>
      <p:sp>
        <p:nvSpPr>
          <p:cNvPr id="5" name="TextBox 4"/>
          <p:cNvSpPr txBox="1"/>
          <p:nvPr/>
        </p:nvSpPr>
        <p:spPr>
          <a:xfrm>
            <a:off x="304800" y="914400"/>
            <a:ext cx="8686800" cy="2277547"/>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r>
              <a:rPr lang="en-US" sz="1600" dirty="0" smtClean="0"/>
              <a:t>Replace Figure 12 with the new set of figures</a:t>
            </a:r>
          </a:p>
          <a:p>
            <a:endParaRPr lang="en-US" sz="1600" b="1" i="1" dirty="0"/>
          </a:p>
          <a:p>
            <a:endParaRPr lang="en-US" sz="1400" b="1" i="1" dirty="0" smtClean="0"/>
          </a:p>
          <a:p>
            <a:endParaRPr lang="en-US" sz="1600" b="1" i="1"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2" name="Object 1"/>
          <p:cNvGraphicFramePr>
            <a:graphicFrameLocks noChangeAspect="1"/>
          </p:cNvGraphicFramePr>
          <p:nvPr>
            <p:extLst>
              <p:ext uri="{D42A27DB-BD31-4B8C-83A1-F6EECF244321}">
                <p14:modId xmlns:p14="http://schemas.microsoft.com/office/powerpoint/2010/main" val="3392388944"/>
              </p:ext>
            </p:extLst>
          </p:nvPr>
        </p:nvGraphicFramePr>
        <p:xfrm>
          <a:off x="2133600" y="1371600"/>
          <a:ext cx="4572000" cy="1658819"/>
        </p:xfrm>
        <a:graphic>
          <a:graphicData uri="http://schemas.openxmlformats.org/presentationml/2006/ole">
            <mc:AlternateContent xmlns:mc="http://schemas.openxmlformats.org/markup-compatibility/2006">
              <mc:Choice xmlns:v="urn:schemas-microsoft-com:vml" Requires="v">
                <p:oleObj spid="_x0000_s3127" name="Visio" r:id="rId3" imgW="5324092" imgH="1922433" progId="Visio.Drawing.11">
                  <p:embed/>
                </p:oleObj>
              </mc:Choice>
              <mc:Fallback>
                <p:oleObj name="Visio" r:id="rId3" imgW="5324092" imgH="1922433" progId="Visio.Drawing.11">
                  <p:embed/>
                  <p:pic>
                    <p:nvPicPr>
                      <p:cNvPr id="0" name=""/>
                      <p:cNvPicPr/>
                      <p:nvPr/>
                    </p:nvPicPr>
                    <p:blipFill>
                      <a:blip r:embed="rId4"/>
                      <a:stretch>
                        <a:fillRect/>
                      </a:stretch>
                    </p:blipFill>
                    <p:spPr>
                      <a:xfrm>
                        <a:off x="2133600" y="1371600"/>
                        <a:ext cx="4572000" cy="1658819"/>
                      </a:xfrm>
                      <a:prstGeom prst="rect">
                        <a:avLst/>
                      </a:prstGeom>
                    </p:spPr>
                  </p:pic>
                </p:oleObj>
              </mc:Fallback>
            </mc:AlternateContent>
          </a:graphicData>
        </a:graphic>
      </p:graphicFrame>
      <p:sp>
        <p:nvSpPr>
          <p:cNvPr id="6" name="Rectangle 5"/>
          <p:cNvSpPr/>
          <p:nvPr/>
        </p:nvSpPr>
        <p:spPr>
          <a:xfrm>
            <a:off x="546100" y="3053447"/>
            <a:ext cx="8915400" cy="276999"/>
          </a:xfrm>
          <a:prstGeom prst="rect">
            <a:avLst/>
          </a:prstGeom>
        </p:spPr>
        <p:txBody>
          <a:bodyPr wrap="square">
            <a:spAutoFit/>
          </a:bodyPr>
          <a:lstStyle/>
          <a:p>
            <a:pPr lvl="0" algn="ctr"/>
            <a:r>
              <a:rPr lang="en-US" b="1" dirty="0">
                <a:solidFill>
                  <a:prstClr val="black"/>
                </a:solidFill>
              </a:rPr>
              <a:t>Figure 11—Functional diagram of the ULP-TASK PHY modulation and encoding for PSDU: mandatory mode</a:t>
            </a: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790039918"/>
              </p:ext>
            </p:extLst>
          </p:nvPr>
        </p:nvGraphicFramePr>
        <p:xfrm>
          <a:off x="1600200" y="3731399"/>
          <a:ext cx="5314950" cy="1917700"/>
        </p:xfrm>
        <a:graphic>
          <a:graphicData uri="http://schemas.openxmlformats.org/presentationml/2006/ole">
            <mc:AlternateContent xmlns:mc="http://schemas.openxmlformats.org/markup-compatibility/2006">
              <mc:Choice xmlns:v="urn:schemas-microsoft-com:vml" Requires="v">
                <p:oleObj spid="_x0000_s3128" name="Visio" r:id="rId5" imgW="5308960" imgH="1922433" progId="Visio.Drawing.11">
                  <p:embed/>
                </p:oleObj>
              </mc:Choice>
              <mc:Fallback>
                <p:oleObj name="Visio" r:id="rId5" imgW="5308960" imgH="1922433" progId="Visio.Drawing.11">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3731399"/>
                        <a:ext cx="5314950" cy="191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330200" y="5687199"/>
            <a:ext cx="8750300" cy="276999"/>
          </a:xfrm>
          <a:prstGeom prst="rect">
            <a:avLst/>
          </a:prstGeom>
        </p:spPr>
        <p:txBody>
          <a:bodyPr wrap="square">
            <a:spAutoFit/>
          </a:bodyPr>
          <a:lstStyle/>
          <a:p>
            <a:pPr marL="0" marR="0" algn="ctr">
              <a:spcBef>
                <a:spcPts val="600"/>
              </a:spcBef>
              <a:spcAft>
                <a:spcPts val="600"/>
              </a:spcAft>
            </a:pPr>
            <a:r>
              <a:rPr lang="en-US" b="1" dirty="0">
                <a:latin typeface="Arial"/>
                <a:ea typeface="SimSun"/>
                <a:cs typeface="Times New Roman"/>
              </a:rPr>
              <a:t>Figure 12—Functional diagram of the ULP-TASK PHY modulation and encoding for PSDU: optional mode</a:t>
            </a:r>
            <a:endParaRPr lang="en-US" b="1" dirty="0">
              <a:effectLst/>
              <a:latin typeface="Arial"/>
              <a:ea typeface="SimSun"/>
              <a:cs typeface="Times New Roman"/>
            </a:endParaRPr>
          </a:p>
        </p:txBody>
      </p:sp>
    </p:spTree>
    <p:extLst>
      <p:ext uri="{BB962C8B-B14F-4D97-AF65-F5344CB8AC3E}">
        <p14:creationId xmlns:p14="http://schemas.microsoft.com/office/powerpoint/2010/main" val="2272475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26</a:t>
            </a:fld>
            <a:endParaRPr lang="en-US"/>
          </a:p>
        </p:txBody>
      </p:sp>
      <p:sp>
        <p:nvSpPr>
          <p:cNvPr id="5" name="TextBox 4"/>
          <p:cNvSpPr txBox="1"/>
          <p:nvPr/>
        </p:nvSpPr>
        <p:spPr>
          <a:xfrm>
            <a:off x="304800" y="914400"/>
            <a:ext cx="8686800" cy="4739759"/>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p>
          <a:p>
            <a:pPr marL="285750" indent="-285750">
              <a:buFont typeface="Arial" panose="020B0604020202020204" pitchFamily="34" charset="0"/>
              <a:buChar char="•"/>
            </a:pPr>
            <a:endParaRPr lang="en-US" sz="1600" b="1" dirty="0"/>
          </a:p>
          <a:p>
            <a:r>
              <a:rPr lang="en-US" sz="1600" dirty="0" smtClean="0"/>
              <a:t>Replace the text in 30.5 with the following text:</a:t>
            </a:r>
          </a:p>
          <a:p>
            <a:endParaRPr lang="en-US" sz="1600" dirty="0" smtClean="0"/>
          </a:p>
          <a:p>
            <a:pPr marL="0" marR="0" algn="just">
              <a:spcBef>
                <a:spcPts val="0"/>
              </a:spcBef>
              <a:spcAft>
                <a:spcPts val="1200"/>
              </a:spcAft>
            </a:pPr>
            <a:r>
              <a:rPr lang="en-US" sz="1600" i="1" dirty="0" smtClean="0">
                <a:latin typeface="Times New Roman"/>
                <a:ea typeface="SimSun"/>
              </a:rPr>
              <a:t>“ Functional </a:t>
            </a:r>
            <a:r>
              <a:rPr lang="en-US" sz="1600" i="1" dirty="0">
                <a:latin typeface="Times New Roman"/>
                <a:ea typeface="SimSun"/>
              </a:rPr>
              <a:t>block diagrams in Figure 11 and Figure 12  provide a reference for specifying the ULP-TASK PHY modulation and coding functionalities for the PSDU. There are two modes of operation based on the FEC mechanisms:</a:t>
            </a:r>
          </a:p>
          <a:p>
            <a:pPr marL="342900" marR="0" lvl="0" indent="-342900" algn="just">
              <a:spcBef>
                <a:spcPts val="0"/>
              </a:spcBef>
              <a:spcAft>
                <a:spcPts val="1200"/>
              </a:spcAft>
              <a:buFont typeface="+mj-lt"/>
              <a:buAutoNum type="arabicPeriod"/>
            </a:pPr>
            <a:r>
              <a:rPr lang="en-US" sz="1600" i="1" u="sng" dirty="0">
                <a:latin typeface="Times New Roman"/>
                <a:ea typeface="SimSun"/>
              </a:rPr>
              <a:t>Mandatory mode:</a:t>
            </a:r>
            <a:r>
              <a:rPr lang="en-US" sz="1600" i="1" dirty="0">
                <a:latin typeface="Times New Roman"/>
                <a:ea typeface="SimSun"/>
              </a:rPr>
              <a:t> (MCS identifier = 0, 1, 2, 3) BCH with interleaving shall be used for the FEC. The reference diagram for this mode is provided in Figure 11.</a:t>
            </a:r>
          </a:p>
          <a:p>
            <a:pPr marL="342900" marR="0" lvl="0" indent="-342900" algn="just">
              <a:spcBef>
                <a:spcPts val="0"/>
              </a:spcBef>
              <a:spcAft>
                <a:spcPts val="1200"/>
              </a:spcAft>
              <a:buFont typeface="+mj-lt"/>
              <a:buAutoNum type="arabicPeriod"/>
            </a:pPr>
            <a:r>
              <a:rPr lang="en-US" sz="1600" i="1" u="sng" dirty="0">
                <a:latin typeface="Times New Roman"/>
                <a:ea typeface="SimSun"/>
              </a:rPr>
              <a:t>Optional mode:</a:t>
            </a:r>
            <a:r>
              <a:rPr lang="en-US" sz="1600" i="1" dirty="0">
                <a:latin typeface="Times New Roman"/>
                <a:ea typeface="SimSun"/>
              </a:rPr>
              <a:t> (MCS identifier = 4, 5, 6, 7) Concatenation of BCH with interleaving and </a:t>
            </a:r>
            <a:r>
              <a:rPr lang="en-US" sz="1600" i="1" dirty="0" err="1">
                <a:latin typeface="Times New Roman"/>
                <a:ea typeface="SimSun"/>
              </a:rPr>
              <a:t>SiPC</a:t>
            </a:r>
            <a:r>
              <a:rPr lang="en-US" sz="1600" i="1" dirty="0">
                <a:latin typeface="Times New Roman"/>
                <a:ea typeface="SimSun"/>
              </a:rPr>
              <a:t> shall be used for the FEC. The reference diagram for this mode is provided in Figure 12</a:t>
            </a:r>
            <a:r>
              <a:rPr lang="en-US" sz="1600" i="1" dirty="0" smtClean="0">
                <a:latin typeface="Times New Roman"/>
                <a:ea typeface="SimSun"/>
              </a:rPr>
              <a:t>. </a:t>
            </a:r>
            <a:r>
              <a:rPr lang="en-US" sz="1600" dirty="0" smtClean="0"/>
              <a:t>”</a:t>
            </a:r>
          </a:p>
          <a:p>
            <a:endParaRPr lang="en-US" sz="1600" b="1" i="1"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spTree>
    <p:extLst>
      <p:ext uri="{BB962C8B-B14F-4D97-AF65-F5344CB8AC3E}">
        <p14:creationId xmlns:p14="http://schemas.microsoft.com/office/powerpoint/2010/main" val="36381788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27</a:t>
            </a:fld>
            <a:endParaRPr lang="en-US"/>
          </a:p>
        </p:txBody>
      </p:sp>
      <p:sp>
        <p:nvSpPr>
          <p:cNvPr id="5" name="TextBox 4"/>
          <p:cNvSpPr txBox="1"/>
          <p:nvPr/>
        </p:nvSpPr>
        <p:spPr>
          <a:xfrm>
            <a:off x="304800" y="914400"/>
            <a:ext cx="8686800" cy="3293209"/>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p>
          <a:p>
            <a:pPr marL="285750" indent="-285750">
              <a:buFont typeface="Arial" panose="020B0604020202020204" pitchFamily="34" charset="0"/>
              <a:buChar char="•"/>
            </a:pPr>
            <a:endParaRPr lang="en-US" sz="1600" b="1" dirty="0"/>
          </a:p>
          <a:p>
            <a:r>
              <a:rPr lang="en-US" sz="1600" dirty="0" smtClean="0"/>
              <a:t>    Replace Figure 12 with the new set of figures (figures will be provided)</a:t>
            </a:r>
          </a:p>
          <a:p>
            <a:endParaRPr lang="en-US" sz="1600" dirty="0" smtClean="0"/>
          </a:p>
          <a:p>
            <a:endParaRPr lang="en-US" sz="1600" dirty="0"/>
          </a:p>
          <a:p>
            <a:r>
              <a:rPr lang="en-US" sz="1600" b="1" u="sng" dirty="0" smtClean="0"/>
              <a:t>In Pg. 22 sub-clause 30.5.1.2</a:t>
            </a:r>
          </a:p>
          <a:p>
            <a:r>
              <a:rPr lang="en-US" sz="1600" dirty="0" smtClean="0"/>
              <a:t>Delete sentences from line 16-19. </a:t>
            </a:r>
            <a:r>
              <a:rPr lang="en-US" sz="1600" dirty="0"/>
              <a:t> </a:t>
            </a:r>
            <a:r>
              <a:rPr lang="en-US" sz="1600" dirty="0" smtClean="0"/>
              <a:t>Replace them with the following text:</a:t>
            </a:r>
          </a:p>
          <a:p>
            <a:r>
              <a:rPr lang="en-US" sz="1600" dirty="0" smtClean="0"/>
              <a:t>“</a:t>
            </a:r>
            <a:r>
              <a:rPr lang="en-US" sz="1600" dirty="0" smtClean="0">
                <a:latin typeface="Times New Roman"/>
                <a:ea typeface="SimSun"/>
              </a:rPr>
              <a:t> </a:t>
            </a:r>
            <a:r>
              <a:rPr lang="en-US" sz="1600" i="1" dirty="0">
                <a:latin typeface="Times New Roman"/>
                <a:ea typeface="SimSun"/>
              </a:rPr>
              <a:t>When MCS identifier = 4,5,6,7, FEC shall be the concatenation of BCH with interleaving as the inner code and </a:t>
            </a:r>
            <a:r>
              <a:rPr lang="en-US" sz="1600" i="1" dirty="0" err="1">
                <a:latin typeface="Times New Roman"/>
                <a:ea typeface="SimSun"/>
              </a:rPr>
              <a:t>SiPC</a:t>
            </a:r>
            <a:r>
              <a:rPr lang="en-US" sz="1600" i="1" dirty="0">
                <a:latin typeface="Times New Roman"/>
                <a:ea typeface="SimSun"/>
              </a:rPr>
              <a:t> (8,9) code as the outer code. These modes are optional. </a:t>
            </a:r>
            <a:r>
              <a:rPr lang="en-US" sz="1600" i="1" dirty="0" err="1">
                <a:latin typeface="Times New Roman"/>
                <a:ea typeface="SimSun"/>
              </a:rPr>
              <a:t>SiPC</a:t>
            </a:r>
            <a:r>
              <a:rPr lang="en-US" sz="1600" i="1" dirty="0">
                <a:latin typeface="Times New Roman"/>
                <a:ea typeface="SimSun"/>
              </a:rPr>
              <a:t> (8,9) encoding on the data-symbols shall be performed as explained in following </a:t>
            </a:r>
            <a:r>
              <a:rPr lang="en-US" sz="1600" i="1" dirty="0" smtClean="0">
                <a:latin typeface="Times New Roman"/>
                <a:ea typeface="SimSun"/>
              </a:rPr>
              <a:t>sub-clause</a:t>
            </a:r>
            <a:r>
              <a:rPr lang="en-US" sz="1600" i="1" dirty="0" smtClean="0"/>
              <a:t>.”</a:t>
            </a:r>
          </a:p>
          <a:p>
            <a:endParaRPr lang="en-US" sz="1600" i="1" dirty="0"/>
          </a:p>
          <a:p>
            <a:r>
              <a:rPr lang="en-US" sz="1600" b="1" i="1" dirty="0" smtClean="0"/>
              <a:t>Delete sub-clauses 30.5.1.2.1 and 30.5.1.2.2</a:t>
            </a:r>
          </a:p>
          <a:p>
            <a:endParaRPr lang="en-US" sz="1600" b="1" i="1" dirty="0"/>
          </a:p>
        </p:txBody>
      </p:sp>
    </p:spTree>
    <p:extLst>
      <p:ext uri="{BB962C8B-B14F-4D97-AF65-F5344CB8AC3E}">
        <p14:creationId xmlns:p14="http://schemas.microsoft.com/office/powerpoint/2010/main" val="37540126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28</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304800" y="914400"/>
                <a:ext cx="8686800" cy="6001643"/>
              </a:xfrm>
              <a:prstGeom prst="rect">
                <a:avLst/>
              </a:prstGeom>
              <a:noFill/>
            </p:spPr>
            <p:txBody>
              <a:bodyPr wrap="square" rtlCol="0">
                <a:spAutoFit/>
              </a:bodyPr>
              <a:lstStyle/>
              <a:p>
                <a:endParaRPr lang="en-US" sz="1600" b="1" i="1" dirty="0"/>
              </a:p>
              <a:p>
                <a:r>
                  <a:rPr lang="en-US" sz="1600" b="1" dirty="0" smtClean="0"/>
                  <a:t>In Pg. 23, sub-clause 30.5.1.2.3 : </a:t>
                </a:r>
                <a:r>
                  <a:rPr lang="en-US" sz="1600" dirty="0" smtClean="0"/>
                  <a:t>Replace the sentences in Ln.7-9 with the following sentences.</a:t>
                </a:r>
              </a:p>
              <a:p>
                <a:endParaRPr lang="en-US" sz="1600" dirty="0" smtClean="0"/>
              </a:p>
              <a:p>
                <a:r>
                  <a:rPr lang="en-US" sz="1600" i="1" dirty="0" smtClean="0"/>
                  <a:t>“</a:t>
                </a:r>
                <a:r>
                  <a:rPr lang="en-US" sz="1600" i="1" dirty="0">
                    <a:latin typeface="Times New Roman"/>
                    <a:ea typeface="SimSun"/>
                  </a:rPr>
                  <a:t>First, bits from the interleaving block are packed into a sequence of </a:t>
                </a:r>
                <a:r>
                  <a:rPr lang="en-US" sz="1600" i="1" dirty="0">
                    <a:effectLst/>
                    <a:latin typeface="Times New Roman"/>
                    <a:ea typeface="SimSun"/>
                  </a:rPr>
                  <a:t>M-tuples. These M-tuples are then converted into message symbols by uniquely mapping them on to the elements of </a:t>
                </a:r>
                <a14:m>
                  <m:oMath xmlns:m="http://schemas.openxmlformats.org/officeDocument/2006/math">
                    <m:r>
                      <a:rPr lang="en-US" sz="1600" i="1">
                        <a:effectLst/>
                        <a:latin typeface="Cambria Math"/>
                        <a:ea typeface="SimSun"/>
                        <a:cs typeface="Times New Roman"/>
                      </a:rPr>
                      <m:t>𝐺𝐹</m:t>
                    </m:r>
                    <m:d>
                      <m:dPr>
                        <m:ctrlPr>
                          <a:rPr lang="en-US" sz="1600" i="1">
                            <a:effectLst/>
                            <a:latin typeface="Cambria Math"/>
                          </a:rPr>
                        </m:ctrlPr>
                      </m:dPr>
                      <m:e>
                        <m:r>
                          <a:rPr lang="en-US" sz="1600" i="1">
                            <a:effectLst/>
                            <a:latin typeface="Cambria Math"/>
                            <a:ea typeface="SimSun"/>
                            <a:cs typeface="Times New Roman"/>
                          </a:rPr>
                          <m:t>𝑄</m:t>
                        </m:r>
                      </m:e>
                    </m:d>
                  </m:oMath>
                </a14:m>
                <a:r>
                  <a:rPr lang="en-US" sz="1600" i="1" dirty="0">
                    <a:effectLst/>
                    <a:latin typeface="Times New Roman"/>
                    <a:ea typeface="SimSun"/>
                  </a:rPr>
                  <a:t>. </a:t>
                </a:r>
                <a:r>
                  <a:rPr lang="en-US" sz="1600" i="1" dirty="0" smtClean="0"/>
                  <a:t> </a:t>
                </a:r>
                <a:r>
                  <a:rPr lang="en-US" sz="1600" i="1" dirty="0"/>
                  <a:t>Then these message symbols are segregated into </a:t>
                </a:r>
                <a14:m>
                  <m:oMath xmlns:m="http://schemas.openxmlformats.org/officeDocument/2006/math">
                    <m:r>
                      <a:rPr lang="en-US" sz="1600" b="0" i="1" smtClean="0">
                        <a:latin typeface="Cambria Math"/>
                      </a:rPr>
                      <m:t>𝑚𝑒𝑠𝑠𝑎𝑔𝑒</m:t>
                    </m:r>
                    <m:r>
                      <a:rPr lang="en-US" sz="1600" b="0" i="1" smtClean="0">
                        <a:latin typeface="Cambria Math"/>
                      </a:rPr>
                      <m:t> </m:t>
                    </m:r>
                    <m:r>
                      <a:rPr lang="en-US" sz="1600" b="0" i="1" smtClean="0">
                        <a:latin typeface="Cambria Math"/>
                      </a:rPr>
                      <m:t>𝑏𝑙𝑜𝑐𝑘𝑠</m:t>
                    </m:r>
                    <m:r>
                      <a:rPr lang="en-US" sz="1600" b="0" i="1" smtClean="0">
                        <a:latin typeface="Cambria Math"/>
                      </a:rPr>
                      <m:t>, </m:t>
                    </m:r>
                  </m:oMath>
                </a14:m>
                <a:r>
                  <a:rPr lang="en-US" sz="1600" i="1" dirty="0" smtClean="0"/>
                  <a:t>each </a:t>
                </a:r>
                <a:r>
                  <a:rPr lang="en-US" sz="1600" i="1" dirty="0"/>
                  <a:t>consisting of 8 message symbols (over </a:t>
                </a:r>
                <a14:m>
                  <m:oMath xmlns:m="http://schemas.openxmlformats.org/officeDocument/2006/math">
                    <m:r>
                      <a:rPr lang="en-US" sz="1600" i="1">
                        <a:latin typeface="Cambria Math"/>
                      </a:rPr>
                      <m:t>𝐺𝐹</m:t>
                    </m:r>
                    <m:d>
                      <m:dPr>
                        <m:ctrlPr>
                          <a:rPr lang="en-US" sz="1600" i="1">
                            <a:latin typeface="Cambria Math"/>
                          </a:rPr>
                        </m:ctrlPr>
                      </m:dPr>
                      <m:e>
                        <m:r>
                          <a:rPr lang="en-US" sz="1600" i="1">
                            <a:latin typeface="Cambria Math"/>
                          </a:rPr>
                          <m:t>𝑄</m:t>
                        </m:r>
                      </m:e>
                    </m:d>
                  </m:oMath>
                </a14:m>
                <a:r>
                  <a:rPr lang="en-US" sz="1600" i="1" dirty="0"/>
                  <a:t>). </a:t>
                </a:r>
                <a:r>
                  <a:rPr lang="en-US" sz="1600" i="1" dirty="0" smtClean="0"/>
                  <a:t> SiPC </a:t>
                </a:r>
                <a:r>
                  <a:rPr lang="en-US" sz="1600" i="1" dirty="0"/>
                  <a:t>encoder encodes each message block as follows</a:t>
                </a:r>
                <a:r>
                  <a:rPr lang="en-US" sz="1600" i="1" dirty="0" smtClean="0"/>
                  <a:t>:”</a:t>
                </a:r>
                <a:endParaRPr lang="en-US" sz="1600" i="1" dirty="0"/>
              </a:p>
              <a:p>
                <a:endParaRPr lang="en-US" sz="1600" i="1" dirty="0" smtClean="0"/>
              </a:p>
              <a:p>
                <a:endParaRPr lang="en-US" sz="1600" b="1" i="1" dirty="0" smtClean="0"/>
              </a:p>
              <a:p>
                <a:endParaRPr lang="en-US" sz="1600" i="1" dirty="0" smtClean="0"/>
              </a:p>
              <a:p>
                <a:endParaRPr lang="en-US" sz="1600" i="1" dirty="0" smtClean="0"/>
              </a:p>
              <a:p>
                <a:r>
                  <a:rPr lang="en-US" sz="1600" dirty="0" smtClean="0"/>
                  <a:t>In Pg.23 Ln 18-19: Replace the sentences by the following sentences:</a:t>
                </a:r>
              </a:p>
              <a:p>
                <a:endParaRPr lang="en-US" sz="1600" dirty="0" smtClean="0"/>
              </a:p>
              <a:p>
                <a:r>
                  <a:rPr lang="en-US" sz="1600" i="1" dirty="0" smtClean="0"/>
                  <a:t>“ Once </a:t>
                </a:r>
                <a:r>
                  <a:rPr lang="en-US" sz="1600" i="1" dirty="0"/>
                  <a:t>the </a:t>
                </a:r>
                <a:r>
                  <a:rPr lang="en-US" sz="1600" i="1" dirty="0" err="1"/>
                  <a:t>codewords</a:t>
                </a:r>
                <a:r>
                  <a:rPr lang="en-US" sz="1600" i="1" dirty="0"/>
                  <a:t> are generated, the coded symbols, which are the elements of </a:t>
                </a:r>
                <a14:m>
                  <m:oMath xmlns:m="http://schemas.openxmlformats.org/officeDocument/2006/math">
                    <m:r>
                      <a:rPr lang="en-US" sz="1600" i="1">
                        <a:latin typeface="Cambria Math"/>
                      </a:rPr>
                      <m:t>𝐺𝐹</m:t>
                    </m:r>
                    <m:d>
                      <m:dPr>
                        <m:ctrlPr>
                          <a:rPr lang="en-US" sz="1600" i="1">
                            <a:latin typeface="Cambria Math"/>
                          </a:rPr>
                        </m:ctrlPr>
                      </m:dPr>
                      <m:e>
                        <m:r>
                          <a:rPr lang="en-US" sz="1600" i="1">
                            <a:latin typeface="Cambria Math"/>
                          </a:rPr>
                          <m:t>𝑄</m:t>
                        </m:r>
                      </m:e>
                    </m:d>
                  </m:oMath>
                </a14:m>
                <a:r>
                  <a:rPr lang="en-US" sz="1600" i="1" dirty="0"/>
                  <a:t>, are converted into data symbols by uniquely mapping them on to the </a:t>
                </a:r>
                <a14:m>
                  <m:oMath xmlns:m="http://schemas.openxmlformats.org/officeDocument/2006/math">
                    <m:r>
                      <a:rPr lang="en-US" sz="1600" i="1">
                        <a:latin typeface="Cambria Math"/>
                      </a:rPr>
                      <m:t>𝑄</m:t>
                    </m:r>
                  </m:oMath>
                </a14:m>
                <a:r>
                  <a:rPr lang="en-US" sz="1600" i="1" dirty="0"/>
                  <a:t>-</a:t>
                </a:r>
                <a:r>
                  <a:rPr lang="en-US" sz="1600" i="1" dirty="0" err="1"/>
                  <a:t>ary</a:t>
                </a:r>
                <a:r>
                  <a:rPr lang="en-US" sz="1600" i="1" dirty="0"/>
                  <a:t> alphabet </a:t>
                </a:r>
                <a14:m>
                  <m:oMath xmlns:m="http://schemas.openxmlformats.org/officeDocument/2006/math">
                    <m:r>
                      <a:rPr lang="en-US" sz="1600" i="1">
                        <a:latin typeface="Cambria Math"/>
                      </a:rPr>
                      <m:t>𝒜</m:t>
                    </m:r>
                    <m:r>
                      <a:rPr lang="en-US" sz="1600" i="1">
                        <a:latin typeface="Cambria Math"/>
                      </a:rPr>
                      <m:t>=</m:t>
                    </m:r>
                    <m:d>
                      <m:dPr>
                        <m:begChr m:val="{"/>
                        <m:endChr m:val="}"/>
                        <m:ctrlPr>
                          <a:rPr lang="en-US" sz="1600" i="1">
                            <a:latin typeface="Cambria Math"/>
                          </a:rPr>
                        </m:ctrlPr>
                      </m:dPr>
                      <m:e>
                        <m:r>
                          <a:rPr lang="en-US" sz="1600" i="1">
                            <a:latin typeface="Cambria Math"/>
                          </a:rPr>
                          <m:t>0, 1, 2,</m:t>
                        </m:r>
                        <m:r>
                          <a:rPr lang="en-US" altLang="ko-KR" sz="1600" i="1">
                            <a:latin typeface="Cambria Math"/>
                          </a:rPr>
                          <m:t>…</m:t>
                        </m:r>
                        <m:r>
                          <a:rPr lang="en-US" sz="1600" i="1">
                            <a:latin typeface="Cambria Math"/>
                          </a:rPr>
                          <m:t>, </m:t>
                        </m:r>
                        <m:r>
                          <a:rPr lang="en-US" sz="1600" i="1">
                            <a:latin typeface="Cambria Math"/>
                          </a:rPr>
                          <m:t>𝑄</m:t>
                        </m:r>
                        <m:r>
                          <a:rPr lang="en-US" sz="1600" i="1">
                            <a:latin typeface="Cambria Math"/>
                          </a:rPr>
                          <m:t>−1</m:t>
                        </m:r>
                      </m:e>
                    </m:d>
                  </m:oMath>
                </a14:m>
                <a:r>
                  <a:rPr lang="en-US" sz="1600" i="1" dirty="0"/>
                  <a:t>.</a:t>
                </a:r>
                <a:r>
                  <a:rPr lang="en-US" sz="1600" i="1" dirty="0" smtClean="0"/>
                  <a:t>”</a:t>
                </a:r>
                <a:endParaRPr lang="en-US" sz="1600" i="1" dirty="0"/>
              </a:p>
              <a:p>
                <a:endParaRPr lang="en-US" sz="1600" dirty="0" smtClean="0"/>
              </a:p>
              <a:p>
                <a:endParaRPr lang="en-US" sz="1600" dirty="0" smtClean="0"/>
              </a:p>
              <a:p>
                <a:endParaRPr lang="en-US" sz="1600"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304800" y="914400"/>
                <a:ext cx="8686800" cy="6001643"/>
              </a:xfrm>
              <a:prstGeom prst="rect">
                <a:avLst/>
              </a:prstGeom>
              <a:blipFill rotWithShape="1">
                <a:blip r:embed="rId2"/>
                <a:stretch>
                  <a:fillRect l="-351" r="-632"/>
                </a:stretch>
              </a:blipFill>
            </p:spPr>
            <p:txBody>
              <a:bodyPr/>
              <a:lstStyle/>
              <a:p>
                <a:r>
                  <a:rPr lang="en-US">
                    <a:noFill/>
                  </a:rPr>
                  <a:t> </a:t>
                </a:r>
              </a:p>
            </p:txBody>
          </p:sp>
        </mc:Fallback>
      </mc:AlternateContent>
    </p:spTree>
    <p:extLst>
      <p:ext uri="{BB962C8B-B14F-4D97-AF65-F5344CB8AC3E}">
        <p14:creationId xmlns:p14="http://schemas.microsoft.com/office/powerpoint/2010/main" val="2397516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74" y="762000"/>
            <a:ext cx="8922726" cy="584775"/>
          </a:xfrm>
        </p:spPr>
        <p:txBody>
          <a:bodyPr/>
          <a:lstStyle/>
          <a:p>
            <a:r>
              <a:rPr lang="en-US" sz="3200" dirty="0" smtClean="0"/>
              <a:t>General Comparison of BCH and RS codes</a:t>
            </a:r>
            <a:endParaRPr lang="en-US" sz="3200" dirty="0"/>
          </a:p>
        </p:txBody>
      </p:sp>
      <p:sp>
        <p:nvSpPr>
          <p:cNvPr id="3" name="Content Placeholder 2"/>
          <p:cNvSpPr>
            <a:spLocks noGrp="1"/>
          </p:cNvSpPr>
          <p:nvPr>
            <p:ph idx="1"/>
          </p:nvPr>
        </p:nvSpPr>
        <p:spPr>
          <a:xfrm>
            <a:off x="0" y="1371600"/>
            <a:ext cx="9144000" cy="4800600"/>
          </a:xfrm>
        </p:spPr>
        <p:txBody>
          <a:bodyPr/>
          <a:lstStyle/>
          <a:p>
            <a:endParaRPr lang="en-US" sz="1800" dirty="0" smtClean="0">
              <a:latin typeface="+mj-lt"/>
            </a:endParaRPr>
          </a:p>
          <a:p>
            <a:r>
              <a:rPr lang="en-US" sz="1600" dirty="0" smtClean="0">
                <a:latin typeface="+mj-lt"/>
              </a:rPr>
              <a:t>The BCH codes are binary block-codes while the Reed-Solomon codes are non-binary block-codes.</a:t>
            </a:r>
          </a:p>
          <a:p>
            <a:r>
              <a:rPr lang="en-US" sz="1600" dirty="0">
                <a:latin typeface="+mj-lt"/>
              </a:rPr>
              <a:t>The coefficient multiplication in the BCH encoder is a simple binary operation while the coefficient multiplication in the RS encoder is a </a:t>
            </a:r>
            <a:r>
              <a:rPr lang="en-US" sz="1600" dirty="0" err="1">
                <a:latin typeface="+mj-lt"/>
              </a:rPr>
              <a:t>nonbinary</a:t>
            </a:r>
            <a:r>
              <a:rPr lang="en-US" sz="1600" dirty="0">
                <a:latin typeface="+mj-lt"/>
              </a:rPr>
              <a:t> operation over GF(2^m)</a:t>
            </a:r>
            <a:endParaRPr lang="en-US" sz="1600" dirty="0" smtClean="0">
              <a:latin typeface="+mj-lt"/>
            </a:endParaRPr>
          </a:p>
          <a:p>
            <a:r>
              <a:rPr lang="en-US" sz="1600" dirty="0" smtClean="0">
                <a:latin typeface="+mj-lt"/>
              </a:rPr>
              <a:t>The (63,51) BCH code corrects two errors in a block of n=63 bits of which k=51 are the message bits.</a:t>
            </a:r>
          </a:p>
          <a:p>
            <a:r>
              <a:rPr lang="en-US" sz="1600" dirty="0" smtClean="0">
                <a:latin typeface="+mj-lt"/>
              </a:rPr>
              <a:t>The Reed-Solomon code of comparable parameters is the (15,13) RS code which corrects a single erroneous symbol in a block of 15 symbols.</a:t>
            </a:r>
            <a:endParaRPr lang="en-US" sz="1600" dirty="0">
              <a:latin typeface="+mj-lt"/>
            </a:endParaRPr>
          </a:p>
          <a:p>
            <a:r>
              <a:rPr lang="en-US" sz="1600" dirty="0" smtClean="0">
                <a:latin typeface="+mj-lt"/>
              </a:rPr>
              <a:t>This corresponding binary parameters are  n=60 and k=52 with ability to </a:t>
            </a:r>
            <a:r>
              <a:rPr lang="en-US" sz="1600" dirty="0" err="1" smtClean="0">
                <a:latin typeface="+mj-lt"/>
              </a:rPr>
              <a:t>upto</a:t>
            </a:r>
            <a:r>
              <a:rPr lang="en-US" sz="1600" dirty="0" smtClean="0">
                <a:latin typeface="+mj-lt"/>
              </a:rPr>
              <a:t> 4 bit errors so long as the 4 errors are confined to a single symbol.</a:t>
            </a:r>
            <a:endParaRPr lang="en-US" sz="1600" dirty="0">
              <a:latin typeface="+mj-lt"/>
            </a:endParaRPr>
          </a:p>
          <a:p>
            <a:r>
              <a:rPr lang="en-US" sz="1600" dirty="0" smtClean="0">
                <a:latin typeface="+mj-lt"/>
              </a:rPr>
              <a:t>The possibility of all errors being confined to within a single symbol is remote, especially in presence of interleaving.</a:t>
            </a:r>
            <a:endParaRPr lang="en-US" sz="1600" dirty="0">
              <a:latin typeface="+mj-lt"/>
            </a:endParaRPr>
          </a:p>
          <a:p>
            <a:r>
              <a:rPr lang="en-US" sz="1600" dirty="0" smtClean="0">
                <a:latin typeface="+mj-lt"/>
              </a:rPr>
              <a:t>The (63,51) BCH, which can correct two errors located anywhere in the 63 length block is a better option than </a:t>
            </a:r>
            <a:r>
              <a:rPr lang="en-US" sz="1600" dirty="0">
                <a:latin typeface="+mj-lt"/>
              </a:rPr>
              <a:t>(15,13) RS code </a:t>
            </a:r>
            <a:r>
              <a:rPr lang="en-US" sz="1600" dirty="0" smtClean="0">
                <a:latin typeface="+mj-lt"/>
              </a:rPr>
              <a:t>which fails beyond a single symbol.</a:t>
            </a:r>
          </a:p>
          <a:p>
            <a:r>
              <a:rPr lang="en-US" sz="1600" dirty="0">
                <a:latin typeface="+mj-lt"/>
              </a:rPr>
              <a:t>The low complexity (63,51) BCH avoids the complex algorithms such as </a:t>
            </a:r>
            <a:r>
              <a:rPr lang="en-US" sz="1600" dirty="0" err="1">
                <a:latin typeface="+mj-lt"/>
              </a:rPr>
              <a:t>Berlekamp</a:t>
            </a:r>
            <a:r>
              <a:rPr lang="en-US" sz="1600" dirty="0">
                <a:latin typeface="+mj-lt"/>
              </a:rPr>
              <a:t>-Massey algorithm, Peterson's algorithm </a:t>
            </a:r>
            <a:r>
              <a:rPr lang="en-US" sz="1600" dirty="0" err="1">
                <a:latin typeface="+mj-lt"/>
              </a:rPr>
              <a:t>etc</a:t>
            </a:r>
            <a:r>
              <a:rPr lang="en-US" sz="1600" dirty="0">
                <a:latin typeface="+mj-lt"/>
              </a:rPr>
              <a:t> required for the conventional BCH </a:t>
            </a:r>
            <a:r>
              <a:rPr lang="en-US" sz="1600" dirty="0" smtClean="0">
                <a:latin typeface="+mj-lt"/>
              </a:rPr>
              <a:t>decoding or RS decoding</a:t>
            </a:r>
          </a:p>
          <a:p>
            <a:endParaRPr lang="en-US" sz="1400" dirty="0">
              <a:latin typeface="+mj-lt"/>
            </a:endParaRPr>
          </a:p>
          <a:p>
            <a:endParaRPr lang="en-US" sz="1400" dirty="0" smtClean="0">
              <a:latin typeface="+mj-lt"/>
            </a:endParaRPr>
          </a:p>
          <a:p>
            <a:endParaRPr lang="en-US" sz="1400" dirty="0" smtClean="0">
              <a:latin typeface="+mj-lt"/>
            </a:endParaRPr>
          </a:p>
        </p:txBody>
      </p:sp>
      <p:sp>
        <p:nvSpPr>
          <p:cNvPr id="7" name="Slide Number Placeholder 3"/>
          <p:cNvSpPr>
            <a:spLocks noGrp="1"/>
          </p:cNvSpPr>
          <p:nvPr>
            <p:ph type="sldNum" sz="quarter" idx="12"/>
          </p:nvPr>
        </p:nvSpPr>
        <p:spPr>
          <a:xfrm>
            <a:off x="4344988" y="6477000"/>
            <a:ext cx="530225" cy="182562"/>
          </a:xfrm>
        </p:spPr>
        <p:txBody>
          <a:bodyPr/>
          <a:lstStyle/>
          <a:p>
            <a:r>
              <a:rPr lang="en-US" dirty="0" smtClean="0"/>
              <a:t>Slide </a:t>
            </a:r>
            <a:fld id="{DD7F402F-ACDC-460D-A0FF-6380D1575F66}" type="slidenum">
              <a:rPr lang="en-US" smtClean="0"/>
              <a:pPr/>
              <a:t>3</a:t>
            </a:fld>
            <a:endParaRPr lang="en-US" dirty="0"/>
          </a:p>
        </p:txBody>
      </p:sp>
    </p:spTree>
    <p:extLst>
      <p:ext uri="{BB962C8B-B14F-4D97-AF65-F5344CB8AC3E}">
        <p14:creationId xmlns:p14="http://schemas.microsoft.com/office/powerpoint/2010/main" val="2293758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22726" cy="584775"/>
          </a:xfrm>
        </p:spPr>
        <p:txBody>
          <a:bodyPr/>
          <a:lstStyle/>
          <a:p>
            <a:r>
              <a:rPr lang="en-US" sz="3200" dirty="0" smtClean="0"/>
              <a:t>Encoding complexity</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39870" y="986985"/>
                <a:ext cx="8599330" cy="5185215"/>
              </a:xfrm>
            </p:spPr>
            <p:txBody>
              <a:bodyPr/>
              <a:lstStyle/>
              <a:p>
                <a:endParaRPr lang="en-US" sz="2000" dirty="0" smtClean="0">
                  <a:latin typeface="+mj-lt"/>
                </a:endParaRPr>
              </a:p>
              <a:p>
                <a:r>
                  <a:rPr lang="en-US" sz="1600" dirty="0" smtClean="0">
                    <a:latin typeface="+mj-lt"/>
                  </a:rPr>
                  <a:t>The encoding circuit for BCH codes is a binary division circuit while for Reed-Solomon codes, the division circuit is defined over </a:t>
                </a:r>
                <a14:m>
                  <m:oMath xmlns:m="http://schemas.openxmlformats.org/officeDocument/2006/math">
                    <m:r>
                      <a:rPr lang="en-US" sz="1600" b="0" i="1" smtClean="0">
                        <a:latin typeface="Cambria Math"/>
                      </a:rPr>
                      <m:t>𝐺𝐹</m:t>
                    </m:r>
                    <m:d>
                      <m:dPr>
                        <m:ctrlPr>
                          <a:rPr lang="en-US" sz="1600" b="0" i="1" smtClean="0">
                            <a:latin typeface="Cambria Math"/>
                          </a:rPr>
                        </m:ctrlPr>
                      </m:dPr>
                      <m:e>
                        <m:sSup>
                          <m:sSupPr>
                            <m:ctrlPr>
                              <a:rPr lang="en-US" sz="1600" b="0" i="1" smtClean="0">
                                <a:latin typeface="Cambria Math"/>
                              </a:rPr>
                            </m:ctrlPr>
                          </m:sSupPr>
                          <m:e>
                            <m:r>
                              <a:rPr lang="en-US" sz="1600" b="0" i="1" smtClean="0">
                                <a:latin typeface="Cambria Math"/>
                              </a:rPr>
                              <m:t>2</m:t>
                            </m:r>
                          </m:e>
                          <m:sup>
                            <m:r>
                              <a:rPr lang="en-US" sz="1600" b="0" i="1" smtClean="0">
                                <a:latin typeface="Cambria Math"/>
                              </a:rPr>
                              <m:t>𝑚</m:t>
                            </m:r>
                          </m:sup>
                        </m:sSup>
                      </m:e>
                    </m:d>
                    <m:r>
                      <a:rPr lang="en-US" sz="1600" b="0" i="1" smtClean="0">
                        <a:latin typeface="Cambria Math"/>
                      </a:rPr>
                      <m:t>, </m:t>
                    </m:r>
                  </m:oMath>
                </a14:m>
                <a:r>
                  <a:rPr lang="en-US" sz="1600" dirty="0" smtClean="0">
                    <a:latin typeface="+mj-lt"/>
                  </a:rPr>
                  <a:t> where </a:t>
                </a:r>
                <a14:m>
                  <m:oMath xmlns:m="http://schemas.openxmlformats.org/officeDocument/2006/math">
                    <m:r>
                      <a:rPr lang="en-US" sz="1600" i="1">
                        <a:latin typeface="Cambria Math"/>
                      </a:rPr>
                      <m:t>𝑚</m:t>
                    </m:r>
                  </m:oMath>
                </a14:m>
                <a:r>
                  <a:rPr lang="en-US" sz="1600" dirty="0" smtClean="0">
                    <a:latin typeface="+mj-lt"/>
                  </a:rPr>
                  <a:t> is the size of the symbol.</a:t>
                </a:r>
              </a:p>
              <a:p>
                <a:endParaRPr lang="en-US" sz="1600" dirty="0">
                  <a:latin typeface="+mj-lt"/>
                </a:endParaRPr>
              </a:p>
              <a:p>
                <a:endParaRPr lang="en-US" sz="1600" dirty="0" smtClean="0">
                  <a:latin typeface="+mj-lt"/>
                </a:endParaRPr>
              </a:p>
              <a:p>
                <a:endParaRPr lang="en-US" sz="1600" dirty="0" smtClean="0">
                  <a:latin typeface="+mj-lt"/>
                </a:endParaRPr>
              </a:p>
              <a:p>
                <a:endParaRPr lang="en-US" sz="1600" dirty="0" smtClean="0">
                  <a:latin typeface="+mj-lt"/>
                </a:endParaRPr>
              </a:p>
              <a:p>
                <a:endParaRPr lang="en-US" sz="1600" dirty="0">
                  <a:latin typeface="+mj-lt"/>
                </a:endParaRPr>
              </a:p>
              <a:p>
                <a:pPr marL="0" indent="0">
                  <a:buNone/>
                </a:pPr>
                <a:endParaRPr lang="en-US" sz="1600" dirty="0" smtClean="0">
                  <a:latin typeface="+mj-lt"/>
                </a:endParaRPr>
              </a:p>
              <a:p>
                <a:endParaRPr lang="en-US" sz="1600" dirty="0">
                  <a:latin typeface="+mj-lt"/>
                </a:endParaRPr>
              </a:p>
              <a:p>
                <a:endParaRPr lang="en-US" sz="1600" dirty="0" smtClean="0">
                  <a:latin typeface="+mj-lt"/>
                </a:endParaRPr>
              </a:p>
              <a:p>
                <a:endParaRPr lang="en-US" sz="1600" dirty="0" smtClean="0">
                  <a:latin typeface="+mj-lt"/>
                </a:endParaRPr>
              </a:p>
              <a:p>
                <a:r>
                  <a:rPr lang="en-US" sz="1600" dirty="0" smtClean="0">
                    <a:latin typeface="+mj-lt"/>
                  </a:rPr>
                  <a:t> The addition in the BCH encoder as shown in Fig (a) is binary ‘XOR’ while the addition in the RS encoder in Fig(b) is addition over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latin typeface="+mj-lt"/>
                  </a:rPr>
                  <a:t>.</a:t>
                </a:r>
              </a:p>
              <a:p>
                <a:endParaRPr lang="en-US" sz="1600" dirty="0">
                  <a:latin typeface="+mj-lt"/>
                </a:endParaRPr>
              </a:p>
              <a:p>
                <a:r>
                  <a:rPr lang="en-US" sz="1600" dirty="0" smtClean="0">
                    <a:latin typeface="+mj-lt"/>
                  </a:rPr>
                  <a:t>In Fig(a), g(x) represents the generator polynomial for (7,4) BCH code, while g(x) in Fig (b) corresponds to a (7,5) RS code. Here,</a:t>
                </a:r>
                <a14:m>
                  <m:oMath xmlns:m="http://schemas.openxmlformats.org/officeDocument/2006/math">
                    <m:r>
                      <a:rPr lang="en-US" sz="1600" i="1" smtClean="0">
                        <a:latin typeface="Cambria Math"/>
                      </a:rPr>
                      <m:t> </m:t>
                    </m:r>
                    <m:r>
                      <a:rPr lang="en-US" sz="1600" b="0" i="1" smtClean="0">
                        <a:latin typeface="Cambria Math"/>
                      </a:rPr>
                      <m:t> </m:t>
                    </m:r>
                    <m:r>
                      <a:rPr lang="en-US" sz="1600" i="1" smtClean="0">
                        <a:latin typeface="Cambria Math"/>
                        <a:ea typeface="Cambria Math"/>
                      </a:rPr>
                      <m:t>𝛼</m:t>
                    </m:r>
                    <m:r>
                      <a:rPr lang="en-US" sz="1600" i="1" dirty="0" smtClean="0">
                        <a:latin typeface="Cambria Math"/>
                        <a:ea typeface="Cambria Math"/>
                      </a:rPr>
                      <m:t>∈</m:t>
                    </m:r>
                  </m:oMath>
                </a14:m>
                <a:r>
                  <a:rPr lang="en-US" sz="1600" dirty="0">
                    <a:latin typeface="+mj-lt"/>
                  </a:rPr>
                  <a:t>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latin typeface="+mj-lt"/>
                  </a:rPr>
                  <a:t> is the primitive element of </a:t>
                </a:r>
                <a14:m>
                  <m:oMath xmlns:m="http://schemas.openxmlformats.org/officeDocument/2006/math">
                    <m:r>
                      <a:rPr lang="en-US" sz="1600" i="1">
                        <a:latin typeface="Cambria Math"/>
                      </a:rPr>
                      <m:t>𝐺𝐹</m:t>
                    </m:r>
                    <m:d>
                      <m:dPr>
                        <m:ctrlPr>
                          <a:rPr lang="en-US" sz="1600" i="1">
                            <a:latin typeface="Cambria Math"/>
                          </a:rPr>
                        </m:ctrlPr>
                      </m:dPr>
                      <m:e>
                        <m:r>
                          <a:rPr lang="en-US" sz="1600" b="0" i="1" smtClean="0">
                            <a:latin typeface="Cambria Math"/>
                          </a:rPr>
                          <m:t>8</m:t>
                        </m:r>
                      </m:e>
                    </m:d>
                    <m:r>
                      <a:rPr lang="en-US" sz="1600" b="0" i="1" smtClean="0">
                        <a:latin typeface="Cambria Math"/>
                      </a:rPr>
                      <m:t>,</m:t>
                    </m:r>
                  </m:oMath>
                </a14:m>
                <a:r>
                  <a:rPr lang="en-US" sz="1600" dirty="0" smtClean="0">
                    <a:latin typeface="+mj-lt"/>
                  </a:rPr>
                  <a:t> generated by the primitive polynomial </a:t>
                </a:r>
                <a14:m>
                  <m:oMath xmlns:m="http://schemas.openxmlformats.org/officeDocument/2006/math">
                    <m:r>
                      <a:rPr lang="en-US" sz="1600" b="0" i="1" smtClean="0">
                        <a:latin typeface="Cambria Math"/>
                      </a:rPr>
                      <m:t>𝑓</m:t>
                    </m:r>
                    <m:d>
                      <m:dPr>
                        <m:ctrlPr>
                          <a:rPr lang="en-US" sz="1600" b="0" i="1" smtClean="0">
                            <a:latin typeface="Cambria Math"/>
                          </a:rPr>
                        </m:ctrlPr>
                      </m:dPr>
                      <m:e>
                        <m:r>
                          <a:rPr lang="en-US" sz="1600" b="0" i="1" smtClean="0">
                            <a:latin typeface="Cambria Math"/>
                          </a:rPr>
                          <m:t>𝑥</m:t>
                        </m:r>
                      </m:e>
                    </m:d>
                    <m:r>
                      <a:rPr lang="en-US" sz="1600" b="0" i="1" smtClean="0">
                        <a:latin typeface="Cambria Math"/>
                      </a:rPr>
                      <m:t>=</m:t>
                    </m:r>
                    <m:sSup>
                      <m:sSupPr>
                        <m:ctrlPr>
                          <a:rPr lang="en-US" sz="1600" b="0" i="1" smtClean="0">
                            <a:latin typeface="Cambria Math"/>
                          </a:rPr>
                        </m:ctrlPr>
                      </m:sSupPr>
                      <m:e>
                        <m:r>
                          <a:rPr lang="en-US" sz="1600" b="0" i="1" smtClean="0">
                            <a:latin typeface="Cambria Math"/>
                          </a:rPr>
                          <m:t>𝑥</m:t>
                        </m:r>
                      </m:e>
                      <m:sup>
                        <m:r>
                          <a:rPr lang="en-US" sz="1600" b="0" i="1" smtClean="0">
                            <a:latin typeface="Cambria Math"/>
                          </a:rPr>
                          <m:t>3</m:t>
                        </m:r>
                      </m:sup>
                    </m:sSup>
                    <m:r>
                      <a:rPr lang="en-US" sz="1600" b="0" i="1" smtClean="0">
                        <a:latin typeface="Cambria Math"/>
                      </a:rPr>
                      <m:t>+</m:t>
                    </m:r>
                    <m:r>
                      <a:rPr lang="en-US" sz="1600" b="0" i="1" smtClean="0">
                        <a:latin typeface="Cambria Math"/>
                      </a:rPr>
                      <m:t>𝑥</m:t>
                    </m:r>
                    <m:r>
                      <a:rPr lang="en-US" sz="1600" b="0" i="1" smtClean="0">
                        <a:latin typeface="Cambria Math"/>
                      </a:rPr>
                      <m:t>+1.</m:t>
                    </m:r>
                  </m:oMath>
                </a14:m>
                <a:endParaRPr lang="en-US" sz="1600" dirty="0" smtClean="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39870" y="986985"/>
                <a:ext cx="8599330" cy="5185215"/>
              </a:xfrm>
              <a:blipFill rotWithShape="1">
                <a:blip r:embed="rId2"/>
                <a:stretch>
                  <a:fillRect l="-213" r="-921" b="-1410"/>
                </a:stretch>
              </a:blipFill>
            </p:spPr>
            <p:txBody>
              <a:bodyPr/>
              <a:lstStyle/>
              <a:p>
                <a:r>
                  <a:rPr lang="en-US">
                    <a:noFill/>
                  </a:rPr>
                  <a:t> </a:t>
                </a:r>
              </a:p>
            </p:txBody>
          </p:sp>
        </mc:Fallback>
      </mc:AlternateContent>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321" y="2078851"/>
            <a:ext cx="4627601"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5948" y="2078850"/>
            <a:ext cx="3354706" cy="21717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4</a:t>
            </a:fld>
            <a:endParaRPr lang="en-US" dirty="0"/>
          </a:p>
        </p:txBody>
      </p:sp>
    </p:spTree>
    <p:extLst>
      <p:ext uri="{BB962C8B-B14F-4D97-AF65-F5344CB8AC3E}">
        <p14:creationId xmlns:p14="http://schemas.microsoft.com/office/powerpoint/2010/main" val="2556075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34425"/>
            <a:ext cx="8922726" cy="584775"/>
          </a:xfrm>
        </p:spPr>
        <p:txBody>
          <a:bodyPr/>
          <a:lstStyle/>
          <a:p>
            <a:r>
              <a:rPr lang="en-US" sz="3200" dirty="0" smtClean="0"/>
              <a:t>Decoding complexity</a:t>
            </a:r>
            <a:endParaRPr lang="en-US" sz="3200" dirty="0"/>
          </a:p>
        </p:txBody>
      </p:sp>
      <p:sp>
        <p:nvSpPr>
          <p:cNvPr id="3" name="Content Placeholder 2"/>
          <p:cNvSpPr>
            <a:spLocks noGrp="1"/>
          </p:cNvSpPr>
          <p:nvPr>
            <p:ph idx="1"/>
          </p:nvPr>
        </p:nvSpPr>
        <p:spPr>
          <a:xfrm>
            <a:off x="4405828" y="854074"/>
            <a:ext cx="4362022" cy="5185216"/>
          </a:xfrm>
        </p:spPr>
        <p:txBody>
          <a:bodyPr/>
          <a:lstStyle/>
          <a:p>
            <a:endParaRPr lang="en-US" sz="1600" dirty="0" smtClean="0"/>
          </a:p>
          <a:p>
            <a:endParaRPr lang="en-US" sz="1600" dirty="0" smtClean="0"/>
          </a:p>
        </p:txBody>
      </p:sp>
      <p:grpSp>
        <p:nvGrpSpPr>
          <p:cNvPr id="23" name="Group 22"/>
          <p:cNvGrpSpPr/>
          <p:nvPr/>
        </p:nvGrpSpPr>
        <p:grpSpPr>
          <a:xfrm>
            <a:off x="1069067" y="1261528"/>
            <a:ext cx="2574681" cy="3767672"/>
            <a:chOff x="1085850" y="1254125"/>
            <a:chExt cx="2789238" cy="3767672"/>
          </a:xfrm>
        </p:grpSpPr>
        <p:sp>
          <p:nvSpPr>
            <p:cNvPr id="8"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9" name="Rectangle 19"/>
            <p:cNvSpPr>
              <a:spLocks noChangeArrowheads="1"/>
            </p:cNvSpPr>
            <p:nvPr/>
          </p:nvSpPr>
          <p:spPr bwMode="auto">
            <a:xfrm>
              <a:off x="1136650" y="2492375"/>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Determining Error locator polynomial using a dedicated </a:t>
              </a:r>
              <a:r>
                <a:rPr lang="en-US" altLang="en-US" dirty="0" smtClean="0"/>
                <a:t>algorithm(BM, PGZ algorithm) </a:t>
              </a:r>
              <a:endParaRPr lang="en-US" altLang="en-US" dirty="0"/>
            </a:p>
          </p:txBody>
        </p:sp>
        <p:sp>
          <p:nvSpPr>
            <p:cNvPr id="10" name="Rectangle 20"/>
            <p:cNvSpPr>
              <a:spLocks noChangeArrowheads="1"/>
            </p:cNvSpPr>
            <p:nvPr/>
          </p:nvSpPr>
          <p:spPr bwMode="auto">
            <a:xfrm>
              <a:off x="1138238" y="3189288"/>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Solving the error locator polynomial using </a:t>
              </a:r>
              <a:r>
                <a:rPr lang="en-US" altLang="en-US" dirty="0" err="1"/>
                <a:t>Chien</a:t>
              </a:r>
              <a:r>
                <a:rPr lang="en-US" altLang="en-US" dirty="0"/>
                <a:t>  search to obtain error locations</a:t>
              </a:r>
            </a:p>
          </p:txBody>
        </p:sp>
        <p:sp>
          <p:nvSpPr>
            <p:cNvPr id="11"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12" name="Straight Arrow Connector 6"/>
            <p:cNvCxnSpPr>
              <a:cxnSpLocks noChangeShapeType="1"/>
              <a:stCxn id="11"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 name="Straight Arrow Connector 18"/>
            <p:cNvCxnSpPr>
              <a:cxnSpLocks noChangeShapeType="1"/>
            </p:cNvCxnSpPr>
            <p:nvPr/>
          </p:nvCxnSpPr>
          <p:spPr bwMode="auto">
            <a:xfrm>
              <a:off x="2468563" y="2157413"/>
              <a:ext cx="0" cy="32702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 name="Oval 21"/>
            <p:cNvSpPr>
              <a:spLocks noChangeArrowheads="1"/>
            </p:cNvSpPr>
            <p:nvPr/>
          </p:nvSpPr>
          <p:spPr bwMode="auto">
            <a:xfrm>
              <a:off x="2058193" y="4672496"/>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17" name="Straight Arrow Connector 22"/>
            <p:cNvCxnSpPr>
              <a:cxnSpLocks noChangeShapeType="1"/>
            </p:cNvCxnSpPr>
            <p:nvPr/>
          </p:nvCxnSpPr>
          <p:spPr bwMode="auto">
            <a:xfrm>
              <a:off x="2454275" y="3652838"/>
              <a:ext cx="0" cy="2778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3"/>
            <p:cNvCxnSpPr>
              <a:cxnSpLocks noChangeShapeType="1"/>
            </p:cNvCxnSpPr>
            <p:nvPr/>
          </p:nvCxnSpPr>
          <p:spPr bwMode="auto">
            <a:xfrm>
              <a:off x="2454275" y="4369284"/>
              <a:ext cx="0" cy="3032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 name="Rectangle 20"/>
            <p:cNvSpPr>
              <a:spLocks noChangeArrowheads="1"/>
            </p:cNvSpPr>
            <p:nvPr/>
          </p:nvSpPr>
          <p:spPr bwMode="auto">
            <a:xfrm>
              <a:off x="1085850" y="3930650"/>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Solving for the error values at error locations(Forney’s algorithm)</a:t>
              </a:r>
              <a:endParaRPr lang="en-US" altLang="en-US" dirty="0"/>
            </a:p>
          </p:txBody>
        </p:sp>
      </p:grpSp>
      <p:grpSp>
        <p:nvGrpSpPr>
          <p:cNvPr id="29" name="Group 28"/>
          <p:cNvGrpSpPr/>
          <p:nvPr/>
        </p:nvGrpSpPr>
        <p:grpSpPr>
          <a:xfrm>
            <a:off x="5142613" y="1277826"/>
            <a:ext cx="2568087" cy="3538278"/>
            <a:chOff x="1092994" y="1254125"/>
            <a:chExt cx="2782094" cy="3538278"/>
          </a:xfrm>
        </p:grpSpPr>
        <p:sp>
          <p:nvSpPr>
            <p:cNvPr id="30"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31" name="Rectangle 19"/>
            <p:cNvSpPr>
              <a:spLocks noChangeArrowheads="1"/>
            </p:cNvSpPr>
            <p:nvPr/>
          </p:nvSpPr>
          <p:spPr bwMode="auto">
            <a:xfrm>
              <a:off x="1136650" y="2399746"/>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Simple procedure exist that avoids the error locator polynomial and hence the dedicated </a:t>
              </a:r>
              <a:r>
                <a:rPr lang="en-US" altLang="en-US" dirty="0" smtClean="0"/>
                <a:t>algorithms</a:t>
              </a:r>
              <a:endParaRPr lang="en-US" altLang="en-US" dirty="0"/>
            </a:p>
          </p:txBody>
        </p:sp>
        <p:sp>
          <p:nvSpPr>
            <p:cNvPr id="32" name="Rectangle 20"/>
            <p:cNvSpPr>
              <a:spLocks noChangeArrowheads="1"/>
            </p:cNvSpPr>
            <p:nvPr/>
          </p:nvSpPr>
          <p:spPr bwMode="auto">
            <a:xfrm>
              <a:off x="1138238" y="3189288"/>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Deterministic method to solve for error locations exists in literature</a:t>
              </a:r>
              <a:endParaRPr lang="en-US" altLang="en-US" dirty="0"/>
            </a:p>
          </p:txBody>
        </p:sp>
        <p:sp>
          <p:nvSpPr>
            <p:cNvPr id="33"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34" name="Straight Arrow Connector 6"/>
            <p:cNvCxnSpPr>
              <a:cxnSpLocks noChangeShapeType="1"/>
              <a:stCxn id="33"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5"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6" name="Straight Arrow Connector 18"/>
            <p:cNvCxnSpPr>
              <a:cxnSpLocks noChangeShapeType="1"/>
            </p:cNvCxnSpPr>
            <p:nvPr/>
          </p:nvCxnSpPr>
          <p:spPr bwMode="auto">
            <a:xfrm>
              <a:off x="2468563" y="2157413"/>
              <a:ext cx="9525" cy="27333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8" name="Oval 21"/>
            <p:cNvSpPr>
              <a:spLocks noChangeArrowheads="1"/>
            </p:cNvSpPr>
            <p:nvPr/>
          </p:nvSpPr>
          <p:spPr bwMode="auto">
            <a:xfrm>
              <a:off x="2108993" y="4443102"/>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39" name="Straight Arrow Connector 22"/>
            <p:cNvCxnSpPr>
              <a:cxnSpLocks noChangeShapeType="1"/>
            </p:cNvCxnSpPr>
            <p:nvPr/>
          </p:nvCxnSpPr>
          <p:spPr bwMode="auto">
            <a:xfrm>
              <a:off x="2454275" y="3591579"/>
              <a:ext cx="0" cy="33907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1" name="Rectangle 20"/>
            <p:cNvSpPr>
              <a:spLocks noChangeArrowheads="1"/>
            </p:cNvSpPr>
            <p:nvPr/>
          </p:nvSpPr>
          <p:spPr bwMode="auto">
            <a:xfrm>
              <a:off x="1092994" y="3963803"/>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NA</a:t>
              </a:r>
              <a:endParaRPr lang="en-US" altLang="en-US" dirty="0"/>
            </a:p>
          </p:txBody>
        </p:sp>
        <p:cxnSp>
          <p:nvCxnSpPr>
            <p:cNvPr id="42" name="Straight Arrow Connector 22"/>
            <p:cNvCxnSpPr>
              <a:cxnSpLocks noChangeShapeType="1"/>
            </p:cNvCxnSpPr>
            <p:nvPr/>
          </p:nvCxnSpPr>
          <p:spPr bwMode="auto">
            <a:xfrm>
              <a:off x="2478088" y="4200603"/>
              <a:ext cx="7144" cy="242499"/>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
        <p:nvSpPr>
          <p:cNvPr id="47" name="Content Placeholder 2"/>
          <p:cNvSpPr txBox="1">
            <a:spLocks/>
          </p:cNvSpPr>
          <p:nvPr/>
        </p:nvSpPr>
        <p:spPr bwMode="auto">
          <a:xfrm>
            <a:off x="168520" y="4599130"/>
            <a:ext cx="8599330" cy="18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2"/>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endParaRPr lang="en-US" sz="2000" kern="0" dirty="0" smtClean="0">
              <a:latin typeface="+mj-lt"/>
            </a:endParaRPr>
          </a:p>
          <a:p>
            <a:r>
              <a:rPr lang="en-US" sz="1600" kern="0" dirty="0" smtClean="0">
                <a:latin typeface="+mj-lt"/>
              </a:rPr>
              <a:t>The (63,51) BCH a</a:t>
            </a:r>
            <a:r>
              <a:rPr lang="en-US" sz="1600" dirty="0" smtClean="0">
                <a:latin typeface="+mj-lt"/>
              </a:rPr>
              <a:t>voids the complex algorithms </a:t>
            </a:r>
            <a:r>
              <a:rPr lang="en-US" sz="1600" dirty="0">
                <a:latin typeface="+mj-lt"/>
              </a:rPr>
              <a:t>such as </a:t>
            </a:r>
            <a:r>
              <a:rPr lang="en-US" sz="1600" dirty="0" err="1">
                <a:latin typeface="+mj-lt"/>
              </a:rPr>
              <a:t>Berlekamp</a:t>
            </a:r>
            <a:r>
              <a:rPr lang="en-US" sz="1600" dirty="0">
                <a:latin typeface="+mj-lt"/>
              </a:rPr>
              <a:t>-Massey algorithm, Peterson’s algorithm etc.</a:t>
            </a:r>
          </a:p>
          <a:p>
            <a:r>
              <a:rPr lang="en-US" sz="1600" dirty="0">
                <a:latin typeface="+mj-lt"/>
              </a:rPr>
              <a:t> </a:t>
            </a:r>
            <a:r>
              <a:rPr lang="en-US" sz="1600" dirty="0" smtClean="0">
                <a:latin typeface="+mj-lt"/>
              </a:rPr>
              <a:t>Substituting </a:t>
            </a:r>
            <a:r>
              <a:rPr lang="en-US" sz="1600" dirty="0">
                <a:latin typeface="+mj-lt"/>
              </a:rPr>
              <a:t>the </a:t>
            </a:r>
            <a:r>
              <a:rPr lang="en-US" sz="1600" dirty="0" err="1">
                <a:latin typeface="+mj-lt"/>
              </a:rPr>
              <a:t>Chien</a:t>
            </a:r>
            <a:r>
              <a:rPr lang="en-US" sz="1600" dirty="0">
                <a:latin typeface="+mj-lt"/>
              </a:rPr>
              <a:t> search with a </a:t>
            </a:r>
            <a:r>
              <a:rPr lang="en-US" sz="1600" dirty="0" smtClean="0">
                <a:latin typeface="+mj-lt"/>
              </a:rPr>
              <a:t>deterministic method with huge complexity reduction.</a:t>
            </a:r>
          </a:p>
          <a:p>
            <a:r>
              <a:rPr lang="en-US" sz="1600" kern="0" dirty="0" smtClean="0">
                <a:latin typeface="+mj-lt"/>
              </a:rPr>
              <a:t>Solving error values is not required.</a:t>
            </a:r>
          </a:p>
        </p:txBody>
      </p:sp>
      <p:cxnSp>
        <p:nvCxnSpPr>
          <p:cNvPr id="46" name="Straight Arrow Connector 45"/>
          <p:cNvCxnSpPr>
            <a:stCxn id="8" idx="3"/>
          </p:cNvCxnSpPr>
          <p:nvPr/>
        </p:nvCxnSpPr>
        <p:spPr bwMode="auto">
          <a:xfrm>
            <a:off x="3642282" y="2011204"/>
            <a:ext cx="1517916" cy="14706"/>
          </a:xfrm>
          <a:prstGeom prst="straightConnector1">
            <a:avLst/>
          </a:prstGeom>
          <a:noFill/>
          <a:ln w="22225" cap="flat" cmpd="sng" algn="ctr">
            <a:solidFill>
              <a:schemeClr val="tx1"/>
            </a:solidFill>
            <a:prstDash val="sysDash"/>
            <a:round/>
            <a:headEnd type="none" w="med" len="med"/>
            <a:tailEnd type="arrow"/>
          </a:ln>
          <a:effectLst/>
        </p:spPr>
      </p:cxnSp>
      <p:cxnSp>
        <p:nvCxnSpPr>
          <p:cNvPr id="51" name="Straight Arrow Connector 50"/>
          <p:cNvCxnSpPr>
            <a:endCxn id="31" idx="1"/>
          </p:cNvCxnSpPr>
          <p:nvPr/>
        </p:nvCxnSpPr>
        <p:spPr bwMode="auto">
          <a:xfrm flipV="1">
            <a:off x="3646870" y="2701537"/>
            <a:ext cx="1536041" cy="4545"/>
          </a:xfrm>
          <a:prstGeom prst="straightConnector1">
            <a:avLst/>
          </a:prstGeom>
          <a:noFill/>
          <a:ln w="22225" cap="flat" cmpd="sng" algn="ctr">
            <a:solidFill>
              <a:schemeClr val="tx1"/>
            </a:solidFill>
            <a:prstDash val="sysDash"/>
            <a:round/>
            <a:headEnd type="none" w="med" len="med"/>
            <a:tailEnd type="arrow"/>
          </a:ln>
          <a:effectLst/>
        </p:spPr>
      </p:cxnSp>
      <p:cxnSp>
        <p:nvCxnSpPr>
          <p:cNvPr id="52" name="Straight Arrow Connector 51"/>
          <p:cNvCxnSpPr>
            <a:endCxn id="32" idx="1"/>
          </p:cNvCxnSpPr>
          <p:nvPr/>
        </p:nvCxnSpPr>
        <p:spPr bwMode="auto">
          <a:xfrm flipV="1">
            <a:off x="3629309" y="3414135"/>
            <a:ext cx="1555068" cy="30629"/>
          </a:xfrm>
          <a:prstGeom prst="straightConnector1">
            <a:avLst/>
          </a:prstGeom>
          <a:noFill/>
          <a:ln w="22225" cap="flat" cmpd="sng" algn="ctr">
            <a:solidFill>
              <a:schemeClr val="tx1"/>
            </a:solidFill>
            <a:prstDash val="sysDash"/>
            <a:round/>
            <a:headEnd type="none" w="med" len="med"/>
            <a:tailEnd type="arrow"/>
          </a:ln>
          <a:effectLst/>
        </p:spPr>
      </p:cxnSp>
      <p:cxnSp>
        <p:nvCxnSpPr>
          <p:cNvPr id="53" name="Straight Arrow Connector 52"/>
          <p:cNvCxnSpPr/>
          <p:nvPr/>
        </p:nvCxnSpPr>
        <p:spPr bwMode="auto">
          <a:xfrm>
            <a:off x="3629309" y="4074112"/>
            <a:ext cx="1517915" cy="0"/>
          </a:xfrm>
          <a:prstGeom prst="straightConnector1">
            <a:avLst/>
          </a:prstGeom>
          <a:noFill/>
          <a:ln w="22225" cap="flat" cmpd="sng" algn="ctr">
            <a:solidFill>
              <a:schemeClr val="tx1"/>
            </a:solidFill>
            <a:prstDash val="sysDash"/>
            <a:round/>
            <a:headEnd type="none" w="med" len="med"/>
            <a:tailEnd type="arrow"/>
          </a:ln>
          <a:effectLst/>
        </p:spPr>
      </p:cxnSp>
      <p:sp>
        <p:nvSpPr>
          <p:cNvPr id="3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5</a:t>
            </a:fld>
            <a:endParaRPr lang="en-US" dirty="0"/>
          </a:p>
        </p:txBody>
      </p:sp>
    </p:spTree>
    <p:extLst>
      <p:ext uri="{BB962C8B-B14F-4D97-AF65-F5344CB8AC3E}">
        <p14:creationId xmlns:p14="http://schemas.microsoft.com/office/powerpoint/2010/main" val="2373033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39" y="947739"/>
            <a:ext cx="4425461" cy="1795461"/>
          </a:xfrm>
        </p:spPr>
        <p:txBody>
          <a:bodyPr/>
          <a:lstStyle/>
          <a:p>
            <a:pPr>
              <a:defRPr/>
            </a:pPr>
            <a:r>
              <a:rPr lang="en-US" altLang="ko-KR" dirty="0" smtClean="0">
                <a:ea typeface="+mj-ea"/>
              </a:rPr>
              <a:t>Low complexity (63,51) BCH decoder</a:t>
            </a:r>
            <a:br>
              <a:rPr lang="en-US" altLang="ko-KR" dirty="0" smtClean="0">
                <a:ea typeface="+mj-ea"/>
              </a:rPr>
            </a:br>
            <a:r>
              <a:rPr lang="en-US" altLang="ko-KR" dirty="0" smtClean="0"/>
              <a:t>(One Shot Algorithm)</a:t>
            </a:r>
            <a:r>
              <a:rPr lang="en-US" altLang="ko-KR" dirty="0" smtClean="0">
                <a:ea typeface="+mj-ea"/>
              </a:rPr>
              <a:t/>
            </a:r>
            <a:br>
              <a:rPr lang="en-US" altLang="ko-KR" dirty="0" smtClean="0">
                <a:ea typeface="+mj-ea"/>
              </a:rPr>
            </a:br>
            <a:endParaRPr lang="en-US" dirty="0">
              <a:ea typeface="+mj-ea"/>
            </a:endParaRPr>
          </a:p>
        </p:txBody>
      </p:sp>
      <p:graphicFrame>
        <p:nvGraphicFramePr>
          <p:cNvPr id="16387" name="Object 2"/>
          <p:cNvGraphicFramePr>
            <a:graphicFrameLocks noChangeAspect="1"/>
          </p:cNvGraphicFramePr>
          <p:nvPr>
            <p:extLst>
              <p:ext uri="{D42A27DB-BD31-4B8C-83A1-F6EECF244321}">
                <p14:modId xmlns:p14="http://schemas.microsoft.com/office/powerpoint/2010/main" val="4098632540"/>
              </p:ext>
            </p:extLst>
          </p:nvPr>
        </p:nvGraphicFramePr>
        <p:xfrm>
          <a:off x="4103077" y="762000"/>
          <a:ext cx="4583723" cy="5628853"/>
        </p:xfrm>
        <a:graphic>
          <a:graphicData uri="http://schemas.openxmlformats.org/presentationml/2006/ole">
            <mc:AlternateContent xmlns:mc="http://schemas.openxmlformats.org/markup-compatibility/2006">
              <mc:Choice xmlns:v="urn:schemas-microsoft-com:vml" Requires="v">
                <p:oleObj spid="_x0000_s1090" name="Document" r:id="rId3" imgW="6559536" imgH="7582911" progId="Word.Document.12">
                  <p:embed/>
                </p:oleObj>
              </mc:Choice>
              <mc:Fallback>
                <p:oleObj name="Document" r:id="rId3" imgW="6559536" imgH="7582911"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3077" y="762000"/>
                        <a:ext cx="4583723" cy="5628853"/>
                      </a:xfrm>
                      <a:prstGeom prst="rect">
                        <a:avLst/>
                      </a:prstGeom>
                      <a:noFill/>
                      <a:ln>
                        <a:noFill/>
                      </a:ln>
                      <a:effectLst/>
                      <a:extLst/>
                    </p:spPr>
                  </p:pic>
                </p:oleObj>
              </mc:Fallback>
            </mc:AlternateContent>
          </a:graphicData>
        </a:graphic>
      </p:graphicFrame>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6</a:t>
            </a:fld>
            <a:endParaRPr lang="en-US" dirty="0"/>
          </a:p>
        </p:txBody>
      </p:sp>
    </p:spTree>
    <p:extLst>
      <p:ext uri="{BB962C8B-B14F-4D97-AF65-F5344CB8AC3E}">
        <p14:creationId xmlns:p14="http://schemas.microsoft.com/office/powerpoint/2010/main" val="3108792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9" y="566739"/>
            <a:ext cx="4730261" cy="1185861"/>
          </a:xfrm>
        </p:spPr>
        <p:txBody>
          <a:bodyPr/>
          <a:lstStyle/>
          <a:p>
            <a:pPr>
              <a:defRPr/>
            </a:pPr>
            <a:r>
              <a:rPr lang="en-US" altLang="ko-KR" dirty="0" smtClean="0">
                <a:ea typeface="+mj-ea"/>
              </a:rPr>
              <a:t>(63,51) BCH  step by </a:t>
            </a:r>
            <a:br>
              <a:rPr lang="en-US" altLang="ko-KR" dirty="0" smtClean="0">
                <a:ea typeface="+mj-ea"/>
              </a:rPr>
            </a:br>
            <a:r>
              <a:rPr lang="en-US" altLang="ko-KR" dirty="0" smtClean="0">
                <a:ea typeface="+mj-ea"/>
              </a:rPr>
              <a:t>step decoder decoder</a:t>
            </a:r>
            <a:endParaRPr lang="en-US" dirty="0">
              <a:ea typeface="+mj-ea"/>
            </a:endParaRPr>
          </a:p>
        </p:txBody>
      </p:sp>
      <p:pic>
        <p:nvPicPr>
          <p:cNvPr id="3075"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7526" y="998731"/>
            <a:ext cx="4473526" cy="5490611"/>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bwMode="auto">
          <a:xfrm>
            <a:off x="215394" y="1913130"/>
            <a:ext cx="4509006" cy="44114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3"/>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r>
              <a:rPr lang="en-US" sz="1400" dirty="0" smtClean="0">
                <a:latin typeface="+mj-lt"/>
              </a:rPr>
              <a:t>The algorithm is known as the modified step-by-step decoding algorithm [1].</a:t>
            </a:r>
          </a:p>
          <a:p>
            <a:endParaRPr lang="en-US" sz="1400" dirty="0" smtClean="0">
              <a:latin typeface="+mj-lt"/>
            </a:endParaRPr>
          </a:p>
          <a:p>
            <a:r>
              <a:rPr lang="en-US" sz="1400" dirty="0" smtClean="0">
                <a:latin typeface="+mj-lt"/>
              </a:rPr>
              <a:t>The algorithm enhances the step by step algorithm in [2] for the particular case of double error correcting BCH codes.</a:t>
            </a:r>
          </a:p>
          <a:p>
            <a:endParaRPr lang="en-US" sz="1400" dirty="0" smtClean="0">
              <a:latin typeface="+mj-lt"/>
            </a:endParaRPr>
          </a:p>
          <a:p>
            <a:r>
              <a:rPr lang="en-US" sz="1400" dirty="0" smtClean="0">
                <a:latin typeface="+mj-lt"/>
              </a:rPr>
              <a:t>The number of original errors are determined based on the syndromes.</a:t>
            </a:r>
            <a:endParaRPr lang="en-US" sz="1400" dirty="0">
              <a:latin typeface="+mj-lt"/>
            </a:endParaRPr>
          </a:p>
          <a:p>
            <a:endParaRPr lang="en-US" sz="1400" dirty="0" smtClean="0">
              <a:latin typeface="+mj-lt"/>
            </a:endParaRPr>
          </a:p>
          <a:p>
            <a:r>
              <a:rPr lang="en-US" sz="1400" dirty="0" smtClean="0">
                <a:latin typeface="+mj-lt"/>
              </a:rPr>
              <a:t>Each location is inverted and the syndromes recomputed to determine if there is reduction in number of original errors.</a:t>
            </a:r>
          </a:p>
          <a:p>
            <a:endParaRPr lang="en-US" sz="1400" dirty="0">
              <a:latin typeface="+mj-lt"/>
            </a:endParaRPr>
          </a:p>
          <a:p>
            <a:r>
              <a:rPr lang="en-US" sz="1400" dirty="0" smtClean="0">
                <a:latin typeface="+mj-lt"/>
              </a:rPr>
              <a:t>If there is a reduction in the </a:t>
            </a:r>
            <a:r>
              <a:rPr lang="en-US" sz="1400" dirty="0">
                <a:latin typeface="+mj-lt"/>
              </a:rPr>
              <a:t>number of original </a:t>
            </a:r>
            <a:r>
              <a:rPr lang="en-US" sz="1400" dirty="0" smtClean="0">
                <a:latin typeface="+mj-lt"/>
              </a:rPr>
              <a:t>errors,  the inversion  is retained else the inversion is undone.</a:t>
            </a:r>
          </a:p>
          <a:p>
            <a:endParaRPr lang="en-US" sz="1400" dirty="0" smtClean="0">
              <a:latin typeface="+mj-lt"/>
            </a:endParaRPr>
          </a:p>
        </p:txBody>
      </p:sp>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7</a:t>
            </a:fld>
            <a:endParaRPr lang="en-US" dirty="0"/>
          </a:p>
        </p:txBody>
      </p:sp>
    </p:spTree>
    <p:extLst>
      <p:ext uri="{BB962C8B-B14F-4D97-AF65-F5344CB8AC3E}">
        <p14:creationId xmlns:p14="http://schemas.microsoft.com/office/powerpoint/2010/main" val="3232904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SiPC (9,8) decoder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latinLnBrk="0"/>
                <a:r>
                  <a:rPr lang="en-US" sz="1800" dirty="0">
                    <a:latin typeface="+mj-lt"/>
                  </a:rPr>
                  <a:t>After bit to symbol mapping, GF(2^m) addition is required for calculating parity</a:t>
                </a:r>
              </a:p>
              <a:p>
                <a:pPr marL="0" indent="0" latinLnBrk="0">
                  <a:buNone/>
                </a:pPr>
                <a14:m>
                  <m:oMathPara xmlns:m="http://schemas.openxmlformats.org/officeDocument/2006/math">
                    <m:oMathParaPr>
                      <m:jc m:val="center"/>
                    </m:oMathParaPr>
                    <m:oMath xmlns:m="http://schemas.openxmlformats.org/officeDocument/2006/math">
                      <m:r>
                        <a:rPr lang="en-US" sz="1800" i="1">
                          <a:latin typeface="Cambria Math"/>
                        </a:rPr>
                        <m:t>𝑆</m:t>
                      </m:r>
                      <m:d>
                        <m:dPr>
                          <m:ctrlPr>
                            <a:rPr lang="en-US" sz="1800" i="1">
                              <a:latin typeface="Cambria Math"/>
                            </a:rPr>
                          </m:ctrlPr>
                        </m:dPr>
                        <m:e>
                          <m:r>
                            <a:rPr lang="en-US" sz="1800" i="1">
                              <a:latin typeface="Cambria Math"/>
                            </a:rPr>
                            <m:t>9</m:t>
                          </m:r>
                        </m:e>
                      </m:d>
                      <m:r>
                        <a:rPr lang="en-US" sz="1800" i="1">
                          <a:latin typeface="Cambria Math"/>
                        </a:rPr>
                        <m:t>=</m:t>
                      </m:r>
                      <m:sSubSup>
                        <m:sSubSupPr>
                          <m:ctrlPr>
                            <a:rPr lang="en-US" sz="1800" i="1">
                              <a:latin typeface="Cambria Math"/>
                            </a:rPr>
                          </m:ctrlPr>
                        </m:sSubSupPr>
                        <m:e>
                          <m:r>
                            <m:rPr>
                              <m:sty m:val="p"/>
                            </m:rPr>
                            <a:rPr lang="en-US" sz="1800">
                              <a:latin typeface="Cambria Math"/>
                            </a:rPr>
                            <m:t>Σ</m:t>
                          </m:r>
                        </m:e>
                        <m:sub>
                          <m:r>
                            <a:rPr lang="en-US" sz="1800" i="1">
                              <a:latin typeface="Cambria Math"/>
                            </a:rPr>
                            <m:t>𝑖</m:t>
                          </m:r>
                          <m:r>
                            <a:rPr lang="en-US" sz="1800" i="1">
                              <a:latin typeface="Cambria Math"/>
                            </a:rPr>
                            <m:t>=1</m:t>
                          </m:r>
                        </m:sub>
                        <m:sup>
                          <m:r>
                            <a:rPr lang="en-US" sz="1800" i="1">
                              <a:latin typeface="Cambria Math"/>
                            </a:rPr>
                            <m:t>8</m:t>
                          </m:r>
                        </m:sup>
                      </m:sSubSup>
                      <m:r>
                        <a:rPr lang="en-US" sz="1800" i="1">
                          <a:latin typeface="Cambria Math"/>
                        </a:rPr>
                        <m:t>𝑆</m:t>
                      </m:r>
                      <m:r>
                        <a:rPr lang="en-US" sz="1800" i="1">
                          <a:latin typeface="Cambria Math"/>
                        </a:rPr>
                        <m:t>(</m:t>
                      </m:r>
                      <m:r>
                        <a:rPr lang="en-US" sz="1800" i="1">
                          <a:latin typeface="Cambria Math"/>
                        </a:rPr>
                        <m:t>𝑖</m:t>
                      </m:r>
                      <m:r>
                        <a:rPr lang="en-US" sz="1800" i="1">
                          <a:latin typeface="Cambria Math"/>
                        </a:rPr>
                        <m:t>)</m:t>
                      </m:r>
                    </m:oMath>
                  </m:oMathPara>
                </a14:m>
                <a:endParaRPr lang="en-US" sz="1800" dirty="0">
                  <a:latin typeface="+mj-lt"/>
                </a:endParaRPr>
              </a:p>
              <a:p>
                <a:pPr latinLnBrk="0"/>
                <a:r>
                  <a:rPr lang="en-US" sz="1800" dirty="0" smtClean="0">
                    <a:latin typeface="+mj-lt"/>
                  </a:rPr>
                  <a:t>After MPPM detection, store the correlation matrix of size 9xN, N is length of M-PPM code</a:t>
                </a:r>
              </a:p>
              <a:p>
                <a:pPr marL="457200" lvl="1" indent="0" latinLnBrk="0">
                  <a:buNone/>
                </a:pPr>
                <a:endParaRPr lang="en-US" sz="1600" b="0" i="1" dirty="0" smtClean="0">
                  <a:latin typeface="+mj-lt"/>
                </a:endParaRPr>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𝐶𝑜𝑟𝑟𝑀𝑎𝑡𝑟𝑖𝑥</m:t>
                      </m:r>
                      <m:d>
                        <m:dPr>
                          <m:ctrlPr>
                            <a:rPr lang="en-US" sz="1600" b="0" i="1" smtClean="0">
                              <a:latin typeface="Cambria Math"/>
                            </a:rPr>
                          </m:ctrlPr>
                        </m:dPr>
                        <m:e>
                          <m:r>
                            <a:rPr lang="en-US" sz="1600" b="0" i="1" smtClean="0">
                              <a:latin typeface="Cambria Math"/>
                            </a:rPr>
                            <m:t>𝑖</m:t>
                          </m:r>
                          <m:r>
                            <a:rPr lang="en-US" sz="1600" b="0" i="1" smtClean="0">
                              <a:latin typeface="Cambria Math"/>
                            </a:rPr>
                            <m:t>,</m:t>
                          </m:r>
                          <m:r>
                            <a:rPr lang="en-US" sz="1600" b="0" i="1" smtClean="0">
                              <a:latin typeface="Cambria Math"/>
                            </a:rPr>
                            <m:t>𝑚</m:t>
                          </m:r>
                        </m:e>
                      </m:d>
                      <m:r>
                        <a:rPr lang="en-US" sz="1600" b="0" i="1" smtClean="0">
                          <a:latin typeface="Cambria Math"/>
                        </a:rPr>
                        <m:t>=</m:t>
                      </m:r>
                      <m:r>
                        <m:rPr>
                          <m:sty m:val="p"/>
                        </m:rPr>
                        <a:rPr lang="en-US" sz="1600" b="0" i="0" smtClean="0">
                          <a:latin typeface="Cambria Math"/>
                        </a:rPr>
                        <m:t>Σ</m:t>
                      </m:r>
                      <m:d>
                        <m:dPr>
                          <m:ctrlPr>
                            <a:rPr lang="en-US" sz="1600" b="0" i="1" smtClean="0">
                              <a:latin typeface="Cambria Math"/>
                            </a:rPr>
                          </m:ctrlPr>
                        </m:dPr>
                        <m:e>
                          <m:sSub>
                            <m:sSubPr>
                              <m:ctrlPr>
                                <a:rPr lang="en-US" sz="1600" b="0" i="1" smtClean="0">
                                  <a:latin typeface="Cambria Math"/>
                                </a:rPr>
                              </m:ctrlPr>
                            </m:sSubPr>
                            <m:e>
                              <m:r>
                                <a:rPr lang="en-US" sz="1600" b="0" i="1" smtClean="0">
                                  <a:latin typeface="Cambria Math"/>
                                </a:rPr>
                                <m:t>𝑆</m:t>
                              </m:r>
                            </m:e>
                            <m:sub>
                              <m:r>
                                <a:rPr lang="en-US" sz="1600" b="0" i="1" smtClean="0">
                                  <a:latin typeface="Cambria Math"/>
                                </a:rPr>
                                <m:t>𝑚</m:t>
                              </m:r>
                            </m:sub>
                          </m:sSub>
                          <m:r>
                            <a:rPr lang="en-US" sz="1600" b="0" i="1" smtClean="0">
                              <a:latin typeface="Cambria Math"/>
                            </a:rPr>
                            <m:t>∗</m:t>
                          </m:r>
                          <m:r>
                            <a:rPr lang="en-US" sz="1600" b="0" i="1" smtClean="0">
                              <a:latin typeface="Cambria Math"/>
                            </a:rPr>
                            <m:t>𝑌</m:t>
                          </m:r>
                          <m:r>
                            <a:rPr lang="en-US" sz="1600" b="0" i="1" smtClean="0">
                              <a:latin typeface="Cambria Math"/>
                            </a:rPr>
                            <m:t>(</m:t>
                          </m:r>
                          <m:r>
                            <a:rPr lang="en-US" sz="1600" b="0" i="1" smtClean="0">
                              <a:latin typeface="Cambria Math"/>
                            </a:rPr>
                            <m:t>𝑖</m:t>
                          </m:r>
                          <m:r>
                            <a:rPr lang="en-US" sz="1600" b="0" i="1" smtClean="0">
                              <a:latin typeface="Cambria Math"/>
                            </a:rPr>
                            <m:t>)</m:t>
                          </m:r>
                        </m:e>
                      </m:d>
                      <m:r>
                        <a:rPr lang="en-US" sz="1600" b="0" i="1" smtClean="0">
                          <a:latin typeface="Cambria Math"/>
                        </a:rPr>
                        <m:t>,    </m:t>
                      </m:r>
                      <m:r>
                        <a:rPr lang="en-US" sz="1600" b="0" i="1" smtClean="0">
                          <a:latin typeface="Cambria Math"/>
                        </a:rPr>
                        <m:t>𝑚</m:t>
                      </m:r>
                      <m:r>
                        <a:rPr lang="en-US" sz="1600" b="0" i="1" smtClean="0">
                          <a:latin typeface="Cambria Math"/>
                        </a:rPr>
                        <m:t>=1 </m:t>
                      </m:r>
                      <m:r>
                        <a:rPr lang="en-US" sz="1600" b="0" i="1" smtClean="0">
                          <a:latin typeface="Cambria Math"/>
                        </a:rPr>
                        <m:t>𝑡𝑜</m:t>
                      </m:r>
                      <m:r>
                        <a:rPr lang="en-US" sz="1600" b="0" i="1" smtClean="0">
                          <a:latin typeface="Cambria Math"/>
                        </a:rPr>
                        <m:t> </m:t>
                      </m:r>
                      <m:r>
                        <a:rPr lang="en-US" sz="1600" b="0" i="1" smtClean="0">
                          <a:latin typeface="Cambria Math"/>
                        </a:rPr>
                        <m:t>𝑁</m:t>
                      </m:r>
                      <m:r>
                        <a:rPr lang="en-US" sz="1600" b="0" i="1" smtClean="0">
                          <a:latin typeface="Cambria Math"/>
                        </a:rPr>
                        <m:t>, </m:t>
                      </m:r>
                      <m:r>
                        <a:rPr lang="en-US" sz="1600" b="0" i="1" smtClean="0">
                          <a:latin typeface="Cambria Math"/>
                        </a:rPr>
                        <m:t>𝑖</m:t>
                      </m:r>
                      <m:r>
                        <a:rPr lang="en-US" sz="1600" b="0" i="1" smtClean="0">
                          <a:latin typeface="Cambria Math"/>
                        </a:rPr>
                        <m:t>=1 </m:t>
                      </m:r>
                      <m:r>
                        <a:rPr lang="en-US" sz="1600" b="0" i="1" smtClean="0">
                          <a:latin typeface="Cambria Math"/>
                        </a:rPr>
                        <m:t>𝑡𝑜</m:t>
                      </m:r>
                      <m:r>
                        <a:rPr lang="en-US" sz="1600" b="0" i="1" smtClean="0">
                          <a:latin typeface="Cambria Math"/>
                        </a:rPr>
                        <m:t> 9</m:t>
                      </m:r>
                    </m:oMath>
                  </m:oMathPara>
                </a14:m>
                <a:endParaRPr lang="en-US" sz="1600" b="0" dirty="0" smtClean="0">
                  <a:latin typeface="+mj-lt"/>
                </a:endParaRPr>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𝑆𝑦𝑚𝑅𝑥</m:t>
                      </m:r>
                      <m:r>
                        <a:rPr lang="en-US" sz="1600" b="0" i="1" smtClean="0">
                          <a:latin typeface="Cambria Math"/>
                        </a:rPr>
                        <m:t>(</m:t>
                      </m:r>
                      <m:r>
                        <a:rPr lang="en-US" sz="1600" b="0" i="1" smtClean="0">
                          <a:latin typeface="Cambria Math"/>
                        </a:rPr>
                        <m:t>𝑖</m:t>
                      </m:r>
                      <m:r>
                        <a:rPr lang="en-US" sz="1600" b="0" i="1" smtClean="0">
                          <a:latin typeface="Cambria Math"/>
                        </a:rPr>
                        <m:t>)=</m:t>
                      </m:r>
                      <m:r>
                        <a:rPr lang="en-US" sz="1600" b="0" i="1" smtClean="0">
                          <a:latin typeface="Cambria Math"/>
                        </a:rPr>
                        <m:t>𝑚</m:t>
                      </m:r>
                      <m:r>
                        <a:rPr lang="en-US" sz="1600" b="0" i="1" smtClean="0">
                          <a:latin typeface="Cambria Math"/>
                        </a:rPr>
                        <m:t>, </m:t>
                      </m:r>
                      <m:r>
                        <a:rPr lang="en-US" sz="1600" b="0" i="1" smtClean="0">
                          <a:latin typeface="Cambria Math"/>
                        </a:rPr>
                        <m:t>𝑓𝑜𝑟</m:t>
                      </m:r>
                      <m:r>
                        <a:rPr lang="en-US" sz="1600" b="0" i="1" smtClean="0">
                          <a:latin typeface="Cambria Math"/>
                        </a:rPr>
                        <m:t> </m:t>
                      </m:r>
                      <m:r>
                        <m:rPr>
                          <m:sty m:val="p"/>
                        </m:rPr>
                        <a:rPr lang="en-US" sz="1600" b="0" i="0" smtClean="0">
                          <a:latin typeface="Cambria Math"/>
                        </a:rPr>
                        <m:t>max</m:t>
                      </m:r>
                      <m:r>
                        <a:rPr lang="en-US" sz="1600" b="0" i="1" smtClean="0">
                          <a:latin typeface="Cambria Math"/>
                        </a:rPr>
                        <m:t>⁡{</m:t>
                      </m:r>
                      <m:r>
                        <a:rPr lang="en-US" sz="1600" b="0" i="1" smtClean="0">
                          <a:latin typeface="Cambria Math"/>
                        </a:rPr>
                        <m:t>𝐶𝑜𝑟𝑟𝑀𝑎𝑡𝑟𝑖𝑥</m:t>
                      </m:r>
                      <m:r>
                        <a:rPr lang="en-US" sz="1600" b="0" i="1" smtClean="0">
                          <a:latin typeface="Cambria Math"/>
                        </a:rPr>
                        <m:t>(</m:t>
                      </m:r>
                      <m:r>
                        <a:rPr lang="en-US" sz="1600" b="0" i="1" smtClean="0">
                          <a:latin typeface="Cambria Math"/>
                        </a:rPr>
                        <m:t>𝑖</m:t>
                      </m:r>
                      <m:r>
                        <a:rPr lang="en-US" sz="1600" b="0" i="1" smtClean="0">
                          <a:latin typeface="Cambria Math"/>
                        </a:rPr>
                        <m:t>,1:</m:t>
                      </m:r>
                      <m:r>
                        <a:rPr lang="en-US" sz="1600" b="0" i="1" smtClean="0">
                          <a:latin typeface="Cambria Math"/>
                        </a:rPr>
                        <m:t>𝑁</m:t>
                      </m:r>
                      <m:r>
                        <a:rPr lang="en-US" sz="1600" b="0" i="1" smtClean="0">
                          <a:latin typeface="Cambria Math"/>
                        </a:rPr>
                        <m:t>)}</m:t>
                      </m:r>
                    </m:oMath>
                  </m:oMathPara>
                </a14:m>
                <a:endParaRPr lang="en-US" sz="1600" dirty="0" smtClean="0">
                  <a:latin typeface="+mj-lt"/>
                </a:endParaRPr>
              </a:p>
              <a:p>
                <a:pPr marL="457200" lvl="1" indent="0" latinLnBrk="0">
                  <a:buNone/>
                </a:pPr>
                <a:endParaRPr lang="en-US" sz="1600" dirty="0" smtClean="0">
                  <a:latin typeface="+mj-lt"/>
                </a:endParaRPr>
              </a:p>
              <a:p>
                <a:pPr latinLnBrk="0"/>
                <a:r>
                  <a:rPr lang="en-US" sz="1800" dirty="0" smtClean="0">
                    <a:latin typeface="+mj-lt"/>
                  </a:rPr>
                  <a:t>After the block of 9 symbols received, calculate Syndrome</a:t>
                </a:r>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𝑆𝑦𝑛𝑑𝑟𝑜𝑚𝑒</m:t>
                      </m:r>
                      <m:r>
                        <a:rPr lang="en-US" sz="1800" b="0" i="1" smtClean="0">
                          <a:latin typeface="Cambria Math"/>
                        </a:rPr>
                        <m:t>=</m:t>
                      </m:r>
                      <m:sSubSup>
                        <m:sSubSupPr>
                          <m:ctrlPr>
                            <a:rPr lang="en-US" sz="1800" b="0" i="1" smtClean="0">
                              <a:latin typeface="Cambria Math"/>
                            </a:rPr>
                          </m:ctrlPr>
                        </m:sSubSupPr>
                        <m:e>
                          <m:r>
                            <m:rPr>
                              <m:sty m:val="p"/>
                            </m:rPr>
                            <a:rPr lang="en-US" sz="1800" b="0" i="0" smtClean="0">
                              <a:latin typeface="Cambria Math"/>
                            </a:rPr>
                            <m:t>Σ</m:t>
                          </m:r>
                        </m:e>
                        <m:sub>
                          <m:r>
                            <a:rPr lang="en-US" sz="1800" b="0" i="1" smtClean="0">
                              <a:latin typeface="Cambria Math"/>
                            </a:rPr>
                            <m:t>𝑖</m:t>
                          </m:r>
                          <m:r>
                            <a:rPr lang="en-US" sz="1800" b="0" i="1" smtClean="0">
                              <a:latin typeface="Cambria Math"/>
                            </a:rPr>
                            <m:t>=1</m:t>
                          </m:r>
                        </m:sub>
                        <m:sup>
                          <m:r>
                            <a:rPr lang="en-US" sz="1800" b="0" i="1" smtClean="0">
                              <a:latin typeface="Cambria Math"/>
                            </a:rPr>
                            <m:t>9</m:t>
                          </m:r>
                        </m:sup>
                      </m:sSubSup>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oMath>
                  </m:oMathPara>
                </a14:m>
                <a:endParaRPr lang="en-US" sz="1800" b="0" dirty="0" smtClean="0">
                  <a:latin typeface="+mj-lt"/>
                </a:endParaRPr>
              </a:p>
              <a:p>
                <a:pPr marL="0" indent="0" latinLnBrk="0">
                  <a:buNone/>
                </a:pPr>
                <a:endParaRPr lang="en-US" sz="1800" dirty="0" smtClean="0">
                  <a:latin typeface="+mj-lt"/>
                </a:endParaRPr>
              </a:p>
              <a:p>
                <a:pPr latinLnBrk="0"/>
                <a:r>
                  <a:rPr lang="en-US" sz="1800" dirty="0" smtClean="0">
                    <a:latin typeface="+mj-lt"/>
                  </a:rPr>
                  <a:t>Add Syndrome to all </a:t>
                </a:r>
                <a:r>
                  <a:rPr lang="en-US" sz="1800" dirty="0">
                    <a:latin typeface="+mj-lt"/>
                  </a:rPr>
                  <a:t>9</a:t>
                </a:r>
                <a:r>
                  <a:rPr lang="en-US" sz="1800" dirty="0" smtClean="0">
                    <a:latin typeface="+mj-lt"/>
                  </a:rPr>
                  <a:t> symbols received (</a:t>
                </a:r>
                <a14:m>
                  <m:oMath xmlns:m="http://schemas.openxmlformats.org/officeDocument/2006/math">
                    <m:r>
                      <a:rPr lang="en-US" sz="1800" b="0" i="1" smtClean="0">
                        <a:latin typeface="Cambria Math"/>
                      </a:rPr>
                      <m:t>𝑆𝑦𝑚𝑅𝑥</m:t>
                    </m:r>
                    <m:r>
                      <a:rPr lang="en-US" sz="1800" b="0" i="1" smtClean="0">
                        <a:latin typeface="Cambria Math"/>
                      </a:rPr>
                      <m:t>)</m:t>
                    </m:r>
                  </m:oMath>
                </a14:m>
                <a:endParaRPr lang="en-US" sz="1800" dirty="0" smtClean="0">
                  <a:latin typeface="+mj-lt"/>
                </a:endParaRPr>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𝐶𝑜𝑟𝑟𝑆𝑦𝑚𝑅𝑥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𝑆𝑦𝑛𝑑𝑟𝑜𝑚𝑒</m:t>
                      </m:r>
                    </m:oMath>
                  </m:oMathPara>
                </a14:m>
                <a:endParaRPr lang="en-US" sz="1800" dirty="0" smtClean="0">
                  <a:latin typeface="+mj-lt"/>
                </a:endParaRPr>
              </a:p>
              <a:p>
                <a:pPr marL="0" indent="0" latinLnBrk="0">
                  <a:buNone/>
                </a:pPr>
                <a:endParaRPr lang="en-US" sz="1800" dirty="0" smtClean="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49" t="-741" r="-314" b="-2815"/>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8</a:t>
            </a:fld>
            <a:endParaRPr lang="en-US" dirty="0"/>
          </a:p>
        </p:txBody>
      </p:sp>
    </p:spTree>
    <p:extLst>
      <p:ext uri="{BB962C8B-B14F-4D97-AF65-F5344CB8AC3E}">
        <p14:creationId xmlns:p14="http://schemas.microsoft.com/office/powerpoint/2010/main" val="2233112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a:t>
            </a:r>
            <a:r>
              <a:rPr lang="en-US" dirty="0" err="1" smtClean="0"/>
              <a:t>SiPC</a:t>
            </a:r>
            <a:r>
              <a:rPr lang="en-US" dirty="0" smtClean="0"/>
              <a:t>(9,8) decoder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400" dirty="0" smtClean="0"/>
                  <a:t>Reliability measure for any symbol out of </a:t>
                </a:r>
                <a:r>
                  <a:rPr lang="en-US" sz="2400" dirty="0"/>
                  <a:t>9</a:t>
                </a:r>
                <a:r>
                  <a:rPr lang="en-US" sz="2400" dirty="0" smtClean="0"/>
                  <a:t> symbols</a:t>
                </a:r>
              </a:p>
              <a:p>
                <a:pPr marL="0" indent="0">
                  <a:buNone/>
                </a:pPr>
                <a:endParaRPr lang="en-US" sz="2000" b="0" i="1" dirty="0" smtClean="0">
                  <a:latin typeface="Cambria Math"/>
                </a:endParaRPr>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𝑅𝑒𝑙𝑖𝑎𝑏𝑖𝑙𝑖𝑡𝑦𝑀𝑒𝑎𝑠𝑢𝑟𝑒</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𝐶𝑜𝑟𝑟𝑀𝑎𝑡𝑟𝑖𝑥</m:t>
                      </m:r>
                      <m:d>
                        <m:dPr>
                          <m:ctrlPr>
                            <a:rPr lang="en-US" sz="2000" b="0" i="1" smtClean="0">
                              <a:latin typeface="Cambria Math"/>
                            </a:rPr>
                          </m:ctrlPr>
                        </m:dPr>
                        <m:e>
                          <m:r>
                            <a:rPr lang="en-US" sz="2000" b="0" i="1" smtClean="0">
                              <a:latin typeface="Cambria Math"/>
                            </a:rPr>
                            <m:t>𝑖</m:t>
                          </m:r>
                          <m:r>
                            <a:rPr lang="en-US" sz="2000" b="0" i="1" smtClean="0">
                              <a:latin typeface="Cambria Math"/>
                            </a:rPr>
                            <m:t>,</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e>
                      </m:d>
                      <m:r>
                        <a:rPr lang="en-US" sz="2000" b="0" i="1" smtClean="0">
                          <a:latin typeface="Cambria Math"/>
                        </a:rPr>
                        <m:t>−</m:t>
                      </m:r>
                      <m:r>
                        <a:rPr lang="en-US" sz="2000" b="0" i="1" smtClean="0">
                          <a:latin typeface="Cambria Math"/>
                        </a:rPr>
                        <m:t>𝐶𝑜𝑟𝑟𝑀𝑎𝑡𝑟𝑖𝑥</m:t>
                      </m:r>
                      <m:r>
                        <a:rPr lang="en-US" sz="2000" b="0" i="1" smtClean="0">
                          <a:latin typeface="Cambria Math"/>
                        </a:rPr>
                        <m:t>(</m:t>
                      </m:r>
                      <m:r>
                        <a:rPr lang="en-US" sz="2000" b="0" i="1" smtClean="0">
                          <a:latin typeface="Cambria Math"/>
                        </a:rPr>
                        <m:t>𝑖</m:t>
                      </m:r>
                      <m:r>
                        <a:rPr lang="en-US" sz="2000" b="0" i="1" smtClean="0">
                          <a:latin typeface="Cambria Math"/>
                        </a:rPr>
                        <m:t>,</m:t>
                      </m:r>
                      <m:r>
                        <a:rPr lang="en-US" sz="2000" b="0" i="1" smtClean="0">
                          <a:latin typeface="Cambria Math"/>
                        </a:rPr>
                        <m:t>𝐶𝑜𝑟𝑟𝑆𝑦𝑚𝑅𝑥</m:t>
                      </m:r>
                      <m:r>
                        <a:rPr lang="en-US" sz="2000" b="0" i="1" smtClean="0">
                          <a:latin typeface="Cambria Math"/>
                        </a:rPr>
                        <m:t>(</m:t>
                      </m:r>
                      <m:r>
                        <a:rPr lang="en-US" sz="2000" b="0" i="1" smtClean="0">
                          <a:latin typeface="Cambria Math"/>
                        </a:rPr>
                        <m:t>𝑖</m:t>
                      </m:r>
                      <m:r>
                        <a:rPr lang="en-US" sz="2000" b="0" i="1" smtClean="0">
                          <a:latin typeface="Cambria Math"/>
                        </a:rPr>
                        <m:t>))</m:t>
                      </m:r>
                    </m:oMath>
                  </m:oMathPara>
                </a14:m>
                <a:endParaRPr lang="en-US" sz="2400" dirty="0" smtClean="0"/>
              </a:p>
              <a:p>
                <a:pPr marL="0" indent="0">
                  <a:buNone/>
                </a:pPr>
                <a:endParaRPr lang="en-US" sz="2400" dirty="0" smtClean="0"/>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𝑎𝑝𝑝𝑙𝑦</m:t>
                      </m:r>
                      <m:r>
                        <a:rPr lang="en-US" sz="2000" b="0" i="1" smtClean="0">
                          <a:latin typeface="Cambria Math"/>
                        </a:rPr>
                        <m:t>,  </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 </m:t>
                      </m:r>
                      <m:r>
                        <a:rPr lang="en-US" sz="2000" b="0" i="1" smtClean="0">
                          <a:latin typeface="Cambria Math"/>
                        </a:rPr>
                        <m:t>𝑓𝑜𝑟</m:t>
                      </m:r>
                      <m:r>
                        <a:rPr lang="en-US" sz="2000" b="0" i="1" smtClean="0">
                          <a:latin typeface="Cambria Math"/>
                        </a:rPr>
                        <m:t> </m:t>
                      </m:r>
                      <m:r>
                        <a:rPr lang="en-US" sz="2000" b="0" i="1" smtClean="0">
                          <a:latin typeface="Cambria Math"/>
                        </a:rPr>
                        <m:t>𝑖</m:t>
                      </m:r>
                      <m:r>
                        <a:rPr lang="en-US" sz="2000" b="0" i="1" smtClean="0">
                          <a:latin typeface="Cambria Math"/>
                        </a:rPr>
                        <m:t> </m:t>
                      </m:r>
                      <m:r>
                        <a:rPr lang="en-US" sz="2000" b="0" i="1" smtClean="0">
                          <a:latin typeface="Cambria Math"/>
                        </a:rPr>
                        <m:t>𝑡h𝑎𝑡</m:t>
                      </m:r>
                      <m:r>
                        <a:rPr lang="en-US" sz="2000" b="0" i="1" smtClean="0">
                          <a:latin typeface="Cambria Math"/>
                        </a:rPr>
                        <m:t> </m:t>
                      </m:r>
                      <m:r>
                        <a:rPr lang="en-US" sz="2000" b="0" i="1" smtClean="0">
                          <a:latin typeface="Cambria Math"/>
                        </a:rPr>
                        <m:t>𝑚𝑖𝑛𝑖𝑚𝑖𝑧𝑒𝑠</m:t>
                      </m:r>
                      <m:r>
                        <a:rPr lang="en-US" sz="2000" b="0" i="1" smtClean="0">
                          <a:latin typeface="Cambria Math"/>
                        </a:rPr>
                        <m:t> </m:t>
                      </m:r>
                      <m:r>
                        <a:rPr lang="en-US" sz="2000" b="0" i="1" smtClean="0">
                          <a:latin typeface="Cambria Math"/>
                        </a:rPr>
                        <m:t>𝑅𝑒𝑎𝑙𝑖𝑏𝑖𝑙𝑖𝑡𝑦𝑀𝑒𝑎𝑠𝑢𝑟𝑒</m:t>
                      </m:r>
                    </m:oMath>
                  </m:oMathPara>
                </a14:m>
                <a:endParaRPr lang="en-US" sz="2000" dirty="0" smtClean="0"/>
              </a:p>
              <a:p>
                <a:pPr marL="0" indent="0">
                  <a:buNone/>
                </a:pPr>
                <a:endParaRPr lang="en-US" sz="24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9</a:t>
            </a:fld>
            <a:endParaRPr lang="en-US" dirty="0"/>
          </a:p>
        </p:txBody>
      </p:sp>
    </p:spTree>
    <p:extLst>
      <p:ext uri="{BB962C8B-B14F-4D97-AF65-F5344CB8AC3E}">
        <p14:creationId xmlns:p14="http://schemas.microsoft.com/office/powerpoint/2010/main" val="848035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44314</TotalTime>
  <Words>3086</Words>
  <Application>Microsoft Office PowerPoint</Application>
  <PresentationFormat>On-screen Show (4:3)</PresentationFormat>
  <Paragraphs>613</Paragraphs>
  <Slides>28</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1" baseType="lpstr">
      <vt:lpstr>Office Theme</vt:lpstr>
      <vt:lpstr>Document</vt:lpstr>
      <vt:lpstr>Visio</vt:lpstr>
      <vt:lpstr>PowerPoint Presentation</vt:lpstr>
      <vt:lpstr>Comments on FEC/multiple FECs</vt:lpstr>
      <vt:lpstr>General Comparison of BCH and RS codes</vt:lpstr>
      <vt:lpstr>Encoding complexity</vt:lpstr>
      <vt:lpstr>Decoding complexity</vt:lpstr>
      <vt:lpstr>Low complexity (63,51) BCH decoder (One Shot Algorithm) </vt:lpstr>
      <vt:lpstr>(63,51) BCH  step by  step decoder decoder</vt:lpstr>
      <vt:lpstr>Complexity of SiPC (9,8) decoder</vt:lpstr>
      <vt:lpstr>Complexity of SiPC(9,8) decoder</vt:lpstr>
      <vt:lpstr>Solution for single FEC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Kiran Bynam (08528174)</cp:lastModifiedBy>
  <cp:revision>950</cp:revision>
  <cp:lastPrinted>1998-02-10T13:28:06Z</cp:lastPrinted>
  <dcterms:created xsi:type="dcterms:W3CDTF">1999-11-08T18:59:45Z</dcterms:created>
  <dcterms:modified xsi:type="dcterms:W3CDTF">2014-12-12T04:04:24Z</dcterms:modified>
  <cp:contentStatus>Final</cp:contentStatus>
</cp:coreProperties>
</file>