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78" r:id="rId2"/>
    <p:sldId id="513" r:id="rId3"/>
    <p:sldId id="528" r:id="rId4"/>
    <p:sldId id="529" r:id="rId5"/>
    <p:sldId id="530" r:id="rId6"/>
    <p:sldId id="531" r:id="rId7"/>
    <p:sldId id="532" r:id="rId8"/>
    <p:sldId id="533" r:id="rId9"/>
    <p:sldId id="534" r:id="rId10"/>
    <p:sldId id="535" r:id="rId11"/>
    <p:sldId id="537" r:id="rId12"/>
    <p:sldId id="514" r:id="rId13"/>
    <p:sldId id="515" r:id="rId14"/>
    <p:sldId id="516" r:id="rId15"/>
    <p:sldId id="517" r:id="rId16"/>
    <p:sldId id="519" r:id="rId17"/>
    <p:sldId id="518" r:id="rId18"/>
    <p:sldId id="520" r:id="rId19"/>
    <p:sldId id="521" r:id="rId20"/>
    <p:sldId id="522" r:id="rId21"/>
    <p:sldId id="527" r:id="rId22"/>
    <p:sldId id="523" r:id="rId23"/>
    <p:sldId id="524" r:id="rId24"/>
    <p:sldId id="525" r:id="rId25"/>
    <p:sldId id="526"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915" autoAdjust="0"/>
  </p:normalViewPr>
  <p:slideViewPr>
    <p:cSldViewPr>
      <p:cViewPr varScale="1">
        <p:scale>
          <a:sx n="76" d="100"/>
          <a:sy n="76" d="100"/>
        </p:scale>
        <p:origin x="-1152" y="-8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dirty="0"/>
              <a:t>Page </a:t>
            </a:r>
            <a:fld id="{EFAE0237-7FB2-4B6B-B43D-7F5D801EDAB4}" type="slidenum">
              <a:rPr lang="en-US"/>
              <a:pPr/>
              <a:t>‹#›</a:t>
            </a:fld>
            <a:endParaRPr lang="en-US" dirty="0"/>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dirty="0">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dirty="0"/>
              <a:t>Page </a:t>
            </a:r>
            <a:fld id="{74F801F5-A82D-402B-9E99-F10C03DFC974}" type="slidenum">
              <a:rPr lang="en-US"/>
              <a:pPr/>
              <a:t>‹#›</a:t>
            </a:fld>
            <a:endParaRPr lang="en-US" dirty="0"/>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dirty="0"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0A8F1ED5-25F2-458B-9908-AE412DA48727}"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1CF66674-9D96-4619-B5A1-D7CA8272FE1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9693CDF3-27FE-4ECF-B1E4-4B9654B663A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dirty="0"/>
              <a:t>Slide </a:t>
            </a:r>
            <a:fld id="{08CC115A-BB95-4961-8189-074566017B33}" type="slidenum">
              <a:rPr lang="en-US" altLang="zh-CN"/>
              <a:pPr/>
              <a:t>‹#›</a:t>
            </a:fld>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D7B28C0-BB67-4036-BA37-A1CE406089F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C6AE035-72F6-4D72-9266-F7AEE524976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2D4674A9-EEF3-4363-A19D-B0F833FB6C6F}"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dirty="0"/>
              <a:t>Slide </a:t>
            </a:r>
            <a:fld id="{6590184A-F7FC-4E20-9600-04DF9954231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dirty="0"/>
              <a:t>Slide </a:t>
            </a:r>
            <a:fld id="{1C071315-537A-42B2-A340-6921EB7B77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AD550240-AE96-413A-9AC3-2D41864E5AC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59C3DB02-7CAC-4C19-9B08-B82D9BB5284E}"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dirty="0"/>
              <a:t>Slide </a:t>
            </a:r>
            <a:fld id="{9C39BDA9-6374-43D0-AECF-48C59A5E1E77}" type="slidenum">
              <a:rPr lang="en-US"/>
              <a:pPr/>
              <a:t>‹#›</a:t>
            </a:fld>
            <a:endParaRPr lang="en-US" dirty="0"/>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15-14-0664-02-004q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Dec </a:t>
            </a:r>
            <a:r>
              <a:rPr lang="en-US" sz="1400" b="1" dirty="0" smtClean="0">
                <a:latin typeface="+mj-lt"/>
              </a:rPr>
              <a:t>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Choice of BCH and </a:t>
            </a:r>
            <a:r>
              <a:rPr lang="en-US" altLang="zh-CN" sz="1800" dirty="0" err="1" smtClean="0">
                <a:solidFill>
                  <a:schemeClr val="tx2"/>
                </a:solidFill>
              </a:rPr>
              <a:t>SiPC</a:t>
            </a:r>
            <a:r>
              <a:rPr lang="en-US" altLang="zh-CN" sz="1800" dirty="0" smtClean="0">
                <a:solidFill>
                  <a:schemeClr val="tx2"/>
                </a:solidFill>
              </a:rPr>
              <a:t> Codes.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December</a:t>
            </a:r>
            <a:r>
              <a:rPr lang="en-US" altLang="zh-CN" sz="1800" dirty="0" smtClean="0">
                <a:solidFill>
                  <a:schemeClr val="accent1">
                    <a:lumMod val="75000"/>
                  </a:schemeClr>
                </a:solidFill>
              </a:rPr>
              <a:t>,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single FEC</a:t>
            </a:r>
            <a:endParaRPr lang="en-US" dirty="0"/>
          </a:p>
        </p:txBody>
      </p:sp>
      <p:sp>
        <p:nvSpPr>
          <p:cNvPr id="3" name="Content Placeholder 2"/>
          <p:cNvSpPr>
            <a:spLocks noGrp="1"/>
          </p:cNvSpPr>
          <p:nvPr>
            <p:ph idx="1"/>
          </p:nvPr>
        </p:nvSpPr>
        <p:spPr/>
        <p:txBody>
          <a:bodyPr/>
          <a:lstStyle/>
          <a:p>
            <a:r>
              <a:rPr lang="en-US" dirty="0" smtClean="0"/>
              <a:t>Use the concatenation of codes with </a:t>
            </a:r>
            <a:r>
              <a:rPr lang="en-US" dirty="0" err="1" smtClean="0"/>
              <a:t>SiPc</a:t>
            </a:r>
            <a:r>
              <a:rPr lang="en-US" dirty="0" smtClean="0"/>
              <a:t> as inner code and BCH as outer code</a:t>
            </a:r>
          </a:p>
          <a:p>
            <a:r>
              <a:rPr lang="en-US" dirty="0" smtClean="0"/>
              <a:t>SiPC code is optional.</a:t>
            </a:r>
          </a:p>
          <a:p>
            <a:r>
              <a:rPr lang="en-US" dirty="0" smtClean="0"/>
              <a:t>All data rates using SiPC code are optional for implementation</a:t>
            </a:r>
            <a:endParaRPr lang="en-US" dirty="0"/>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10</a:t>
            </a:fld>
            <a:endParaRPr lang="en-US"/>
          </a:p>
        </p:txBody>
      </p:sp>
    </p:spTree>
    <p:extLst>
      <p:ext uri="{BB962C8B-B14F-4D97-AF65-F5344CB8AC3E}">
        <p14:creationId xmlns:p14="http://schemas.microsoft.com/office/powerpoint/2010/main" val="42078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block diagram</a:t>
            </a:r>
            <a:endParaRPr lang="en-US" dirty="0"/>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11</a:t>
            </a:fld>
            <a:endParaRPr lang="en-US"/>
          </a:p>
        </p:txBody>
      </p:sp>
      <p:sp>
        <p:nvSpPr>
          <p:cNvPr id="28" name="Text Box 2"/>
          <p:cNvSpPr txBox="1">
            <a:spLocks noChangeArrowheads="1"/>
          </p:cNvSpPr>
          <p:nvPr/>
        </p:nvSpPr>
        <p:spPr bwMode="auto">
          <a:xfrm>
            <a:off x="838200" y="4724400"/>
            <a:ext cx="7010400" cy="468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ja-JP" b="1" dirty="0" smtClean="0">
                <a:latin typeface="Calibri" pitchFamily="34" charset="0"/>
                <a:ea typeface="宋体" pitchFamily="2" charset="-122"/>
                <a:cs typeface="Times New Roman" pitchFamily="18" charset="0"/>
              </a:rPr>
              <a:t>Replace Figure 12 with above block diagram</a:t>
            </a:r>
            <a:endParaRPr kumimoji="0" lang="en-US" altLang="ja-JP" sz="1200" b="1" i="0" u="none" strike="noStrike" cap="none" normalizeH="0" baseline="0" dirty="0" smtClean="0">
              <a:ln>
                <a:noFill/>
              </a:ln>
              <a:solidFill>
                <a:schemeClr val="tx1"/>
              </a:solidFill>
              <a:effectLst/>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34"/>
          <p:cNvSpPr>
            <a:spLocks noChangeArrowheads="1"/>
          </p:cNvSpPr>
          <p:nvPr/>
        </p:nvSpPr>
        <p:spPr bwMode="auto">
          <a:xfrm>
            <a:off x="0" y="5905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488" y="1828800"/>
            <a:ext cx="5624512" cy="20065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4365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12</a:t>
            </a:fld>
            <a:endParaRPr lang="en-US" dirty="0"/>
          </a:p>
        </p:txBody>
      </p:sp>
      <p:sp>
        <p:nvSpPr>
          <p:cNvPr id="5" name="TextBox 4"/>
          <p:cNvSpPr txBox="1"/>
          <p:nvPr/>
        </p:nvSpPr>
        <p:spPr>
          <a:xfrm>
            <a:off x="914400" y="914400"/>
            <a:ext cx="2140330" cy="369332"/>
          </a:xfrm>
          <a:prstGeom prst="rect">
            <a:avLst/>
          </a:prstGeom>
          <a:noFill/>
        </p:spPr>
        <p:txBody>
          <a:bodyPr wrap="none" rtlCol="0">
            <a:spAutoFit/>
          </a:bodyPr>
          <a:lstStyle/>
          <a:p>
            <a:r>
              <a:rPr lang="en-US" sz="1800" b="1" dirty="0" smtClean="0"/>
              <a:t>Resolution: </a:t>
            </a:r>
            <a:r>
              <a:rPr lang="en-US" sz="1800" b="1" u="sng" dirty="0" smtClean="0"/>
              <a:t>Revised</a:t>
            </a:r>
            <a:endParaRPr lang="en-US" sz="1800" b="1" u="sng" dirty="0"/>
          </a:p>
        </p:txBody>
      </p:sp>
      <p:sp>
        <p:nvSpPr>
          <p:cNvPr id="6" name="Rectangle 5"/>
          <p:cNvSpPr/>
          <p:nvPr/>
        </p:nvSpPr>
        <p:spPr>
          <a:xfrm>
            <a:off x="152400" y="1600200"/>
            <a:ext cx="8915400" cy="2554545"/>
          </a:xfrm>
          <a:prstGeom prst="rect">
            <a:avLst/>
          </a:prstGeom>
        </p:spPr>
        <p:txBody>
          <a:bodyPr wrap="square">
            <a:spAutoFit/>
          </a:bodyPr>
          <a:lstStyle/>
          <a:p>
            <a:pPr marL="171450" indent="-171450">
              <a:buFont typeface="Arial" panose="020B0604020202020204" pitchFamily="34" charset="0"/>
              <a:buChar char="•"/>
            </a:pPr>
            <a:r>
              <a:rPr lang="en-US" sz="1600" dirty="0" smtClean="0"/>
              <a:t>In MCS modes, apart from </a:t>
            </a:r>
            <a:r>
              <a:rPr lang="en-US" sz="1600" dirty="0" err="1" smtClean="0"/>
              <a:t>BCH+interleaving</a:t>
            </a:r>
            <a:r>
              <a:rPr lang="en-US" sz="1600" dirty="0" smtClean="0"/>
              <a:t> mode, a new set of modes with the  </a:t>
            </a:r>
            <a:r>
              <a:rPr lang="en-US" sz="1600" dirty="0"/>
              <a:t>concatenation of BCH codes and </a:t>
            </a:r>
            <a:r>
              <a:rPr lang="en-US" sz="1600" dirty="0" err="1"/>
              <a:t>SiPC</a:t>
            </a:r>
            <a:r>
              <a:rPr lang="en-US" sz="1600" dirty="0"/>
              <a:t> codes </a:t>
            </a:r>
            <a:r>
              <a:rPr lang="en-US" sz="1600" dirty="0" smtClean="0"/>
              <a:t>are  proposed.</a:t>
            </a:r>
          </a:p>
          <a:p>
            <a:pPr marL="171450" indent="-171450">
              <a:buFont typeface="Arial" panose="020B0604020202020204" pitchFamily="34" charset="0"/>
              <a:buChar char="•"/>
            </a:pPr>
            <a:r>
              <a:rPr lang="en-US" sz="1600" dirty="0" smtClean="0"/>
              <a:t> </a:t>
            </a:r>
            <a:r>
              <a:rPr lang="en-US" sz="1600" dirty="0"/>
              <a:t>Usage of </a:t>
            </a:r>
            <a:r>
              <a:rPr lang="en-US" sz="1600" dirty="0" smtClean="0"/>
              <a:t>concatenated </a:t>
            </a:r>
            <a:r>
              <a:rPr lang="en-US" sz="1600" dirty="0" err="1" smtClean="0"/>
              <a:t>BCH+SiPC</a:t>
            </a:r>
            <a:r>
              <a:rPr lang="en-US" sz="1600" dirty="0" smtClean="0"/>
              <a:t> is optional.</a:t>
            </a:r>
          </a:p>
          <a:p>
            <a:pPr marL="171450" indent="-171450">
              <a:buFont typeface="Arial" panose="020B0604020202020204" pitchFamily="34" charset="0"/>
              <a:buChar char="•"/>
            </a:pPr>
            <a:r>
              <a:rPr lang="en-US" sz="1600" dirty="0" smtClean="0"/>
              <a:t>Only one preamble format (P2) and one spreading format (C2) is used for SFD+PHR for all MCS modes.</a:t>
            </a:r>
          </a:p>
          <a:p>
            <a:endParaRPr lang="en-US" sz="1600" dirty="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r>
              <a:rPr lang="en-US" sz="1600" b="1" dirty="0" smtClean="0"/>
              <a:t>The following changes are be implemented into the draft</a:t>
            </a:r>
          </a:p>
          <a:p>
            <a:pPr marL="171450" indent="-171450">
              <a:buFont typeface="Arial" panose="020B0604020202020204" pitchFamily="34" charset="0"/>
              <a:buChar char="•"/>
            </a:pPr>
            <a:endParaRPr lang="en-US" sz="1600" b="1" dirty="0"/>
          </a:p>
          <a:p>
            <a:pPr marL="171450" indent="-171450">
              <a:buFont typeface="Arial" panose="020B0604020202020204" pitchFamily="34" charset="0"/>
              <a:buChar char="•"/>
            </a:pPr>
            <a:r>
              <a:rPr lang="en-US" sz="1600" b="1" dirty="0" smtClean="0"/>
              <a:t>Change all the MCS levels from MSC (0-5) to MCS (0-7).</a:t>
            </a:r>
            <a:endParaRPr lang="en-US" sz="1600" b="1" dirty="0"/>
          </a:p>
        </p:txBody>
      </p:sp>
    </p:spTree>
    <p:extLst>
      <p:ext uri="{BB962C8B-B14F-4D97-AF65-F5344CB8AC3E}">
        <p14:creationId xmlns:p14="http://schemas.microsoft.com/office/powerpoint/2010/main" val="136178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13</a:t>
            </a:fld>
            <a:endParaRPr lang="en-US" dirty="0"/>
          </a:p>
        </p:txBody>
      </p:sp>
      <p:sp>
        <p:nvSpPr>
          <p:cNvPr id="7" name="Rectangle 1"/>
          <p:cNvSpPr>
            <a:spLocks noChangeArrowheads="1"/>
          </p:cNvSpPr>
          <p:nvPr/>
        </p:nvSpPr>
        <p:spPr bwMode="auto">
          <a:xfrm>
            <a:off x="122722" y="2501682"/>
            <a:ext cx="8915400"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a:t>
            </a:r>
            <a:r>
              <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rPr>
              <a:t> 5, Table 46, Col. </a:t>
            </a:r>
            <a:r>
              <a:rPr lang="en-US" altLang="ja-JP" sz="2000" b="1" u="sng" dirty="0">
                <a:latin typeface="+mj-lt"/>
                <a:ea typeface="SimSun" pitchFamily="2" charset="-122"/>
                <a:cs typeface="Times New Roman" pitchFamily="18" charset="0"/>
              </a:rPr>
              <a:t>4</a:t>
            </a:r>
            <a:endPar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dirty="0" smtClean="0">
                <a:latin typeface="+mj-lt"/>
                <a:ea typeface="SimSun" pitchFamily="2" charset="-122"/>
                <a:cs typeface="Times New Roman" pitchFamily="18" charset="0"/>
              </a:rPr>
              <a:t>     Replace the sentence </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dirty="0" smtClean="0">
                <a:latin typeface="+mj-lt"/>
                <a:ea typeface="SimSun" pitchFamily="2" charset="-122"/>
                <a:cs typeface="Times New Roman" pitchFamily="18" charset="0"/>
              </a:rPr>
              <a:t>      “ </a:t>
            </a:r>
            <a:r>
              <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rPr>
              <a:t>For TASK PHYs, values 0-5 are valid:” with  </a:t>
            </a:r>
            <a:r>
              <a:rPr lang="en-US" altLang="ja-JP" sz="2000" dirty="0">
                <a:latin typeface="+mj-lt"/>
                <a:ea typeface="SimSun" pitchFamily="2" charset="-122"/>
                <a:cs typeface="Times New Roman" pitchFamily="18" charset="0"/>
              </a:rPr>
              <a:t>“ </a:t>
            </a:r>
            <a:r>
              <a:rPr lang="en-US" altLang="ja-JP" sz="2000" i="1" dirty="0">
                <a:latin typeface="+mj-lt"/>
                <a:ea typeface="SimSun" pitchFamily="2" charset="-122"/>
                <a:cs typeface="Times New Roman" pitchFamily="18" charset="0"/>
              </a:rPr>
              <a:t>For TASK PHYs, values </a:t>
            </a:r>
            <a:r>
              <a:rPr lang="en-US" altLang="ja-JP" sz="2000" i="1" dirty="0" smtClean="0">
                <a:latin typeface="+mj-lt"/>
                <a:ea typeface="SimSun" pitchFamily="2" charset="-122"/>
                <a:cs typeface="Times New Roman" pitchFamily="18" charset="0"/>
              </a:rPr>
              <a:t>0-7 </a:t>
            </a:r>
            <a:r>
              <a:rPr lang="en-US" altLang="ja-JP" sz="2000" i="1" dirty="0">
                <a:latin typeface="+mj-lt"/>
                <a:ea typeface="SimSun" pitchFamily="2" charset="-122"/>
                <a:cs typeface="Times New Roman" pitchFamily="18" charset="0"/>
              </a:rPr>
              <a:t>are valid</a:t>
            </a:r>
            <a:r>
              <a:rPr lang="en-US" altLang="ja-JP" sz="2000" i="1" dirty="0" smtClean="0">
                <a:latin typeface="+mj-lt"/>
                <a:ea typeface="SimSun" pitchFamily="2" charset="-122"/>
                <a:cs typeface="Times New Roman" pitchFamily="18" charset="0"/>
              </a:rPr>
              <a:t>:</a:t>
            </a:r>
            <a:r>
              <a:rPr lang="en-US" altLang="ja-JP" sz="2000" dirty="0" smtClean="0">
                <a:latin typeface="+mj-lt"/>
                <a:ea typeface="SimSun" pitchFamily="2" charset="-122"/>
                <a:cs typeface="Times New Roman" pitchFamily="18" charset="0"/>
              </a:rPr>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325147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14</a:t>
            </a:fld>
            <a:endParaRPr lang="en-US" dirty="0"/>
          </a:p>
        </p:txBody>
      </p:sp>
      <p:sp>
        <p:nvSpPr>
          <p:cNvPr id="7" name="Rectangle 1"/>
          <p:cNvSpPr>
            <a:spLocks noChangeArrowheads="1"/>
          </p:cNvSpPr>
          <p:nvPr/>
        </p:nvSpPr>
        <p:spPr bwMode="auto">
          <a:xfrm>
            <a:off x="122722" y="914400"/>
            <a:ext cx="89154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30.1.2.1.2</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r>
              <a:rPr lang="en-US" altLang="ja-JP" sz="2000" dirty="0" smtClean="0">
                <a:latin typeface="+mj-lt"/>
                <a:ea typeface="SimSun" pitchFamily="2" charset="-122"/>
                <a:cs typeface="Times New Roman" pitchFamily="18" charset="0"/>
              </a:rPr>
              <a:t>Delete Figure 7 and its caption.</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Delete Table 4 and its caption</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paragraph with the following text:</a:t>
            </a:r>
          </a:p>
          <a:p>
            <a:pPr lvl="0"/>
            <a:r>
              <a:rPr lang="en-US" altLang="ja-JP" sz="2000" dirty="0" smtClean="0">
                <a:latin typeface="+mj-lt"/>
                <a:ea typeface="SimSun" pitchFamily="2" charset="-122"/>
                <a:cs typeface="Times New Roman" pitchFamily="18" charset="0"/>
              </a:rPr>
              <a:t> “ </a:t>
            </a:r>
            <a:r>
              <a:rPr lang="en-US" sz="2000" i="1" dirty="0" smtClean="0"/>
              <a:t>The preamble field shall have an unique sequence of length 32 chips. The 32-chip sequence is given by</a:t>
            </a:r>
          </a:p>
          <a:p>
            <a:r>
              <a:rPr lang="en-US" altLang="ja-JP" sz="2000" dirty="0" smtClean="0">
                <a:latin typeface="+mj-lt"/>
                <a:ea typeface="SimSun" pitchFamily="2" charset="-122"/>
                <a:cs typeface="Times New Roman" pitchFamily="18" charset="0"/>
              </a:rPr>
              <a:t>[</a:t>
            </a:r>
            <a:r>
              <a:rPr lang="en-US" sz="2000" dirty="0" smtClean="0"/>
              <a:t>1   0  -1   0   0  -1   0  -1  1    0   1   0   0  -1   0   1  1    0   1   0   0  -1   0   1 -1    0   1   0   0   1   0   1] .”</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914426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15</a:t>
            </a:fld>
            <a:endParaRPr lang="en-US" dirty="0"/>
          </a:p>
        </p:txBody>
      </p:sp>
      <p:sp>
        <p:nvSpPr>
          <p:cNvPr id="7" name="Rectangle 1"/>
          <p:cNvSpPr>
            <a:spLocks noChangeArrowheads="1"/>
          </p:cNvSpPr>
          <p:nvPr/>
        </p:nvSpPr>
        <p:spPr bwMode="auto">
          <a:xfrm>
            <a:off x="261486" y="992088"/>
            <a:ext cx="89154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30.1.2.1.3</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entire paragraph with the following text</a:t>
            </a:r>
          </a:p>
          <a:p>
            <a:endParaRPr lang="en-US" sz="2000" dirty="0" smtClean="0"/>
          </a:p>
          <a:p>
            <a:r>
              <a:rPr lang="en-US" sz="2000" dirty="0" smtClean="0"/>
              <a:t>“ </a:t>
            </a:r>
            <a:r>
              <a:rPr lang="en-US" sz="2000" i="1" dirty="0" smtClean="0"/>
              <a:t>The </a:t>
            </a:r>
            <a:r>
              <a:rPr lang="en-US" sz="2000" i="1" dirty="0"/>
              <a:t>SFD field indicates the end of the SHR field and the beginning of the packet data. The SFD field shall consist of  a pattern of eight bits, [0 1 0 1 1 0 0 1</a:t>
            </a:r>
            <a:r>
              <a:rPr lang="en-US" sz="2000" i="1" dirty="0" smtClean="0"/>
              <a:t>], which are spread by a set of ternary sequences as detailed in 30.2.</a:t>
            </a:r>
          </a:p>
          <a:p>
            <a:endParaRPr lang="en-US" sz="2000" i="1" dirty="0" smtClean="0"/>
          </a:p>
          <a:p>
            <a:endParaRPr lang="en-US" sz="2000" i="1" dirty="0"/>
          </a:p>
          <a:p>
            <a:endParaRPr lang="en-US" sz="2000" i="1" dirty="0"/>
          </a:p>
          <a:p>
            <a:endParaRPr lang="en-US" sz="2000" i="1" dirty="0" smtClean="0"/>
          </a:p>
          <a:p>
            <a:endParaRPr lang="en-US" sz="2000" i="1" dirty="0"/>
          </a:p>
          <a:p>
            <a:endParaRPr lang="en-US" sz="2000" i="1" dirty="0" smtClean="0"/>
          </a:p>
          <a:p>
            <a:endParaRPr lang="en-US" sz="2000" i="1" dirty="0"/>
          </a:p>
          <a:p>
            <a:r>
              <a:rPr lang="en-US" sz="2000" i="1" dirty="0" smtClean="0"/>
              <a:t>“</a:t>
            </a:r>
            <a:endParaRPr lang="en-US" sz="2000" dirty="0"/>
          </a:p>
          <a:p>
            <a:pPr marR="0" lvl="0" algn="l" defTabSz="914400" rtl="0" eaLnBrk="1" fontAlgn="base" latinLnBrk="0" hangingPunct="1">
              <a:lnSpc>
                <a:spcPct val="100000"/>
              </a:lnSpc>
              <a:spcBef>
                <a:spcPct val="0"/>
              </a:spcBef>
              <a:spcAft>
                <a:spcPct val="0"/>
              </a:spcAft>
              <a:buClrTx/>
              <a:buSzTx/>
              <a:tabLst/>
            </a:pPr>
            <a:endParaRPr kumimoji="0" lang="en-US" altLang="ja-JP" sz="20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213400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4" name="TextBox 3"/>
          <p:cNvSpPr txBox="1"/>
          <p:nvPr/>
        </p:nvSpPr>
        <p:spPr>
          <a:xfrm>
            <a:off x="304800" y="928204"/>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a:t>
            </a:r>
            <a:r>
              <a:rPr lang="en-US" sz="1800" i="1" dirty="0" smtClean="0"/>
              <a:t>two FEC mechanisms </a:t>
            </a:r>
            <a:r>
              <a:rPr lang="en-US" sz="1800" i="1" dirty="0"/>
              <a:t>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742" y="2133600"/>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9446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
        <p:nvSpPr>
          <p:cNvPr id="4" name="TextBox 3"/>
          <p:cNvSpPr txBox="1"/>
          <p:nvPr/>
        </p:nvSpPr>
        <p:spPr>
          <a:xfrm>
            <a:off x="228600" y="990600"/>
            <a:ext cx="8534400"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5</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smtClean="0"/>
          </a:p>
          <a:p>
            <a:endParaRPr lang="en-US" sz="2000" dirty="0"/>
          </a:p>
          <a:p>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2984735365"/>
                  </p:ext>
                </p:extLst>
              </p:nvPr>
            </p:nvGraphicFramePr>
            <p:xfrm>
              <a:off x="457200" y="1981200"/>
              <a:ext cx="7772400" cy="2438400"/>
            </p:xfrm>
            <a:graphic>
              <a:graphicData uri="http://schemas.openxmlformats.org/drawingml/2006/table">
                <a:tbl>
                  <a:tblPr/>
                  <a:tblGrid>
                    <a:gridCol w="2590800"/>
                    <a:gridCol w="2590800"/>
                    <a:gridCol w="2590800"/>
                  </a:tblGrid>
                  <a:tr h="347345">
                    <a:tc>
                      <a:txBody>
                        <a:bodyPr/>
                        <a:lstStyle/>
                        <a:p>
                          <a:pPr marL="0" marR="0" algn="ctr">
                            <a:spcBef>
                              <a:spcPts val="0"/>
                            </a:spcBef>
                            <a:spcAft>
                              <a:spcPts val="0"/>
                            </a:spcAft>
                          </a:pPr>
                          <a:r>
                            <a:rPr lang="en-US" sz="1600" b="1" dirty="0">
                              <a:effectLst/>
                              <a:latin typeface="Times New Roman"/>
                              <a:ea typeface="SimSun"/>
                            </a:rPr>
                            <a:t>MCS field</a:t>
                          </a:r>
                          <a:endParaRPr lang="en-US" sz="24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600" b="1" i="1">
                                        <a:effectLst/>
                                        <a:latin typeface="Cambria Math"/>
                                        <a:ea typeface="SimSun"/>
                                      </a:rPr>
                                    </m:ctrlPr>
                                  </m:dPr>
                                  <m:e>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8</m:t>
                                        </m:r>
                                      </m:sub>
                                    </m:sSub>
                                    <m:r>
                                      <a:rPr lang="en-US" sz="1600">
                                        <a:effectLst/>
                                        <a:latin typeface="Cambria Math"/>
                                        <a:ea typeface="SimSun"/>
                                      </a:rPr>
                                      <m:t>, </m:t>
                                    </m:r>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9</m:t>
                                        </m:r>
                                      </m:sub>
                                    </m:sSub>
                                    <m:r>
                                      <a:rPr lang="en-US" sz="1600">
                                        <a:effectLst/>
                                        <a:latin typeface="Cambria Math"/>
                                        <a:ea typeface="SimSun"/>
                                      </a:rPr>
                                      <m:t>, </m:t>
                                    </m:r>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10</m:t>
                                        </m:r>
                                      </m:sub>
                                    </m:sSub>
                                  </m:e>
                                </m:d>
                              </m:oMath>
                            </m:oMathPara>
                          </a14:m>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SimSun"/>
                            </a:rPr>
                            <a:t>Modulation</a:t>
                          </a:r>
                          <a:endParaRPr lang="en-US" sz="2400" dirty="0">
                            <a:effectLst/>
                            <a:latin typeface="Times New Roman"/>
                            <a:ea typeface="SimSun"/>
                          </a:endParaRPr>
                        </a:p>
                        <a:p>
                          <a:pPr marL="0" marR="0" algn="ctr">
                            <a:spcBef>
                              <a:spcPts val="0"/>
                            </a:spcBef>
                            <a:spcAft>
                              <a:spcPts val="0"/>
                            </a:spcAft>
                          </a:pPr>
                          <a:r>
                            <a:rPr lang="en-US" sz="1600" b="1" dirty="0">
                              <a:effectLst/>
                              <a:latin typeface="Times New Roman"/>
                              <a:ea typeface="SimSun"/>
                            </a:rPr>
                            <a:t>format</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FEC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05">
                    <a:tc>
                      <a:txBody>
                        <a:bodyPr/>
                        <a:lstStyle/>
                        <a:p>
                          <a:pPr marL="0" marR="0" algn="ctr">
                            <a:spcBef>
                              <a:spcPts val="0"/>
                            </a:spcBef>
                            <a:spcAft>
                              <a:spcPts val="0"/>
                            </a:spcAft>
                          </a:pPr>
                          <a:r>
                            <a:rPr lang="en-US" sz="1600">
                              <a:effectLst/>
                              <a:latin typeface="Times New Roman"/>
                              <a:ea typeface="SimSun"/>
                            </a:rPr>
                            <a:t>(0, 0, 0)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dirty="0">
                              <a:effectLst/>
                              <a:latin typeface="Times New Roman"/>
                              <a:ea typeface="SimSun"/>
                            </a:rPr>
                            <a:t>(1, 0, 0)</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2/4-TASK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BCH with interleaving</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600">
                    <a:tc>
                      <a:txBody>
                        <a:bodyPr/>
                        <a:lstStyle/>
                        <a:p>
                          <a:pPr marL="0" marR="0" algn="ctr">
                            <a:spcBef>
                              <a:spcPts val="0"/>
                            </a:spcBef>
                            <a:spcAft>
                              <a:spcPts val="0"/>
                            </a:spcAft>
                          </a:pPr>
                          <a:r>
                            <a:rPr lang="en-US" sz="1600" dirty="0">
                              <a:effectLst/>
                              <a:latin typeface="Times New Roman"/>
                              <a:ea typeface="SimSun"/>
                            </a:rPr>
                            <a:t>(0, 1, 0)</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3/8-TASK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BCH with interleaving</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880">
                    <a:tc>
                      <a:txBody>
                        <a:bodyPr/>
                        <a:lstStyle/>
                        <a:p>
                          <a:pPr marL="0" marR="0" algn="ctr">
                            <a:spcBef>
                              <a:spcPts val="0"/>
                            </a:spcBef>
                            <a:spcAft>
                              <a:spcPts val="0"/>
                            </a:spcAft>
                          </a:pPr>
                          <a:r>
                            <a:rPr lang="en-US" sz="1600" dirty="0">
                              <a:effectLst/>
                              <a:latin typeface="Times New Roman"/>
                              <a:ea typeface="SimSun"/>
                            </a:rPr>
                            <a:t>(1, 1, 0)</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5/32-TASK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BCH with interleaving</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05">
                    <a:tc>
                      <a:txBody>
                        <a:bodyPr/>
                        <a:lstStyle/>
                        <a:p>
                          <a:pPr marL="0" marR="0" algn="ctr">
                            <a:spcBef>
                              <a:spcPts val="0"/>
                            </a:spcBef>
                            <a:spcAft>
                              <a:spcPts val="0"/>
                            </a:spcAft>
                          </a:pPr>
                          <a:r>
                            <a:rPr lang="en-US" sz="1600" dirty="0">
                              <a:effectLst/>
                              <a:latin typeface="Times New Roman"/>
                              <a:ea typeface="SimSun"/>
                            </a:rPr>
                            <a:t>(0, 0, 1)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1/1-TASK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dirty="0">
                              <a:effectLst/>
                              <a:latin typeface="Times New Roman"/>
                              <a:ea typeface="SimSun"/>
                            </a:rPr>
                            <a:t>(1, 0, 1)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2/4-TASK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dirty="0">
                              <a:effectLst/>
                              <a:latin typeface="Times New Roman"/>
                              <a:ea typeface="SimSun"/>
                            </a:rPr>
                            <a:t>(0, 1, </a:t>
                          </a:r>
                          <a:r>
                            <a:rPr lang="en-US" sz="1600" dirty="0" smtClean="0">
                              <a:effectLst/>
                              <a:latin typeface="Times New Roman"/>
                              <a:ea typeface="SimSun"/>
                            </a:rPr>
                            <a:t>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3/8-TASK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dirty="0">
                              <a:effectLst/>
                              <a:latin typeface="Times New Roman"/>
                              <a:ea typeface="SimSun"/>
                            </a:rPr>
                            <a:t>(1, 1, </a:t>
                          </a:r>
                          <a:r>
                            <a:rPr lang="en-US" sz="1600" dirty="0" smtClean="0">
                              <a:effectLst/>
                              <a:latin typeface="Times New Roman"/>
                              <a:ea typeface="SimSun"/>
                            </a:rPr>
                            <a:t>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5/32-TASK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2984735365"/>
                  </p:ext>
                </p:extLst>
              </p:nvPr>
            </p:nvGraphicFramePr>
            <p:xfrm>
              <a:off x="457200" y="1981200"/>
              <a:ext cx="7772400" cy="2438400"/>
            </p:xfrm>
            <a:graphic>
              <a:graphicData uri="http://schemas.openxmlformats.org/drawingml/2006/table">
                <a:tbl>
                  <a:tblPr/>
                  <a:tblGrid>
                    <a:gridCol w="2590800"/>
                    <a:gridCol w="2590800"/>
                    <a:gridCol w="2590800"/>
                  </a:tblGrid>
                  <a:tr h="487680">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t="-12500" r="-200000" b="-425000"/>
                          </a:stretch>
                        </a:blipFill>
                      </a:tcPr>
                    </a:tc>
                    <a:tc>
                      <a:txBody>
                        <a:bodyPr/>
                        <a:lstStyle/>
                        <a:p>
                          <a:pPr marL="0" marR="0" algn="ctr">
                            <a:spcBef>
                              <a:spcPts val="0"/>
                            </a:spcBef>
                            <a:spcAft>
                              <a:spcPts val="0"/>
                            </a:spcAft>
                          </a:pPr>
                          <a:r>
                            <a:rPr lang="en-US" sz="1600" b="1" dirty="0">
                              <a:effectLst/>
                              <a:latin typeface="Times New Roman"/>
                              <a:ea typeface="SimSun"/>
                            </a:rPr>
                            <a:t>Modulation</a:t>
                          </a:r>
                          <a:endParaRPr lang="en-US" sz="2400" dirty="0">
                            <a:effectLst/>
                            <a:latin typeface="Times New Roman"/>
                            <a:ea typeface="SimSun"/>
                          </a:endParaRPr>
                        </a:p>
                        <a:p>
                          <a:pPr marL="0" marR="0" algn="ctr">
                            <a:spcBef>
                              <a:spcPts val="0"/>
                            </a:spcBef>
                            <a:spcAft>
                              <a:spcPts val="0"/>
                            </a:spcAft>
                          </a:pPr>
                          <a:r>
                            <a:rPr lang="en-US" sz="1600" b="1" dirty="0">
                              <a:effectLst/>
                              <a:latin typeface="Times New Roman"/>
                              <a:ea typeface="SimSun"/>
                            </a:rPr>
                            <a:t>format</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FEC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(1, 0, 0)</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2/4-TASK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BCH with interleaving</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(0, 1, 0)</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3/8-TASK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BCH with interleaving</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(1, 1, 0)</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5/32-TASK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BCH with interleaving</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(0, 0, 1)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1/1-TASK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(1, 0, 1)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2/4-TASK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(0, 1, </a:t>
                          </a:r>
                          <a:r>
                            <a:rPr lang="en-US" sz="1600" dirty="0" smtClean="0">
                              <a:effectLst/>
                              <a:latin typeface="Times New Roman"/>
                              <a:ea typeface="SimSun"/>
                            </a:rPr>
                            <a:t>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3/8-TASK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dirty="0">
                              <a:effectLst/>
                              <a:latin typeface="Times New Roman"/>
                              <a:ea typeface="SimSun"/>
                            </a:rPr>
                            <a:t>(1, 1, </a:t>
                          </a:r>
                          <a:r>
                            <a:rPr lang="en-US" sz="1600" dirty="0" smtClean="0">
                              <a:effectLst/>
                              <a:latin typeface="Times New Roman"/>
                              <a:ea typeface="SimSun"/>
                            </a:rPr>
                            <a:t>1)</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5/32-TASK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Times New Roman"/>
                              <a:ea typeface="SimSun"/>
                            </a:rPr>
                            <a:t>BCH-</a:t>
                          </a:r>
                          <a:r>
                            <a:rPr lang="en-US" sz="1600" dirty="0" err="1" smtClean="0">
                              <a:effectLst/>
                              <a:latin typeface="Times New Roman"/>
                              <a:ea typeface="SimSun"/>
                            </a:rPr>
                            <a:t>SiPC</a:t>
                          </a:r>
                          <a:r>
                            <a:rPr lang="en-US" sz="1600" dirty="0" smtClean="0">
                              <a:effectLst/>
                              <a:latin typeface="Times New Roman"/>
                              <a:ea typeface="SimSun"/>
                            </a:rPr>
                            <a:t> concatenation</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757736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5" name="TextBox 4"/>
          <p:cNvSpPr txBox="1"/>
          <p:nvPr/>
        </p:nvSpPr>
        <p:spPr>
          <a:xfrm>
            <a:off x="457200" y="762000"/>
            <a:ext cx="8458200" cy="6047809"/>
          </a:xfrm>
          <a:prstGeom prst="rect">
            <a:avLst/>
          </a:prstGeom>
          <a:noFill/>
        </p:spPr>
        <p:txBody>
          <a:bodyPr wrap="square" rtlCol="0">
            <a:spAutoFit/>
          </a:bodyPr>
          <a:lstStyle/>
          <a:p>
            <a:r>
              <a:rPr lang="en-US" sz="1800" b="1" u="sng" dirty="0" smtClean="0"/>
              <a:t>In Page 14, Sub-clause 30.1.3:</a:t>
            </a:r>
            <a:r>
              <a:rPr lang="en-US" sz="1800" dirty="0" smtClean="0"/>
              <a:t> </a:t>
            </a:r>
          </a:p>
          <a:p>
            <a:r>
              <a:rPr lang="en-US" sz="1800" dirty="0" smtClean="0"/>
              <a:t>Replace the entire paragraph with following text</a:t>
            </a:r>
          </a:p>
          <a:p>
            <a:pPr marL="0" marR="0" algn="just">
              <a:spcBef>
                <a:spcPts val="0"/>
              </a:spcBef>
              <a:spcAft>
                <a:spcPts val="1200"/>
              </a:spcAft>
            </a:pPr>
            <a:r>
              <a:rPr lang="en-US" sz="1800" dirty="0">
                <a:latin typeface="Times New Roman"/>
                <a:ea typeface="SimSun"/>
              </a:rPr>
              <a:t>The PPDU signal, for a given modulation and coding format, shall be </a:t>
            </a:r>
            <a:r>
              <a:rPr lang="en-US" sz="1800" dirty="0" smtClean="0">
                <a:latin typeface="Times New Roman"/>
                <a:ea typeface="SimSun"/>
              </a:rPr>
              <a:t>generated</a:t>
            </a:r>
          </a:p>
          <a:p>
            <a:pPr marL="0" marR="0" algn="just">
              <a:spcBef>
                <a:spcPts val="0"/>
              </a:spcBef>
              <a:spcAft>
                <a:spcPts val="1200"/>
              </a:spcAft>
            </a:pPr>
            <a:r>
              <a:rPr lang="en-US" sz="1800" dirty="0" smtClean="0">
                <a:latin typeface="Times New Roman"/>
                <a:ea typeface="SimSun"/>
              </a:rPr>
              <a:t> </a:t>
            </a:r>
            <a:r>
              <a:rPr lang="en-US" sz="1800" dirty="0">
                <a:latin typeface="Times New Roman"/>
                <a:ea typeface="SimSun"/>
              </a:rPr>
              <a:t>by the following procedure:</a:t>
            </a:r>
          </a:p>
          <a:p>
            <a:pPr marL="457200" lvl="0" indent="-457200" algn="just">
              <a:spcBef>
                <a:spcPts val="300"/>
              </a:spcBef>
              <a:spcAft>
                <a:spcPts val="300"/>
              </a:spcAft>
              <a:buClr>
                <a:srgbClr val="000000"/>
              </a:buClr>
              <a:buSzPts val="1000"/>
              <a:buFont typeface="+mj-lt"/>
              <a:buAutoNum type="alphaLcParenR"/>
              <a:tabLst>
                <a:tab pos="685800" algn="l"/>
              </a:tabLst>
            </a:pPr>
            <a:r>
              <a:rPr lang="en-US" sz="1800" dirty="0" smtClean="0">
                <a:effectLst>
                  <a:outerShdw sx="0" sy="0">
                    <a:srgbClr val="000000"/>
                  </a:outerShdw>
                </a:effectLst>
                <a:latin typeface="Times New Roman"/>
                <a:ea typeface="SimSun"/>
              </a:rPr>
              <a:t>Generate the preamble field as explained in 301.2.1.2.</a:t>
            </a:r>
            <a:endParaRPr lang="en-US" sz="1800" dirty="0">
              <a:effectLst>
                <a:outerShdw sx="0" sy="0">
                  <a:srgbClr val="000000"/>
                </a:outerShdw>
              </a:effectLst>
              <a:latin typeface="Times New Roman"/>
              <a:ea typeface="SimSun"/>
            </a:endParaRPr>
          </a:p>
          <a:p>
            <a:pPr marL="457200" lvl="0" indent="-457200" algn="just">
              <a:spcBef>
                <a:spcPts val="300"/>
              </a:spcBef>
              <a:spcAft>
                <a:spcPts val="300"/>
              </a:spcAft>
              <a:buClr>
                <a:srgbClr val="000000"/>
              </a:buClr>
              <a:buSzPts val="1000"/>
              <a:buFont typeface="+mj-lt"/>
              <a:buAutoNum type="alphaLcParenR"/>
              <a:tabLst>
                <a:tab pos="685800" algn="l"/>
              </a:tabLst>
            </a:pPr>
            <a:r>
              <a:rPr lang="en-US" sz="1800" dirty="0" smtClean="0">
                <a:effectLst>
                  <a:outerShdw sx="0" sy="0">
                    <a:srgbClr val="000000"/>
                  </a:outerShdw>
                </a:effectLst>
                <a:latin typeface="Times New Roman"/>
                <a:ea typeface="SimSun"/>
              </a:rPr>
              <a:t>Generate the SFD field as explained in 30.1.2..1.3 and the </a:t>
            </a:r>
            <a:r>
              <a:rPr lang="en-US" sz="1800" dirty="0">
                <a:effectLst>
                  <a:outerShdw sx="0" sy="0">
                    <a:srgbClr val="000000"/>
                  </a:outerShdw>
                </a:effectLst>
                <a:latin typeface="Times New Roman"/>
                <a:ea typeface="SimSun"/>
              </a:rPr>
              <a:t>PHR field as explained in 30.1.2.2</a:t>
            </a:r>
            <a:r>
              <a:rPr lang="en-US" sz="1800" dirty="0" smtClean="0">
                <a:effectLst>
                  <a:outerShdw sx="0" sy="0">
                    <a:srgbClr val="000000"/>
                  </a:outerShdw>
                </a:effectLst>
                <a:latin typeface="Times New Roman"/>
                <a:ea typeface="SimSun"/>
              </a:rPr>
              <a:t>.</a:t>
            </a:r>
          </a:p>
          <a:p>
            <a:pPr marL="457200" lvl="0" indent="-457200" algn="just">
              <a:spcBef>
                <a:spcPts val="300"/>
              </a:spcBef>
              <a:spcAft>
                <a:spcPts val="300"/>
              </a:spcAft>
              <a:buClr>
                <a:srgbClr val="000000"/>
              </a:buClr>
              <a:buSzPts val="1000"/>
              <a:buFont typeface="+mj-lt"/>
              <a:buAutoNum type="alphaLcParenR"/>
              <a:tabLst>
                <a:tab pos="685800" algn="l"/>
              </a:tabLst>
            </a:pPr>
            <a:r>
              <a:rPr lang="en-US" sz="1800" dirty="0" smtClean="0">
                <a:effectLst>
                  <a:outerShdw sx="0" sy="0">
                    <a:srgbClr val="000000"/>
                  </a:outerShdw>
                </a:effectLst>
                <a:latin typeface="Times New Roman"/>
                <a:ea typeface="SimSun"/>
              </a:rPr>
              <a:t>Concatenate SFD and PHR fields. Perform spreading on the SFD+PHR field as explained in 30.2.</a:t>
            </a:r>
          </a:p>
          <a:p>
            <a:pPr marL="457200" lvl="0" indent="-457200" algn="just">
              <a:spcBef>
                <a:spcPts val="300"/>
              </a:spcBef>
              <a:spcAft>
                <a:spcPts val="300"/>
              </a:spcAft>
              <a:buClr>
                <a:srgbClr val="000000"/>
              </a:buClr>
              <a:buSzPts val="1000"/>
              <a:buFont typeface="+mj-lt"/>
              <a:buAutoNum type="alphaLcParenR"/>
              <a:tabLst>
                <a:tab pos="685800" algn="l"/>
              </a:tabLst>
            </a:pPr>
            <a:r>
              <a:rPr lang="en-US" sz="1800" dirty="0" smtClean="0">
                <a:effectLst>
                  <a:outerShdw sx="0" sy="0">
                    <a:srgbClr val="000000"/>
                  </a:outerShdw>
                </a:effectLst>
                <a:latin typeface="Times New Roman"/>
                <a:ea typeface="SimSun"/>
              </a:rPr>
              <a:t>Apply </a:t>
            </a:r>
            <a:r>
              <a:rPr lang="en-US" sz="1800" dirty="0">
                <a:effectLst>
                  <a:outerShdw sx="0" sy="0">
                    <a:srgbClr val="000000"/>
                  </a:outerShdw>
                </a:effectLst>
                <a:latin typeface="Times New Roman"/>
                <a:ea typeface="SimSun"/>
              </a:rPr>
              <a:t>modulation and coding formats on the </a:t>
            </a:r>
            <a:r>
              <a:rPr lang="en-US" sz="1800" dirty="0" smtClean="0">
                <a:effectLst>
                  <a:outerShdw sx="0" sy="0">
                    <a:srgbClr val="000000"/>
                  </a:outerShdw>
                </a:effectLst>
                <a:latin typeface="Times New Roman"/>
                <a:ea typeface="SimSun"/>
              </a:rPr>
              <a:t>PSDU as determined by the MCS of the PHR field.  Perform </a:t>
            </a:r>
            <a:r>
              <a:rPr lang="en-US" sz="1800" dirty="0">
                <a:effectLst>
                  <a:outerShdw sx="0" sy="0">
                    <a:srgbClr val="000000"/>
                  </a:outerShdw>
                </a:effectLst>
                <a:latin typeface="Times New Roman"/>
                <a:ea typeface="SimSun"/>
              </a:rPr>
              <a:t>pseudo-random </a:t>
            </a:r>
            <a:r>
              <a:rPr lang="en-US" sz="1800" dirty="0" smtClean="0">
                <a:effectLst>
                  <a:outerShdw sx="0" sy="0">
                    <a:srgbClr val="000000"/>
                  </a:outerShdw>
                </a:effectLst>
                <a:latin typeface="Times New Roman"/>
                <a:ea typeface="SimSun"/>
              </a:rPr>
              <a:t>chip </a:t>
            </a:r>
            <a:r>
              <a:rPr lang="en-US" sz="1800" dirty="0">
                <a:effectLst>
                  <a:outerShdw sx="0" sy="0">
                    <a:srgbClr val="000000"/>
                  </a:outerShdw>
                </a:effectLst>
                <a:latin typeface="Times New Roman"/>
                <a:ea typeface="SimSun"/>
              </a:rPr>
              <a:t>inversion on the </a:t>
            </a:r>
            <a:r>
              <a:rPr lang="en-US" sz="1800" dirty="0" smtClean="0">
                <a:effectLst>
                  <a:outerShdw sx="0" sy="0">
                    <a:srgbClr val="000000"/>
                  </a:outerShdw>
                </a:effectLst>
                <a:latin typeface="Times New Roman"/>
                <a:ea typeface="SimSun"/>
              </a:rPr>
              <a:t>resultant chips </a:t>
            </a:r>
            <a:r>
              <a:rPr lang="en-US" sz="1800" dirty="0">
                <a:effectLst>
                  <a:outerShdw sx="0" sy="0">
                    <a:srgbClr val="000000"/>
                  </a:outerShdw>
                </a:effectLst>
                <a:latin typeface="Times New Roman"/>
                <a:ea typeface="SimSun"/>
              </a:rPr>
              <a:t>to obtain the DATA field. This process is </a:t>
            </a:r>
            <a:r>
              <a:rPr lang="en-US" sz="1800" dirty="0" smtClean="0">
                <a:effectLst>
                  <a:outerShdw sx="0" sy="0">
                    <a:srgbClr val="000000"/>
                  </a:outerShdw>
                </a:effectLst>
                <a:latin typeface="Times New Roman"/>
                <a:ea typeface="SimSun"/>
              </a:rPr>
              <a:t>described </a:t>
            </a:r>
            <a:r>
              <a:rPr lang="en-US" sz="1800" dirty="0">
                <a:effectLst>
                  <a:outerShdw sx="0" sy="0">
                    <a:srgbClr val="000000"/>
                  </a:outerShdw>
                </a:effectLst>
                <a:latin typeface="Times New Roman"/>
                <a:ea typeface="SimSun"/>
              </a:rPr>
              <a:t>in 30.6. </a:t>
            </a:r>
          </a:p>
          <a:p>
            <a:pPr marL="457200" lvl="0" indent="-457200" algn="just">
              <a:spcBef>
                <a:spcPts val="300"/>
              </a:spcBef>
              <a:spcAft>
                <a:spcPts val="300"/>
              </a:spcAft>
              <a:buClr>
                <a:srgbClr val="000000"/>
              </a:buClr>
              <a:buSzPts val="1000"/>
              <a:buFont typeface="+mj-lt"/>
              <a:buAutoNum type="alphaLcParenR"/>
              <a:tabLst>
                <a:tab pos="685800" algn="l"/>
              </a:tabLst>
            </a:pPr>
            <a:r>
              <a:rPr lang="en-US" sz="1800" dirty="0" smtClean="0">
                <a:effectLst>
                  <a:outerShdw sx="0" sy="0">
                    <a:srgbClr val="000000"/>
                  </a:outerShdw>
                </a:effectLst>
                <a:latin typeface="Times New Roman"/>
                <a:ea typeface="SimSun"/>
              </a:rPr>
              <a:t>Concatenate </a:t>
            </a:r>
            <a:r>
              <a:rPr lang="en-US" sz="1800" dirty="0">
                <a:effectLst>
                  <a:outerShdw sx="0" sy="0">
                    <a:srgbClr val="000000"/>
                  </a:outerShdw>
                </a:effectLst>
                <a:latin typeface="Times New Roman"/>
                <a:ea typeface="SimSun"/>
              </a:rPr>
              <a:t>the </a:t>
            </a:r>
            <a:r>
              <a:rPr lang="en-US" sz="1800" dirty="0" smtClean="0">
                <a:effectLst>
                  <a:outerShdw sx="0" sy="0">
                    <a:srgbClr val="000000"/>
                  </a:outerShdw>
                </a:effectLst>
                <a:latin typeface="Times New Roman"/>
                <a:ea typeface="SimSun"/>
              </a:rPr>
              <a:t>preamble field, the spread SFD+PHR field, </a:t>
            </a:r>
            <a:r>
              <a:rPr lang="en-US" sz="1800" dirty="0">
                <a:effectLst>
                  <a:outerShdw sx="0" sy="0">
                    <a:srgbClr val="000000"/>
                  </a:outerShdw>
                </a:effectLst>
                <a:latin typeface="Times New Roman"/>
                <a:ea typeface="SimSun"/>
              </a:rPr>
              <a:t>and the DATA field</a:t>
            </a:r>
            <a:r>
              <a:rPr lang="en-US" sz="1800" dirty="0" smtClean="0">
                <a:effectLst>
                  <a:outerShdw sx="0" sy="0">
                    <a:srgbClr val="000000"/>
                  </a:outerShdw>
                </a:effectLst>
                <a:latin typeface="Times New Roman"/>
                <a:ea typeface="SimSun"/>
              </a:rPr>
              <a:t>,     </a:t>
            </a:r>
            <a:r>
              <a:rPr lang="en-US" sz="1800" dirty="0">
                <a:effectLst>
                  <a:outerShdw sx="0" sy="0">
                    <a:srgbClr val="000000"/>
                  </a:outerShdw>
                </a:effectLst>
                <a:latin typeface="Times New Roman"/>
                <a:ea typeface="SimSun"/>
              </a:rPr>
              <a:t>according to the format given in Figure 5, to generate PPDU.</a:t>
            </a:r>
          </a:p>
          <a:p>
            <a:pPr marL="457200" lvl="0" indent="-457200">
              <a:buClr>
                <a:srgbClr val="000000"/>
              </a:buClr>
              <a:buSzPts val="1000"/>
              <a:buFont typeface="+mj-lt"/>
              <a:buAutoNum type="alphaLcParenR"/>
            </a:pPr>
            <a:r>
              <a:rPr lang="en-US" sz="1800" dirty="0" smtClean="0">
                <a:effectLst>
                  <a:outerShdw sx="0" sy="0">
                    <a:srgbClr val="000000"/>
                  </a:outerShdw>
                </a:effectLst>
                <a:latin typeface="Times New Roman"/>
              </a:rPr>
              <a:t> Pass </a:t>
            </a:r>
            <a:r>
              <a:rPr lang="en-US" sz="1800" dirty="0">
                <a:effectLst>
                  <a:outerShdw sx="0" sy="0">
                    <a:srgbClr val="000000"/>
                  </a:outerShdw>
                </a:effectLst>
                <a:latin typeface="Times New Roman"/>
              </a:rPr>
              <a:t>the resultant chip sequence of the PPDU through the modulation </a:t>
            </a:r>
            <a:r>
              <a:rPr lang="en-US" sz="1800" dirty="0" smtClean="0">
                <a:effectLst>
                  <a:outerShdw sx="0" sy="0">
                    <a:srgbClr val="000000"/>
                  </a:outerShdw>
                </a:effectLst>
                <a:latin typeface="Times New Roman"/>
              </a:rPr>
              <a:t>block   </a:t>
            </a:r>
            <a:r>
              <a:rPr lang="en-US" sz="1800" dirty="0">
                <a:effectLst>
                  <a:outerShdw sx="0" sy="0">
                    <a:srgbClr val="000000"/>
                  </a:outerShdw>
                </a:effectLst>
                <a:latin typeface="Times New Roman"/>
              </a:rPr>
              <a:t>(</a:t>
            </a:r>
            <a:r>
              <a:rPr lang="en-US" sz="1800" dirty="0" smtClean="0">
                <a:effectLst>
                  <a:outerShdw sx="0" sy="0">
                    <a:srgbClr val="000000"/>
                  </a:outerShdw>
                </a:effectLst>
                <a:latin typeface="Times New Roman"/>
              </a:rPr>
              <a:t>as described </a:t>
            </a:r>
            <a:r>
              <a:rPr lang="en-US" sz="1800" dirty="0">
                <a:effectLst>
                  <a:outerShdw sx="0" sy="0">
                    <a:srgbClr val="000000"/>
                  </a:outerShdw>
                </a:effectLst>
                <a:latin typeface="Times New Roman"/>
              </a:rPr>
              <a:t>in 30.7), followed by the Gaussian pulse shaping </a:t>
            </a:r>
            <a:r>
              <a:rPr lang="en-US" sz="1800" dirty="0" smtClean="0">
                <a:effectLst>
                  <a:outerShdw sx="0" sy="0">
                    <a:srgbClr val="000000"/>
                  </a:outerShdw>
                </a:effectLst>
                <a:latin typeface="Times New Roman"/>
              </a:rPr>
              <a:t> filter </a:t>
            </a:r>
            <a:r>
              <a:rPr lang="en-US" sz="1800" dirty="0">
                <a:effectLst>
                  <a:outerShdw sx="0" sy="0">
                    <a:srgbClr val="000000"/>
                  </a:outerShdw>
                </a:effectLst>
                <a:latin typeface="Times New Roman"/>
              </a:rPr>
              <a:t>as described in 30.8.</a:t>
            </a:r>
          </a:p>
          <a:p>
            <a:endParaRPr lang="en-US" sz="1800" dirty="0"/>
          </a:p>
          <a:p>
            <a:endParaRPr lang="en-US" sz="1800" dirty="0"/>
          </a:p>
        </p:txBody>
      </p:sp>
    </p:spTree>
    <p:extLst>
      <p:ext uri="{BB962C8B-B14F-4D97-AF65-F5344CB8AC3E}">
        <p14:creationId xmlns:p14="http://schemas.microsoft.com/office/powerpoint/2010/main" val="1712753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
        <p:nvSpPr>
          <p:cNvPr id="5" name="TextBox 4"/>
          <p:cNvSpPr txBox="1"/>
          <p:nvPr/>
        </p:nvSpPr>
        <p:spPr>
          <a:xfrm>
            <a:off x="457200" y="762000"/>
            <a:ext cx="8458200" cy="2585323"/>
          </a:xfrm>
          <a:prstGeom prst="rect">
            <a:avLst/>
          </a:prstGeom>
          <a:noFill/>
        </p:spPr>
        <p:txBody>
          <a:bodyPr wrap="square" rtlCol="0">
            <a:spAutoFit/>
          </a:bodyPr>
          <a:lstStyle/>
          <a:p>
            <a:r>
              <a:rPr lang="en-US" sz="1800" b="1" u="sng" dirty="0" smtClean="0"/>
              <a:t>In Page 14, Figure 10</a:t>
            </a:r>
            <a:endParaRPr lang="en-US" sz="1800" dirty="0" smtClean="0"/>
          </a:p>
          <a:p>
            <a:r>
              <a:rPr lang="en-US" sz="1800" dirty="0" smtClean="0"/>
              <a:t>Change the text in the box “Spreading (C1 or C2)” to </a:t>
            </a:r>
            <a:r>
              <a:rPr lang="en-US" sz="1800" i="1" dirty="0" smtClean="0"/>
              <a:t>“Spreading”</a:t>
            </a:r>
          </a:p>
          <a:p>
            <a:endParaRPr lang="en-US" sz="1800" i="1" dirty="0">
              <a:effectLst>
                <a:outerShdw sx="0" sy="0">
                  <a:srgbClr val="000000"/>
                </a:outerShdw>
              </a:effectLst>
              <a:latin typeface="Times New Roman"/>
            </a:endParaRPr>
          </a:p>
          <a:p>
            <a:r>
              <a:rPr lang="en-US" sz="1800" b="1" dirty="0" smtClean="0">
                <a:effectLst>
                  <a:outerShdw sx="0" sy="0">
                    <a:srgbClr val="000000"/>
                  </a:outerShdw>
                </a:effectLst>
                <a:latin typeface="Times New Roman"/>
              </a:rPr>
              <a:t>New figure will be provided</a:t>
            </a:r>
            <a:endParaRPr lang="en-US" sz="1800" b="1" dirty="0">
              <a:effectLst>
                <a:outerShdw sx="0" sy="0">
                  <a:srgbClr val="000000"/>
                </a:outerShdw>
              </a:effectLst>
              <a:latin typeface="Times New Roman"/>
            </a:endParaRPr>
          </a:p>
          <a:p>
            <a:endParaRPr lang="en-US" sz="1800" dirty="0"/>
          </a:p>
          <a:p>
            <a:endParaRPr lang="en-US" sz="1800" dirty="0" smtClean="0"/>
          </a:p>
          <a:p>
            <a:endParaRPr lang="en-US" sz="1800" dirty="0"/>
          </a:p>
          <a:p>
            <a:endParaRPr lang="en-US" sz="1800" dirty="0" smtClean="0"/>
          </a:p>
          <a:p>
            <a:endParaRPr lang="en-US" sz="1800" dirty="0"/>
          </a:p>
        </p:txBody>
      </p:sp>
    </p:spTree>
    <p:extLst>
      <p:ext uri="{BB962C8B-B14F-4D97-AF65-F5344CB8AC3E}">
        <p14:creationId xmlns:p14="http://schemas.microsoft.com/office/powerpoint/2010/main" val="1463509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54398860"/>
              </p:ext>
            </p:extLst>
          </p:nvPr>
        </p:nvGraphicFramePr>
        <p:xfrm>
          <a:off x="381000" y="1295400"/>
          <a:ext cx="7086600" cy="1386840"/>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16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30.4.3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4927937"/>
            <a:ext cx="6601487" cy="1015663"/>
          </a:xfrm>
          <a:prstGeom prst="rect">
            <a:avLst/>
          </a:prstGeom>
          <a:noFill/>
        </p:spPr>
        <p:txBody>
          <a:bodyPr wrap="none" rtlCol="0">
            <a:spAutoFit/>
          </a:bodyPr>
          <a:lstStyle/>
          <a:p>
            <a:r>
              <a:rPr lang="en-US" sz="2000" b="1" dirty="0" smtClean="0"/>
              <a:t>Resolution:</a:t>
            </a:r>
            <a:r>
              <a:rPr lang="en-US" sz="2000" b="1" u="sng" dirty="0"/>
              <a:t> Revised</a:t>
            </a:r>
            <a:endParaRPr lang="en-US" sz="2000" b="1" dirty="0" smtClean="0"/>
          </a:p>
          <a:p>
            <a:r>
              <a:rPr lang="en-US" sz="2000" dirty="0" smtClean="0"/>
              <a:t>Justification are given in slide #3 to slide # </a:t>
            </a:r>
            <a:r>
              <a:rPr lang="en-US" sz="2000" dirty="0" smtClean="0"/>
              <a:t>11.</a:t>
            </a:r>
            <a:endParaRPr lang="en-US" sz="2000" dirty="0" smtClean="0"/>
          </a:p>
          <a:p>
            <a:r>
              <a:rPr lang="en-US" sz="2000" dirty="0" smtClean="0"/>
              <a:t>Resolution and the changes are provided in slide#12 onwards. </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98795759"/>
              </p:ext>
            </p:extLst>
          </p:nvPr>
        </p:nvGraphicFramePr>
        <p:xfrm>
          <a:off x="457200" y="3032760"/>
          <a:ext cx="7086600" cy="1065102"/>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1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1298</a:t>
                      </a:r>
                      <a:endParaRPr lang="en-US" sz="1100" u="none" strike="noStrike" dirty="0" smtClean="0">
                        <a:effectLst/>
                      </a:endParaRP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Ben Rolfe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13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30.1.2.2.4</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b="0" i="0" u="none" strike="noStrike" dirty="0">
                          <a:solidFill>
                            <a:schemeClr val="tx1"/>
                          </a:solidFill>
                          <a:effectLst/>
                          <a:latin typeface="+mn-lt"/>
                        </a:rPr>
                        <a:t>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000" b="0" i="0" u="none" strike="noStrike">
                          <a:effectLst/>
                          <a:latin typeface="Arial"/>
                        </a:rPr>
                        <a:t>Support for 2 FEC schemes adds complexity without clear benefit. Pick a codeing method and stick with it.  </a:t>
                      </a:r>
                    </a:p>
                  </a:txBody>
                  <a:tcPr marL="9525" marR="9525" marT="9525" marB="0" anchor="ctr"/>
                </a:tc>
                <a:tc>
                  <a:txBody>
                    <a:bodyPr/>
                    <a:lstStyle/>
                    <a:p>
                      <a:pPr algn="l" fontAlgn="ctr"/>
                      <a:r>
                        <a:rPr lang="en-US" sz="1000" b="0" i="0" u="none" strike="noStrike" dirty="0">
                          <a:effectLst/>
                          <a:latin typeface="Arial"/>
                        </a:rPr>
                        <a:t>see comment</a:t>
                      </a:r>
                    </a:p>
                  </a:txBody>
                  <a:tcPr marL="9525" marR="9525" marT="9525" marB="0" anchor="ctr"/>
                </a:tc>
              </a:tr>
            </a:tbl>
          </a:graphicData>
        </a:graphic>
      </p:graphicFrame>
    </p:spTree>
    <p:extLst>
      <p:ext uri="{BB962C8B-B14F-4D97-AF65-F5344CB8AC3E}">
        <p14:creationId xmlns:p14="http://schemas.microsoft.com/office/powerpoint/2010/main" val="232961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sp>
        <p:nvSpPr>
          <p:cNvPr id="5" name="TextBox 4"/>
          <p:cNvSpPr txBox="1"/>
          <p:nvPr/>
        </p:nvSpPr>
        <p:spPr>
          <a:xfrm>
            <a:off x="304800" y="914400"/>
            <a:ext cx="8686800" cy="4031873"/>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14, </a:t>
            </a:r>
            <a:r>
              <a:rPr lang="en-US" sz="1600" b="1" dirty="0" err="1" smtClean="0"/>
              <a:t>Subclause</a:t>
            </a:r>
            <a:r>
              <a:rPr lang="en-US" sz="1600" b="1" dirty="0" smtClean="0"/>
              <a:t> 30.2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dirty="0" smtClean="0"/>
              <a:t>Rename the title of the sub-clause 30.2 as  </a:t>
            </a:r>
            <a:r>
              <a:rPr lang="en-US" sz="1600" b="1" i="1" dirty="0" smtClean="0"/>
              <a:t>“Spreading of the SFD and PHR fields” </a:t>
            </a:r>
          </a:p>
          <a:p>
            <a:endParaRPr lang="en-US" sz="1600" b="1" i="1" dirty="0" smtClean="0"/>
          </a:p>
          <a:p>
            <a:pPr marL="285750" indent="-285750">
              <a:buFont typeface="Arial" panose="020B0604020202020204" pitchFamily="34" charset="0"/>
              <a:buChar char="•"/>
            </a:pPr>
            <a:r>
              <a:rPr lang="en-US" sz="1600" dirty="0" smtClean="0"/>
              <a:t>Replace the entire paragraph with the following text</a:t>
            </a:r>
          </a:p>
          <a:p>
            <a:endParaRPr lang="en-US" sz="1600" dirty="0" smtClean="0"/>
          </a:p>
          <a:p>
            <a:r>
              <a:rPr lang="en-US" sz="1600" dirty="0" smtClean="0"/>
              <a:t>“</a:t>
            </a:r>
            <a:r>
              <a:rPr lang="en-US" sz="1600" i="1" dirty="0" smtClean="0"/>
              <a:t>The bits in the SFD/PHR field are spread using the following mapping as shown in Table 6. The spreading sequences are of length 8 chips”</a:t>
            </a:r>
          </a:p>
          <a:p>
            <a:endParaRPr lang="en-US" sz="1600" i="1" dirty="0"/>
          </a:p>
          <a:p>
            <a:r>
              <a:rPr lang="en-US" sz="1600" dirty="0" smtClean="0"/>
              <a:t>Replace Table 6 with the following table:</a:t>
            </a:r>
          </a:p>
          <a:p>
            <a:endParaRPr lang="en-US" sz="1600" dirty="0" smtClean="0"/>
          </a:p>
          <a:p>
            <a:endParaRPr lang="en-US" sz="1600" dirty="0" smtClean="0"/>
          </a:p>
          <a:p>
            <a:pPr marL="285750" indent="-285750">
              <a:buFont typeface="Arial" panose="020B0604020202020204" pitchFamily="34" charset="0"/>
              <a:buChar char="•"/>
            </a:pPr>
            <a:endParaRPr lang="en-US" sz="1600" b="1" i="1" dirty="0" smtClean="0"/>
          </a:p>
          <a:p>
            <a:endParaRPr lang="en-US" sz="1600" b="1" dirty="0" smtClean="0"/>
          </a:p>
          <a:p>
            <a:endParaRPr lang="en-US" sz="1600" b="1" dirty="0"/>
          </a:p>
          <a:p>
            <a:r>
              <a:rPr lang="en-US" sz="1600" b="1" dirty="0" smtClean="0"/>
              <a:t> </a:t>
            </a:r>
            <a:endParaRPr lang="en-US" sz="1600" b="1" dirty="0"/>
          </a:p>
        </p:txBody>
      </p:sp>
      <p:graphicFrame>
        <p:nvGraphicFramePr>
          <p:cNvPr id="2" name="Table 1"/>
          <p:cNvGraphicFramePr>
            <a:graphicFrameLocks noGrp="1"/>
          </p:cNvGraphicFramePr>
          <p:nvPr>
            <p:extLst>
              <p:ext uri="{D42A27DB-BD31-4B8C-83A1-F6EECF244321}">
                <p14:modId xmlns:p14="http://schemas.microsoft.com/office/powerpoint/2010/main" val="2684382176"/>
              </p:ext>
            </p:extLst>
          </p:nvPr>
        </p:nvGraphicFramePr>
        <p:xfrm>
          <a:off x="2286000" y="3657600"/>
          <a:ext cx="4114800" cy="1371600"/>
        </p:xfrm>
        <a:graphic>
          <a:graphicData uri="http://schemas.openxmlformats.org/drawingml/2006/table">
            <a:tbl>
              <a:tblPr firstRow="1" bandRow="1"/>
              <a:tblGrid>
                <a:gridCol w="2057400"/>
                <a:gridCol w="2057400"/>
              </a:tblGrid>
              <a:tr h="674829">
                <a:tc>
                  <a:txBody>
                    <a:bodyPr/>
                    <a:lstStyle/>
                    <a:p>
                      <a:pPr marL="0" marR="0" algn="ctr">
                        <a:spcBef>
                          <a:spcPts val="0"/>
                        </a:spcBef>
                        <a:spcAft>
                          <a:spcPts val="0"/>
                        </a:spcAft>
                      </a:pPr>
                      <a:r>
                        <a:rPr lang="en-US" sz="1400" b="1" dirty="0">
                          <a:effectLst/>
                          <a:latin typeface="Times New Roman"/>
                          <a:ea typeface="SimSun"/>
                        </a:rPr>
                        <a:t>SFD/PHR bit</a:t>
                      </a:r>
                      <a:endParaRPr lang="en-US" sz="2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SimSun"/>
                        </a:rPr>
                        <a:t>Bit –to-sequence mapping</a:t>
                      </a:r>
                      <a:endParaRPr lang="en-US" sz="2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92">
                <a:tc>
                  <a:txBody>
                    <a:bodyPr/>
                    <a:lstStyle/>
                    <a:p>
                      <a:pPr marL="0" marR="0" algn="ctr">
                        <a:lnSpc>
                          <a:spcPct val="115000"/>
                        </a:lnSpc>
                        <a:spcBef>
                          <a:spcPts val="0"/>
                        </a:spcBef>
                        <a:spcAft>
                          <a:spcPts val="0"/>
                        </a:spcAft>
                      </a:pPr>
                      <a:r>
                        <a:rPr lang="en-US" sz="1400" dirty="0">
                          <a:effectLst/>
                          <a:latin typeface="Times New Roman"/>
                          <a:ea typeface="SimSun"/>
                        </a:rPr>
                        <a:t>0</a:t>
                      </a:r>
                      <a:endParaRPr lang="en-US" sz="2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SimSun"/>
                        </a:rPr>
                        <a:t> [1 0 -1 0 0 -1 0 1]</a:t>
                      </a:r>
                      <a:endParaRPr lang="en-US" sz="2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679">
                <a:tc>
                  <a:txBody>
                    <a:bodyPr/>
                    <a:lstStyle/>
                    <a:p>
                      <a:pPr marL="0" marR="0" algn="ctr">
                        <a:lnSpc>
                          <a:spcPct val="115000"/>
                        </a:lnSpc>
                        <a:spcBef>
                          <a:spcPts val="0"/>
                        </a:spcBef>
                        <a:spcAft>
                          <a:spcPts val="0"/>
                        </a:spcAft>
                      </a:pPr>
                      <a:r>
                        <a:rPr lang="en-US" sz="1400">
                          <a:effectLst/>
                          <a:latin typeface="Times New Roman"/>
                          <a:ea typeface="Malgun Gothic"/>
                        </a:rPr>
                        <a:t>1</a:t>
                      </a:r>
                      <a:endParaRPr lang="en-US" sz="20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Malgun Gothic"/>
                        </a:rPr>
                        <a:t> [0 -1 0 1 1 0 -1 0]</a:t>
                      </a:r>
                      <a:endParaRPr lang="en-US" sz="2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914400" y="5562600"/>
            <a:ext cx="1941557" cy="369332"/>
          </a:xfrm>
          <a:prstGeom prst="rect">
            <a:avLst/>
          </a:prstGeom>
          <a:noFill/>
        </p:spPr>
        <p:txBody>
          <a:bodyPr wrap="none" rtlCol="0">
            <a:spAutoFit/>
          </a:bodyPr>
          <a:lstStyle/>
          <a:p>
            <a:r>
              <a:rPr lang="en-US" sz="1800" dirty="0" smtClean="0"/>
              <a:t>Delete clause  30.3</a:t>
            </a:r>
            <a:endParaRPr lang="en-US" sz="1800" dirty="0"/>
          </a:p>
        </p:txBody>
      </p:sp>
    </p:spTree>
    <p:extLst>
      <p:ext uri="{BB962C8B-B14F-4D97-AF65-F5344CB8AC3E}">
        <p14:creationId xmlns:p14="http://schemas.microsoft.com/office/powerpoint/2010/main" val="2953929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sp>
        <p:nvSpPr>
          <p:cNvPr id="5" name="TextBox 4"/>
          <p:cNvSpPr txBox="1"/>
          <p:nvPr/>
        </p:nvSpPr>
        <p:spPr>
          <a:xfrm>
            <a:off x="304800" y="914400"/>
            <a:ext cx="8686800" cy="2800767"/>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15, Sub-clause 30.4.1 </a:t>
            </a:r>
          </a:p>
          <a:p>
            <a:r>
              <a:rPr lang="en-US" sz="1600" b="1" dirty="0" smtClean="0"/>
              <a:t>Replace the sentences in Ln.10-Ln 13 with the following text:</a:t>
            </a:r>
          </a:p>
          <a:p>
            <a:endParaRPr lang="en-US" sz="1600" b="1" dirty="0" smtClean="0"/>
          </a:p>
          <a:p>
            <a:r>
              <a:rPr lang="en-US" sz="1600" i="1" dirty="0" smtClean="0"/>
              <a:t>“MCS </a:t>
            </a:r>
            <a:r>
              <a:rPr lang="en-US" sz="1600" i="1" dirty="0"/>
              <a:t>specifies modulation and coding schemes to be applied on the PSDU. </a:t>
            </a:r>
            <a:r>
              <a:rPr lang="en-US" sz="1600" i="1" dirty="0" smtClean="0"/>
              <a:t>In </a:t>
            </a:r>
            <a:r>
              <a:rPr lang="en-US" sz="1600" i="1" dirty="0"/>
              <a:t>any given frequency band of operation, </a:t>
            </a:r>
            <a:r>
              <a:rPr lang="en-US" sz="1600" i="1" dirty="0" smtClean="0"/>
              <a:t>eight </a:t>
            </a:r>
            <a:r>
              <a:rPr lang="en-US" sz="1600" i="1" dirty="0"/>
              <a:t>modes of MCS (</a:t>
            </a:r>
            <a:r>
              <a:rPr lang="en-US" sz="1600" i="1" dirty="0" smtClean="0"/>
              <a:t>0-7) </a:t>
            </a:r>
            <a:r>
              <a:rPr lang="en-US" sz="1600" i="1" dirty="0"/>
              <a:t>are defined based on the data rates. </a:t>
            </a:r>
            <a:r>
              <a:rPr lang="en-US" sz="1600" i="1" dirty="0" smtClean="0"/>
              <a:t>When MCS = 0, 1, 2, 3, BCH with interleaving shall be used, and when MCS = 4, 5, 6, 7,  concatenation of BCH with interleaving and </a:t>
            </a:r>
            <a:r>
              <a:rPr lang="en-US" sz="1600" i="1" dirty="0" err="1" smtClean="0"/>
              <a:t>SiPC</a:t>
            </a:r>
            <a:r>
              <a:rPr lang="en-US" sz="1600" i="1" dirty="0" smtClean="0"/>
              <a:t> shall be used. MCS (0-3) are mandatory and MCS (4-7) are optional. The </a:t>
            </a:r>
            <a:r>
              <a:rPr lang="en-US" sz="1600" i="1" dirty="0"/>
              <a:t>MCS, </a:t>
            </a:r>
            <a:r>
              <a:rPr lang="en-US" sz="1600" i="1" dirty="0" smtClean="0"/>
              <a:t>and </a:t>
            </a:r>
            <a:r>
              <a:rPr lang="en-US" sz="1600" i="1" dirty="0"/>
              <a:t>corresponding data rates for different frequency bands are provided in Table 7, Table 8 and Table 9. Also, for each modulation format, the parameters such as constellation size (Q), modulation order (M), spreading sequence length (L), and spreading factor (SF) are given in these tables</a:t>
            </a:r>
            <a:r>
              <a:rPr lang="en-US" sz="1600" i="1" dirty="0" smtClean="0"/>
              <a:t>.”</a:t>
            </a:r>
            <a:endParaRPr lang="en-US" sz="1600" i="1" dirty="0"/>
          </a:p>
          <a:p>
            <a:endParaRPr lang="en-US" sz="1600" b="1" dirty="0"/>
          </a:p>
        </p:txBody>
      </p:sp>
    </p:spTree>
    <p:extLst>
      <p:ext uri="{BB962C8B-B14F-4D97-AF65-F5344CB8AC3E}">
        <p14:creationId xmlns:p14="http://schemas.microsoft.com/office/powerpoint/2010/main" val="4223858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22</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8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531177631"/>
              </p:ext>
            </p:extLst>
          </p:nvPr>
        </p:nvGraphicFramePr>
        <p:xfrm>
          <a:off x="609600" y="2057401"/>
          <a:ext cx="7543800" cy="4070096"/>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15000"/>
                        </a:lnSpc>
                        <a:spcBef>
                          <a:spcPts val="0"/>
                        </a:spcBef>
                        <a:spcAft>
                          <a:spcPts val="1000"/>
                        </a:spcAft>
                      </a:pPr>
                      <a:r>
                        <a:rPr lang="en-US" sz="1200" b="1" dirty="0">
                          <a:effectLst/>
                          <a:latin typeface="Calibri"/>
                          <a:ea typeface="SimSun"/>
                          <a:cs typeface="Times New Roman"/>
                        </a:rPr>
                        <a:t>MCS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15000"/>
                        </a:lnSpc>
                        <a:spcBef>
                          <a:spcPts val="0"/>
                        </a:spcBef>
                        <a:spcAft>
                          <a:spcPts val="100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Data rate (kbps)</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809.5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404.8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303.5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126.5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719.5</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359.8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269.7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a:solidFill>
                            <a:srgbClr val="000000"/>
                          </a:solidFill>
                          <a:effectLst/>
                          <a:latin typeface="Calibri"/>
                          <a:ea typeface="SimSun"/>
                          <a:cs typeface="Times New Roman"/>
                        </a:rPr>
                        <a:t>112.4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580632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23</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9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513099368"/>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a:effectLst/>
                          <a:latin typeface="Calibri"/>
                          <a:ea typeface="SimSun"/>
                          <a:cs typeface="Times New Roman"/>
                        </a:rPr>
                        <a:t>MCS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485.7</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242.8</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182.14</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75.9</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431.74</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215.87</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161.9</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5157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24</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16-17,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10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279379866"/>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a:effectLst/>
                          <a:latin typeface="Calibri"/>
                          <a:ea typeface="SimSun"/>
                          <a:cs typeface="Times New Roman"/>
                        </a:rPr>
                        <a:t>MCS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202.375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101.2</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75.875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BCH</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31.625</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179.9</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89.94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28.1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8416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25</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04800" y="914400"/>
                <a:ext cx="8686800" cy="6986528"/>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    Replace Figure 12 with the new figure (figure will be provided)</a:t>
                </a:r>
              </a:p>
              <a:p>
                <a:endParaRPr lang="en-US" sz="1600" dirty="0"/>
              </a:p>
              <a:p>
                <a:r>
                  <a:rPr lang="en-US" sz="1600" b="1" u="sng" dirty="0" smtClean="0"/>
                  <a:t>In Pg. 22 sub-clause 30.5.1.2</a:t>
                </a:r>
              </a:p>
              <a:p>
                <a:r>
                  <a:rPr lang="en-US" sz="1600" dirty="0" smtClean="0"/>
                  <a:t>Delete sentences from line 16-19. </a:t>
                </a:r>
                <a:r>
                  <a:rPr lang="en-US" sz="1600" dirty="0"/>
                  <a:t> </a:t>
                </a:r>
                <a:r>
                  <a:rPr lang="en-US" sz="1600" dirty="0" smtClean="0"/>
                  <a:t>Replace them with the following text:</a:t>
                </a:r>
              </a:p>
              <a:p>
                <a:r>
                  <a:rPr lang="en-US" sz="1600" dirty="0" smtClean="0"/>
                  <a:t>“</a:t>
                </a:r>
                <a:r>
                  <a:rPr lang="en-US" sz="1600" i="1" dirty="0" err="1" smtClean="0"/>
                  <a:t>SiPC</a:t>
                </a:r>
                <a:r>
                  <a:rPr lang="en-US" sz="1600" i="1" dirty="0" smtClean="0"/>
                  <a:t> (8,9) codes shall be employed with concatenation to the BCH codes when MCS = 4,5,6,7. These modes are optional. </a:t>
                </a:r>
                <a:r>
                  <a:rPr lang="en-US" sz="1600" i="1" dirty="0" err="1" smtClean="0"/>
                  <a:t>SiPC</a:t>
                </a:r>
                <a:r>
                  <a:rPr lang="en-US" sz="1600" i="1" dirty="0" smtClean="0"/>
                  <a:t>(8,9) encoding on the data-symbols shall be performed as explained in following sub-clause.”</a:t>
                </a:r>
              </a:p>
              <a:p>
                <a:endParaRPr lang="en-US" sz="1600" i="1" dirty="0"/>
              </a:p>
              <a:p>
                <a:r>
                  <a:rPr lang="en-US" sz="1600" b="1" i="1" dirty="0" smtClean="0"/>
                  <a:t>Delete sub-clauses 30.5.1.2.1 and 30.5.1.2.2</a:t>
                </a:r>
              </a:p>
              <a:p>
                <a:endParaRPr lang="en-US" sz="1600" b="1" i="1" dirty="0"/>
              </a:p>
              <a:p>
                <a:r>
                  <a:rPr lang="en-US" sz="1600" b="1" dirty="0" smtClean="0"/>
                  <a:t>In Pg. 23, sub-clause 30.5.1.2.3 : </a:t>
                </a:r>
                <a:r>
                  <a:rPr lang="en-US" sz="1600" dirty="0" smtClean="0"/>
                  <a:t>Replace the sentences in Ln.7-9 with the following sentences.</a:t>
                </a:r>
              </a:p>
              <a:p>
                <a:endParaRPr lang="en-US" sz="1600" dirty="0" smtClean="0"/>
              </a:p>
              <a:p>
                <a:r>
                  <a:rPr lang="en-US" sz="1600" dirty="0" smtClean="0"/>
                  <a:t>“</a:t>
                </a:r>
                <a:r>
                  <a:rPr lang="en-US" sz="1600" i="1" dirty="0" smtClean="0"/>
                  <a:t>Each data-symbol </a:t>
                </a:r>
                <a:r>
                  <a:rPr lang="en-US" sz="1600" i="1" dirty="0"/>
                  <a:t>is first uniquely mapped on to the elements of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smtClean="0"/>
                  <a:t>, and these are called message symbols. </a:t>
                </a:r>
                <a:r>
                  <a:rPr lang="en-US" sz="1600" i="1" dirty="0"/>
                  <a:t>Then these message symbols are segregated into </a:t>
                </a:r>
                <a14:m>
                  <m:oMath xmlns:m="http://schemas.openxmlformats.org/officeDocument/2006/math">
                    <m:r>
                      <a:rPr lang="en-US" sz="1600" b="0" i="1" smtClean="0">
                        <a:latin typeface="Cambria Math"/>
                      </a:rPr>
                      <m:t>𝑚𝑒𝑠𝑠𝑎𝑔𝑒</m:t>
                    </m:r>
                    <m:r>
                      <a:rPr lang="en-US" sz="1600" b="0" i="1" smtClean="0">
                        <a:latin typeface="Cambria Math"/>
                      </a:rPr>
                      <m:t> </m:t>
                    </m:r>
                    <m:r>
                      <a:rPr lang="en-US" sz="1600" b="0" i="1" smtClean="0">
                        <a:latin typeface="Cambria Math"/>
                      </a:rPr>
                      <m:t>𝑏𝑙𝑜𝑐𝑘𝑠</m:t>
                    </m:r>
                    <m:r>
                      <a:rPr lang="en-US" sz="1600" b="0" i="1" smtClean="0">
                        <a:latin typeface="Cambria Math"/>
                      </a:rPr>
                      <m:t>, </m:t>
                    </m:r>
                  </m:oMath>
                </a14:m>
                <a:r>
                  <a:rPr lang="en-US" sz="1600" i="1" dirty="0" smtClean="0"/>
                  <a:t>each </a:t>
                </a:r>
                <a:r>
                  <a:rPr lang="en-US" sz="1600" i="1" dirty="0"/>
                  <a:t>consisting of 8 message symbols (over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t>
                </a:r>
                <a:r>
                  <a:rPr lang="en-US" sz="1600" i="1" dirty="0" smtClean="0"/>
                  <a:t> SiPC </a:t>
                </a:r>
                <a:r>
                  <a:rPr lang="en-US" sz="1600" i="1" dirty="0"/>
                  <a:t>encoder encodes each message block as follows</a:t>
                </a:r>
                <a:r>
                  <a:rPr lang="en-US" sz="1600" i="1" dirty="0" smtClean="0"/>
                  <a:t>:</a:t>
                </a:r>
                <a:r>
                  <a:rPr lang="en-US" sz="1600" dirty="0" smtClean="0"/>
                  <a:t>”</a:t>
                </a:r>
                <a:endParaRPr lang="en-US" sz="1600" dirty="0"/>
              </a:p>
              <a:p>
                <a:endParaRPr lang="en-US" sz="1600" dirty="0" smtClean="0"/>
              </a:p>
              <a:p>
                <a:endParaRPr lang="en-US" sz="1600" b="1" i="1" dirty="0" smtClean="0"/>
              </a:p>
              <a:p>
                <a:endParaRPr lang="en-US" sz="1600" i="1" dirty="0" smtClean="0"/>
              </a:p>
              <a:p>
                <a:endParaRPr lang="en-US" sz="1600" i="1" dirty="0" smtClean="0"/>
              </a:p>
              <a:p>
                <a:endParaRPr lang="en-US" sz="1600" dirty="0" smtClean="0"/>
              </a:p>
              <a:p>
                <a:endParaRPr lang="en-US" sz="1600"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04800" y="914400"/>
                <a:ext cx="8686800" cy="6986528"/>
              </a:xfrm>
              <a:prstGeom prst="rect">
                <a:avLst/>
              </a:prstGeom>
              <a:blipFill rotWithShape="1">
                <a:blip r:embed="rId2"/>
                <a:stretch>
                  <a:fillRect l="-351" t="-262"/>
                </a:stretch>
              </a:blipFill>
            </p:spPr>
            <p:txBody>
              <a:bodyPr/>
              <a:lstStyle/>
              <a:p>
                <a:r>
                  <a:rPr lang="en-US">
                    <a:noFill/>
                  </a:rPr>
                  <a:t> </a:t>
                </a:r>
              </a:p>
            </p:txBody>
          </p:sp>
        </mc:Fallback>
      </mc:AlternateContent>
    </p:spTree>
    <p:extLst>
      <p:ext uri="{BB962C8B-B14F-4D97-AF65-F5344CB8AC3E}">
        <p14:creationId xmlns:p14="http://schemas.microsoft.com/office/powerpoint/2010/main" val="2272475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74" y="762000"/>
            <a:ext cx="8922726" cy="584775"/>
          </a:xfrm>
        </p:spPr>
        <p:txBody>
          <a:bodyPr/>
          <a:lstStyle/>
          <a:p>
            <a:r>
              <a:rPr lang="en-US" sz="3200" dirty="0" smtClean="0"/>
              <a:t>General Comparison of BCH and RS codes</a:t>
            </a:r>
            <a:endParaRPr lang="en-US" sz="3200" dirty="0"/>
          </a:p>
        </p:txBody>
      </p:sp>
      <p:sp>
        <p:nvSpPr>
          <p:cNvPr id="3" name="Content Placeholder 2"/>
          <p:cNvSpPr>
            <a:spLocks noGrp="1"/>
          </p:cNvSpPr>
          <p:nvPr>
            <p:ph idx="1"/>
          </p:nvPr>
        </p:nvSpPr>
        <p:spPr>
          <a:xfrm>
            <a:off x="168520" y="1524000"/>
            <a:ext cx="8599330" cy="4800600"/>
          </a:xfrm>
        </p:spPr>
        <p:txBody>
          <a:bodyPr/>
          <a:lstStyle/>
          <a:p>
            <a:endParaRPr lang="en-US" sz="1800" dirty="0" smtClean="0"/>
          </a:p>
          <a:p>
            <a:r>
              <a:rPr lang="en-US" sz="1600" dirty="0" smtClean="0"/>
              <a:t>The BCH codes are binary block-codes while the Reed-Solomon codes are non-binary block-codes.</a:t>
            </a:r>
          </a:p>
          <a:p>
            <a:r>
              <a:rPr lang="en-US" sz="1600" dirty="0"/>
              <a:t>The coefficient multiplication in the BCH encoder is a simple binary operation while the coefficient multiplication in the RS encoder is a </a:t>
            </a:r>
            <a:r>
              <a:rPr lang="en-US" sz="1600" dirty="0" err="1"/>
              <a:t>nonbinary</a:t>
            </a:r>
            <a:r>
              <a:rPr lang="en-US" sz="1600" dirty="0"/>
              <a:t> operation over GF(2^m)</a:t>
            </a:r>
            <a:endParaRPr lang="en-US" sz="1600" dirty="0" smtClean="0"/>
          </a:p>
          <a:p>
            <a:r>
              <a:rPr lang="en-US" sz="1600" dirty="0" smtClean="0"/>
              <a:t>The (63,51) BCH code corrects two errors in a block of n=63 bits of which k=51 are the message bits.</a:t>
            </a:r>
          </a:p>
          <a:p>
            <a:r>
              <a:rPr lang="en-US" sz="1600" dirty="0" smtClean="0"/>
              <a:t>The Reed-Solomon code of comparable parameters is the (15,13) RS code which corrects a single erroneous symbol in a block of 15 symbols.</a:t>
            </a:r>
            <a:endParaRPr lang="en-US" sz="1600" dirty="0"/>
          </a:p>
          <a:p>
            <a:r>
              <a:rPr lang="en-US" sz="1600" dirty="0" smtClean="0"/>
              <a:t>This corresponding binary parameters are  n=60 and k=52 with ability to </a:t>
            </a:r>
            <a:r>
              <a:rPr lang="en-US" sz="1600" dirty="0" err="1" smtClean="0"/>
              <a:t>upto</a:t>
            </a:r>
            <a:r>
              <a:rPr lang="en-US" sz="1600" dirty="0" smtClean="0"/>
              <a:t> 4 bit errors so long as the 4 errors are confined to a single symbol.</a:t>
            </a:r>
            <a:endParaRPr lang="en-US" sz="1600" dirty="0"/>
          </a:p>
          <a:p>
            <a:r>
              <a:rPr lang="en-US" sz="1600" dirty="0" smtClean="0"/>
              <a:t>The possibility of all errors being confined to within a single symbol is remote, especially in presence of interleaving.</a:t>
            </a:r>
            <a:endParaRPr lang="en-US" sz="1600" dirty="0"/>
          </a:p>
          <a:p>
            <a:r>
              <a:rPr lang="en-US" sz="1600" dirty="0" smtClean="0"/>
              <a:t>The (63,51) BCH, which can correct two errors located anywhere in the 63 length block is a better option than </a:t>
            </a:r>
            <a:r>
              <a:rPr lang="en-US" sz="1600" dirty="0"/>
              <a:t>(15,13) RS code </a:t>
            </a:r>
            <a:r>
              <a:rPr lang="en-US" sz="1600" dirty="0" smtClean="0"/>
              <a:t>which fails beyond a single symbol.</a:t>
            </a:r>
          </a:p>
          <a:p>
            <a:r>
              <a:rPr lang="en-US" sz="1600" dirty="0"/>
              <a:t>The low complexity (63,51) BCH avoids the complex algorithms such as </a:t>
            </a:r>
            <a:r>
              <a:rPr lang="en-US" sz="1600" dirty="0" err="1"/>
              <a:t>Berlekamp</a:t>
            </a:r>
            <a:r>
              <a:rPr lang="en-US" sz="1600" dirty="0"/>
              <a:t>-Massey algorithm, Peterson's algorithm </a:t>
            </a:r>
            <a:r>
              <a:rPr lang="en-US" sz="1600" dirty="0" err="1"/>
              <a:t>etc</a:t>
            </a:r>
            <a:r>
              <a:rPr lang="en-US" sz="1600" dirty="0"/>
              <a:t> required for the conventional BCH </a:t>
            </a:r>
            <a:r>
              <a:rPr lang="en-US" sz="1600" dirty="0" smtClean="0"/>
              <a:t>decoding or RS decoding</a:t>
            </a:r>
          </a:p>
          <a:p>
            <a:endParaRPr lang="en-US" sz="1400" dirty="0"/>
          </a:p>
          <a:p>
            <a:endParaRPr lang="en-US" sz="1400" dirty="0" smtClean="0"/>
          </a:p>
          <a:p>
            <a:endParaRPr lang="en-US" sz="1400" dirty="0" smtClean="0"/>
          </a:p>
        </p:txBody>
      </p:sp>
      <p:sp>
        <p:nvSpPr>
          <p:cNvPr id="7" name="Slide Number Placeholder 3"/>
          <p:cNvSpPr>
            <a:spLocks noGrp="1"/>
          </p:cNvSpPr>
          <p:nvPr>
            <p:ph type="sldNum" sz="quarter" idx="12"/>
          </p:nvPr>
        </p:nvSpPr>
        <p:spPr>
          <a:xfrm>
            <a:off x="4344988" y="6477000"/>
            <a:ext cx="530225" cy="182562"/>
          </a:xfrm>
        </p:spPr>
        <p:txBody>
          <a:bodyPr/>
          <a:lstStyle/>
          <a:p>
            <a:r>
              <a:rPr lang="en-US" dirty="0" smtClean="0"/>
              <a:t>Slide </a:t>
            </a:r>
            <a:fld id="{DD7F402F-ACDC-460D-A0FF-6380D1575F66}" type="slidenum">
              <a:rPr lang="en-US" smtClean="0"/>
              <a:pPr/>
              <a:t>3</a:t>
            </a:fld>
            <a:endParaRPr lang="en-US" dirty="0"/>
          </a:p>
        </p:txBody>
      </p:sp>
    </p:spTree>
    <p:extLst>
      <p:ext uri="{BB962C8B-B14F-4D97-AF65-F5344CB8AC3E}">
        <p14:creationId xmlns:p14="http://schemas.microsoft.com/office/powerpoint/2010/main" val="2293758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22726" cy="584775"/>
          </a:xfrm>
        </p:spPr>
        <p:txBody>
          <a:bodyPr/>
          <a:lstStyle/>
          <a:p>
            <a:r>
              <a:rPr lang="en-US" sz="3200" dirty="0" smtClean="0"/>
              <a:t>Encoding complexity</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9870" y="986985"/>
                <a:ext cx="8599330" cy="5185215"/>
              </a:xfrm>
            </p:spPr>
            <p:txBody>
              <a:bodyPr/>
              <a:lstStyle/>
              <a:p>
                <a:endParaRPr lang="en-US" sz="2000" dirty="0" smtClean="0"/>
              </a:p>
              <a:p>
                <a:r>
                  <a:rPr lang="en-US" sz="1600" dirty="0" smtClean="0"/>
                  <a:t>The encoding circuit for BCH codes is a binary division circuit while for Reed-Solomon codes, the division circuit is defined over </a:t>
                </a:r>
                <a14:m>
                  <m:oMath xmlns:m="http://schemas.openxmlformats.org/officeDocument/2006/math">
                    <m:r>
                      <a:rPr lang="en-US" sz="1600" b="0" i="1" smtClean="0">
                        <a:latin typeface="Cambria Math"/>
                      </a:rPr>
                      <m:t>𝐺𝐹</m:t>
                    </m:r>
                    <m:d>
                      <m:dPr>
                        <m:ctrlPr>
                          <a:rPr lang="en-US" sz="1600" b="0" i="1" smtClean="0">
                            <a:latin typeface="Cambria Math"/>
                          </a:rPr>
                        </m:ctrlPr>
                      </m:dPr>
                      <m:e>
                        <m:sSup>
                          <m:sSupPr>
                            <m:ctrlPr>
                              <a:rPr lang="en-US" sz="1600" b="0" i="1" smtClean="0">
                                <a:latin typeface="Cambria Math"/>
                              </a:rPr>
                            </m:ctrlPr>
                          </m:sSupPr>
                          <m:e>
                            <m:r>
                              <a:rPr lang="en-US" sz="1600" b="0" i="1" smtClean="0">
                                <a:latin typeface="Cambria Math"/>
                              </a:rPr>
                              <m:t>2</m:t>
                            </m:r>
                          </m:e>
                          <m:sup>
                            <m:r>
                              <a:rPr lang="en-US" sz="1600" b="0" i="1" smtClean="0">
                                <a:latin typeface="Cambria Math"/>
                              </a:rPr>
                              <m:t>𝑚</m:t>
                            </m:r>
                          </m:sup>
                        </m:sSup>
                      </m:e>
                    </m:d>
                    <m:r>
                      <a:rPr lang="en-US" sz="1600" b="0" i="1" smtClean="0">
                        <a:latin typeface="Cambria Math"/>
                      </a:rPr>
                      <m:t>, </m:t>
                    </m:r>
                  </m:oMath>
                </a14:m>
                <a:r>
                  <a:rPr lang="en-US" sz="1600" dirty="0" smtClean="0"/>
                  <a:t> where </a:t>
                </a:r>
                <a14:m>
                  <m:oMath xmlns:m="http://schemas.openxmlformats.org/officeDocument/2006/math">
                    <m:r>
                      <a:rPr lang="en-US" sz="1600" i="1">
                        <a:latin typeface="Cambria Math"/>
                      </a:rPr>
                      <m:t>𝑚</m:t>
                    </m:r>
                  </m:oMath>
                </a14:m>
                <a:r>
                  <a:rPr lang="en-US" sz="1600" dirty="0" smtClean="0"/>
                  <a:t> is the size of the symbol.</a:t>
                </a:r>
              </a:p>
              <a:p>
                <a:endParaRPr lang="en-US" sz="1600" dirty="0"/>
              </a:p>
              <a:p>
                <a:endParaRPr lang="en-US" sz="1600" dirty="0" smtClean="0"/>
              </a:p>
              <a:p>
                <a:endParaRPr lang="en-US" sz="1600" dirty="0" smtClean="0"/>
              </a:p>
              <a:p>
                <a:endParaRPr lang="en-US" sz="1600" dirty="0" smtClean="0"/>
              </a:p>
              <a:p>
                <a:endParaRPr lang="en-US" sz="1600" dirty="0"/>
              </a:p>
              <a:p>
                <a:pPr marL="0" indent="0">
                  <a:buNone/>
                </a:pPr>
                <a:endParaRPr lang="en-US" sz="1600" dirty="0" smtClean="0"/>
              </a:p>
              <a:p>
                <a:endParaRPr lang="en-US" sz="1600" dirty="0"/>
              </a:p>
              <a:p>
                <a:endParaRPr lang="en-US" sz="1600" dirty="0" smtClean="0"/>
              </a:p>
              <a:p>
                <a:endParaRPr lang="en-US" sz="1600" dirty="0" smtClean="0"/>
              </a:p>
              <a:p>
                <a:r>
                  <a:rPr lang="en-US" sz="1600" dirty="0" smtClean="0"/>
                  <a:t> The addition in the BCH encoder as shown in Fig (a) is binary ‘XOR’ while the addition in the RS encoder in Fig(b) is addition over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t>.</a:t>
                </a:r>
              </a:p>
              <a:p>
                <a:endParaRPr lang="en-US" sz="1600" dirty="0"/>
              </a:p>
              <a:p>
                <a:r>
                  <a:rPr lang="en-US" sz="1600" dirty="0" smtClean="0"/>
                  <a:t>In Fig(a), g(x) represents the generator polynomial for (7,4) BCH code, while g(x) in Fig (b) corresponds to a (7,5) RS code. Here,</a:t>
                </a:r>
                <a14:m>
                  <m:oMath xmlns:m="http://schemas.openxmlformats.org/officeDocument/2006/math">
                    <m:r>
                      <a:rPr lang="en-US" sz="1600" i="1" smtClean="0">
                        <a:latin typeface="Cambria Math"/>
                      </a:rPr>
                      <m:t> </m:t>
                    </m:r>
                    <m:r>
                      <a:rPr lang="en-US" sz="1600" b="0" i="1" smtClean="0">
                        <a:latin typeface="Cambria Math"/>
                      </a:rPr>
                      <m:t> </m:t>
                    </m:r>
                    <m:r>
                      <a:rPr lang="en-US" sz="1600" i="1" smtClean="0">
                        <a:latin typeface="Cambria Math"/>
                        <a:ea typeface="Cambria Math"/>
                      </a:rPr>
                      <m:t>𝛼</m:t>
                    </m:r>
                    <m:r>
                      <a:rPr lang="en-US" sz="1600" i="1" dirty="0" smtClean="0">
                        <a:latin typeface="Cambria Math"/>
                        <a:ea typeface="Cambria Math"/>
                      </a:rPr>
                      <m:t>∈</m:t>
                    </m:r>
                  </m:oMath>
                </a14:m>
                <a:r>
                  <a:rPr lang="en-US" sz="1600" dirty="0"/>
                  <a:t>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t> is the primitive element of </a:t>
                </a:r>
                <a14:m>
                  <m:oMath xmlns:m="http://schemas.openxmlformats.org/officeDocument/2006/math">
                    <m:r>
                      <a:rPr lang="en-US" sz="1600" i="1">
                        <a:latin typeface="Cambria Math"/>
                      </a:rPr>
                      <m:t>𝐺𝐹</m:t>
                    </m:r>
                    <m:d>
                      <m:dPr>
                        <m:ctrlPr>
                          <a:rPr lang="en-US" sz="1600" i="1">
                            <a:latin typeface="Cambria Math"/>
                          </a:rPr>
                        </m:ctrlPr>
                      </m:dPr>
                      <m:e>
                        <m:r>
                          <a:rPr lang="en-US" sz="1600" b="0" i="1" smtClean="0">
                            <a:latin typeface="Cambria Math"/>
                          </a:rPr>
                          <m:t>8</m:t>
                        </m:r>
                      </m:e>
                    </m:d>
                    <m:r>
                      <a:rPr lang="en-US" sz="1600" b="0" i="1" smtClean="0">
                        <a:latin typeface="Cambria Math"/>
                      </a:rPr>
                      <m:t>,</m:t>
                    </m:r>
                  </m:oMath>
                </a14:m>
                <a:r>
                  <a:rPr lang="en-US" sz="1600" dirty="0" smtClean="0"/>
                  <a:t> generated by the primitive polynomial </a:t>
                </a:r>
                <a14:m>
                  <m:oMath xmlns:m="http://schemas.openxmlformats.org/officeDocument/2006/math">
                    <m:r>
                      <a:rPr lang="en-US" sz="1600" b="0" i="1" smtClean="0">
                        <a:latin typeface="Cambria Math"/>
                      </a:rPr>
                      <m:t>𝑓</m:t>
                    </m:r>
                    <m:d>
                      <m:dPr>
                        <m:ctrlPr>
                          <a:rPr lang="en-US" sz="1600" b="0" i="1" smtClean="0">
                            <a:latin typeface="Cambria Math"/>
                          </a:rPr>
                        </m:ctrlPr>
                      </m:dPr>
                      <m:e>
                        <m:r>
                          <a:rPr lang="en-US" sz="1600" b="0" i="1" smtClean="0">
                            <a:latin typeface="Cambria Math"/>
                          </a:rPr>
                          <m:t>𝑥</m:t>
                        </m:r>
                      </m:e>
                    </m:d>
                    <m:r>
                      <a:rPr lang="en-US" sz="1600" b="0" i="1" smtClean="0">
                        <a:latin typeface="Cambria Math"/>
                      </a:rPr>
                      <m:t>=</m:t>
                    </m:r>
                    <m:sSup>
                      <m:sSupPr>
                        <m:ctrlPr>
                          <a:rPr lang="en-US" sz="1600" b="0" i="1" smtClean="0">
                            <a:latin typeface="Cambria Math"/>
                          </a:rPr>
                        </m:ctrlPr>
                      </m:sSupPr>
                      <m:e>
                        <m:r>
                          <a:rPr lang="en-US" sz="1600" b="0" i="1" smtClean="0">
                            <a:latin typeface="Cambria Math"/>
                          </a:rPr>
                          <m:t>𝑥</m:t>
                        </m:r>
                      </m:e>
                      <m:sup>
                        <m:r>
                          <a:rPr lang="en-US" sz="1600" b="0" i="1" smtClean="0">
                            <a:latin typeface="Cambria Math"/>
                          </a:rPr>
                          <m:t>3</m:t>
                        </m:r>
                      </m:sup>
                    </m:sSup>
                    <m:r>
                      <a:rPr lang="en-US" sz="1600" b="0" i="1" smtClean="0">
                        <a:latin typeface="Cambria Math"/>
                      </a:rPr>
                      <m:t>+</m:t>
                    </m:r>
                    <m:r>
                      <a:rPr lang="en-US" sz="1600" b="0" i="1" smtClean="0">
                        <a:latin typeface="Cambria Math"/>
                      </a:rPr>
                      <m:t>𝑥</m:t>
                    </m:r>
                    <m:r>
                      <a:rPr lang="en-US" sz="1600" b="0" i="1" smtClean="0">
                        <a:latin typeface="Cambria Math"/>
                      </a:rPr>
                      <m:t>+1.</m:t>
                    </m:r>
                  </m:oMath>
                </a14:m>
                <a:endParaRPr lang="en-US" sz="16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9870" y="986985"/>
                <a:ext cx="8599330" cy="5185215"/>
              </a:xfrm>
              <a:blipFill rotWithShape="1">
                <a:blip r:embed="rId2"/>
                <a:stretch>
                  <a:fillRect l="-213" r="-354" b="-1293"/>
                </a:stretch>
              </a:blipFill>
            </p:spPr>
            <p:txBody>
              <a:bodyPr/>
              <a:lstStyle/>
              <a:p>
                <a:r>
                  <a:rPr lang="en-US">
                    <a:noFill/>
                  </a:rPr>
                  <a:t> </a:t>
                </a:r>
              </a:p>
            </p:txBody>
          </p:sp>
        </mc:Fallback>
      </mc:AlternateContent>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21" y="2078851"/>
            <a:ext cx="4627601"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5948" y="2078850"/>
            <a:ext cx="3354706" cy="21717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4</a:t>
            </a:fld>
            <a:endParaRPr lang="en-US" dirty="0"/>
          </a:p>
        </p:txBody>
      </p:sp>
    </p:spTree>
    <p:extLst>
      <p:ext uri="{BB962C8B-B14F-4D97-AF65-F5344CB8AC3E}">
        <p14:creationId xmlns:p14="http://schemas.microsoft.com/office/powerpoint/2010/main" val="2556075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34425"/>
            <a:ext cx="8922726" cy="584775"/>
          </a:xfrm>
        </p:spPr>
        <p:txBody>
          <a:bodyPr/>
          <a:lstStyle/>
          <a:p>
            <a:r>
              <a:rPr lang="en-US" sz="3200" dirty="0" smtClean="0"/>
              <a:t>Decoding complexity</a:t>
            </a:r>
            <a:endParaRPr lang="en-US" sz="3200" dirty="0"/>
          </a:p>
        </p:txBody>
      </p:sp>
      <p:sp>
        <p:nvSpPr>
          <p:cNvPr id="3" name="Content Placeholder 2"/>
          <p:cNvSpPr>
            <a:spLocks noGrp="1"/>
          </p:cNvSpPr>
          <p:nvPr>
            <p:ph idx="1"/>
          </p:nvPr>
        </p:nvSpPr>
        <p:spPr>
          <a:xfrm>
            <a:off x="4405828" y="854074"/>
            <a:ext cx="4362022" cy="5185216"/>
          </a:xfrm>
        </p:spPr>
        <p:txBody>
          <a:bodyPr/>
          <a:lstStyle/>
          <a:p>
            <a:endParaRPr lang="en-US" sz="1600" dirty="0" smtClean="0"/>
          </a:p>
          <a:p>
            <a:endParaRPr lang="en-US" sz="1600" dirty="0" smtClean="0"/>
          </a:p>
        </p:txBody>
      </p:sp>
      <p:grpSp>
        <p:nvGrpSpPr>
          <p:cNvPr id="23" name="Group 22"/>
          <p:cNvGrpSpPr/>
          <p:nvPr/>
        </p:nvGrpSpPr>
        <p:grpSpPr>
          <a:xfrm>
            <a:off x="1069067" y="1261528"/>
            <a:ext cx="2574681" cy="3767672"/>
            <a:chOff x="1085850" y="1254125"/>
            <a:chExt cx="2789238" cy="3767672"/>
          </a:xfrm>
        </p:grpSpPr>
        <p:sp>
          <p:nvSpPr>
            <p:cNvPr id="8"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9" name="Rectangle 19"/>
            <p:cNvSpPr>
              <a:spLocks noChangeArrowheads="1"/>
            </p:cNvSpPr>
            <p:nvPr/>
          </p:nvSpPr>
          <p:spPr bwMode="auto">
            <a:xfrm>
              <a:off x="1136650" y="2492375"/>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Determining Error locator polynomial using a dedicated </a:t>
              </a:r>
              <a:r>
                <a:rPr lang="en-US" altLang="en-US" dirty="0" smtClean="0"/>
                <a:t>algorithm(BM, PGZ algorithm) </a:t>
              </a:r>
              <a:endParaRPr lang="en-US" altLang="en-US" dirty="0"/>
            </a:p>
          </p:txBody>
        </p:sp>
        <p:sp>
          <p:nvSpPr>
            <p:cNvPr id="10" name="Rectangle 20"/>
            <p:cNvSpPr>
              <a:spLocks noChangeArrowheads="1"/>
            </p:cNvSpPr>
            <p:nvPr/>
          </p:nvSpPr>
          <p:spPr bwMode="auto">
            <a:xfrm>
              <a:off x="1138238" y="3189288"/>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Solving the error locator polynomial using </a:t>
              </a:r>
              <a:r>
                <a:rPr lang="en-US" altLang="en-US" dirty="0" err="1"/>
                <a:t>Chien</a:t>
              </a:r>
              <a:r>
                <a:rPr lang="en-US" altLang="en-US" dirty="0"/>
                <a:t>  search to obtain error locations</a:t>
              </a:r>
            </a:p>
          </p:txBody>
        </p:sp>
        <p:sp>
          <p:nvSpPr>
            <p:cNvPr id="11"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12" name="Straight Arrow Connector 6"/>
            <p:cNvCxnSpPr>
              <a:cxnSpLocks noChangeShapeType="1"/>
              <a:stCxn id="11"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8"/>
            <p:cNvCxnSpPr>
              <a:cxnSpLocks noChangeShapeType="1"/>
            </p:cNvCxnSpPr>
            <p:nvPr/>
          </p:nvCxnSpPr>
          <p:spPr bwMode="auto">
            <a:xfrm>
              <a:off x="2468563" y="2157413"/>
              <a:ext cx="0" cy="3270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 name="Oval 21"/>
            <p:cNvSpPr>
              <a:spLocks noChangeArrowheads="1"/>
            </p:cNvSpPr>
            <p:nvPr/>
          </p:nvSpPr>
          <p:spPr bwMode="auto">
            <a:xfrm>
              <a:off x="2058193" y="4672496"/>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17" name="Straight Arrow Connector 22"/>
            <p:cNvCxnSpPr>
              <a:cxnSpLocks noChangeShapeType="1"/>
            </p:cNvCxnSpPr>
            <p:nvPr/>
          </p:nvCxnSpPr>
          <p:spPr bwMode="auto">
            <a:xfrm>
              <a:off x="2454275" y="3652838"/>
              <a:ext cx="0" cy="2778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3"/>
            <p:cNvCxnSpPr>
              <a:cxnSpLocks noChangeShapeType="1"/>
            </p:cNvCxnSpPr>
            <p:nvPr/>
          </p:nvCxnSpPr>
          <p:spPr bwMode="auto">
            <a:xfrm>
              <a:off x="2454275" y="4369284"/>
              <a:ext cx="0" cy="3032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 name="Rectangle 20"/>
            <p:cNvSpPr>
              <a:spLocks noChangeArrowheads="1"/>
            </p:cNvSpPr>
            <p:nvPr/>
          </p:nvSpPr>
          <p:spPr bwMode="auto">
            <a:xfrm>
              <a:off x="1085850" y="3930650"/>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Solving for the error values at error locations(Forney’s algorithm)</a:t>
              </a:r>
              <a:endParaRPr lang="en-US" altLang="en-US" dirty="0"/>
            </a:p>
          </p:txBody>
        </p:sp>
      </p:grpSp>
      <p:grpSp>
        <p:nvGrpSpPr>
          <p:cNvPr id="29" name="Group 28"/>
          <p:cNvGrpSpPr/>
          <p:nvPr/>
        </p:nvGrpSpPr>
        <p:grpSpPr>
          <a:xfrm>
            <a:off x="5142613" y="1277826"/>
            <a:ext cx="2568087" cy="3538278"/>
            <a:chOff x="1092994" y="1254125"/>
            <a:chExt cx="2782094" cy="3538278"/>
          </a:xfrm>
        </p:grpSpPr>
        <p:sp>
          <p:nvSpPr>
            <p:cNvPr id="30"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31" name="Rectangle 19"/>
            <p:cNvSpPr>
              <a:spLocks noChangeArrowheads="1"/>
            </p:cNvSpPr>
            <p:nvPr/>
          </p:nvSpPr>
          <p:spPr bwMode="auto">
            <a:xfrm>
              <a:off x="1136650" y="2399746"/>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Simple procedure exist that avoids the error locator polynomial and hence the dedicated </a:t>
              </a:r>
              <a:r>
                <a:rPr lang="en-US" altLang="en-US" dirty="0" smtClean="0"/>
                <a:t>algorithms</a:t>
              </a:r>
              <a:endParaRPr lang="en-US" altLang="en-US" dirty="0"/>
            </a:p>
          </p:txBody>
        </p:sp>
        <p:sp>
          <p:nvSpPr>
            <p:cNvPr id="32" name="Rectangle 20"/>
            <p:cNvSpPr>
              <a:spLocks noChangeArrowheads="1"/>
            </p:cNvSpPr>
            <p:nvPr/>
          </p:nvSpPr>
          <p:spPr bwMode="auto">
            <a:xfrm>
              <a:off x="1138238" y="3189288"/>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Deterministic method to solve for error locations exists in literature</a:t>
              </a:r>
              <a:endParaRPr lang="en-US" altLang="en-US" dirty="0"/>
            </a:p>
          </p:txBody>
        </p:sp>
        <p:sp>
          <p:nvSpPr>
            <p:cNvPr id="33"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34" name="Straight Arrow Connector 6"/>
            <p:cNvCxnSpPr>
              <a:cxnSpLocks noChangeShapeType="1"/>
              <a:stCxn id="33"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5"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Straight Arrow Connector 18"/>
            <p:cNvCxnSpPr>
              <a:cxnSpLocks noChangeShapeType="1"/>
            </p:cNvCxnSpPr>
            <p:nvPr/>
          </p:nvCxnSpPr>
          <p:spPr bwMode="auto">
            <a:xfrm>
              <a:off x="2468563" y="2157413"/>
              <a:ext cx="9525" cy="27333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8" name="Oval 21"/>
            <p:cNvSpPr>
              <a:spLocks noChangeArrowheads="1"/>
            </p:cNvSpPr>
            <p:nvPr/>
          </p:nvSpPr>
          <p:spPr bwMode="auto">
            <a:xfrm>
              <a:off x="2108993" y="4443102"/>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39" name="Straight Arrow Connector 22"/>
            <p:cNvCxnSpPr>
              <a:cxnSpLocks noChangeShapeType="1"/>
            </p:cNvCxnSpPr>
            <p:nvPr/>
          </p:nvCxnSpPr>
          <p:spPr bwMode="auto">
            <a:xfrm>
              <a:off x="2454275" y="3591579"/>
              <a:ext cx="0" cy="33907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1" name="Rectangle 20"/>
            <p:cNvSpPr>
              <a:spLocks noChangeArrowheads="1"/>
            </p:cNvSpPr>
            <p:nvPr/>
          </p:nvSpPr>
          <p:spPr bwMode="auto">
            <a:xfrm>
              <a:off x="1092994" y="3963803"/>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NA</a:t>
              </a:r>
              <a:endParaRPr lang="en-US" altLang="en-US" dirty="0"/>
            </a:p>
          </p:txBody>
        </p:sp>
        <p:cxnSp>
          <p:nvCxnSpPr>
            <p:cNvPr id="42" name="Straight Arrow Connector 22"/>
            <p:cNvCxnSpPr>
              <a:cxnSpLocks noChangeShapeType="1"/>
            </p:cNvCxnSpPr>
            <p:nvPr/>
          </p:nvCxnSpPr>
          <p:spPr bwMode="auto">
            <a:xfrm>
              <a:off x="2478088" y="4200603"/>
              <a:ext cx="7144" cy="242499"/>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47" name="Content Placeholder 2"/>
          <p:cNvSpPr txBox="1">
            <a:spLocks/>
          </p:cNvSpPr>
          <p:nvPr/>
        </p:nvSpPr>
        <p:spPr bwMode="auto">
          <a:xfrm>
            <a:off x="168520" y="4599130"/>
            <a:ext cx="859933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endParaRPr lang="en-US" sz="2000" kern="0" dirty="0" smtClean="0"/>
          </a:p>
          <a:p>
            <a:r>
              <a:rPr lang="en-US" sz="1600" kern="0" dirty="0" smtClean="0"/>
              <a:t>The (63,51) BCH a</a:t>
            </a:r>
            <a:r>
              <a:rPr lang="en-US" sz="1600" dirty="0" smtClean="0"/>
              <a:t>voids the complex algorithms </a:t>
            </a:r>
            <a:r>
              <a:rPr lang="en-US" sz="1600" dirty="0"/>
              <a:t>such as </a:t>
            </a:r>
            <a:r>
              <a:rPr lang="en-US" sz="1600" dirty="0" err="1"/>
              <a:t>Berlekamp</a:t>
            </a:r>
            <a:r>
              <a:rPr lang="en-US" sz="1600" dirty="0"/>
              <a:t>-Massey algorithm, Peterson’s algorithm etc.</a:t>
            </a:r>
          </a:p>
          <a:p>
            <a:r>
              <a:rPr lang="en-US" sz="1600" dirty="0"/>
              <a:t> </a:t>
            </a:r>
            <a:r>
              <a:rPr lang="en-US" sz="1600" dirty="0" smtClean="0"/>
              <a:t>Substituting </a:t>
            </a:r>
            <a:r>
              <a:rPr lang="en-US" sz="1600" dirty="0"/>
              <a:t>the </a:t>
            </a:r>
            <a:r>
              <a:rPr lang="en-US" sz="1600" dirty="0" err="1"/>
              <a:t>Chien</a:t>
            </a:r>
            <a:r>
              <a:rPr lang="en-US" sz="1600" dirty="0"/>
              <a:t> search with a </a:t>
            </a:r>
            <a:r>
              <a:rPr lang="en-US" sz="1600" dirty="0" smtClean="0"/>
              <a:t>deterministic method with huge complexity reduction.</a:t>
            </a:r>
          </a:p>
          <a:p>
            <a:r>
              <a:rPr lang="en-US" sz="1600" kern="0" dirty="0" smtClean="0"/>
              <a:t>Solving error values is not required.</a:t>
            </a:r>
          </a:p>
        </p:txBody>
      </p:sp>
      <p:cxnSp>
        <p:nvCxnSpPr>
          <p:cNvPr id="46" name="Straight Arrow Connector 45"/>
          <p:cNvCxnSpPr>
            <a:stCxn id="8" idx="3"/>
          </p:cNvCxnSpPr>
          <p:nvPr/>
        </p:nvCxnSpPr>
        <p:spPr bwMode="auto">
          <a:xfrm>
            <a:off x="3642282" y="2011204"/>
            <a:ext cx="1517916" cy="14706"/>
          </a:xfrm>
          <a:prstGeom prst="straightConnector1">
            <a:avLst/>
          </a:prstGeom>
          <a:noFill/>
          <a:ln w="22225" cap="flat" cmpd="sng" algn="ctr">
            <a:solidFill>
              <a:schemeClr val="tx1"/>
            </a:solidFill>
            <a:prstDash val="sysDash"/>
            <a:round/>
            <a:headEnd type="none" w="med" len="med"/>
            <a:tailEnd type="arrow"/>
          </a:ln>
          <a:effectLst/>
        </p:spPr>
      </p:cxnSp>
      <p:cxnSp>
        <p:nvCxnSpPr>
          <p:cNvPr id="51" name="Straight Arrow Connector 50"/>
          <p:cNvCxnSpPr>
            <a:endCxn id="31" idx="1"/>
          </p:cNvCxnSpPr>
          <p:nvPr/>
        </p:nvCxnSpPr>
        <p:spPr bwMode="auto">
          <a:xfrm flipV="1">
            <a:off x="3646870" y="2701537"/>
            <a:ext cx="1536041" cy="4545"/>
          </a:xfrm>
          <a:prstGeom prst="straightConnector1">
            <a:avLst/>
          </a:prstGeom>
          <a:noFill/>
          <a:ln w="22225" cap="flat" cmpd="sng" algn="ctr">
            <a:solidFill>
              <a:schemeClr val="tx1"/>
            </a:solidFill>
            <a:prstDash val="sysDash"/>
            <a:round/>
            <a:headEnd type="none" w="med" len="med"/>
            <a:tailEnd type="arrow"/>
          </a:ln>
          <a:effectLst/>
        </p:spPr>
      </p:cxnSp>
      <p:cxnSp>
        <p:nvCxnSpPr>
          <p:cNvPr id="52" name="Straight Arrow Connector 51"/>
          <p:cNvCxnSpPr>
            <a:endCxn id="32" idx="1"/>
          </p:cNvCxnSpPr>
          <p:nvPr/>
        </p:nvCxnSpPr>
        <p:spPr bwMode="auto">
          <a:xfrm flipV="1">
            <a:off x="3629309" y="3414135"/>
            <a:ext cx="1555068" cy="30629"/>
          </a:xfrm>
          <a:prstGeom prst="straightConnector1">
            <a:avLst/>
          </a:prstGeom>
          <a:noFill/>
          <a:ln w="22225" cap="flat" cmpd="sng" algn="ctr">
            <a:solidFill>
              <a:schemeClr val="tx1"/>
            </a:solidFill>
            <a:prstDash val="sysDash"/>
            <a:round/>
            <a:headEnd type="none" w="med" len="med"/>
            <a:tailEnd type="arrow"/>
          </a:ln>
          <a:effectLst/>
        </p:spPr>
      </p:cxnSp>
      <p:cxnSp>
        <p:nvCxnSpPr>
          <p:cNvPr id="53" name="Straight Arrow Connector 52"/>
          <p:cNvCxnSpPr/>
          <p:nvPr/>
        </p:nvCxnSpPr>
        <p:spPr bwMode="auto">
          <a:xfrm>
            <a:off x="3629309" y="4074112"/>
            <a:ext cx="1517915" cy="0"/>
          </a:xfrm>
          <a:prstGeom prst="straightConnector1">
            <a:avLst/>
          </a:prstGeom>
          <a:noFill/>
          <a:ln w="22225" cap="flat" cmpd="sng" algn="ctr">
            <a:solidFill>
              <a:schemeClr val="tx1"/>
            </a:solidFill>
            <a:prstDash val="sysDash"/>
            <a:round/>
            <a:headEnd type="none" w="med" len="med"/>
            <a:tailEnd type="arrow"/>
          </a:ln>
          <a:effectLst/>
        </p:spPr>
      </p:cxnSp>
      <p:sp>
        <p:nvSpPr>
          <p:cNvPr id="3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5</a:t>
            </a:fld>
            <a:endParaRPr lang="en-US" dirty="0"/>
          </a:p>
        </p:txBody>
      </p:sp>
    </p:spTree>
    <p:extLst>
      <p:ext uri="{BB962C8B-B14F-4D97-AF65-F5344CB8AC3E}">
        <p14:creationId xmlns:p14="http://schemas.microsoft.com/office/powerpoint/2010/main" val="2373033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9" y="947739"/>
            <a:ext cx="4425461" cy="1795461"/>
          </a:xfrm>
        </p:spPr>
        <p:txBody>
          <a:bodyPr/>
          <a:lstStyle/>
          <a:p>
            <a:pPr>
              <a:defRPr/>
            </a:pPr>
            <a:r>
              <a:rPr lang="en-US" altLang="ko-KR" dirty="0" smtClean="0">
                <a:ea typeface="+mj-ea"/>
              </a:rPr>
              <a:t>Low complexity (63,51) BCH decoder</a:t>
            </a:r>
            <a:br>
              <a:rPr lang="en-US" altLang="ko-KR" dirty="0" smtClean="0">
                <a:ea typeface="+mj-ea"/>
              </a:rPr>
            </a:br>
            <a:r>
              <a:rPr lang="en-US" altLang="ko-KR" dirty="0" smtClean="0"/>
              <a:t>(One Shot Algorithm)</a:t>
            </a:r>
            <a:r>
              <a:rPr lang="en-US" altLang="ko-KR" dirty="0" smtClean="0">
                <a:ea typeface="+mj-ea"/>
              </a:rPr>
              <a:t/>
            </a:r>
            <a:br>
              <a:rPr lang="en-US" altLang="ko-KR" dirty="0" smtClean="0">
                <a:ea typeface="+mj-ea"/>
              </a:rPr>
            </a:br>
            <a:endParaRPr lang="en-US" dirty="0">
              <a:ea typeface="+mj-ea"/>
            </a:endParaRPr>
          </a:p>
        </p:txBody>
      </p:sp>
      <p:graphicFrame>
        <p:nvGraphicFramePr>
          <p:cNvPr id="16387" name="Object 2"/>
          <p:cNvGraphicFramePr>
            <a:graphicFrameLocks noChangeAspect="1"/>
          </p:cNvGraphicFramePr>
          <p:nvPr>
            <p:extLst>
              <p:ext uri="{D42A27DB-BD31-4B8C-83A1-F6EECF244321}">
                <p14:modId xmlns:p14="http://schemas.microsoft.com/office/powerpoint/2010/main" val="4098632540"/>
              </p:ext>
            </p:extLst>
          </p:nvPr>
        </p:nvGraphicFramePr>
        <p:xfrm>
          <a:off x="4103077" y="762000"/>
          <a:ext cx="4583723" cy="5628853"/>
        </p:xfrm>
        <a:graphic>
          <a:graphicData uri="http://schemas.openxmlformats.org/presentationml/2006/ole">
            <mc:AlternateContent xmlns:mc="http://schemas.openxmlformats.org/markup-compatibility/2006">
              <mc:Choice xmlns:v="urn:schemas-microsoft-com:vml" Requires="v">
                <p:oleObj spid="_x0000_s1046" name="Document" r:id="rId3" imgW="6559536" imgH="7582911" progId="Word.Document.12">
                  <p:embed/>
                </p:oleObj>
              </mc:Choice>
              <mc:Fallback>
                <p:oleObj name="Document" r:id="rId3" imgW="6559536" imgH="7582911"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3077" y="762000"/>
                        <a:ext cx="4583723" cy="5628853"/>
                      </a:xfrm>
                      <a:prstGeom prst="rect">
                        <a:avLst/>
                      </a:prstGeom>
                      <a:noFill/>
                      <a:ln>
                        <a:noFill/>
                      </a:ln>
                      <a:effectLst/>
                      <a:extLst/>
                    </p:spPr>
                  </p:pic>
                </p:oleObj>
              </mc:Fallback>
            </mc:AlternateContent>
          </a:graphicData>
        </a:graphic>
      </p:graphicFrame>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6</a:t>
            </a:fld>
            <a:endParaRPr lang="en-US" dirty="0"/>
          </a:p>
        </p:txBody>
      </p:sp>
    </p:spTree>
    <p:extLst>
      <p:ext uri="{BB962C8B-B14F-4D97-AF65-F5344CB8AC3E}">
        <p14:creationId xmlns:p14="http://schemas.microsoft.com/office/powerpoint/2010/main" val="3108792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566739"/>
            <a:ext cx="4730261" cy="1185861"/>
          </a:xfrm>
        </p:spPr>
        <p:txBody>
          <a:bodyPr/>
          <a:lstStyle/>
          <a:p>
            <a:pPr>
              <a:defRPr/>
            </a:pPr>
            <a:r>
              <a:rPr lang="en-US" altLang="ko-KR" dirty="0" smtClean="0">
                <a:ea typeface="+mj-ea"/>
              </a:rPr>
              <a:t>(63,51) BCH  step by </a:t>
            </a:r>
            <a:br>
              <a:rPr lang="en-US" altLang="ko-KR" dirty="0" smtClean="0">
                <a:ea typeface="+mj-ea"/>
              </a:rPr>
            </a:br>
            <a:r>
              <a:rPr lang="en-US" altLang="ko-KR" dirty="0" smtClean="0">
                <a:ea typeface="+mj-ea"/>
              </a:rPr>
              <a:t>step decoder decoder</a:t>
            </a:r>
            <a:endParaRPr lang="en-US" dirty="0">
              <a:ea typeface="+mj-ea"/>
            </a:endParaRPr>
          </a:p>
        </p:txBody>
      </p:sp>
      <p:pic>
        <p:nvPicPr>
          <p:cNvPr id="307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526" y="998731"/>
            <a:ext cx="4473526" cy="5490611"/>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bwMode="auto">
          <a:xfrm>
            <a:off x="215394" y="1913130"/>
            <a:ext cx="4509006" cy="4411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3"/>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r>
              <a:rPr lang="en-US" sz="1400" dirty="0" smtClean="0"/>
              <a:t>The algorithm is known as the modified step-by-step decoding algorithm [1].</a:t>
            </a:r>
          </a:p>
          <a:p>
            <a:endParaRPr lang="en-US" sz="1400" dirty="0" smtClean="0"/>
          </a:p>
          <a:p>
            <a:r>
              <a:rPr lang="en-US" sz="1400" dirty="0" smtClean="0"/>
              <a:t>The algorithm enhances the step by step algorithm in [2] for the particular case of double error correcting BCH codes.</a:t>
            </a:r>
          </a:p>
          <a:p>
            <a:endParaRPr lang="en-US" sz="1400" dirty="0" smtClean="0"/>
          </a:p>
          <a:p>
            <a:r>
              <a:rPr lang="en-US" sz="1400" dirty="0" smtClean="0"/>
              <a:t>The number of original errors are determined based on the syndromes.</a:t>
            </a:r>
            <a:endParaRPr lang="en-US" sz="1400" dirty="0"/>
          </a:p>
          <a:p>
            <a:endParaRPr lang="en-US" sz="1400" dirty="0" smtClean="0"/>
          </a:p>
          <a:p>
            <a:r>
              <a:rPr lang="en-US" sz="1400" dirty="0" smtClean="0"/>
              <a:t>Each location is inverted and the syndromes recomputed to determine if there is reduction in number of original errors.</a:t>
            </a:r>
          </a:p>
          <a:p>
            <a:endParaRPr lang="en-US" sz="1400" dirty="0"/>
          </a:p>
          <a:p>
            <a:r>
              <a:rPr lang="en-US" sz="1400" dirty="0" smtClean="0"/>
              <a:t>If there is a reduction in the </a:t>
            </a:r>
            <a:r>
              <a:rPr lang="en-US" sz="1400" dirty="0"/>
              <a:t>number of original </a:t>
            </a:r>
            <a:r>
              <a:rPr lang="en-US" sz="1400" dirty="0" smtClean="0"/>
              <a:t>errors,  the inversion  is retained else the inversion is undone.</a:t>
            </a:r>
          </a:p>
          <a:p>
            <a:endParaRPr lang="en-US" sz="1400" dirty="0" smtClean="0"/>
          </a:p>
        </p:txBody>
      </p:sp>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7</a:t>
            </a:fld>
            <a:endParaRPr lang="en-US" dirty="0"/>
          </a:p>
        </p:txBody>
      </p:sp>
    </p:spTree>
    <p:extLst>
      <p:ext uri="{BB962C8B-B14F-4D97-AF65-F5344CB8AC3E}">
        <p14:creationId xmlns:p14="http://schemas.microsoft.com/office/powerpoint/2010/main" val="3232904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SiPC (9,8)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latinLnBrk="0"/>
                <a:r>
                  <a:rPr lang="en-US" sz="1800" dirty="0"/>
                  <a:t>After bit to symbol mapping, GF(2^m) addition is required for calculating parity</a:t>
                </a:r>
              </a:p>
              <a:p>
                <a:pPr marL="0" indent="0" latinLnBrk="0">
                  <a:buNone/>
                </a:pPr>
                <a14:m>
                  <m:oMathPara xmlns:m="http://schemas.openxmlformats.org/officeDocument/2006/math">
                    <m:oMathParaPr>
                      <m:jc m:val="center"/>
                    </m:oMathParaPr>
                    <m:oMath xmlns:m="http://schemas.openxmlformats.org/officeDocument/2006/math">
                      <m:r>
                        <a:rPr lang="en-US" sz="1800" i="1">
                          <a:latin typeface="Cambria Math"/>
                        </a:rPr>
                        <m:t>𝑆</m:t>
                      </m:r>
                      <m:d>
                        <m:dPr>
                          <m:ctrlPr>
                            <a:rPr lang="en-US" sz="1800" i="1">
                              <a:latin typeface="Cambria Math"/>
                            </a:rPr>
                          </m:ctrlPr>
                        </m:dPr>
                        <m:e>
                          <m:r>
                            <a:rPr lang="en-US" sz="1800" i="1">
                              <a:latin typeface="Cambria Math"/>
                            </a:rPr>
                            <m:t>9</m:t>
                          </m:r>
                        </m:e>
                      </m:d>
                      <m:r>
                        <a:rPr lang="en-US" sz="1800" i="1">
                          <a:latin typeface="Cambria Math"/>
                        </a:rPr>
                        <m:t>=</m:t>
                      </m:r>
                      <m:sSubSup>
                        <m:sSubSupPr>
                          <m:ctrlPr>
                            <a:rPr lang="en-US" sz="1800" i="1">
                              <a:latin typeface="Cambria Math"/>
                            </a:rPr>
                          </m:ctrlPr>
                        </m:sSubSupPr>
                        <m:e>
                          <m:r>
                            <m:rPr>
                              <m:sty m:val="p"/>
                            </m:rPr>
                            <a:rPr lang="en-US" sz="1800">
                              <a:latin typeface="Cambria Math"/>
                            </a:rPr>
                            <m:t>Σ</m:t>
                          </m:r>
                        </m:e>
                        <m:sub>
                          <m:r>
                            <a:rPr lang="en-US" sz="1800" i="1">
                              <a:latin typeface="Cambria Math"/>
                            </a:rPr>
                            <m:t>𝑖</m:t>
                          </m:r>
                          <m:r>
                            <a:rPr lang="en-US" sz="1800" i="1">
                              <a:latin typeface="Cambria Math"/>
                            </a:rPr>
                            <m:t>=1</m:t>
                          </m:r>
                        </m:sub>
                        <m:sup>
                          <m:r>
                            <a:rPr lang="en-US" sz="1800" i="1">
                              <a:latin typeface="Cambria Math"/>
                            </a:rPr>
                            <m:t>8</m:t>
                          </m:r>
                        </m:sup>
                      </m:sSubSup>
                      <m:r>
                        <a:rPr lang="en-US" sz="1800" i="1">
                          <a:latin typeface="Cambria Math"/>
                        </a:rPr>
                        <m:t>𝑆</m:t>
                      </m:r>
                      <m:r>
                        <a:rPr lang="en-US" sz="1800" i="1">
                          <a:latin typeface="Cambria Math"/>
                        </a:rPr>
                        <m:t>(</m:t>
                      </m:r>
                      <m:r>
                        <a:rPr lang="en-US" sz="1800" i="1">
                          <a:latin typeface="Cambria Math"/>
                        </a:rPr>
                        <m:t>𝑖</m:t>
                      </m:r>
                      <m:r>
                        <a:rPr lang="en-US" sz="1800" i="1">
                          <a:latin typeface="Cambria Math"/>
                        </a:rPr>
                        <m:t>)</m:t>
                      </m:r>
                    </m:oMath>
                  </m:oMathPara>
                </a14:m>
                <a:endParaRPr lang="en-US" sz="1800" dirty="0"/>
              </a:p>
              <a:p>
                <a:pPr latinLnBrk="0"/>
                <a:r>
                  <a:rPr lang="en-US" sz="1800" dirty="0" smtClean="0"/>
                  <a:t>After MPPM detection, store the correlation matrix of size 9xN, N is length of M-PPM code</a:t>
                </a:r>
              </a:p>
              <a:p>
                <a:pPr marL="457200" lvl="1" indent="0" latinLnBrk="0">
                  <a:buNone/>
                </a:pPr>
                <a:endParaRPr lang="en-US" sz="1600" b="0" i="1" dirty="0" smtClean="0">
                  <a:latin typeface="Cambria Math"/>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𝐶𝑜𝑟𝑟𝑀𝑎𝑡𝑟𝑖𝑥</m:t>
                      </m:r>
                      <m:d>
                        <m:dPr>
                          <m:ctrlPr>
                            <a:rPr lang="en-US" sz="1600" b="0" i="1" smtClean="0">
                              <a:latin typeface="Cambria Math"/>
                            </a:rPr>
                          </m:ctrlPr>
                        </m:dPr>
                        <m:e>
                          <m:r>
                            <a:rPr lang="en-US" sz="1600" b="0" i="1" smtClean="0">
                              <a:latin typeface="Cambria Math"/>
                            </a:rPr>
                            <m:t>𝑖</m:t>
                          </m:r>
                          <m:r>
                            <a:rPr lang="en-US" sz="1600" b="0" i="1" smtClean="0">
                              <a:latin typeface="Cambria Math"/>
                            </a:rPr>
                            <m:t>,</m:t>
                          </m:r>
                          <m:r>
                            <a:rPr lang="en-US" sz="1600" b="0" i="1" smtClean="0">
                              <a:latin typeface="Cambria Math"/>
                            </a:rPr>
                            <m:t>𝑚</m:t>
                          </m:r>
                        </m:e>
                      </m:d>
                      <m:r>
                        <a:rPr lang="en-US" sz="1600" b="0" i="1" smtClean="0">
                          <a:latin typeface="Cambria Math"/>
                        </a:rPr>
                        <m:t>=</m:t>
                      </m:r>
                      <m:r>
                        <m:rPr>
                          <m:sty m:val="p"/>
                        </m:rPr>
                        <a:rPr lang="en-US" sz="1600" b="0" i="0" smtClean="0">
                          <a:latin typeface="Cambria Math"/>
                        </a:rPr>
                        <m:t>Σ</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𝑆</m:t>
                              </m:r>
                            </m:e>
                            <m:sub>
                              <m:r>
                                <a:rPr lang="en-US" sz="1600" b="0" i="1" smtClean="0">
                                  <a:latin typeface="Cambria Math"/>
                                </a:rPr>
                                <m:t>𝑚</m:t>
                              </m:r>
                            </m:sub>
                          </m:sSub>
                          <m:r>
                            <a:rPr lang="en-US" sz="1600" b="0" i="1" smtClean="0">
                              <a:latin typeface="Cambria Math"/>
                            </a:rPr>
                            <m:t>∗</m:t>
                          </m:r>
                          <m:r>
                            <a:rPr lang="en-US" sz="1600" b="0" i="1" smtClean="0">
                              <a:latin typeface="Cambria Math"/>
                            </a:rPr>
                            <m:t>𝑌</m:t>
                          </m:r>
                          <m:r>
                            <a:rPr lang="en-US" sz="1600" b="0" i="1" smtClean="0">
                              <a:latin typeface="Cambria Math"/>
                            </a:rPr>
                            <m:t>(</m:t>
                          </m:r>
                          <m:r>
                            <a:rPr lang="en-US" sz="1600" b="0" i="1" smtClean="0">
                              <a:latin typeface="Cambria Math"/>
                            </a:rPr>
                            <m:t>𝑖</m:t>
                          </m:r>
                          <m:r>
                            <a:rPr lang="en-US" sz="1600" b="0" i="1" smtClean="0">
                              <a:latin typeface="Cambria Math"/>
                            </a:rPr>
                            <m:t>)</m:t>
                          </m:r>
                        </m:e>
                      </m:d>
                      <m:r>
                        <a:rPr lang="en-US" sz="1600" b="0" i="1" smtClean="0">
                          <a:latin typeface="Cambria Math"/>
                        </a:rPr>
                        <m:t>,    </m:t>
                      </m:r>
                      <m:r>
                        <a:rPr lang="en-US" sz="1600" b="0" i="1" smtClean="0">
                          <a:latin typeface="Cambria Math"/>
                        </a:rPr>
                        <m:t>𝑚</m:t>
                      </m:r>
                      <m:r>
                        <a:rPr lang="en-US" sz="1600" b="0" i="1" smtClean="0">
                          <a:latin typeface="Cambria Math"/>
                        </a:rPr>
                        <m:t>=1 </m:t>
                      </m:r>
                      <m:r>
                        <a:rPr lang="en-US" sz="1600" b="0" i="1" smtClean="0">
                          <a:latin typeface="Cambria Math"/>
                        </a:rPr>
                        <m:t>𝑡𝑜</m:t>
                      </m:r>
                      <m:r>
                        <a:rPr lang="en-US" sz="1600" b="0" i="1" smtClean="0">
                          <a:latin typeface="Cambria Math"/>
                        </a:rPr>
                        <m:t> </m:t>
                      </m:r>
                      <m:r>
                        <a:rPr lang="en-US" sz="1600" b="0" i="1" smtClean="0">
                          <a:latin typeface="Cambria Math"/>
                        </a:rPr>
                        <m:t>𝑁</m:t>
                      </m:r>
                      <m:r>
                        <a:rPr lang="en-US" sz="1600" b="0" i="1" smtClean="0">
                          <a:latin typeface="Cambria Math"/>
                        </a:rPr>
                        <m:t>, </m:t>
                      </m:r>
                      <m:r>
                        <a:rPr lang="en-US" sz="1600" b="0" i="1" smtClean="0">
                          <a:latin typeface="Cambria Math"/>
                        </a:rPr>
                        <m:t>𝑖</m:t>
                      </m:r>
                      <m:r>
                        <a:rPr lang="en-US" sz="1600" b="0" i="1" smtClean="0">
                          <a:latin typeface="Cambria Math"/>
                        </a:rPr>
                        <m:t>=1 </m:t>
                      </m:r>
                      <m:r>
                        <a:rPr lang="en-US" sz="1600" b="0" i="1" smtClean="0">
                          <a:latin typeface="Cambria Math"/>
                        </a:rPr>
                        <m:t>𝑡𝑜</m:t>
                      </m:r>
                      <m:r>
                        <a:rPr lang="en-US" sz="1600" b="0" i="1" smtClean="0">
                          <a:latin typeface="Cambria Math"/>
                        </a:rPr>
                        <m:t> 9</m:t>
                      </m:r>
                    </m:oMath>
                  </m:oMathPara>
                </a14:m>
                <a:endParaRPr lang="en-US" sz="1600" b="0" dirty="0" smtClean="0"/>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𝑆𝑦𝑚𝑅𝑥</m:t>
                      </m:r>
                      <m:r>
                        <a:rPr lang="en-US" sz="1600" b="0" i="1" smtClean="0">
                          <a:latin typeface="Cambria Math"/>
                        </a:rPr>
                        <m:t>(</m:t>
                      </m:r>
                      <m:r>
                        <a:rPr lang="en-US" sz="1600" b="0" i="1" smtClean="0">
                          <a:latin typeface="Cambria Math"/>
                        </a:rPr>
                        <m:t>𝑖</m:t>
                      </m:r>
                      <m:r>
                        <a:rPr lang="en-US" sz="1600" b="0" i="1" smtClean="0">
                          <a:latin typeface="Cambria Math"/>
                        </a:rPr>
                        <m:t>)=</m:t>
                      </m:r>
                      <m:r>
                        <a:rPr lang="en-US" sz="1600" b="0" i="1" smtClean="0">
                          <a:latin typeface="Cambria Math"/>
                        </a:rPr>
                        <m:t>𝑚</m:t>
                      </m:r>
                      <m:r>
                        <a:rPr lang="en-US" sz="1600" b="0" i="1" smtClean="0">
                          <a:latin typeface="Cambria Math"/>
                        </a:rPr>
                        <m:t>, </m:t>
                      </m:r>
                      <m:r>
                        <a:rPr lang="en-US" sz="1600" b="0" i="1" smtClean="0">
                          <a:latin typeface="Cambria Math"/>
                        </a:rPr>
                        <m:t>𝑓𝑜𝑟</m:t>
                      </m:r>
                      <m:r>
                        <a:rPr lang="en-US" sz="1600" b="0" i="1" smtClean="0">
                          <a:latin typeface="Cambria Math"/>
                        </a:rPr>
                        <m:t> </m:t>
                      </m:r>
                      <m:r>
                        <m:rPr>
                          <m:sty m:val="p"/>
                        </m:rPr>
                        <a:rPr lang="en-US" sz="1600" b="0" i="0" smtClean="0">
                          <a:latin typeface="Cambria Math"/>
                        </a:rPr>
                        <m:t>max</m:t>
                      </m:r>
                      <m:r>
                        <a:rPr lang="en-US" sz="1600" b="0" i="1" smtClean="0">
                          <a:latin typeface="Cambria Math"/>
                        </a:rPr>
                        <m:t>⁡{</m:t>
                      </m:r>
                      <m:r>
                        <a:rPr lang="en-US" sz="1600" b="0" i="1" smtClean="0">
                          <a:latin typeface="Cambria Math"/>
                        </a:rPr>
                        <m:t>𝐶𝑜𝑟𝑟𝑀𝑎𝑡𝑟𝑖𝑥</m:t>
                      </m:r>
                      <m:r>
                        <a:rPr lang="en-US" sz="1600" b="0" i="1" smtClean="0">
                          <a:latin typeface="Cambria Math"/>
                        </a:rPr>
                        <m:t>(</m:t>
                      </m:r>
                      <m:r>
                        <a:rPr lang="en-US" sz="1600" b="0" i="1" smtClean="0">
                          <a:latin typeface="Cambria Math"/>
                        </a:rPr>
                        <m:t>𝑖</m:t>
                      </m:r>
                      <m:r>
                        <a:rPr lang="en-US" sz="1600" b="0" i="1" smtClean="0">
                          <a:latin typeface="Cambria Math"/>
                        </a:rPr>
                        <m:t>,1:</m:t>
                      </m:r>
                      <m:r>
                        <a:rPr lang="en-US" sz="1600" b="0" i="1" smtClean="0">
                          <a:latin typeface="Cambria Math"/>
                        </a:rPr>
                        <m:t>𝑁</m:t>
                      </m:r>
                      <m:r>
                        <a:rPr lang="en-US" sz="1600" b="0" i="1" smtClean="0">
                          <a:latin typeface="Cambria Math"/>
                        </a:rPr>
                        <m:t>)}</m:t>
                      </m:r>
                    </m:oMath>
                  </m:oMathPara>
                </a14:m>
                <a:endParaRPr lang="en-US" sz="1600" dirty="0" smtClean="0"/>
              </a:p>
              <a:p>
                <a:pPr marL="457200" lvl="1" indent="0" latinLnBrk="0">
                  <a:buNone/>
                </a:pPr>
                <a:endParaRPr lang="en-US" sz="1600" dirty="0" smtClean="0"/>
              </a:p>
              <a:p>
                <a:pPr latinLnBrk="0"/>
                <a:r>
                  <a:rPr lang="en-US" sz="1800" dirty="0" smtClean="0"/>
                  <a:t>After the block of 9 symbols received, calculate Syndrome</a:t>
                </a: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𝑆𝑦𝑛𝑑𝑟𝑜𝑚𝑒</m:t>
                      </m:r>
                      <m:r>
                        <a:rPr lang="en-US" sz="1800" b="0" i="1" smtClean="0">
                          <a:latin typeface="Cambria Math"/>
                        </a:rPr>
                        <m:t>=</m:t>
                      </m:r>
                      <m:sSubSup>
                        <m:sSubSupPr>
                          <m:ctrlPr>
                            <a:rPr lang="en-US" sz="1800" b="0" i="1" smtClean="0">
                              <a:latin typeface="Cambria Math"/>
                            </a:rPr>
                          </m:ctrlPr>
                        </m:sSubSupPr>
                        <m:e>
                          <m:r>
                            <m:rPr>
                              <m:sty m:val="p"/>
                            </m:rPr>
                            <a:rPr lang="en-US" sz="1800" b="0" i="0" smtClean="0">
                              <a:latin typeface="Cambria Math"/>
                            </a:rPr>
                            <m:t>Σ</m:t>
                          </m:r>
                        </m:e>
                        <m:sub>
                          <m:r>
                            <a:rPr lang="en-US" sz="1800" b="0" i="1" smtClean="0">
                              <a:latin typeface="Cambria Math"/>
                            </a:rPr>
                            <m:t>𝑖</m:t>
                          </m:r>
                          <m:r>
                            <a:rPr lang="en-US" sz="1800" b="0" i="1" smtClean="0">
                              <a:latin typeface="Cambria Math"/>
                            </a:rPr>
                            <m:t>=1</m:t>
                          </m:r>
                        </m:sub>
                        <m:sup>
                          <m:r>
                            <a:rPr lang="en-US" sz="1800" b="0" i="1" smtClean="0">
                              <a:latin typeface="Cambria Math"/>
                            </a:rPr>
                            <m:t>9</m:t>
                          </m:r>
                        </m:sup>
                      </m:sSubSup>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oMath>
                  </m:oMathPara>
                </a14:m>
                <a:endParaRPr lang="en-US" sz="1800" b="0" dirty="0" smtClean="0"/>
              </a:p>
              <a:p>
                <a:pPr marL="0" indent="0" latinLnBrk="0">
                  <a:buNone/>
                </a:pPr>
                <a:endParaRPr lang="en-US" sz="1800" dirty="0" smtClean="0"/>
              </a:p>
              <a:p>
                <a:pPr latinLnBrk="0"/>
                <a:r>
                  <a:rPr lang="en-US" sz="1800" dirty="0" smtClean="0"/>
                  <a:t>Add Syndrome to all </a:t>
                </a:r>
                <a:r>
                  <a:rPr lang="en-US" sz="1800" dirty="0"/>
                  <a:t>9</a:t>
                </a:r>
                <a:r>
                  <a:rPr lang="en-US" sz="1800" dirty="0" smtClean="0"/>
                  <a:t> symbols received (</a:t>
                </a:r>
                <a14:m>
                  <m:oMath xmlns:m="http://schemas.openxmlformats.org/officeDocument/2006/math">
                    <m:r>
                      <a:rPr lang="en-US" sz="1800" b="0" i="1" smtClean="0">
                        <a:latin typeface="Cambria Math"/>
                      </a:rPr>
                      <m:t>𝑆𝑦𝑚𝑅𝑥</m:t>
                    </m:r>
                    <m:r>
                      <a:rPr lang="en-US" sz="1800" b="0" i="1" smtClean="0">
                        <a:latin typeface="Cambria Math"/>
                      </a:rPr>
                      <m:t>)</m:t>
                    </m:r>
                  </m:oMath>
                </a14:m>
                <a:endParaRPr lang="en-US" sz="1800" dirty="0" smtClean="0"/>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𝐶𝑜𝑟𝑟𝑆𝑦𝑚𝑅𝑥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𝑆𝑦𝑛𝑑𝑟𝑜𝑚𝑒</m:t>
                      </m:r>
                    </m:oMath>
                  </m:oMathPara>
                </a14:m>
                <a:endParaRPr lang="en-US" sz="1800" dirty="0" smtClean="0"/>
              </a:p>
              <a:p>
                <a:pPr marL="0" indent="0" latinLnBrk="0">
                  <a:buNone/>
                </a:pPr>
                <a:endParaRPr lang="en-US" sz="18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49" t="-741" b="-2519"/>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8</a:t>
            </a:fld>
            <a:endParaRPr lang="en-US" dirty="0"/>
          </a:p>
        </p:txBody>
      </p:sp>
    </p:spTree>
    <p:extLst>
      <p:ext uri="{BB962C8B-B14F-4D97-AF65-F5344CB8AC3E}">
        <p14:creationId xmlns:p14="http://schemas.microsoft.com/office/powerpoint/2010/main" val="2233112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a:t>
            </a:r>
            <a:r>
              <a:rPr lang="en-US" dirty="0" err="1" smtClean="0"/>
              <a:t>SiPC</a:t>
            </a:r>
            <a:r>
              <a:rPr lang="en-US" dirty="0" smtClean="0"/>
              <a:t>(9,8)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400" dirty="0" smtClean="0"/>
                  <a:t>Reliability measure for any symbol out of </a:t>
                </a:r>
                <a:r>
                  <a:rPr lang="en-US" sz="2400" dirty="0"/>
                  <a:t>9</a:t>
                </a:r>
                <a:r>
                  <a:rPr lang="en-US" sz="2400" dirty="0" smtClean="0"/>
                  <a:t> symbols</a:t>
                </a:r>
              </a:p>
              <a:p>
                <a:pPr marL="0" indent="0">
                  <a:buNone/>
                </a:pPr>
                <a:endParaRPr lang="en-US" sz="2000" b="0" i="1" dirty="0" smtClean="0">
                  <a:latin typeface="Cambria Math"/>
                </a:endParaRPr>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𝑅𝑒𝑙𝑖𝑎𝑏𝑖𝑙𝑖𝑡𝑦𝑀𝑒𝑎𝑠𝑢𝑟𝑒</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𝐶𝑜𝑟𝑟𝑀𝑎𝑡𝑟𝑖𝑥</m:t>
                      </m:r>
                      <m:d>
                        <m:dPr>
                          <m:ctrlPr>
                            <a:rPr lang="en-US" sz="2000" b="0" i="1" smtClean="0">
                              <a:latin typeface="Cambria Math"/>
                            </a:rPr>
                          </m:ctrlPr>
                        </m:dPr>
                        <m:e>
                          <m:r>
                            <a:rPr lang="en-US" sz="2000" b="0" i="1" smtClean="0">
                              <a:latin typeface="Cambria Math"/>
                            </a:rPr>
                            <m:t>𝑖</m:t>
                          </m:r>
                          <m:r>
                            <a:rPr lang="en-US" sz="2000" b="0" i="1" smtClean="0">
                              <a:latin typeface="Cambria Math"/>
                            </a:rPr>
                            <m:t>,</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e>
                      </m:d>
                      <m:r>
                        <a:rPr lang="en-US" sz="2000" b="0" i="1" smtClean="0">
                          <a:latin typeface="Cambria Math"/>
                        </a:rPr>
                        <m:t>−</m:t>
                      </m:r>
                      <m:r>
                        <a:rPr lang="en-US" sz="2000" b="0" i="1" smtClean="0">
                          <a:latin typeface="Cambria Math"/>
                        </a:rPr>
                        <m:t>𝐶𝑜𝑟𝑟𝑀𝑎𝑡𝑟𝑖𝑥</m:t>
                      </m:r>
                      <m:r>
                        <a:rPr lang="en-US" sz="2000" b="0" i="1" smtClean="0">
                          <a:latin typeface="Cambria Math"/>
                        </a:rPr>
                        <m:t>(</m:t>
                      </m:r>
                      <m:r>
                        <a:rPr lang="en-US" sz="2000" b="0" i="1" smtClean="0">
                          <a:latin typeface="Cambria Math"/>
                        </a:rPr>
                        <m:t>𝑖</m:t>
                      </m:r>
                      <m:r>
                        <a:rPr lang="en-US" sz="2000" b="0" i="1" smtClean="0">
                          <a:latin typeface="Cambria Math"/>
                        </a:rPr>
                        <m:t>,</m:t>
                      </m:r>
                      <m:r>
                        <a:rPr lang="en-US" sz="2000" b="0" i="1" smtClean="0">
                          <a:latin typeface="Cambria Math"/>
                        </a:rPr>
                        <m:t>𝐶𝑜𝑟𝑟𝑆𝑦𝑚𝑅𝑥</m:t>
                      </m:r>
                      <m:r>
                        <a:rPr lang="en-US" sz="2000" b="0" i="1" smtClean="0">
                          <a:latin typeface="Cambria Math"/>
                        </a:rPr>
                        <m:t>(</m:t>
                      </m:r>
                      <m:r>
                        <a:rPr lang="en-US" sz="2000" b="0" i="1" smtClean="0">
                          <a:latin typeface="Cambria Math"/>
                        </a:rPr>
                        <m:t>𝑖</m:t>
                      </m:r>
                      <m:r>
                        <a:rPr lang="en-US" sz="2000" b="0" i="1" smtClean="0">
                          <a:latin typeface="Cambria Math"/>
                        </a:rPr>
                        <m:t>))</m:t>
                      </m:r>
                    </m:oMath>
                  </m:oMathPara>
                </a14:m>
                <a:endParaRPr lang="en-US" sz="2400" dirty="0" smtClean="0"/>
              </a:p>
              <a:p>
                <a:pPr marL="0" indent="0">
                  <a:buNone/>
                </a:pPr>
                <a:endParaRPr lang="en-US" sz="2400" dirty="0" smtClean="0"/>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𝑎𝑝𝑝𝑙𝑦</m:t>
                      </m:r>
                      <m:r>
                        <a:rPr lang="en-US" sz="2000" b="0" i="1" smtClean="0">
                          <a:latin typeface="Cambria Math"/>
                        </a:rPr>
                        <m:t>,  </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 </m:t>
                      </m:r>
                      <m:r>
                        <a:rPr lang="en-US" sz="2000" b="0" i="1" smtClean="0">
                          <a:latin typeface="Cambria Math"/>
                        </a:rPr>
                        <m:t>𝑓𝑜𝑟</m:t>
                      </m:r>
                      <m:r>
                        <a:rPr lang="en-US" sz="2000" b="0" i="1" smtClean="0">
                          <a:latin typeface="Cambria Math"/>
                        </a:rPr>
                        <m:t> </m:t>
                      </m:r>
                      <m:r>
                        <a:rPr lang="en-US" sz="2000" b="0" i="1" smtClean="0">
                          <a:latin typeface="Cambria Math"/>
                        </a:rPr>
                        <m:t>𝑖</m:t>
                      </m:r>
                      <m:r>
                        <a:rPr lang="en-US" sz="2000" b="0" i="1" smtClean="0">
                          <a:latin typeface="Cambria Math"/>
                        </a:rPr>
                        <m:t> </m:t>
                      </m:r>
                      <m:r>
                        <a:rPr lang="en-US" sz="2000" b="0" i="1" smtClean="0">
                          <a:latin typeface="Cambria Math"/>
                        </a:rPr>
                        <m:t>𝑡h𝑎𝑡</m:t>
                      </m:r>
                      <m:r>
                        <a:rPr lang="en-US" sz="2000" b="0" i="1" smtClean="0">
                          <a:latin typeface="Cambria Math"/>
                        </a:rPr>
                        <m:t> </m:t>
                      </m:r>
                      <m:r>
                        <a:rPr lang="en-US" sz="2000" b="0" i="1" smtClean="0">
                          <a:latin typeface="Cambria Math"/>
                        </a:rPr>
                        <m:t>𝑚𝑖𝑛𝑖𝑚𝑖𝑧𝑒𝑠</m:t>
                      </m:r>
                      <m:r>
                        <a:rPr lang="en-US" sz="2000" b="0" i="1" smtClean="0">
                          <a:latin typeface="Cambria Math"/>
                        </a:rPr>
                        <m:t> </m:t>
                      </m:r>
                      <m:r>
                        <a:rPr lang="en-US" sz="2000" b="0" i="1" smtClean="0">
                          <a:latin typeface="Cambria Math"/>
                        </a:rPr>
                        <m:t>𝑅𝑒𝑎𝑙𝑖𝑏𝑖𝑙𝑖𝑡𝑦𝑀𝑒𝑎𝑠𝑢𝑟𝑒</m:t>
                      </m:r>
                    </m:oMath>
                  </m:oMathPara>
                </a14:m>
                <a:endParaRPr lang="en-US" sz="2000" dirty="0" smtClean="0"/>
              </a:p>
              <a:p>
                <a:pPr marL="0" indent="0">
                  <a:buNone/>
                </a:pPr>
                <a:endParaRPr lang="en-US" sz="24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9</a:t>
            </a:fld>
            <a:endParaRPr lang="en-US" dirty="0"/>
          </a:p>
        </p:txBody>
      </p:sp>
    </p:spTree>
    <p:extLst>
      <p:ext uri="{BB962C8B-B14F-4D97-AF65-F5344CB8AC3E}">
        <p14:creationId xmlns:p14="http://schemas.microsoft.com/office/powerpoint/2010/main" val="848035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44012</TotalTime>
  <Words>2561</Words>
  <Application>Microsoft Office PowerPoint</Application>
  <PresentationFormat>On-screen Show (4:3)</PresentationFormat>
  <Paragraphs>563</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Document</vt:lpstr>
      <vt:lpstr>PowerPoint Presentation</vt:lpstr>
      <vt:lpstr>Comments on FEC/multiple FECs</vt:lpstr>
      <vt:lpstr>General Comparison of BCH and RS codes</vt:lpstr>
      <vt:lpstr>Encoding complexity</vt:lpstr>
      <vt:lpstr>Decoding complexity</vt:lpstr>
      <vt:lpstr>Low complexity (63,51) BCH decoder (One Shot Algorithm) </vt:lpstr>
      <vt:lpstr>(63,51) BCH  step by  step decoder decoder</vt:lpstr>
      <vt:lpstr>Complexity of SiPC (9,8) decoder</vt:lpstr>
      <vt:lpstr>Complexity of SiPC(9,8) decoder</vt:lpstr>
      <vt:lpstr>Solution for single FEC</vt:lpstr>
      <vt:lpstr>Changes to block diagram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921</cp:revision>
  <cp:lastPrinted>1998-02-10T13:28:06Z</cp:lastPrinted>
  <dcterms:created xsi:type="dcterms:W3CDTF">1999-11-08T18:59:45Z</dcterms:created>
  <dcterms:modified xsi:type="dcterms:W3CDTF">2014-12-10T09:24:32Z</dcterms:modified>
  <cp:contentStatus>Final</cp:contentStatus>
</cp:coreProperties>
</file>