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70" r:id="rId3"/>
    <p:sldId id="260" r:id="rId4"/>
    <p:sldId id="261" r:id="rId5"/>
    <p:sldId id="262" r:id="rId6"/>
    <p:sldId id="263" r:id="rId7"/>
    <p:sldId id="264" r:id="rId8"/>
    <p:sldId id="267" r:id="rId9"/>
    <p:sldId id="268" r:id="rId10"/>
    <p:sldId id="269" r:id="rId11"/>
    <p:sldId id="265"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7E28BD22-95C8-4F75-8442-8C8F237F80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913423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3D8BF7-20F0-40DA-8CB4-2D38C1E5B0A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8911450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916E01FA-1B61-4430-B0B5-597BA81724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66E4EF1-EF7D-42DF-9514-09C39560E9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ECA2BFF8-3C83-4866-BB89-B33CF48FF3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C6559711-EE4F-45F6-AF56-0364F1B128E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41EC929-B29D-4199-A6B8-49BE3CABAC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CF6D2EE8-9DA8-4733-963D-E331EEBC28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A2EA8F4F-FA5A-4C7C-80F9-66B81968FB3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6C2499C7-4C68-4238-BB0A-C20F5FBBE76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t>&lt;month year&gt;</a:t>
            </a:r>
          </a:p>
        </p:txBody>
      </p:sp>
      <p:sp>
        <p:nvSpPr>
          <p:cNvPr id="3" name="Footer Placeholder 2"/>
          <p:cNvSpPr>
            <a:spLocks noGrp="1"/>
          </p:cNvSpPr>
          <p:nvPr>
            <p:ph type="ftr" sz="quarter" idx="11"/>
          </p:nvPr>
        </p:nvSpPr>
        <p:spPr/>
        <p:txBody>
          <a:bodyPr/>
          <a:lstStyle>
            <a:lvl1pPr>
              <a:defRPr/>
            </a:lvl1pPr>
          </a:lstStyle>
          <a:p>
            <a:r>
              <a:rPr 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t>Slide </a:t>
            </a:r>
            <a:fld id="{DD7F402F-ACDC-460D-A0FF-6380D1575F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dirty="0"/>
              <a:t>Slide </a:t>
            </a:r>
            <a:fld id="{9DA5192E-B797-44C9-9A3E-D1CA2F1183FB}"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78F29664-A09B-4CCB-95D0-97DDF962DF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Shahriar Emami, Samsung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7BD7A31-6D03-4C9D-B015-496C4D44945F}" type="slidenum">
              <a:rPr lang="en-US"/>
              <a:pPr/>
              <a:t>‹#›</a:t>
            </a:fld>
            <a:endParaRPr lang="en-US"/>
          </a:p>
        </p:txBody>
      </p:sp>
      <p:sp>
        <p:nvSpPr>
          <p:cNvPr id="1031" name="Rectangle 7"/>
          <p:cNvSpPr>
            <a:spLocks noChangeArrowheads="1"/>
          </p:cNvSpPr>
          <p:nvPr/>
        </p:nvSpPr>
        <p:spPr bwMode="auto">
          <a:xfrm>
            <a:off x="3886200" y="394156"/>
            <a:ext cx="45720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a:t>
            </a:r>
            <a:r>
              <a:rPr lang="en-US" sz="1400" b="1" dirty="0" smtClean="0"/>
              <a:t>15-14-0664-01-004q</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Nov 2014</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Shahriar Emami,  Samsung</a:t>
            </a:r>
            <a:endParaRPr lang="en-US" dirty="0"/>
          </a:p>
        </p:txBody>
      </p:sp>
      <p:sp>
        <p:nvSpPr>
          <p:cNvPr id="6" name="Slide Number Placeholder 3"/>
          <p:cNvSpPr>
            <a:spLocks noGrp="1"/>
          </p:cNvSpPr>
          <p:nvPr>
            <p:ph type="sldNum" sz="quarter" idx="12"/>
          </p:nvPr>
        </p:nvSpPr>
        <p:spPr/>
        <p:txBody>
          <a:bodyPr/>
          <a:lstStyle/>
          <a:p>
            <a:r>
              <a:rPr lang="en-US" dirty="0"/>
              <a:t>Slide </a:t>
            </a:r>
            <a:fld id="{D34A9B22-7174-425D-A7F2-FCA126E25A0C}" type="slidenum">
              <a:rPr lang="en-US"/>
              <a:pPr/>
              <a:t>1</a:t>
            </a:fld>
            <a:endParaRPr lang="en-US" dirty="0"/>
          </a:p>
        </p:txBody>
      </p:sp>
      <p:sp>
        <p:nvSpPr>
          <p:cNvPr id="27651" name="Rectangle 3"/>
          <p:cNvSpPr>
            <a:spLocks noChangeArrowheads="1"/>
          </p:cNvSpPr>
          <p:nvPr/>
        </p:nvSpPr>
        <p:spPr bwMode="auto">
          <a:xfrm>
            <a:off x="152400" y="609600"/>
            <a:ext cx="8991600" cy="5324535"/>
          </a:xfrm>
          <a:prstGeom prst="rect">
            <a:avLst/>
          </a:prstGeom>
          <a:noFill/>
          <a:ln w="12700">
            <a:noFill/>
            <a:miter lim="800000"/>
            <a:headEnd type="none" w="sm" len="sm"/>
            <a:tailEnd type="none" w="sm" len="sm"/>
          </a:ln>
          <a:effectLst/>
        </p:spPr>
        <p:txBody>
          <a:bodyPr>
            <a:spAutoFit/>
          </a:bodyPr>
          <a:lstStyle/>
          <a:p>
            <a:pPr algn="ctr"/>
            <a:r>
              <a:rPr 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sz="1800" b="1" dirty="0">
              <a:solidFill>
                <a:schemeClr val="tx2"/>
              </a:solidFill>
            </a:endParaRPr>
          </a:p>
          <a:p>
            <a:endParaRPr lang="en-US" sz="1800" dirty="0">
              <a:solidFill>
                <a:schemeClr val="tx2"/>
              </a:solidFill>
            </a:endParaRPr>
          </a:p>
          <a:p>
            <a:r>
              <a:rPr lang="en-US" sz="1800" b="1" dirty="0">
                <a:solidFill>
                  <a:schemeClr val="tx2"/>
                </a:solidFill>
              </a:rPr>
              <a:t>Submission </a:t>
            </a:r>
            <a:r>
              <a:rPr lang="en-US" sz="1800" b="1" dirty="0" smtClean="0">
                <a:solidFill>
                  <a:schemeClr val="tx2"/>
                </a:solidFill>
              </a:rPr>
              <a:t>Title:</a:t>
            </a:r>
            <a:r>
              <a:rPr lang="en-US" sz="1800" dirty="0" smtClean="0">
                <a:solidFill>
                  <a:schemeClr val="tx2"/>
                </a:solidFill>
              </a:rPr>
              <a:t> </a:t>
            </a:r>
            <a:r>
              <a:rPr lang="en-US" sz="1800" dirty="0" smtClean="0">
                <a:ea typeface="Gulim" pitchFamily="34" charset="-127"/>
                <a:cs typeface="Times New Roman" pitchFamily="18" charset="0"/>
              </a:rPr>
              <a:t>Choice of BCH </a:t>
            </a:r>
            <a:r>
              <a:rPr lang="en-US" sz="1800" dirty="0" smtClean="0">
                <a:ea typeface="Gulim" pitchFamily="34" charset="-127"/>
                <a:cs typeface="Times New Roman" pitchFamily="18" charset="0"/>
              </a:rPr>
              <a:t>and </a:t>
            </a:r>
            <a:r>
              <a:rPr lang="en-US" sz="1800" dirty="0" err="1" smtClean="0">
                <a:ea typeface="Gulim" pitchFamily="34" charset="-127"/>
                <a:cs typeface="Times New Roman" pitchFamily="18" charset="0"/>
              </a:rPr>
              <a:t>SiPC</a:t>
            </a:r>
            <a:r>
              <a:rPr lang="en-US" sz="1800" dirty="0" smtClean="0">
                <a:ea typeface="Gulim" pitchFamily="34" charset="-127"/>
                <a:cs typeface="Times New Roman" pitchFamily="18" charset="0"/>
              </a:rPr>
              <a:t> codes </a:t>
            </a:r>
            <a:r>
              <a:rPr lang="en-US" sz="1800" dirty="0" smtClean="0">
                <a:ea typeface="Gulim" pitchFamily="34" charset="-127"/>
                <a:cs typeface="Times New Roman" pitchFamily="18" charset="0"/>
              </a:rPr>
              <a:t>for IEEE 802.15.4q</a:t>
            </a:r>
            <a:endParaRPr lang="en-US" sz="1800" dirty="0">
              <a:solidFill>
                <a:schemeClr val="tx2"/>
              </a:solidFill>
            </a:endParaRPr>
          </a:p>
          <a:p>
            <a:r>
              <a:rPr lang="en-US" sz="1800" b="1" dirty="0">
                <a:solidFill>
                  <a:schemeClr val="tx2"/>
                </a:solidFill>
              </a:rPr>
              <a:t>Date Submitted: </a:t>
            </a:r>
            <a:r>
              <a:rPr lang="en-US" sz="1800" dirty="0">
                <a:solidFill>
                  <a:schemeClr val="tx2"/>
                </a:solidFill>
              </a:rPr>
              <a:t> </a:t>
            </a:r>
            <a:r>
              <a:rPr lang="en-US" sz="1800" dirty="0" smtClean="0">
                <a:solidFill>
                  <a:schemeClr val="tx2"/>
                </a:solidFill>
              </a:rPr>
              <a:t>Nov 2014</a:t>
            </a:r>
            <a:endParaRPr lang="en-US" sz="1800" dirty="0">
              <a:solidFill>
                <a:schemeClr val="tx2"/>
              </a:solidFill>
            </a:endParaRPr>
          </a:p>
          <a:p>
            <a:r>
              <a:rPr lang="en-US" sz="1800" b="1" dirty="0">
                <a:solidFill>
                  <a:schemeClr val="tx2"/>
                </a:solidFill>
              </a:rPr>
              <a:t>Source:</a:t>
            </a:r>
            <a:r>
              <a:rPr lang="en-US" sz="1800" dirty="0">
                <a:solidFill>
                  <a:schemeClr val="tx2"/>
                </a:solidFill>
              </a:rPr>
              <a:t> </a:t>
            </a:r>
            <a:r>
              <a:rPr lang="en-US" altLang="ko-KR" sz="1800" b="1" dirty="0" smtClean="0">
                <a:ea typeface="Gulim" pitchFamily="34" charset="-127"/>
                <a:cs typeface="Times New Roman" pitchFamily="18" charset="0"/>
              </a:rPr>
              <a:t>:</a:t>
            </a:r>
            <a:r>
              <a:rPr lang="en-US" altLang="ko-KR" sz="1800" dirty="0" smtClean="0">
                <a:ea typeface="Gulim" pitchFamily="34" charset="-127"/>
                <a:cs typeface="Times New Roman" pitchFamily="18" charset="0"/>
              </a:rPr>
              <a:t> </a:t>
            </a:r>
            <a:r>
              <a:rPr lang="en-US" sz="1800" dirty="0" smtClean="0">
                <a:ea typeface="Gulim" pitchFamily="34" charset="-127"/>
                <a:cs typeface="Times New Roman" pitchFamily="18" charset="0"/>
              </a:rPr>
              <a:t>Kiran </a:t>
            </a:r>
            <a:r>
              <a:rPr lang="en-US" sz="1800" dirty="0" err="1" smtClean="0">
                <a:ea typeface="Gulim" pitchFamily="34" charset="-127"/>
                <a:cs typeface="Times New Roman" pitchFamily="18" charset="0"/>
              </a:rPr>
              <a:t>Bynam</a:t>
            </a:r>
            <a:r>
              <a:rPr lang="en-US" sz="1800" dirty="0" smtClean="0">
                <a:ea typeface="Gulim" pitchFamily="34" charset="-127"/>
                <a:cs typeface="Times New Roman" pitchFamily="18" charset="0"/>
              </a:rPr>
              <a:t>, Chandrashekhar Thejaswi , Youngsoo Kim (Samsung)</a:t>
            </a:r>
            <a:endParaRPr lang="en-US" sz="1800" dirty="0">
              <a:solidFill>
                <a:schemeClr val="tx2"/>
              </a:solidFill>
            </a:endParaRPr>
          </a:p>
          <a:p>
            <a:r>
              <a:rPr lang="en-US" sz="1800" dirty="0" smtClean="0">
                <a:solidFill>
                  <a:schemeClr val="tx2"/>
                </a:solidFill>
              </a:rPr>
              <a:t>E-Mail: </a:t>
            </a:r>
            <a:r>
              <a:rPr lang="en-US" altLang="ko-KR" sz="1800" dirty="0" smtClean="0">
                <a:ea typeface="Gulim" pitchFamily="34" charset="-127"/>
                <a:cs typeface="Times New Roman" pitchFamily="18" charset="0"/>
              </a:rPr>
              <a:t>[kiran.bynam@samsung.com]</a:t>
            </a:r>
            <a:endParaRPr lang="en-US" sz="1800" dirty="0">
              <a:solidFill>
                <a:schemeClr val="tx2"/>
              </a:solidFill>
            </a:endParaRPr>
          </a:p>
          <a:p>
            <a:pPr>
              <a:spcBef>
                <a:spcPts val="600"/>
              </a:spcBef>
              <a:spcAft>
                <a:spcPts val="600"/>
              </a:spcAft>
            </a:pPr>
            <a:r>
              <a:rPr lang="en-US" sz="1800" b="1" dirty="0">
                <a:solidFill>
                  <a:schemeClr val="tx2"/>
                </a:solidFill>
              </a:rPr>
              <a:t>Re:</a:t>
            </a:r>
            <a:r>
              <a:rPr lang="en-US" sz="1800" dirty="0">
                <a:solidFill>
                  <a:schemeClr val="tx2"/>
                </a:solidFill>
              </a:rPr>
              <a:t> </a:t>
            </a:r>
            <a:r>
              <a:rPr lang="en-US" sz="1400" dirty="0">
                <a:solidFill>
                  <a:schemeClr val="accent2"/>
                </a:solidFill>
              </a:rPr>
              <a:t>	</a:t>
            </a:r>
            <a:endParaRPr lang="en-US" sz="1400" dirty="0">
              <a:solidFill>
                <a:schemeClr val="tx2"/>
              </a:solidFill>
            </a:endParaRPr>
          </a:p>
          <a:p>
            <a:pPr>
              <a:spcBef>
                <a:spcPts val="600"/>
              </a:spcBef>
              <a:spcAft>
                <a:spcPts val="600"/>
              </a:spcAft>
            </a:pPr>
            <a:r>
              <a:rPr lang="en-US" sz="1800" b="1" dirty="0">
                <a:solidFill>
                  <a:schemeClr val="tx2"/>
                </a:solidFill>
              </a:rPr>
              <a:t>Abstract</a:t>
            </a:r>
            <a:r>
              <a:rPr lang="en-US" sz="1800" b="1" dirty="0" smtClean="0">
                <a:solidFill>
                  <a:schemeClr val="tx2"/>
                </a:solidFill>
              </a:rPr>
              <a:t>:</a:t>
            </a:r>
            <a:r>
              <a:rPr lang="en-US" altLang="ko-KR" sz="1800" dirty="0" smtClean="0">
                <a:ea typeface="Gulim" pitchFamily="34" charset="-127"/>
                <a:cs typeface="Times New Roman" pitchFamily="18" charset="0"/>
              </a:rPr>
              <a:t> </a:t>
            </a:r>
            <a:r>
              <a:rPr lang="en-US" altLang="ko-KR" sz="1800" dirty="0">
                <a:ea typeface="Gulim" pitchFamily="34" charset="-127"/>
                <a:cs typeface="Times New Roman" pitchFamily="18" charset="0"/>
              </a:rPr>
              <a:t>To request to compare/contrast 2.4 GHz silicon and establish a target for next generation </a:t>
            </a:r>
            <a:endParaRPr lang="en-US" sz="1800" dirty="0">
              <a:solidFill>
                <a:schemeClr val="tx2"/>
              </a:solidFill>
            </a:endParaRPr>
          </a:p>
          <a:p>
            <a:pPr>
              <a:spcBef>
                <a:spcPts val="600"/>
              </a:spcBef>
              <a:spcAft>
                <a:spcPts val="600"/>
              </a:spcAft>
            </a:pPr>
            <a:r>
              <a:rPr lang="en-US" sz="1800" b="1" dirty="0">
                <a:solidFill>
                  <a:schemeClr val="tx2"/>
                </a:solidFill>
              </a:rPr>
              <a:t>Purpose:</a:t>
            </a:r>
            <a:r>
              <a:rPr lang="en-US" sz="1800" dirty="0">
                <a:solidFill>
                  <a:schemeClr val="tx2"/>
                </a:solidFill>
              </a:rPr>
              <a:t>	</a:t>
            </a:r>
            <a:r>
              <a:rPr lang="en-US" sz="1800" dirty="0" smtClean="0">
                <a:solidFill>
                  <a:schemeClr val="tx2"/>
                </a:solidFill>
              </a:rPr>
              <a:t>Comment Resolution for IEEE 802.15.4q</a:t>
            </a:r>
            <a:endParaRPr lang="en-US" sz="1800" dirty="0">
              <a:solidFill>
                <a:schemeClr val="tx2"/>
              </a:solidFill>
            </a:endParaRPr>
          </a:p>
          <a:p>
            <a:r>
              <a:rPr lang="en-US" sz="1800" b="1" dirty="0">
                <a:solidFill>
                  <a:schemeClr val="tx2"/>
                </a:solidFill>
              </a:rPr>
              <a:t>Notice:</a:t>
            </a:r>
            <a:r>
              <a:rPr lang="en-US"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800" b="1" dirty="0">
                <a:solidFill>
                  <a:schemeClr val="tx2"/>
                </a:solidFill>
              </a:rPr>
              <a:t>Release:</a:t>
            </a:r>
            <a:r>
              <a:rPr lang="en-US"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The complexity of the chosen BCH codes or </a:t>
            </a:r>
            <a:r>
              <a:rPr lang="en-US" dirty="0" err="1" smtClean="0"/>
              <a:t>SiPC</a:t>
            </a:r>
            <a:r>
              <a:rPr lang="en-US" dirty="0" smtClean="0"/>
              <a:t> codes are much lesser than the RS codes present in base standard</a:t>
            </a:r>
            <a:endParaRPr lang="en-US" dirty="0"/>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10</a:t>
            </a:fld>
            <a:endParaRPr lang="en-US"/>
          </a:p>
        </p:txBody>
      </p:sp>
    </p:spTree>
    <p:extLst>
      <p:ext uri="{BB962C8B-B14F-4D97-AF65-F5344CB8AC3E}">
        <p14:creationId xmlns:p14="http://schemas.microsoft.com/office/powerpoint/2010/main" val="964142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39" y="609600"/>
            <a:ext cx="8784981" cy="534987"/>
          </a:xfrm>
        </p:spPr>
        <p:txBody>
          <a:bodyPr/>
          <a:lstStyle/>
          <a:p>
            <a:pPr>
              <a:defRPr/>
            </a:pPr>
            <a:r>
              <a:rPr lang="en-US" dirty="0" smtClean="0"/>
              <a:t>References</a:t>
            </a:r>
            <a:endParaRPr lang="en-US" dirty="0">
              <a:ea typeface="+mj-ea"/>
            </a:endParaRPr>
          </a:p>
        </p:txBody>
      </p:sp>
      <p:sp>
        <p:nvSpPr>
          <p:cNvPr id="5" name="Content Placeholder 2"/>
          <p:cNvSpPr txBox="1">
            <a:spLocks/>
          </p:cNvSpPr>
          <p:nvPr/>
        </p:nvSpPr>
        <p:spPr bwMode="auto">
          <a:xfrm>
            <a:off x="168520" y="1905000"/>
            <a:ext cx="8289680" cy="44943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2"/>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pPr marL="457200" indent="-457200">
              <a:buFont typeface="+mj-lt"/>
              <a:buAutoNum type="arabicPeriod"/>
            </a:pPr>
            <a:r>
              <a:rPr lang="en-US" sz="2000" dirty="0" err="1" smtClean="0"/>
              <a:t>Shyue</a:t>
            </a:r>
            <a:r>
              <a:rPr lang="en-US" sz="2000" dirty="0" smtClean="0"/>
              <a:t>-Win </a:t>
            </a:r>
            <a:r>
              <a:rPr lang="en-US" sz="2000" dirty="0"/>
              <a:t>Wei; </a:t>
            </a:r>
            <a:r>
              <a:rPr lang="en-US" sz="2000" dirty="0" err="1"/>
              <a:t>Che</a:t>
            </a:r>
            <a:r>
              <a:rPr lang="en-US" sz="2000" dirty="0"/>
              <a:t>-Ho Wei,, "High-speed hardware decoder for double-error-correcting binary BCH codes," </a:t>
            </a:r>
            <a:r>
              <a:rPr lang="en-US" sz="2000" i="1" dirty="0"/>
              <a:t>Communications, Speech and Vision, IEE Proceedings I</a:t>
            </a:r>
            <a:r>
              <a:rPr lang="en-US" sz="2000" dirty="0"/>
              <a:t> , vol.136, no.3, pp.227,231, Jun </a:t>
            </a:r>
            <a:r>
              <a:rPr lang="en-US" sz="2000" dirty="0" smtClean="0"/>
              <a:t>1989.</a:t>
            </a:r>
          </a:p>
          <a:p>
            <a:pPr marL="457200" indent="-457200">
              <a:buFont typeface="+mj-lt"/>
              <a:buAutoNum type="arabicPeriod"/>
            </a:pPr>
            <a:r>
              <a:rPr lang="en-US" sz="2000" dirty="0"/>
              <a:t>Massey, J.L., "Step-by-step decoding of the Bose-</a:t>
            </a:r>
            <a:r>
              <a:rPr lang="en-US" sz="2000" dirty="0" err="1"/>
              <a:t>Chaudhuri</a:t>
            </a:r>
            <a:r>
              <a:rPr lang="en-US" sz="2000" dirty="0"/>
              <a:t>- </a:t>
            </a:r>
            <a:r>
              <a:rPr lang="en-US" sz="2000" dirty="0" err="1"/>
              <a:t>Hocquenghem</a:t>
            </a:r>
            <a:r>
              <a:rPr lang="en-US" sz="2000" dirty="0"/>
              <a:t> codes," Information Theory, IEEE Transactions on , vol.11, no.4, pp.580,585, Oct 1965</a:t>
            </a:r>
            <a:r>
              <a:rPr lang="en-US" sz="2000" dirty="0" smtClean="0"/>
              <a:t>.</a:t>
            </a:r>
          </a:p>
          <a:p>
            <a:pPr marL="457200" indent="-457200">
              <a:buFont typeface="+mj-lt"/>
              <a:buAutoNum type="arabicPeriod"/>
            </a:pPr>
            <a:r>
              <a:rPr lang="en-US" sz="2000" dirty="0"/>
              <a:t>Hartmann, C., "A note on the decoding of double-error-correcting binary BCH codes of primitive length (</a:t>
            </a:r>
            <a:r>
              <a:rPr lang="en-US" sz="2000" dirty="0" err="1"/>
              <a:t>Corresp</a:t>
            </a:r>
            <a:r>
              <a:rPr lang="en-US" sz="2000" dirty="0"/>
              <a:t>.)," </a:t>
            </a:r>
            <a:r>
              <a:rPr lang="en-US" sz="2000" i="1" dirty="0"/>
              <a:t>Information Theory, IEEE Transactions on</a:t>
            </a:r>
            <a:r>
              <a:rPr lang="en-US" sz="2000" dirty="0"/>
              <a:t> , vol.17, no.6, pp.765,766, Nov </a:t>
            </a:r>
            <a:r>
              <a:rPr lang="en-US" sz="2000" dirty="0" smtClean="0"/>
              <a:t>1971.</a:t>
            </a:r>
          </a:p>
          <a:p>
            <a:pPr marL="457200" indent="-457200">
              <a:buFont typeface="+mj-lt"/>
              <a:buAutoNum type="arabicPeriod"/>
            </a:pPr>
            <a:r>
              <a:rPr lang="en-US" sz="2000" dirty="0"/>
              <a:t>E. </a:t>
            </a:r>
            <a:r>
              <a:rPr lang="en-US" sz="2000" dirty="0" err="1"/>
              <a:t>Prange</a:t>
            </a:r>
            <a:r>
              <a:rPr lang="en-US" sz="2000" dirty="0"/>
              <a:t>, “The use of civet equivalence in the analysis and decoding of group </a:t>
            </a:r>
            <a:r>
              <a:rPr lang="en-US" sz="2000" dirty="0" smtClean="0"/>
              <a:t>codes</a:t>
            </a:r>
            <a:r>
              <a:rPr lang="en-US" sz="2000" dirty="0"/>
              <a:t>,” A.F. Cambridge Res. </a:t>
            </a:r>
            <a:r>
              <a:rPr lang="en-US" sz="2000" dirty="0" err="1"/>
              <a:t>Cetr</a:t>
            </a:r>
            <a:r>
              <a:rPr lang="en-US" sz="2000" dirty="0"/>
              <a:t>., Cambridge, Mass., AFCRC-TR-59-164, </a:t>
            </a:r>
          </a:p>
        </p:txBody>
      </p:sp>
      <p:sp>
        <p:nvSpPr>
          <p:cNvPr id="4"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11</a:t>
            </a:fld>
            <a:endParaRPr lang="en-US" dirty="0"/>
          </a:p>
        </p:txBody>
      </p:sp>
    </p:spTree>
    <p:extLst>
      <p:ext uri="{BB962C8B-B14F-4D97-AF65-F5344CB8AC3E}">
        <p14:creationId xmlns:p14="http://schemas.microsoft.com/office/powerpoint/2010/main" val="2214479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Nov, 2014</a:t>
            </a:r>
            <a:endParaRPr lang="en-US" dirty="0"/>
          </a:p>
        </p:txBody>
      </p:sp>
      <p:sp>
        <p:nvSpPr>
          <p:cNvPr id="4" name="Slide Number Placeholder 3"/>
          <p:cNvSpPr>
            <a:spLocks noGrp="1"/>
          </p:cNvSpPr>
          <p:nvPr>
            <p:ph type="sldNum" sz="quarter" idx="12"/>
          </p:nvPr>
        </p:nvSpPr>
        <p:spPr/>
        <p:txBody>
          <a:bodyPr/>
          <a:lstStyle/>
          <a:p>
            <a:r>
              <a:rPr lang="en-US" dirty="0" smtClean="0"/>
              <a:t>Slide </a:t>
            </a:r>
            <a:fld id="{DD7F402F-ACDC-460D-A0FF-6380D1575F66}" type="slidenum">
              <a:rPr lang="en-US" smtClean="0"/>
              <a:pPr/>
              <a:t>2</a:t>
            </a:fld>
            <a:endParaRPr lang="en-US" dirty="0"/>
          </a:p>
        </p:txBody>
      </p:sp>
      <p:sp>
        <p:nvSpPr>
          <p:cNvPr id="5" name="Title 1"/>
          <p:cNvSpPr txBox="1">
            <a:spLocks/>
          </p:cNvSpPr>
          <p:nvPr/>
        </p:nvSpPr>
        <p:spPr>
          <a:xfrm>
            <a:off x="221274" y="762000"/>
            <a:ext cx="8922726" cy="584775"/>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3200" kern="0" dirty="0" smtClean="0"/>
              <a:t>Comment Resolution for CID</a:t>
            </a:r>
            <a:endParaRPr lang="en-US" sz="3200" kern="0" dirty="0"/>
          </a:p>
        </p:txBody>
      </p:sp>
      <p:sp>
        <p:nvSpPr>
          <p:cNvPr id="6" name="TextBox 5"/>
          <p:cNvSpPr txBox="1"/>
          <p:nvPr/>
        </p:nvSpPr>
        <p:spPr>
          <a:xfrm>
            <a:off x="609600" y="1752600"/>
            <a:ext cx="8001000" cy="2677656"/>
          </a:xfrm>
          <a:prstGeom prst="rect">
            <a:avLst/>
          </a:prstGeom>
          <a:noFill/>
        </p:spPr>
        <p:txBody>
          <a:bodyPr wrap="square" rtlCol="0">
            <a:spAutoFit/>
          </a:bodyPr>
          <a:lstStyle/>
          <a:p>
            <a:r>
              <a:rPr lang="en-US" sz="2400" dirty="0" smtClean="0"/>
              <a:t>Comment ID : 1298, 1015, 1239</a:t>
            </a:r>
          </a:p>
          <a:p>
            <a:endParaRPr lang="en-US" sz="2400" dirty="0"/>
          </a:p>
          <a:p>
            <a:r>
              <a:rPr lang="en-US" sz="2400" dirty="0" smtClean="0"/>
              <a:t>Comment : why don’t we use one FEC from base standard.</a:t>
            </a:r>
          </a:p>
          <a:p>
            <a:endParaRPr lang="en-US" sz="2400" dirty="0"/>
          </a:p>
          <a:p>
            <a:endParaRPr lang="en-US" sz="2400" dirty="0" smtClean="0"/>
          </a:p>
          <a:p>
            <a:r>
              <a:rPr lang="en-US" sz="2400" dirty="0" smtClean="0"/>
              <a:t>Resolution : deferred</a:t>
            </a:r>
            <a:endParaRPr lang="en-US" dirty="0"/>
          </a:p>
          <a:p>
            <a:endParaRPr lang="en-US" dirty="0"/>
          </a:p>
          <a:p>
            <a:endParaRPr lang="en-US" dirty="0" smtClean="0"/>
          </a:p>
        </p:txBody>
      </p:sp>
    </p:spTree>
    <p:extLst>
      <p:ext uri="{BB962C8B-B14F-4D97-AF65-F5344CB8AC3E}">
        <p14:creationId xmlns:p14="http://schemas.microsoft.com/office/powerpoint/2010/main" val="661190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274" y="762000"/>
            <a:ext cx="8922726" cy="584775"/>
          </a:xfrm>
        </p:spPr>
        <p:txBody>
          <a:bodyPr/>
          <a:lstStyle/>
          <a:p>
            <a:r>
              <a:rPr lang="en-US" sz="3200" dirty="0" smtClean="0"/>
              <a:t>General </a:t>
            </a:r>
            <a:r>
              <a:rPr lang="en-US" sz="3200" dirty="0" smtClean="0"/>
              <a:t>Comparison of BCH and RS codes</a:t>
            </a:r>
            <a:endParaRPr lang="en-US" sz="3200" dirty="0"/>
          </a:p>
        </p:txBody>
      </p:sp>
      <p:sp>
        <p:nvSpPr>
          <p:cNvPr id="3" name="Content Placeholder 2"/>
          <p:cNvSpPr>
            <a:spLocks noGrp="1"/>
          </p:cNvSpPr>
          <p:nvPr>
            <p:ph idx="1"/>
          </p:nvPr>
        </p:nvSpPr>
        <p:spPr>
          <a:xfrm>
            <a:off x="168520" y="1524000"/>
            <a:ext cx="8599330" cy="4800600"/>
          </a:xfrm>
        </p:spPr>
        <p:txBody>
          <a:bodyPr/>
          <a:lstStyle/>
          <a:p>
            <a:endParaRPr lang="en-US" sz="1800" dirty="0" smtClean="0"/>
          </a:p>
          <a:p>
            <a:r>
              <a:rPr lang="en-US" sz="1600" dirty="0" smtClean="0"/>
              <a:t>The BCH codes are binary block-codes while the Reed-Solomon codes are non-binary block-codes.</a:t>
            </a:r>
          </a:p>
          <a:p>
            <a:r>
              <a:rPr lang="en-US" sz="1600" dirty="0"/>
              <a:t>The coefficient multiplication in the BCH encoder is a simple binary operation while the coefficient multiplication in the RS encoder is a </a:t>
            </a:r>
            <a:r>
              <a:rPr lang="en-US" sz="1600" dirty="0" err="1"/>
              <a:t>nonbinary</a:t>
            </a:r>
            <a:r>
              <a:rPr lang="en-US" sz="1600" dirty="0"/>
              <a:t> operation over GF(2^m)</a:t>
            </a:r>
            <a:endParaRPr lang="en-US" sz="1600" dirty="0" smtClean="0"/>
          </a:p>
          <a:p>
            <a:r>
              <a:rPr lang="en-US" sz="1600" dirty="0" smtClean="0"/>
              <a:t>The (63,51) BCH code corrects two errors in a block of n=63 bits of which k=51 are the message bits.</a:t>
            </a:r>
          </a:p>
          <a:p>
            <a:r>
              <a:rPr lang="en-US" sz="1600" dirty="0" smtClean="0"/>
              <a:t>The Reed-Solomon code of comparable parameters is the (15,13) RS code which corrects a single erroneous symbol in a block of 15 symbols.</a:t>
            </a:r>
            <a:endParaRPr lang="en-US" sz="1600" dirty="0"/>
          </a:p>
          <a:p>
            <a:r>
              <a:rPr lang="en-US" sz="1600" dirty="0" smtClean="0"/>
              <a:t>This corresponding binary parameters are  n=60 and k=52 with ability to </a:t>
            </a:r>
            <a:r>
              <a:rPr lang="en-US" sz="1600" dirty="0" err="1" smtClean="0"/>
              <a:t>upto</a:t>
            </a:r>
            <a:r>
              <a:rPr lang="en-US" sz="1600" dirty="0" smtClean="0"/>
              <a:t> 4 bit errors so long as the 4 errors are confined to a single symbol.</a:t>
            </a:r>
            <a:endParaRPr lang="en-US" sz="1600" dirty="0"/>
          </a:p>
          <a:p>
            <a:r>
              <a:rPr lang="en-US" sz="1600" dirty="0" smtClean="0"/>
              <a:t>The possibility of all errors being confined to within a single symbol is remote, especially in presence of interleaving.</a:t>
            </a:r>
            <a:endParaRPr lang="en-US" sz="1600" dirty="0"/>
          </a:p>
          <a:p>
            <a:r>
              <a:rPr lang="en-US" sz="1600" dirty="0" smtClean="0"/>
              <a:t>The (63,51) BCH, which can correct two errors located anywhere in the 63 length block is a better option than </a:t>
            </a:r>
            <a:r>
              <a:rPr lang="en-US" sz="1600" dirty="0"/>
              <a:t>(15,13) RS code </a:t>
            </a:r>
            <a:r>
              <a:rPr lang="en-US" sz="1600" dirty="0" smtClean="0"/>
              <a:t>which fails beyond a single symbol.</a:t>
            </a:r>
          </a:p>
          <a:p>
            <a:r>
              <a:rPr lang="en-US" sz="1600" dirty="0"/>
              <a:t>The low complexity (63,51) BCH avoids the complex algorithms such as </a:t>
            </a:r>
            <a:r>
              <a:rPr lang="en-US" sz="1600" dirty="0" err="1"/>
              <a:t>Berlekamp</a:t>
            </a:r>
            <a:r>
              <a:rPr lang="en-US" sz="1600" dirty="0"/>
              <a:t>-Massey algorithm, Peterson's algorithm </a:t>
            </a:r>
            <a:r>
              <a:rPr lang="en-US" sz="1600" dirty="0" err="1"/>
              <a:t>etc</a:t>
            </a:r>
            <a:r>
              <a:rPr lang="en-US" sz="1600" dirty="0"/>
              <a:t> required for the conventional BCH </a:t>
            </a:r>
            <a:r>
              <a:rPr lang="en-US" sz="1600" dirty="0" smtClean="0"/>
              <a:t>decoding or RS decoding</a:t>
            </a:r>
          </a:p>
          <a:p>
            <a:endParaRPr lang="en-US" sz="1400" dirty="0"/>
          </a:p>
          <a:p>
            <a:endParaRPr lang="en-US" sz="1400" dirty="0" smtClean="0"/>
          </a:p>
          <a:p>
            <a:endParaRPr lang="en-US" sz="1400" dirty="0" smtClean="0"/>
          </a:p>
        </p:txBody>
      </p:sp>
      <p:sp>
        <p:nvSpPr>
          <p:cNvPr id="6" name="Slide Number Placeholder 5"/>
          <p:cNvSpPr>
            <a:spLocks noGrp="1"/>
          </p:cNvSpPr>
          <p:nvPr>
            <p:ph type="sldNum" sz="quarter" idx="10"/>
          </p:nvPr>
        </p:nvSpPr>
        <p:spPr>
          <a:xfrm>
            <a:off x="685800" y="347504"/>
            <a:ext cx="1600200" cy="246221"/>
          </a:xfrm>
        </p:spPr>
        <p:txBody>
          <a:bodyPr/>
          <a:lstStyle/>
          <a:p>
            <a:pPr>
              <a:defRPr/>
            </a:pPr>
            <a:r>
              <a:rPr lang="en-US" altLang="ko-KR" sz="1600" dirty="0" smtClean="0"/>
              <a:t>Nov 2014</a:t>
            </a:r>
            <a:endParaRPr lang="en-US" altLang="ko-KR" dirty="0"/>
          </a:p>
        </p:txBody>
      </p:sp>
      <p:sp>
        <p:nvSpPr>
          <p:cNvPr id="7" name="Slide Number Placeholder 3"/>
          <p:cNvSpPr>
            <a:spLocks noGrp="1"/>
          </p:cNvSpPr>
          <p:nvPr>
            <p:ph type="sldNum" sz="quarter" idx="12"/>
          </p:nvPr>
        </p:nvSpPr>
        <p:spPr>
          <a:xfrm>
            <a:off x="4344988" y="6477000"/>
            <a:ext cx="530225" cy="182562"/>
          </a:xfrm>
        </p:spPr>
        <p:txBody>
          <a:bodyPr/>
          <a:lstStyle/>
          <a:p>
            <a:r>
              <a:rPr lang="en-US" dirty="0" smtClean="0"/>
              <a:t>Slide </a:t>
            </a:r>
            <a:fld id="{DD7F402F-ACDC-460D-A0FF-6380D1575F66}" type="slidenum">
              <a:rPr lang="en-US" smtClean="0"/>
              <a:pPr/>
              <a:t>3</a:t>
            </a:fld>
            <a:endParaRPr lang="en-US" dirty="0"/>
          </a:p>
        </p:txBody>
      </p:sp>
    </p:spTree>
    <p:extLst>
      <p:ext uri="{BB962C8B-B14F-4D97-AF65-F5344CB8AC3E}">
        <p14:creationId xmlns:p14="http://schemas.microsoft.com/office/powerpoint/2010/main" val="2864850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922726" cy="584775"/>
          </a:xfrm>
        </p:spPr>
        <p:txBody>
          <a:bodyPr/>
          <a:lstStyle/>
          <a:p>
            <a:r>
              <a:rPr lang="en-US" sz="3200" dirty="0" smtClean="0"/>
              <a:t>Encoding complexity</a:t>
            </a:r>
            <a:endParaRPr lang="en-US" sz="32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39870" y="986985"/>
                <a:ext cx="8599330" cy="5185215"/>
              </a:xfrm>
            </p:spPr>
            <p:txBody>
              <a:bodyPr/>
              <a:lstStyle/>
              <a:p>
                <a:endParaRPr lang="en-US" sz="2000" dirty="0" smtClean="0"/>
              </a:p>
              <a:p>
                <a:r>
                  <a:rPr lang="en-US" sz="1600" dirty="0" smtClean="0"/>
                  <a:t>The encoding circuit for BCH codes is a binary division circuit while for Reed-Solomon codes, the division circuit is defined over </a:t>
                </a:r>
                <a14:m>
                  <m:oMath xmlns:m="http://schemas.openxmlformats.org/officeDocument/2006/math">
                    <m:r>
                      <a:rPr lang="en-US" sz="1600" b="0" i="1" smtClean="0">
                        <a:latin typeface="Cambria Math"/>
                      </a:rPr>
                      <m:t>𝐺𝐹</m:t>
                    </m:r>
                    <m:d>
                      <m:dPr>
                        <m:ctrlPr>
                          <a:rPr lang="en-US" sz="1600" b="0" i="1" smtClean="0">
                            <a:latin typeface="Cambria Math"/>
                          </a:rPr>
                        </m:ctrlPr>
                      </m:dPr>
                      <m:e>
                        <m:sSup>
                          <m:sSupPr>
                            <m:ctrlPr>
                              <a:rPr lang="en-US" sz="1600" b="0" i="1" smtClean="0">
                                <a:latin typeface="Cambria Math"/>
                              </a:rPr>
                            </m:ctrlPr>
                          </m:sSupPr>
                          <m:e>
                            <m:r>
                              <a:rPr lang="en-US" sz="1600" b="0" i="1" smtClean="0">
                                <a:latin typeface="Cambria Math"/>
                              </a:rPr>
                              <m:t>2</m:t>
                            </m:r>
                          </m:e>
                          <m:sup>
                            <m:r>
                              <a:rPr lang="en-US" sz="1600" b="0" i="1" smtClean="0">
                                <a:latin typeface="Cambria Math"/>
                              </a:rPr>
                              <m:t>𝑚</m:t>
                            </m:r>
                          </m:sup>
                        </m:sSup>
                      </m:e>
                    </m:d>
                    <m:r>
                      <a:rPr lang="en-US" sz="1600" b="0" i="1" smtClean="0">
                        <a:latin typeface="Cambria Math"/>
                      </a:rPr>
                      <m:t>, </m:t>
                    </m:r>
                  </m:oMath>
                </a14:m>
                <a:r>
                  <a:rPr lang="en-US" sz="1600" dirty="0" smtClean="0"/>
                  <a:t> where </a:t>
                </a:r>
                <a14:m>
                  <m:oMath xmlns:m="http://schemas.openxmlformats.org/officeDocument/2006/math">
                    <m:r>
                      <a:rPr lang="en-US" sz="1600" i="1">
                        <a:latin typeface="Cambria Math"/>
                      </a:rPr>
                      <m:t>𝑚</m:t>
                    </m:r>
                  </m:oMath>
                </a14:m>
                <a:r>
                  <a:rPr lang="en-US" sz="1600" dirty="0" smtClean="0"/>
                  <a:t> is the size of the symbol.</a:t>
                </a:r>
              </a:p>
              <a:p>
                <a:endParaRPr lang="en-US" sz="1600" dirty="0"/>
              </a:p>
              <a:p>
                <a:endParaRPr lang="en-US" sz="1600" dirty="0" smtClean="0"/>
              </a:p>
              <a:p>
                <a:endParaRPr lang="en-US" sz="1600" dirty="0" smtClean="0"/>
              </a:p>
              <a:p>
                <a:endParaRPr lang="en-US" sz="1600" dirty="0" smtClean="0"/>
              </a:p>
              <a:p>
                <a:endParaRPr lang="en-US" sz="1600" dirty="0"/>
              </a:p>
              <a:p>
                <a:pPr marL="0" indent="0">
                  <a:buNone/>
                </a:pPr>
                <a:endParaRPr lang="en-US" sz="1600" dirty="0" smtClean="0"/>
              </a:p>
              <a:p>
                <a:endParaRPr lang="en-US" sz="1600" dirty="0"/>
              </a:p>
              <a:p>
                <a:endParaRPr lang="en-US" sz="1600" dirty="0" smtClean="0"/>
              </a:p>
              <a:p>
                <a:endParaRPr lang="en-US" sz="1600" dirty="0" smtClean="0"/>
              </a:p>
              <a:p>
                <a:r>
                  <a:rPr lang="en-US" sz="1600" dirty="0" smtClean="0"/>
                  <a:t> The addition in the BCH encoder as shown in Fig (a) is binary ‘XOR’ while the addition in the RS encoder in Fig(b) is addition over </a:t>
                </a:r>
                <a14:m>
                  <m:oMath xmlns:m="http://schemas.openxmlformats.org/officeDocument/2006/math">
                    <m:r>
                      <a:rPr lang="en-US" sz="1600" i="1">
                        <a:latin typeface="Cambria Math"/>
                      </a:rPr>
                      <m:t>𝐺𝐹</m:t>
                    </m:r>
                    <m:d>
                      <m:dPr>
                        <m:ctrlPr>
                          <a:rPr lang="en-US" sz="1600" i="1">
                            <a:latin typeface="Cambria Math"/>
                          </a:rPr>
                        </m:ctrlPr>
                      </m:dPr>
                      <m:e>
                        <m:sSup>
                          <m:sSupPr>
                            <m:ctrlPr>
                              <a:rPr lang="en-US" sz="1600" i="1">
                                <a:latin typeface="Cambria Math"/>
                              </a:rPr>
                            </m:ctrlPr>
                          </m:sSupPr>
                          <m:e>
                            <m:r>
                              <a:rPr lang="en-US" sz="1600" i="1">
                                <a:latin typeface="Cambria Math"/>
                              </a:rPr>
                              <m:t>2</m:t>
                            </m:r>
                          </m:e>
                          <m:sup>
                            <m:r>
                              <a:rPr lang="en-US" sz="1600" i="1">
                                <a:latin typeface="Cambria Math"/>
                              </a:rPr>
                              <m:t>𝑚</m:t>
                            </m:r>
                          </m:sup>
                        </m:sSup>
                      </m:e>
                    </m:d>
                  </m:oMath>
                </a14:m>
                <a:r>
                  <a:rPr lang="en-US" sz="1600" dirty="0" smtClean="0"/>
                  <a:t>.</a:t>
                </a:r>
              </a:p>
              <a:p>
                <a:endParaRPr lang="en-US" sz="1600" dirty="0"/>
              </a:p>
              <a:p>
                <a:r>
                  <a:rPr lang="en-US" sz="1600" dirty="0" smtClean="0"/>
                  <a:t>In Fig(a), g(x) represents the generator polynomial for (7,4) BCH code, while g(x) in Fig (b) corresponds to a (7,5) RS code. Here,</a:t>
                </a:r>
                <a14:m>
                  <m:oMath xmlns:m="http://schemas.openxmlformats.org/officeDocument/2006/math">
                    <m:r>
                      <a:rPr lang="en-US" sz="1600" i="1" smtClean="0">
                        <a:latin typeface="Cambria Math"/>
                      </a:rPr>
                      <m:t> </m:t>
                    </m:r>
                    <m:r>
                      <a:rPr lang="en-US" sz="1600" b="0" i="1" smtClean="0">
                        <a:latin typeface="Cambria Math"/>
                      </a:rPr>
                      <m:t> </m:t>
                    </m:r>
                    <m:r>
                      <a:rPr lang="en-US" sz="1600" i="1" smtClean="0">
                        <a:latin typeface="Cambria Math"/>
                        <a:ea typeface="Cambria Math"/>
                      </a:rPr>
                      <m:t>𝛼</m:t>
                    </m:r>
                    <m:r>
                      <a:rPr lang="en-US" sz="1600" i="1" dirty="0" smtClean="0">
                        <a:latin typeface="Cambria Math"/>
                        <a:ea typeface="Cambria Math"/>
                      </a:rPr>
                      <m:t>∈</m:t>
                    </m:r>
                  </m:oMath>
                </a14:m>
                <a:r>
                  <a:rPr lang="en-US" sz="1600" dirty="0"/>
                  <a:t> </a:t>
                </a:r>
                <a14:m>
                  <m:oMath xmlns:m="http://schemas.openxmlformats.org/officeDocument/2006/math">
                    <m:r>
                      <a:rPr lang="en-US" sz="1600" i="1">
                        <a:latin typeface="Cambria Math"/>
                      </a:rPr>
                      <m:t>𝐺𝐹</m:t>
                    </m:r>
                    <m:d>
                      <m:dPr>
                        <m:ctrlPr>
                          <a:rPr lang="en-US" sz="1600" i="1">
                            <a:latin typeface="Cambria Math"/>
                          </a:rPr>
                        </m:ctrlPr>
                      </m:dPr>
                      <m:e>
                        <m:sSup>
                          <m:sSupPr>
                            <m:ctrlPr>
                              <a:rPr lang="en-US" sz="1600" i="1">
                                <a:latin typeface="Cambria Math"/>
                              </a:rPr>
                            </m:ctrlPr>
                          </m:sSupPr>
                          <m:e>
                            <m:r>
                              <a:rPr lang="en-US" sz="1600" i="1">
                                <a:latin typeface="Cambria Math"/>
                              </a:rPr>
                              <m:t>2</m:t>
                            </m:r>
                          </m:e>
                          <m:sup>
                            <m:r>
                              <a:rPr lang="en-US" sz="1600" i="1">
                                <a:latin typeface="Cambria Math"/>
                              </a:rPr>
                              <m:t>𝑚</m:t>
                            </m:r>
                          </m:sup>
                        </m:sSup>
                      </m:e>
                    </m:d>
                  </m:oMath>
                </a14:m>
                <a:r>
                  <a:rPr lang="en-US" sz="1600" dirty="0" smtClean="0"/>
                  <a:t> is the primitive element of </a:t>
                </a:r>
                <a14:m>
                  <m:oMath xmlns:m="http://schemas.openxmlformats.org/officeDocument/2006/math">
                    <m:r>
                      <a:rPr lang="en-US" sz="1600" i="1">
                        <a:latin typeface="Cambria Math"/>
                      </a:rPr>
                      <m:t>𝐺𝐹</m:t>
                    </m:r>
                    <m:d>
                      <m:dPr>
                        <m:ctrlPr>
                          <a:rPr lang="en-US" sz="1600" i="1">
                            <a:latin typeface="Cambria Math"/>
                          </a:rPr>
                        </m:ctrlPr>
                      </m:dPr>
                      <m:e>
                        <m:r>
                          <a:rPr lang="en-US" sz="1600" b="0" i="1" smtClean="0">
                            <a:latin typeface="Cambria Math"/>
                          </a:rPr>
                          <m:t>8</m:t>
                        </m:r>
                      </m:e>
                    </m:d>
                    <m:r>
                      <a:rPr lang="en-US" sz="1600" b="0" i="1" smtClean="0">
                        <a:latin typeface="Cambria Math"/>
                      </a:rPr>
                      <m:t>,</m:t>
                    </m:r>
                  </m:oMath>
                </a14:m>
                <a:r>
                  <a:rPr lang="en-US" sz="1600" dirty="0" smtClean="0"/>
                  <a:t> generated by the primitive polynomial </a:t>
                </a:r>
                <a14:m>
                  <m:oMath xmlns:m="http://schemas.openxmlformats.org/officeDocument/2006/math">
                    <m:r>
                      <a:rPr lang="en-US" sz="1600" b="0" i="1" smtClean="0">
                        <a:latin typeface="Cambria Math"/>
                      </a:rPr>
                      <m:t>𝑓</m:t>
                    </m:r>
                    <m:d>
                      <m:dPr>
                        <m:ctrlPr>
                          <a:rPr lang="en-US" sz="1600" b="0" i="1" smtClean="0">
                            <a:latin typeface="Cambria Math"/>
                          </a:rPr>
                        </m:ctrlPr>
                      </m:dPr>
                      <m:e>
                        <m:r>
                          <a:rPr lang="en-US" sz="1600" b="0" i="1" smtClean="0">
                            <a:latin typeface="Cambria Math"/>
                          </a:rPr>
                          <m:t>𝑥</m:t>
                        </m:r>
                      </m:e>
                    </m:d>
                    <m:r>
                      <a:rPr lang="en-US" sz="1600" b="0" i="1" smtClean="0">
                        <a:latin typeface="Cambria Math"/>
                      </a:rPr>
                      <m:t>=</m:t>
                    </m:r>
                    <m:sSup>
                      <m:sSupPr>
                        <m:ctrlPr>
                          <a:rPr lang="en-US" sz="1600" b="0" i="1" smtClean="0">
                            <a:latin typeface="Cambria Math"/>
                          </a:rPr>
                        </m:ctrlPr>
                      </m:sSupPr>
                      <m:e>
                        <m:r>
                          <a:rPr lang="en-US" sz="1600" b="0" i="1" smtClean="0">
                            <a:latin typeface="Cambria Math"/>
                          </a:rPr>
                          <m:t>𝑥</m:t>
                        </m:r>
                      </m:e>
                      <m:sup>
                        <m:r>
                          <a:rPr lang="en-US" sz="1600" b="0" i="1" smtClean="0">
                            <a:latin typeface="Cambria Math"/>
                          </a:rPr>
                          <m:t>3</m:t>
                        </m:r>
                      </m:sup>
                    </m:sSup>
                    <m:r>
                      <a:rPr lang="en-US" sz="1600" b="0" i="1" smtClean="0">
                        <a:latin typeface="Cambria Math"/>
                      </a:rPr>
                      <m:t>+</m:t>
                    </m:r>
                    <m:r>
                      <a:rPr lang="en-US" sz="1600" b="0" i="1" smtClean="0">
                        <a:latin typeface="Cambria Math"/>
                      </a:rPr>
                      <m:t>𝑥</m:t>
                    </m:r>
                    <m:r>
                      <a:rPr lang="en-US" sz="1600" b="0" i="1" smtClean="0">
                        <a:latin typeface="Cambria Math"/>
                      </a:rPr>
                      <m:t>+1.</m:t>
                    </m:r>
                  </m:oMath>
                </a14:m>
                <a:endParaRPr lang="en-US" sz="16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39870" y="986985"/>
                <a:ext cx="8599330" cy="5185215"/>
              </a:xfrm>
              <a:blipFill rotWithShape="1">
                <a:blip r:embed="rId2"/>
                <a:stretch>
                  <a:fillRect l="-213" r="-354" b="-1293"/>
                </a:stretch>
              </a:blipFill>
            </p:spPr>
            <p:txBody>
              <a:bodyPr/>
              <a:lstStyle/>
              <a:p>
                <a:r>
                  <a:rPr lang="en-US">
                    <a:noFill/>
                  </a:rPr>
                  <a:t> </a:t>
                </a:r>
              </a:p>
            </p:txBody>
          </p:sp>
        </mc:Fallback>
      </mc:AlternateContent>
      <p:sp>
        <p:nvSpPr>
          <p:cNvPr id="6" name="Slide Number Placeholder 5"/>
          <p:cNvSpPr>
            <a:spLocks noGrp="1"/>
          </p:cNvSpPr>
          <p:nvPr>
            <p:ph type="sldNum" sz="quarter" idx="10"/>
          </p:nvPr>
        </p:nvSpPr>
        <p:spPr>
          <a:xfrm>
            <a:off x="685800" y="347504"/>
            <a:ext cx="1600200" cy="246221"/>
          </a:xfrm>
        </p:spPr>
        <p:txBody>
          <a:bodyPr/>
          <a:lstStyle/>
          <a:p>
            <a:pPr>
              <a:defRPr/>
            </a:pPr>
            <a:r>
              <a:rPr lang="en-US" altLang="ko-KR" sz="1600" dirty="0" smtClean="0"/>
              <a:t>Nov 2014</a:t>
            </a:r>
            <a:r>
              <a:rPr lang="en-US" altLang="ko-KR" dirty="0" smtClean="0"/>
              <a:t> </a:t>
            </a:r>
            <a:endParaRPr lang="en-US" altLang="ko-KR" dirty="0"/>
          </a:p>
        </p:txBody>
      </p:sp>
      <p:pic>
        <p:nvPicPr>
          <p:cNvPr id="103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321" y="2078851"/>
            <a:ext cx="4627601" cy="208597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5948" y="2078850"/>
            <a:ext cx="3354706" cy="21717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4</a:t>
            </a:fld>
            <a:endParaRPr lang="en-US" dirty="0"/>
          </a:p>
        </p:txBody>
      </p:sp>
    </p:spTree>
    <p:extLst>
      <p:ext uri="{BB962C8B-B14F-4D97-AF65-F5344CB8AC3E}">
        <p14:creationId xmlns:p14="http://schemas.microsoft.com/office/powerpoint/2010/main" val="1802454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34425"/>
            <a:ext cx="8922726" cy="584775"/>
          </a:xfrm>
        </p:spPr>
        <p:txBody>
          <a:bodyPr/>
          <a:lstStyle/>
          <a:p>
            <a:r>
              <a:rPr lang="en-US" sz="3200" dirty="0" smtClean="0"/>
              <a:t>Decoding complexity</a:t>
            </a:r>
            <a:endParaRPr lang="en-US" sz="3200" dirty="0"/>
          </a:p>
        </p:txBody>
      </p:sp>
      <p:sp>
        <p:nvSpPr>
          <p:cNvPr id="3" name="Content Placeholder 2"/>
          <p:cNvSpPr>
            <a:spLocks noGrp="1"/>
          </p:cNvSpPr>
          <p:nvPr>
            <p:ph idx="1"/>
          </p:nvPr>
        </p:nvSpPr>
        <p:spPr>
          <a:xfrm>
            <a:off x="4405828" y="854074"/>
            <a:ext cx="4362022" cy="5185216"/>
          </a:xfrm>
        </p:spPr>
        <p:txBody>
          <a:bodyPr/>
          <a:lstStyle/>
          <a:p>
            <a:endParaRPr lang="en-US" sz="1600" dirty="0" smtClean="0"/>
          </a:p>
          <a:p>
            <a:endParaRPr lang="en-US" sz="1600" dirty="0" smtClean="0"/>
          </a:p>
        </p:txBody>
      </p:sp>
      <p:sp>
        <p:nvSpPr>
          <p:cNvPr id="6" name="Slide Number Placeholder 5"/>
          <p:cNvSpPr>
            <a:spLocks noGrp="1"/>
          </p:cNvSpPr>
          <p:nvPr>
            <p:ph type="sldNum" sz="quarter" idx="10"/>
          </p:nvPr>
        </p:nvSpPr>
        <p:spPr>
          <a:xfrm>
            <a:off x="685800" y="347504"/>
            <a:ext cx="1600200" cy="246221"/>
          </a:xfrm>
        </p:spPr>
        <p:txBody>
          <a:bodyPr/>
          <a:lstStyle/>
          <a:p>
            <a:pPr>
              <a:defRPr/>
            </a:pPr>
            <a:r>
              <a:rPr lang="en-US" altLang="ko-KR" sz="1600" dirty="0" smtClean="0"/>
              <a:t>Nov 2014</a:t>
            </a:r>
            <a:r>
              <a:rPr lang="en-US" altLang="ko-KR" dirty="0" smtClean="0"/>
              <a:t> </a:t>
            </a:r>
            <a:endParaRPr lang="en-US" altLang="ko-KR" dirty="0"/>
          </a:p>
        </p:txBody>
      </p:sp>
      <p:grpSp>
        <p:nvGrpSpPr>
          <p:cNvPr id="23" name="Group 22"/>
          <p:cNvGrpSpPr/>
          <p:nvPr/>
        </p:nvGrpSpPr>
        <p:grpSpPr>
          <a:xfrm>
            <a:off x="1069067" y="1261528"/>
            <a:ext cx="2574681" cy="3767672"/>
            <a:chOff x="1085850" y="1254125"/>
            <a:chExt cx="2789238" cy="3767672"/>
          </a:xfrm>
        </p:grpSpPr>
        <p:sp>
          <p:nvSpPr>
            <p:cNvPr id="8" name="Rectangle 10"/>
            <p:cNvSpPr>
              <a:spLocks noChangeArrowheads="1"/>
            </p:cNvSpPr>
            <p:nvPr/>
          </p:nvSpPr>
          <p:spPr bwMode="auto">
            <a:xfrm>
              <a:off x="1136650" y="1879600"/>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Syndrome Computation</a:t>
              </a:r>
            </a:p>
          </p:txBody>
        </p:sp>
        <p:sp>
          <p:nvSpPr>
            <p:cNvPr id="9" name="Rectangle 19"/>
            <p:cNvSpPr>
              <a:spLocks noChangeArrowheads="1"/>
            </p:cNvSpPr>
            <p:nvPr/>
          </p:nvSpPr>
          <p:spPr bwMode="auto">
            <a:xfrm>
              <a:off x="1136650" y="2492375"/>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Determining Error locator polynomial using a dedicated </a:t>
              </a:r>
              <a:r>
                <a:rPr lang="en-US" altLang="en-US" dirty="0" smtClean="0"/>
                <a:t>algorithm(BM, PGZ algorithm) </a:t>
              </a:r>
              <a:endParaRPr lang="en-US" altLang="en-US" dirty="0"/>
            </a:p>
          </p:txBody>
        </p:sp>
        <p:sp>
          <p:nvSpPr>
            <p:cNvPr id="10" name="Rectangle 20"/>
            <p:cNvSpPr>
              <a:spLocks noChangeArrowheads="1"/>
            </p:cNvSpPr>
            <p:nvPr/>
          </p:nvSpPr>
          <p:spPr bwMode="auto">
            <a:xfrm>
              <a:off x="1138238" y="3189288"/>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Solving the error locator polynomial using </a:t>
              </a:r>
              <a:r>
                <a:rPr lang="en-US" altLang="en-US" dirty="0" err="1"/>
                <a:t>Chien</a:t>
              </a:r>
              <a:r>
                <a:rPr lang="en-US" altLang="en-US" dirty="0"/>
                <a:t>  search to obtain error locations</a:t>
              </a:r>
            </a:p>
          </p:txBody>
        </p:sp>
        <p:sp>
          <p:nvSpPr>
            <p:cNvPr id="11" name="Oval 4"/>
            <p:cNvSpPr>
              <a:spLocks noChangeArrowheads="1"/>
            </p:cNvSpPr>
            <p:nvPr/>
          </p:nvSpPr>
          <p:spPr bwMode="auto">
            <a:xfrm>
              <a:off x="2073275" y="1254125"/>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Start</a:t>
              </a:r>
            </a:p>
          </p:txBody>
        </p:sp>
        <p:cxnSp>
          <p:nvCxnSpPr>
            <p:cNvPr id="12" name="Straight Arrow Connector 6"/>
            <p:cNvCxnSpPr>
              <a:cxnSpLocks noChangeShapeType="1"/>
              <a:stCxn id="11" idx="4"/>
            </p:cNvCxnSpPr>
            <p:nvPr/>
          </p:nvCxnSpPr>
          <p:spPr bwMode="auto">
            <a:xfrm flipH="1">
              <a:off x="2468563" y="1603426"/>
              <a:ext cx="794" cy="27617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 name="Straight Arrow Connector 17"/>
            <p:cNvCxnSpPr>
              <a:cxnSpLocks noChangeShapeType="1"/>
            </p:cNvCxnSpPr>
            <p:nvPr/>
          </p:nvCxnSpPr>
          <p:spPr bwMode="auto">
            <a:xfrm>
              <a:off x="2454275" y="2955925"/>
              <a:ext cx="0" cy="2333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4" name="Straight Arrow Connector 18"/>
            <p:cNvCxnSpPr>
              <a:cxnSpLocks noChangeShapeType="1"/>
            </p:cNvCxnSpPr>
            <p:nvPr/>
          </p:nvCxnSpPr>
          <p:spPr bwMode="auto">
            <a:xfrm>
              <a:off x="2468563" y="2157413"/>
              <a:ext cx="0" cy="32702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6" name="Oval 21"/>
            <p:cNvSpPr>
              <a:spLocks noChangeArrowheads="1"/>
            </p:cNvSpPr>
            <p:nvPr/>
          </p:nvSpPr>
          <p:spPr bwMode="auto">
            <a:xfrm>
              <a:off x="2058193" y="4672496"/>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Stop</a:t>
              </a:r>
            </a:p>
          </p:txBody>
        </p:sp>
        <p:cxnSp>
          <p:nvCxnSpPr>
            <p:cNvPr id="17" name="Straight Arrow Connector 22"/>
            <p:cNvCxnSpPr>
              <a:cxnSpLocks noChangeShapeType="1"/>
            </p:cNvCxnSpPr>
            <p:nvPr/>
          </p:nvCxnSpPr>
          <p:spPr bwMode="auto">
            <a:xfrm>
              <a:off x="2454275" y="3652838"/>
              <a:ext cx="0" cy="2778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3"/>
            <p:cNvCxnSpPr>
              <a:cxnSpLocks noChangeShapeType="1"/>
            </p:cNvCxnSpPr>
            <p:nvPr/>
          </p:nvCxnSpPr>
          <p:spPr bwMode="auto">
            <a:xfrm>
              <a:off x="2454275" y="4369284"/>
              <a:ext cx="0" cy="3032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9" name="Rectangle 20"/>
            <p:cNvSpPr>
              <a:spLocks noChangeArrowheads="1"/>
            </p:cNvSpPr>
            <p:nvPr/>
          </p:nvSpPr>
          <p:spPr bwMode="auto">
            <a:xfrm>
              <a:off x="1085850" y="3930650"/>
              <a:ext cx="2736850" cy="402291"/>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Solving for the error values at error locations(Forney’s algorithm)</a:t>
              </a:r>
              <a:endParaRPr lang="en-US" altLang="en-US" dirty="0"/>
            </a:p>
          </p:txBody>
        </p:sp>
      </p:grpSp>
      <p:grpSp>
        <p:nvGrpSpPr>
          <p:cNvPr id="29" name="Group 28"/>
          <p:cNvGrpSpPr/>
          <p:nvPr/>
        </p:nvGrpSpPr>
        <p:grpSpPr>
          <a:xfrm>
            <a:off x="5142613" y="1277826"/>
            <a:ext cx="2568087" cy="3538278"/>
            <a:chOff x="1092994" y="1254125"/>
            <a:chExt cx="2782094" cy="3538278"/>
          </a:xfrm>
        </p:grpSpPr>
        <p:sp>
          <p:nvSpPr>
            <p:cNvPr id="30" name="Rectangle 10"/>
            <p:cNvSpPr>
              <a:spLocks noChangeArrowheads="1"/>
            </p:cNvSpPr>
            <p:nvPr/>
          </p:nvSpPr>
          <p:spPr bwMode="auto">
            <a:xfrm>
              <a:off x="1136650" y="1879600"/>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Syndrome Computation</a:t>
              </a:r>
            </a:p>
          </p:txBody>
        </p:sp>
        <p:sp>
          <p:nvSpPr>
            <p:cNvPr id="31" name="Rectangle 19"/>
            <p:cNvSpPr>
              <a:spLocks noChangeArrowheads="1"/>
            </p:cNvSpPr>
            <p:nvPr/>
          </p:nvSpPr>
          <p:spPr bwMode="auto">
            <a:xfrm>
              <a:off x="1136650" y="2399746"/>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Simple procedure exist that avoids the error locator polynomial and hence the dedicated </a:t>
              </a:r>
              <a:r>
                <a:rPr lang="en-US" altLang="en-US" dirty="0" smtClean="0"/>
                <a:t>algorithms</a:t>
              </a:r>
              <a:endParaRPr lang="en-US" altLang="en-US" dirty="0"/>
            </a:p>
          </p:txBody>
        </p:sp>
        <p:sp>
          <p:nvSpPr>
            <p:cNvPr id="32" name="Rectangle 20"/>
            <p:cNvSpPr>
              <a:spLocks noChangeArrowheads="1"/>
            </p:cNvSpPr>
            <p:nvPr/>
          </p:nvSpPr>
          <p:spPr bwMode="auto">
            <a:xfrm>
              <a:off x="1138238" y="3189288"/>
              <a:ext cx="2736850" cy="402291"/>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Deterministic method to solve for error locations exists in literature</a:t>
              </a:r>
              <a:endParaRPr lang="en-US" altLang="en-US" dirty="0"/>
            </a:p>
          </p:txBody>
        </p:sp>
        <p:sp>
          <p:nvSpPr>
            <p:cNvPr id="33" name="Oval 4"/>
            <p:cNvSpPr>
              <a:spLocks noChangeArrowheads="1"/>
            </p:cNvSpPr>
            <p:nvPr/>
          </p:nvSpPr>
          <p:spPr bwMode="auto">
            <a:xfrm>
              <a:off x="2073275" y="1254125"/>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Start</a:t>
              </a:r>
            </a:p>
          </p:txBody>
        </p:sp>
        <p:cxnSp>
          <p:nvCxnSpPr>
            <p:cNvPr id="34" name="Straight Arrow Connector 6"/>
            <p:cNvCxnSpPr>
              <a:cxnSpLocks noChangeShapeType="1"/>
              <a:stCxn id="33" idx="4"/>
            </p:cNvCxnSpPr>
            <p:nvPr/>
          </p:nvCxnSpPr>
          <p:spPr bwMode="auto">
            <a:xfrm flipH="1">
              <a:off x="2468563" y="1603426"/>
              <a:ext cx="794" cy="27617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5" name="Straight Arrow Connector 17"/>
            <p:cNvCxnSpPr>
              <a:cxnSpLocks noChangeShapeType="1"/>
            </p:cNvCxnSpPr>
            <p:nvPr/>
          </p:nvCxnSpPr>
          <p:spPr bwMode="auto">
            <a:xfrm>
              <a:off x="2454275" y="2955925"/>
              <a:ext cx="0" cy="2333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6" name="Straight Arrow Connector 18"/>
            <p:cNvCxnSpPr>
              <a:cxnSpLocks noChangeShapeType="1"/>
            </p:cNvCxnSpPr>
            <p:nvPr/>
          </p:nvCxnSpPr>
          <p:spPr bwMode="auto">
            <a:xfrm>
              <a:off x="2468563" y="2157413"/>
              <a:ext cx="9525" cy="27333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8" name="Oval 21"/>
            <p:cNvSpPr>
              <a:spLocks noChangeArrowheads="1"/>
            </p:cNvSpPr>
            <p:nvPr/>
          </p:nvSpPr>
          <p:spPr bwMode="auto">
            <a:xfrm>
              <a:off x="2108993" y="4443102"/>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Stop</a:t>
              </a:r>
            </a:p>
          </p:txBody>
        </p:sp>
        <p:cxnSp>
          <p:nvCxnSpPr>
            <p:cNvPr id="39" name="Straight Arrow Connector 22"/>
            <p:cNvCxnSpPr>
              <a:cxnSpLocks noChangeShapeType="1"/>
            </p:cNvCxnSpPr>
            <p:nvPr/>
          </p:nvCxnSpPr>
          <p:spPr bwMode="auto">
            <a:xfrm>
              <a:off x="2454275" y="3591579"/>
              <a:ext cx="0" cy="33907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41" name="Rectangle 20"/>
            <p:cNvSpPr>
              <a:spLocks noChangeArrowheads="1"/>
            </p:cNvSpPr>
            <p:nvPr/>
          </p:nvSpPr>
          <p:spPr bwMode="auto">
            <a:xfrm>
              <a:off x="1092994" y="3963803"/>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NA</a:t>
              </a:r>
              <a:endParaRPr lang="en-US" altLang="en-US" dirty="0"/>
            </a:p>
          </p:txBody>
        </p:sp>
        <p:cxnSp>
          <p:nvCxnSpPr>
            <p:cNvPr id="42" name="Straight Arrow Connector 22"/>
            <p:cNvCxnSpPr>
              <a:cxnSpLocks noChangeShapeType="1"/>
            </p:cNvCxnSpPr>
            <p:nvPr/>
          </p:nvCxnSpPr>
          <p:spPr bwMode="auto">
            <a:xfrm>
              <a:off x="2478088" y="4200603"/>
              <a:ext cx="7144" cy="242499"/>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grpSp>
      <p:sp>
        <p:nvSpPr>
          <p:cNvPr id="47" name="Content Placeholder 2"/>
          <p:cNvSpPr txBox="1">
            <a:spLocks/>
          </p:cNvSpPr>
          <p:nvPr/>
        </p:nvSpPr>
        <p:spPr bwMode="auto">
          <a:xfrm>
            <a:off x="168520" y="4599130"/>
            <a:ext cx="8599330" cy="18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2"/>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endParaRPr lang="en-US" sz="2000" kern="0" dirty="0" smtClean="0"/>
          </a:p>
          <a:p>
            <a:r>
              <a:rPr lang="en-US" sz="1600" kern="0" dirty="0" smtClean="0"/>
              <a:t>The (63,51) BCH a</a:t>
            </a:r>
            <a:r>
              <a:rPr lang="en-US" sz="1600" dirty="0" smtClean="0"/>
              <a:t>voids the complex algorithms </a:t>
            </a:r>
            <a:r>
              <a:rPr lang="en-US" sz="1600" dirty="0"/>
              <a:t>such as </a:t>
            </a:r>
            <a:r>
              <a:rPr lang="en-US" sz="1600" dirty="0" err="1"/>
              <a:t>Berlekamp</a:t>
            </a:r>
            <a:r>
              <a:rPr lang="en-US" sz="1600" dirty="0"/>
              <a:t>-Massey algorithm, Peterson’s algorithm etc.</a:t>
            </a:r>
          </a:p>
          <a:p>
            <a:r>
              <a:rPr lang="en-US" sz="1600" dirty="0"/>
              <a:t> </a:t>
            </a:r>
            <a:r>
              <a:rPr lang="en-US" sz="1600" dirty="0" smtClean="0"/>
              <a:t>Substituting </a:t>
            </a:r>
            <a:r>
              <a:rPr lang="en-US" sz="1600" dirty="0"/>
              <a:t>the </a:t>
            </a:r>
            <a:r>
              <a:rPr lang="en-US" sz="1600" dirty="0" err="1"/>
              <a:t>Chien</a:t>
            </a:r>
            <a:r>
              <a:rPr lang="en-US" sz="1600" dirty="0"/>
              <a:t> search with a </a:t>
            </a:r>
            <a:r>
              <a:rPr lang="en-US" sz="1600" dirty="0" smtClean="0"/>
              <a:t>deterministic method with huge complexity reduction.</a:t>
            </a:r>
          </a:p>
          <a:p>
            <a:r>
              <a:rPr lang="en-US" sz="1600" kern="0" dirty="0" smtClean="0"/>
              <a:t>Solving error values is not required.</a:t>
            </a:r>
          </a:p>
        </p:txBody>
      </p:sp>
      <p:cxnSp>
        <p:nvCxnSpPr>
          <p:cNvPr id="46" name="Straight Arrow Connector 45"/>
          <p:cNvCxnSpPr>
            <a:stCxn id="8" idx="3"/>
          </p:cNvCxnSpPr>
          <p:nvPr/>
        </p:nvCxnSpPr>
        <p:spPr bwMode="auto">
          <a:xfrm>
            <a:off x="3642282" y="2011204"/>
            <a:ext cx="1517916" cy="14706"/>
          </a:xfrm>
          <a:prstGeom prst="straightConnector1">
            <a:avLst/>
          </a:prstGeom>
          <a:noFill/>
          <a:ln w="22225" cap="flat" cmpd="sng" algn="ctr">
            <a:solidFill>
              <a:schemeClr val="tx1"/>
            </a:solidFill>
            <a:prstDash val="sysDash"/>
            <a:round/>
            <a:headEnd type="none" w="med" len="med"/>
            <a:tailEnd type="arrow"/>
          </a:ln>
          <a:effectLst/>
        </p:spPr>
      </p:cxnSp>
      <p:cxnSp>
        <p:nvCxnSpPr>
          <p:cNvPr id="51" name="Straight Arrow Connector 50"/>
          <p:cNvCxnSpPr>
            <a:endCxn id="31" idx="1"/>
          </p:cNvCxnSpPr>
          <p:nvPr/>
        </p:nvCxnSpPr>
        <p:spPr bwMode="auto">
          <a:xfrm flipV="1">
            <a:off x="3646870" y="2701537"/>
            <a:ext cx="1536041" cy="4545"/>
          </a:xfrm>
          <a:prstGeom prst="straightConnector1">
            <a:avLst/>
          </a:prstGeom>
          <a:noFill/>
          <a:ln w="22225" cap="flat" cmpd="sng" algn="ctr">
            <a:solidFill>
              <a:schemeClr val="tx1"/>
            </a:solidFill>
            <a:prstDash val="sysDash"/>
            <a:round/>
            <a:headEnd type="none" w="med" len="med"/>
            <a:tailEnd type="arrow"/>
          </a:ln>
          <a:effectLst/>
        </p:spPr>
      </p:cxnSp>
      <p:cxnSp>
        <p:nvCxnSpPr>
          <p:cNvPr id="52" name="Straight Arrow Connector 51"/>
          <p:cNvCxnSpPr>
            <a:endCxn id="32" idx="1"/>
          </p:cNvCxnSpPr>
          <p:nvPr/>
        </p:nvCxnSpPr>
        <p:spPr bwMode="auto">
          <a:xfrm flipV="1">
            <a:off x="3629309" y="3414135"/>
            <a:ext cx="1555068" cy="30629"/>
          </a:xfrm>
          <a:prstGeom prst="straightConnector1">
            <a:avLst/>
          </a:prstGeom>
          <a:noFill/>
          <a:ln w="22225" cap="flat" cmpd="sng" algn="ctr">
            <a:solidFill>
              <a:schemeClr val="tx1"/>
            </a:solidFill>
            <a:prstDash val="sysDash"/>
            <a:round/>
            <a:headEnd type="none" w="med" len="med"/>
            <a:tailEnd type="arrow"/>
          </a:ln>
          <a:effectLst/>
        </p:spPr>
      </p:cxnSp>
      <p:cxnSp>
        <p:nvCxnSpPr>
          <p:cNvPr id="53" name="Straight Arrow Connector 52"/>
          <p:cNvCxnSpPr/>
          <p:nvPr/>
        </p:nvCxnSpPr>
        <p:spPr bwMode="auto">
          <a:xfrm>
            <a:off x="3629309" y="4074112"/>
            <a:ext cx="1517915" cy="0"/>
          </a:xfrm>
          <a:prstGeom prst="straightConnector1">
            <a:avLst/>
          </a:prstGeom>
          <a:noFill/>
          <a:ln w="22225" cap="flat" cmpd="sng" algn="ctr">
            <a:solidFill>
              <a:schemeClr val="tx1"/>
            </a:solidFill>
            <a:prstDash val="sysDash"/>
            <a:round/>
            <a:headEnd type="none" w="med" len="med"/>
            <a:tailEnd type="arrow"/>
          </a:ln>
          <a:effectLst/>
        </p:spPr>
      </p:cxnSp>
      <p:sp>
        <p:nvSpPr>
          <p:cNvPr id="3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5</a:t>
            </a:fld>
            <a:endParaRPr lang="en-US" dirty="0"/>
          </a:p>
        </p:txBody>
      </p:sp>
    </p:spTree>
    <p:extLst>
      <p:ext uri="{BB962C8B-B14F-4D97-AF65-F5344CB8AC3E}">
        <p14:creationId xmlns:p14="http://schemas.microsoft.com/office/powerpoint/2010/main" val="1863278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939" y="719139"/>
            <a:ext cx="4425461" cy="957261"/>
          </a:xfrm>
        </p:spPr>
        <p:txBody>
          <a:bodyPr/>
          <a:lstStyle/>
          <a:p>
            <a:pPr>
              <a:defRPr/>
            </a:pPr>
            <a:r>
              <a:rPr lang="en-US" altLang="ko-KR" dirty="0" smtClean="0">
                <a:ea typeface="+mj-ea"/>
              </a:rPr>
              <a:t>Low complexity (63,51) BCH decoder</a:t>
            </a:r>
            <a:endParaRPr lang="en-US" dirty="0">
              <a:ea typeface="+mj-ea"/>
            </a:endParaRPr>
          </a:p>
        </p:txBody>
      </p:sp>
      <p:graphicFrame>
        <p:nvGraphicFramePr>
          <p:cNvPr id="16387" name="Object 2"/>
          <p:cNvGraphicFramePr>
            <a:graphicFrameLocks noChangeAspect="1"/>
          </p:cNvGraphicFramePr>
          <p:nvPr>
            <p:extLst>
              <p:ext uri="{D42A27DB-BD31-4B8C-83A1-F6EECF244321}">
                <p14:modId xmlns:p14="http://schemas.microsoft.com/office/powerpoint/2010/main" val="423686597"/>
              </p:ext>
            </p:extLst>
          </p:nvPr>
        </p:nvGraphicFramePr>
        <p:xfrm>
          <a:off x="4103077" y="762000"/>
          <a:ext cx="4583723" cy="5628853"/>
        </p:xfrm>
        <a:graphic>
          <a:graphicData uri="http://schemas.openxmlformats.org/presentationml/2006/ole">
            <mc:AlternateContent xmlns:mc="http://schemas.openxmlformats.org/markup-compatibility/2006">
              <mc:Choice xmlns:v="urn:schemas-microsoft-com:vml" Requires="v">
                <p:oleObj spid="_x0000_s1046" name="Document" r:id="rId3" imgW="6559536" imgH="7582911" progId="Word.Document.12">
                  <p:embed/>
                </p:oleObj>
              </mc:Choice>
              <mc:Fallback>
                <p:oleObj name="Document" r:id="rId3" imgW="6559536" imgH="7582911" progId="Word.Documen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3077" y="762000"/>
                        <a:ext cx="4583723" cy="5628853"/>
                      </a:xfrm>
                      <a:prstGeom prst="rect">
                        <a:avLst/>
                      </a:prstGeom>
                      <a:noFill/>
                      <a:ln>
                        <a:noFill/>
                      </a:ln>
                      <a:effectLst/>
                      <a:extLst/>
                    </p:spPr>
                  </p:pic>
                </p:oleObj>
              </mc:Fallback>
            </mc:AlternateContent>
          </a:graphicData>
        </a:graphic>
      </p:graphicFrame>
      <p:sp>
        <p:nvSpPr>
          <p:cNvPr id="4" name="Slide Number Placeholder 5"/>
          <p:cNvSpPr>
            <a:spLocks noGrp="1"/>
          </p:cNvSpPr>
          <p:nvPr>
            <p:ph type="sldNum" sz="quarter" idx="10"/>
          </p:nvPr>
        </p:nvSpPr>
        <p:spPr>
          <a:xfrm>
            <a:off x="685800" y="347504"/>
            <a:ext cx="1600200" cy="246221"/>
          </a:xfrm>
        </p:spPr>
        <p:txBody>
          <a:bodyPr/>
          <a:lstStyle/>
          <a:p>
            <a:pPr>
              <a:defRPr/>
            </a:pPr>
            <a:r>
              <a:rPr lang="en-US" altLang="ko-KR" sz="1600" dirty="0" smtClean="0"/>
              <a:t>Nov 2014</a:t>
            </a:r>
            <a:r>
              <a:rPr lang="en-US" altLang="ko-KR" dirty="0" smtClean="0"/>
              <a:t> </a:t>
            </a:r>
            <a:endParaRPr lang="en-US" altLang="ko-KR" dirty="0"/>
          </a:p>
        </p:txBody>
      </p:sp>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6</a:t>
            </a:fld>
            <a:endParaRPr lang="en-US" dirty="0"/>
          </a:p>
        </p:txBody>
      </p:sp>
    </p:spTree>
    <p:extLst>
      <p:ext uri="{BB962C8B-B14F-4D97-AF65-F5344CB8AC3E}">
        <p14:creationId xmlns:p14="http://schemas.microsoft.com/office/powerpoint/2010/main" val="2367252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39" y="566739"/>
            <a:ext cx="4730261" cy="1185861"/>
          </a:xfrm>
        </p:spPr>
        <p:txBody>
          <a:bodyPr/>
          <a:lstStyle/>
          <a:p>
            <a:pPr>
              <a:defRPr/>
            </a:pPr>
            <a:r>
              <a:rPr lang="en-US" altLang="ko-KR" dirty="0" smtClean="0">
                <a:ea typeface="+mj-ea"/>
              </a:rPr>
              <a:t>(63,51) BCH  step by </a:t>
            </a:r>
            <a:br>
              <a:rPr lang="en-US" altLang="ko-KR" dirty="0" smtClean="0">
                <a:ea typeface="+mj-ea"/>
              </a:rPr>
            </a:br>
            <a:r>
              <a:rPr lang="en-US" altLang="ko-KR" dirty="0" smtClean="0">
                <a:ea typeface="+mj-ea"/>
              </a:rPr>
              <a:t>step decoder </a:t>
            </a:r>
            <a:r>
              <a:rPr lang="en-US" altLang="ko-KR" dirty="0" err="1" smtClean="0">
                <a:ea typeface="+mj-ea"/>
              </a:rPr>
              <a:t>decoder</a:t>
            </a:r>
            <a:endParaRPr lang="en-US" dirty="0">
              <a:ea typeface="+mj-ea"/>
            </a:endParaRPr>
          </a:p>
        </p:txBody>
      </p:sp>
      <p:pic>
        <p:nvPicPr>
          <p:cNvPr id="3075"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7526" y="998731"/>
            <a:ext cx="4473526" cy="5490611"/>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txBox="1">
            <a:spLocks/>
          </p:cNvSpPr>
          <p:nvPr/>
        </p:nvSpPr>
        <p:spPr bwMode="auto">
          <a:xfrm>
            <a:off x="215394" y="1913130"/>
            <a:ext cx="4509006" cy="44114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3"/>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r>
              <a:rPr lang="en-US" sz="1400" dirty="0" smtClean="0"/>
              <a:t>The algorithm is known as the modified step-by-step decoding algorithm [1].</a:t>
            </a:r>
          </a:p>
          <a:p>
            <a:endParaRPr lang="en-US" sz="1400" dirty="0" smtClean="0"/>
          </a:p>
          <a:p>
            <a:r>
              <a:rPr lang="en-US" sz="1400" dirty="0" smtClean="0"/>
              <a:t>The algorithm enhances the step by step algorithm in [2] for the particular case of double error correcting BCH codes.</a:t>
            </a:r>
          </a:p>
          <a:p>
            <a:endParaRPr lang="en-US" sz="1400" dirty="0" smtClean="0"/>
          </a:p>
          <a:p>
            <a:r>
              <a:rPr lang="en-US" sz="1400" dirty="0" smtClean="0"/>
              <a:t>The number of original errors are determined based on the syndromes.</a:t>
            </a:r>
            <a:endParaRPr lang="en-US" sz="1400" dirty="0"/>
          </a:p>
          <a:p>
            <a:endParaRPr lang="en-US" sz="1400" dirty="0" smtClean="0"/>
          </a:p>
          <a:p>
            <a:r>
              <a:rPr lang="en-US" sz="1400" dirty="0" smtClean="0"/>
              <a:t>Each location is inverted and the syndromes recomputed to determine if there is reduction in number of original errors.</a:t>
            </a:r>
          </a:p>
          <a:p>
            <a:endParaRPr lang="en-US" sz="1400" dirty="0"/>
          </a:p>
          <a:p>
            <a:r>
              <a:rPr lang="en-US" sz="1400" dirty="0" smtClean="0"/>
              <a:t>If there is a reduction in the </a:t>
            </a:r>
            <a:r>
              <a:rPr lang="en-US" sz="1400" dirty="0"/>
              <a:t>number of original </a:t>
            </a:r>
            <a:r>
              <a:rPr lang="en-US" sz="1400" dirty="0" smtClean="0"/>
              <a:t>errors,  the inversion  is retained else the inversion is undone.</a:t>
            </a:r>
          </a:p>
          <a:p>
            <a:endParaRPr lang="en-US" sz="1400" dirty="0" smtClean="0"/>
          </a:p>
        </p:txBody>
      </p:sp>
      <p:sp>
        <p:nvSpPr>
          <p:cNvPr id="6" name="Slide Number Placeholder 5"/>
          <p:cNvSpPr>
            <a:spLocks noGrp="1"/>
          </p:cNvSpPr>
          <p:nvPr>
            <p:ph type="sldNum" sz="quarter" idx="10"/>
          </p:nvPr>
        </p:nvSpPr>
        <p:spPr>
          <a:xfrm>
            <a:off x="685800" y="347504"/>
            <a:ext cx="1600200" cy="246221"/>
          </a:xfrm>
        </p:spPr>
        <p:txBody>
          <a:bodyPr/>
          <a:lstStyle/>
          <a:p>
            <a:pPr>
              <a:defRPr/>
            </a:pPr>
            <a:r>
              <a:rPr lang="en-US" altLang="ko-KR" sz="1600" dirty="0" smtClean="0"/>
              <a:t>Nov 2014</a:t>
            </a:r>
            <a:r>
              <a:rPr lang="en-US" altLang="ko-KR" dirty="0" smtClean="0"/>
              <a:t> </a:t>
            </a:r>
            <a:endParaRPr lang="en-US" altLang="ko-KR" dirty="0"/>
          </a:p>
        </p:txBody>
      </p:sp>
      <p:sp>
        <p:nvSpPr>
          <p:cNvPr id="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7</a:t>
            </a:fld>
            <a:endParaRPr lang="en-US" dirty="0"/>
          </a:p>
        </p:txBody>
      </p:sp>
    </p:spTree>
    <p:extLst>
      <p:ext uri="{BB962C8B-B14F-4D97-AF65-F5344CB8AC3E}">
        <p14:creationId xmlns:p14="http://schemas.microsoft.com/office/powerpoint/2010/main" val="261324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 of </a:t>
            </a:r>
            <a:r>
              <a:rPr lang="en-US" dirty="0" err="1" smtClean="0"/>
              <a:t>SiPC</a:t>
            </a:r>
            <a:r>
              <a:rPr lang="en-US" dirty="0" smtClean="0"/>
              <a:t> (9,8) </a:t>
            </a:r>
            <a:r>
              <a:rPr lang="en-US" dirty="0" smtClean="0"/>
              <a:t>decoder</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atinLnBrk="0"/>
                <a:r>
                  <a:rPr lang="en-US" sz="1800" dirty="0"/>
                  <a:t>After bit to symbol mapping, GF(2^m) addition is required for calculating parity</a:t>
                </a:r>
              </a:p>
              <a:p>
                <a:pPr marL="0" indent="0" latinLnBrk="0">
                  <a:buNone/>
                </a:pPr>
                <a14:m>
                  <m:oMathPara xmlns:m="http://schemas.openxmlformats.org/officeDocument/2006/math">
                    <m:oMathParaPr>
                      <m:jc m:val="center"/>
                    </m:oMathParaPr>
                    <m:oMath xmlns:m="http://schemas.openxmlformats.org/officeDocument/2006/math">
                      <m:r>
                        <a:rPr lang="en-US" sz="1800" i="1">
                          <a:latin typeface="Cambria Math"/>
                        </a:rPr>
                        <m:t>𝑆</m:t>
                      </m:r>
                      <m:d>
                        <m:dPr>
                          <m:ctrlPr>
                            <a:rPr lang="en-US" sz="1800" i="1">
                              <a:latin typeface="Cambria Math"/>
                            </a:rPr>
                          </m:ctrlPr>
                        </m:dPr>
                        <m:e>
                          <m:r>
                            <a:rPr lang="en-US" sz="1800" i="1">
                              <a:latin typeface="Cambria Math"/>
                            </a:rPr>
                            <m:t>9</m:t>
                          </m:r>
                        </m:e>
                      </m:d>
                      <m:r>
                        <a:rPr lang="en-US" sz="1800" i="1">
                          <a:latin typeface="Cambria Math"/>
                        </a:rPr>
                        <m:t>=</m:t>
                      </m:r>
                      <m:sSubSup>
                        <m:sSubSupPr>
                          <m:ctrlPr>
                            <a:rPr lang="en-US" sz="1800" i="1">
                              <a:latin typeface="Cambria Math"/>
                            </a:rPr>
                          </m:ctrlPr>
                        </m:sSubSupPr>
                        <m:e>
                          <m:r>
                            <m:rPr>
                              <m:sty m:val="p"/>
                            </m:rPr>
                            <a:rPr lang="en-US" sz="1800">
                              <a:latin typeface="Cambria Math"/>
                            </a:rPr>
                            <m:t>Σ</m:t>
                          </m:r>
                        </m:e>
                        <m:sub>
                          <m:r>
                            <a:rPr lang="en-US" sz="1800" i="1">
                              <a:latin typeface="Cambria Math"/>
                            </a:rPr>
                            <m:t>𝑖</m:t>
                          </m:r>
                          <m:r>
                            <a:rPr lang="en-US" sz="1800" i="1">
                              <a:latin typeface="Cambria Math"/>
                            </a:rPr>
                            <m:t>=1</m:t>
                          </m:r>
                        </m:sub>
                        <m:sup>
                          <m:r>
                            <a:rPr lang="en-US" sz="1800" i="1">
                              <a:latin typeface="Cambria Math"/>
                            </a:rPr>
                            <m:t>8</m:t>
                          </m:r>
                        </m:sup>
                      </m:sSubSup>
                      <m:r>
                        <a:rPr lang="en-US" sz="1800" i="1">
                          <a:latin typeface="Cambria Math"/>
                        </a:rPr>
                        <m:t>𝑆</m:t>
                      </m:r>
                      <m:r>
                        <a:rPr lang="en-US" sz="1800" i="1">
                          <a:latin typeface="Cambria Math"/>
                        </a:rPr>
                        <m:t>(</m:t>
                      </m:r>
                      <m:r>
                        <a:rPr lang="en-US" sz="1800" i="1">
                          <a:latin typeface="Cambria Math"/>
                        </a:rPr>
                        <m:t>𝑖</m:t>
                      </m:r>
                      <m:r>
                        <a:rPr lang="en-US" sz="1800" i="1">
                          <a:latin typeface="Cambria Math"/>
                        </a:rPr>
                        <m:t>)</m:t>
                      </m:r>
                    </m:oMath>
                  </m:oMathPara>
                </a14:m>
                <a:endParaRPr lang="en-US" sz="1800" dirty="0"/>
              </a:p>
              <a:p>
                <a:pPr latinLnBrk="0"/>
                <a:r>
                  <a:rPr lang="en-US" sz="1800" dirty="0" smtClean="0"/>
                  <a:t>After MPPM detection, store the correlation matrix of size 9xN, N is length of M-PPM code</a:t>
                </a:r>
              </a:p>
              <a:p>
                <a:pPr marL="457200" lvl="1" indent="0" latinLnBrk="0">
                  <a:buNone/>
                </a:pPr>
                <a:endParaRPr lang="en-US" sz="1600" b="0" i="1" dirty="0" smtClean="0">
                  <a:latin typeface="Cambria Math"/>
                </a:endParaRPr>
              </a:p>
              <a:p>
                <a:pPr marL="457200" lvl="1" indent="0" latinLnBrk="0">
                  <a:buNone/>
                </a:pPr>
                <a14:m>
                  <m:oMathPara xmlns:m="http://schemas.openxmlformats.org/officeDocument/2006/math">
                    <m:oMathParaPr>
                      <m:jc m:val="centerGroup"/>
                    </m:oMathParaPr>
                    <m:oMath xmlns:m="http://schemas.openxmlformats.org/officeDocument/2006/math">
                      <m:r>
                        <a:rPr lang="en-US" sz="1600" b="0" i="1" smtClean="0">
                          <a:latin typeface="Cambria Math"/>
                        </a:rPr>
                        <m:t>𝐶𝑜𝑟𝑟𝑀𝑎𝑡𝑟𝑖𝑥</m:t>
                      </m:r>
                      <m:d>
                        <m:dPr>
                          <m:ctrlPr>
                            <a:rPr lang="en-US" sz="1600" b="0" i="1" smtClean="0">
                              <a:latin typeface="Cambria Math"/>
                            </a:rPr>
                          </m:ctrlPr>
                        </m:dPr>
                        <m:e>
                          <m:r>
                            <a:rPr lang="en-US" sz="1600" b="0" i="1" smtClean="0">
                              <a:latin typeface="Cambria Math"/>
                            </a:rPr>
                            <m:t>𝑖</m:t>
                          </m:r>
                          <m:r>
                            <a:rPr lang="en-US" sz="1600" b="0" i="1" smtClean="0">
                              <a:latin typeface="Cambria Math"/>
                            </a:rPr>
                            <m:t>,</m:t>
                          </m:r>
                          <m:r>
                            <a:rPr lang="en-US" sz="1600" b="0" i="1" smtClean="0">
                              <a:latin typeface="Cambria Math"/>
                            </a:rPr>
                            <m:t>𝑚</m:t>
                          </m:r>
                        </m:e>
                      </m:d>
                      <m:r>
                        <a:rPr lang="en-US" sz="1600" b="0" i="1" smtClean="0">
                          <a:latin typeface="Cambria Math"/>
                        </a:rPr>
                        <m:t>=</m:t>
                      </m:r>
                      <m:r>
                        <m:rPr>
                          <m:sty m:val="p"/>
                        </m:rPr>
                        <a:rPr lang="en-US" sz="1600" b="0" i="0" smtClean="0">
                          <a:latin typeface="Cambria Math"/>
                        </a:rPr>
                        <m:t>Σ</m:t>
                      </m:r>
                      <m:d>
                        <m:dPr>
                          <m:ctrlPr>
                            <a:rPr lang="en-US" sz="1600" b="0" i="1" smtClean="0">
                              <a:latin typeface="Cambria Math"/>
                            </a:rPr>
                          </m:ctrlPr>
                        </m:dPr>
                        <m:e>
                          <m:sSub>
                            <m:sSubPr>
                              <m:ctrlPr>
                                <a:rPr lang="en-US" sz="1600" b="0" i="1" smtClean="0">
                                  <a:latin typeface="Cambria Math"/>
                                </a:rPr>
                              </m:ctrlPr>
                            </m:sSubPr>
                            <m:e>
                              <m:r>
                                <a:rPr lang="en-US" sz="1600" b="0" i="1" smtClean="0">
                                  <a:latin typeface="Cambria Math"/>
                                </a:rPr>
                                <m:t>𝑆</m:t>
                              </m:r>
                            </m:e>
                            <m:sub>
                              <m:r>
                                <a:rPr lang="en-US" sz="1600" b="0" i="1" smtClean="0">
                                  <a:latin typeface="Cambria Math"/>
                                </a:rPr>
                                <m:t>𝑚</m:t>
                              </m:r>
                            </m:sub>
                          </m:sSub>
                          <m:r>
                            <a:rPr lang="en-US" sz="1600" b="0" i="1" smtClean="0">
                              <a:latin typeface="Cambria Math"/>
                            </a:rPr>
                            <m:t>∗</m:t>
                          </m:r>
                          <m:r>
                            <a:rPr lang="en-US" sz="1600" b="0" i="1" smtClean="0">
                              <a:latin typeface="Cambria Math"/>
                            </a:rPr>
                            <m:t>𝑌</m:t>
                          </m:r>
                          <m:r>
                            <a:rPr lang="en-US" sz="1600" b="0" i="1" smtClean="0">
                              <a:latin typeface="Cambria Math"/>
                            </a:rPr>
                            <m:t>(</m:t>
                          </m:r>
                          <m:r>
                            <a:rPr lang="en-US" sz="1600" b="0" i="1" smtClean="0">
                              <a:latin typeface="Cambria Math"/>
                            </a:rPr>
                            <m:t>𝑖</m:t>
                          </m:r>
                          <m:r>
                            <a:rPr lang="en-US" sz="1600" b="0" i="1" smtClean="0">
                              <a:latin typeface="Cambria Math"/>
                            </a:rPr>
                            <m:t>)</m:t>
                          </m:r>
                        </m:e>
                      </m:d>
                      <m:r>
                        <a:rPr lang="en-US" sz="1600" b="0" i="1" smtClean="0">
                          <a:latin typeface="Cambria Math"/>
                        </a:rPr>
                        <m:t>,    </m:t>
                      </m:r>
                      <m:r>
                        <a:rPr lang="en-US" sz="1600" b="0" i="1" smtClean="0">
                          <a:latin typeface="Cambria Math"/>
                        </a:rPr>
                        <m:t>𝑚</m:t>
                      </m:r>
                      <m:r>
                        <a:rPr lang="en-US" sz="1600" b="0" i="1" smtClean="0">
                          <a:latin typeface="Cambria Math"/>
                        </a:rPr>
                        <m:t>=1 </m:t>
                      </m:r>
                      <m:r>
                        <a:rPr lang="en-US" sz="1600" b="0" i="1" smtClean="0">
                          <a:latin typeface="Cambria Math"/>
                        </a:rPr>
                        <m:t>𝑡𝑜</m:t>
                      </m:r>
                      <m:r>
                        <a:rPr lang="en-US" sz="1600" b="0" i="1" smtClean="0">
                          <a:latin typeface="Cambria Math"/>
                        </a:rPr>
                        <m:t> </m:t>
                      </m:r>
                      <m:r>
                        <a:rPr lang="en-US" sz="1600" b="0" i="1" smtClean="0">
                          <a:latin typeface="Cambria Math"/>
                        </a:rPr>
                        <m:t>𝑁</m:t>
                      </m:r>
                      <m:r>
                        <a:rPr lang="en-US" sz="1600" b="0" i="1" smtClean="0">
                          <a:latin typeface="Cambria Math"/>
                        </a:rPr>
                        <m:t>, </m:t>
                      </m:r>
                      <m:r>
                        <a:rPr lang="en-US" sz="1600" b="0" i="1" smtClean="0">
                          <a:latin typeface="Cambria Math"/>
                        </a:rPr>
                        <m:t>𝑖</m:t>
                      </m:r>
                      <m:r>
                        <a:rPr lang="en-US" sz="1600" b="0" i="1" smtClean="0">
                          <a:latin typeface="Cambria Math"/>
                        </a:rPr>
                        <m:t>=1 </m:t>
                      </m:r>
                      <m:r>
                        <a:rPr lang="en-US" sz="1600" b="0" i="1" smtClean="0">
                          <a:latin typeface="Cambria Math"/>
                        </a:rPr>
                        <m:t>𝑡𝑜</m:t>
                      </m:r>
                      <m:r>
                        <a:rPr lang="en-US" sz="1600" b="0" i="1" smtClean="0">
                          <a:latin typeface="Cambria Math"/>
                        </a:rPr>
                        <m:t> 9</m:t>
                      </m:r>
                    </m:oMath>
                  </m:oMathPara>
                </a14:m>
                <a:endParaRPr lang="en-US" sz="1600" b="0" dirty="0" smtClean="0"/>
              </a:p>
              <a:p>
                <a:pPr marL="457200" lvl="1" indent="0" latinLnBrk="0">
                  <a:buNone/>
                </a:pPr>
                <a14:m>
                  <m:oMathPara xmlns:m="http://schemas.openxmlformats.org/officeDocument/2006/math">
                    <m:oMathParaPr>
                      <m:jc m:val="centerGroup"/>
                    </m:oMathParaPr>
                    <m:oMath xmlns:m="http://schemas.openxmlformats.org/officeDocument/2006/math">
                      <m:r>
                        <a:rPr lang="en-US" sz="1600" b="0" i="1" smtClean="0">
                          <a:latin typeface="Cambria Math"/>
                        </a:rPr>
                        <m:t>𝑆𝑦𝑚𝑅𝑥</m:t>
                      </m:r>
                      <m:r>
                        <a:rPr lang="en-US" sz="1600" b="0" i="1" smtClean="0">
                          <a:latin typeface="Cambria Math"/>
                        </a:rPr>
                        <m:t>(</m:t>
                      </m:r>
                      <m:r>
                        <a:rPr lang="en-US" sz="1600" b="0" i="1" smtClean="0">
                          <a:latin typeface="Cambria Math"/>
                        </a:rPr>
                        <m:t>𝑖</m:t>
                      </m:r>
                      <m:r>
                        <a:rPr lang="en-US" sz="1600" b="0" i="1" smtClean="0">
                          <a:latin typeface="Cambria Math"/>
                        </a:rPr>
                        <m:t>)=</m:t>
                      </m:r>
                      <m:r>
                        <a:rPr lang="en-US" sz="1600" b="0" i="1" smtClean="0">
                          <a:latin typeface="Cambria Math"/>
                        </a:rPr>
                        <m:t>𝑚</m:t>
                      </m:r>
                      <m:r>
                        <a:rPr lang="en-US" sz="1600" b="0" i="1" smtClean="0">
                          <a:latin typeface="Cambria Math"/>
                        </a:rPr>
                        <m:t>, </m:t>
                      </m:r>
                      <m:r>
                        <a:rPr lang="en-US" sz="1600" b="0" i="1" smtClean="0">
                          <a:latin typeface="Cambria Math"/>
                        </a:rPr>
                        <m:t>𝑓𝑜𝑟</m:t>
                      </m:r>
                      <m:r>
                        <a:rPr lang="en-US" sz="1600" b="0" i="1" smtClean="0">
                          <a:latin typeface="Cambria Math"/>
                        </a:rPr>
                        <m:t> </m:t>
                      </m:r>
                      <m:r>
                        <m:rPr>
                          <m:sty m:val="p"/>
                        </m:rPr>
                        <a:rPr lang="en-US" sz="1600" b="0" i="0" smtClean="0">
                          <a:latin typeface="Cambria Math"/>
                        </a:rPr>
                        <m:t>max</m:t>
                      </m:r>
                      <m:r>
                        <a:rPr lang="en-US" sz="1600" b="0" i="1" smtClean="0">
                          <a:latin typeface="Cambria Math"/>
                        </a:rPr>
                        <m:t>⁡{</m:t>
                      </m:r>
                      <m:r>
                        <a:rPr lang="en-US" sz="1600" b="0" i="1" smtClean="0">
                          <a:latin typeface="Cambria Math"/>
                        </a:rPr>
                        <m:t>𝐶𝑜𝑟𝑟𝑀𝑎𝑡𝑟𝑖𝑥</m:t>
                      </m:r>
                      <m:r>
                        <a:rPr lang="en-US" sz="1600" b="0" i="1" smtClean="0">
                          <a:latin typeface="Cambria Math"/>
                        </a:rPr>
                        <m:t>(</m:t>
                      </m:r>
                      <m:r>
                        <a:rPr lang="en-US" sz="1600" b="0" i="1" smtClean="0">
                          <a:latin typeface="Cambria Math"/>
                        </a:rPr>
                        <m:t>𝑖</m:t>
                      </m:r>
                      <m:r>
                        <a:rPr lang="en-US" sz="1600" b="0" i="1" smtClean="0">
                          <a:latin typeface="Cambria Math"/>
                        </a:rPr>
                        <m:t>,1:</m:t>
                      </m:r>
                      <m:r>
                        <a:rPr lang="en-US" sz="1600" b="0" i="1" smtClean="0">
                          <a:latin typeface="Cambria Math"/>
                        </a:rPr>
                        <m:t>𝑁</m:t>
                      </m:r>
                      <m:r>
                        <a:rPr lang="en-US" sz="1600" b="0" i="1" smtClean="0">
                          <a:latin typeface="Cambria Math"/>
                        </a:rPr>
                        <m:t>)}</m:t>
                      </m:r>
                    </m:oMath>
                  </m:oMathPara>
                </a14:m>
                <a:endParaRPr lang="en-US" sz="1600" dirty="0" smtClean="0"/>
              </a:p>
              <a:p>
                <a:pPr marL="457200" lvl="1" indent="0" latinLnBrk="0">
                  <a:buNone/>
                </a:pPr>
                <a:endParaRPr lang="en-US" sz="1600" dirty="0" smtClean="0"/>
              </a:p>
              <a:p>
                <a:pPr latinLnBrk="0"/>
                <a:r>
                  <a:rPr lang="en-US" sz="1800" dirty="0" smtClean="0"/>
                  <a:t>After the block of </a:t>
                </a:r>
                <a:r>
                  <a:rPr lang="en-US" sz="1800" dirty="0" smtClean="0"/>
                  <a:t>9 </a:t>
                </a:r>
                <a:r>
                  <a:rPr lang="en-US" sz="1800" dirty="0" smtClean="0"/>
                  <a:t>symbols received, calculate Syndrome</a:t>
                </a:r>
              </a:p>
              <a:p>
                <a:pPr marL="0" indent="0" latinLnBrk="0">
                  <a:buNone/>
                </a:pPr>
                <a14:m>
                  <m:oMathPara xmlns:m="http://schemas.openxmlformats.org/officeDocument/2006/math">
                    <m:oMathParaPr>
                      <m:jc m:val="centerGroup"/>
                    </m:oMathParaPr>
                    <m:oMath xmlns:m="http://schemas.openxmlformats.org/officeDocument/2006/math">
                      <m:r>
                        <a:rPr lang="en-US" sz="1800" b="0" i="1" smtClean="0">
                          <a:latin typeface="Cambria Math"/>
                        </a:rPr>
                        <m:t>𝑆𝑦𝑛𝑑𝑟𝑜𝑚𝑒</m:t>
                      </m:r>
                      <m:r>
                        <a:rPr lang="en-US" sz="1800" b="0" i="1" smtClean="0">
                          <a:latin typeface="Cambria Math"/>
                        </a:rPr>
                        <m:t>=</m:t>
                      </m:r>
                      <m:sSubSup>
                        <m:sSubSupPr>
                          <m:ctrlPr>
                            <a:rPr lang="en-US" sz="1800" b="0" i="1" smtClean="0">
                              <a:latin typeface="Cambria Math"/>
                            </a:rPr>
                          </m:ctrlPr>
                        </m:sSubSupPr>
                        <m:e>
                          <m:r>
                            <m:rPr>
                              <m:sty m:val="p"/>
                            </m:rPr>
                            <a:rPr lang="en-US" sz="1800" b="0" i="0" smtClean="0">
                              <a:latin typeface="Cambria Math"/>
                            </a:rPr>
                            <m:t>Σ</m:t>
                          </m:r>
                        </m:e>
                        <m:sub>
                          <m:r>
                            <a:rPr lang="en-US" sz="1800" b="0" i="1" smtClean="0">
                              <a:latin typeface="Cambria Math"/>
                            </a:rPr>
                            <m:t>𝑖</m:t>
                          </m:r>
                          <m:r>
                            <a:rPr lang="en-US" sz="1800" b="0" i="1" smtClean="0">
                              <a:latin typeface="Cambria Math"/>
                            </a:rPr>
                            <m:t>=1</m:t>
                          </m:r>
                        </m:sub>
                        <m:sup>
                          <m:r>
                            <a:rPr lang="en-US" sz="1800" b="0" i="1" smtClean="0">
                              <a:latin typeface="Cambria Math"/>
                            </a:rPr>
                            <m:t>9</m:t>
                          </m:r>
                        </m:sup>
                      </m:sSubSup>
                      <m:r>
                        <a:rPr lang="en-US" sz="1800" b="0" i="1" smtClean="0">
                          <a:latin typeface="Cambria Math"/>
                        </a:rPr>
                        <m:t>𝑆𝑦𝑚𝑅𝑥</m:t>
                      </m:r>
                      <m:d>
                        <m:dPr>
                          <m:ctrlPr>
                            <a:rPr lang="en-US" sz="1800" b="0" i="1" smtClean="0">
                              <a:latin typeface="Cambria Math"/>
                            </a:rPr>
                          </m:ctrlPr>
                        </m:dPr>
                        <m:e>
                          <m:r>
                            <a:rPr lang="en-US" sz="1800" b="0" i="1" smtClean="0">
                              <a:latin typeface="Cambria Math"/>
                            </a:rPr>
                            <m:t>𝑖</m:t>
                          </m:r>
                        </m:e>
                      </m:d>
                    </m:oMath>
                  </m:oMathPara>
                </a14:m>
                <a:endParaRPr lang="en-US" sz="1800" b="0" dirty="0" smtClean="0"/>
              </a:p>
              <a:p>
                <a:pPr marL="0" indent="0" latinLnBrk="0">
                  <a:buNone/>
                </a:pPr>
                <a:endParaRPr lang="en-US" sz="1800" dirty="0" smtClean="0"/>
              </a:p>
              <a:p>
                <a:pPr latinLnBrk="0"/>
                <a:r>
                  <a:rPr lang="en-US" sz="1800" dirty="0" smtClean="0"/>
                  <a:t>Add Syndrome to all </a:t>
                </a:r>
                <a:r>
                  <a:rPr lang="en-US" sz="1800" dirty="0"/>
                  <a:t>9</a:t>
                </a:r>
                <a:r>
                  <a:rPr lang="en-US" sz="1800" dirty="0" smtClean="0"/>
                  <a:t> </a:t>
                </a:r>
                <a:r>
                  <a:rPr lang="en-US" sz="1800" dirty="0" smtClean="0"/>
                  <a:t>symbols received (</a:t>
                </a:r>
                <a14:m>
                  <m:oMath xmlns:m="http://schemas.openxmlformats.org/officeDocument/2006/math">
                    <m:r>
                      <a:rPr lang="en-US" sz="1800" b="0" i="1" smtClean="0">
                        <a:latin typeface="Cambria Math"/>
                      </a:rPr>
                      <m:t>𝑆𝑦𝑚𝑅𝑥</m:t>
                    </m:r>
                    <m:r>
                      <a:rPr lang="en-US" sz="1800" b="0" i="1" smtClean="0">
                        <a:latin typeface="Cambria Math"/>
                      </a:rPr>
                      <m:t>)</m:t>
                    </m:r>
                  </m:oMath>
                </a14:m>
                <a:endParaRPr lang="en-US" sz="1800" dirty="0" smtClean="0"/>
              </a:p>
              <a:p>
                <a:pPr marL="0" indent="0" latinLnBrk="0">
                  <a:buNone/>
                </a:pPr>
                <a14:m>
                  <m:oMathPara xmlns:m="http://schemas.openxmlformats.org/officeDocument/2006/math">
                    <m:oMathParaPr>
                      <m:jc m:val="centerGroup"/>
                    </m:oMathParaPr>
                    <m:oMath xmlns:m="http://schemas.openxmlformats.org/officeDocument/2006/math">
                      <m:r>
                        <a:rPr lang="en-US" sz="1800" b="0" i="1" smtClean="0">
                          <a:latin typeface="Cambria Math"/>
                        </a:rPr>
                        <m:t>𝐶𝑜𝑟𝑟𝑆𝑦𝑚𝑅𝑥</m:t>
                      </m:r>
                      <m:d>
                        <m:dPr>
                          <m:ctrlPr>
                            <a:rPr lang="en-US" sz="1800" b="0" i="1" smtClean="0">
                              <a:latin typeface="Cambria Math"/>
                            </a:rPr>
                          </m:ctrlPr>
                        </m:dPr>
                        <m:e>
                          <m:r>
                            <a:rPr lang="en-US" sz="1800" b="0" i="1" smtClean="0">
                              <a:latin typeface="Cambria Math"/>
                            </a:rPr>
                            <m:t>𝑖</m:t>
                          </m:r>
                        </m:e>
                      </m:d>
                      <m:r>
                        <a:rPr lang="en-US" sz="1800" b="0" i="1" smtClean="0">
                          <a:latin typeface="Cambria Math"/>
                        </a:rPr>
                        <m:t>=</m:t>
                      </m:r>
                      <m:r>
                        <a:rPr lang="en-US" sz="1800" b="0" i="1" smtClean="0">
                          <a:latin typeface="Cambria Math"/>
                        </a:rPr>
                        <m:t>𝑆𝑦𝑚𝑅𝑥</m:t>
                      </m:r>
                      <m:d>
                        <m:dPr>
                          <m:ctrlPr>
                            <a:rPr lang="en-US" sz="1800" b="0" i="1" smtClean="0">
                              <a:latin typeface="Cambria Math"/>
                            </a:rPr>
                          </m:ctrlPr>
                        </m:dPr>
                        <m:e>
                          <m:r>
                            <a:rPr lang="en-US" sz="1800" b="0" i="1" smtClean="0">
                              <a:latin typeface="Cambria Math"/>
                            </a:rPr>
                            <m:t>𝑖</m:t>
                          </m:r>
                        </m:e>
                      </m:d>
                      <m:r>
                        <a:rPr lang="en-US" sz="1800" b="0" i="1" smtClean="0">
                          <a:latin typeface="Cambria Math"/>
                        </a:rPr>
                        <m:t>+</m:t>
                      </m:r>
                      <m:r>
                        <a:rPr lang="en-US" sz="1800" b="0" i="1" smtClean="0">
                          <a:latin typeface="Cambria Math"/>
                        </a:rPr>
                        <m:t>𝑆𝑦𝑛𝑑𝑟𝑜𝑚𝑒</m:t>
                      </m:r>
                    </m:oMath>
                  </m:oMathPara>
                </a14:m>
                <a:endParaRPr lang="en-US" sz="1800" dirty="0" smtClean="0"/>
              </a:p>
              <a:p>
                <a:pPr marL="0" indent="0" latinLnBrk="0">
                  <a:buNone/>
                </a:pPr>
                <a:endParaRPr lang="en-US" sz="180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549" t="-741" b="-2519"/>
                </a:stretch>
              </a:blipFill>
            </p:spPr>
            <p:txBody>
              <a:bodyPr/>
              <a:lstStyle/>
              <a:p>
                <a:r>
                  <a:rPr lang="en-US">
                    <a:noFill/>
                  </a:rPr>
                  <a:t> </a:t>
                </a:r>
              </a:p>
            </p:txBody>
          </p:sp>
        </mc:Fallback>
      </mc:AlternateContent>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8</a:t>
            </a:fld>
            <a:endParaRPr lang="en-US" dirty="0"/>
          </a:p>
        </p:txBody>
      </p:sp>
    </p:spTree>
    <p:extLst>
      <p:ext uri="{BB962C8B-B14F-4D97-AF65-F5344CB8AC3E}">
        <p14:creationId xmlns:p14="http://schemas.microsoft.com/office/powerpoint/2010/main" val="1220902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 of </a:t>
            </a:r>
            <a:r>
              <a:rPr lang="en-US" dirty="0" err="1" smtClean="0"/>
              <a:t>SiPC</a:t>
            </a:r>
            <a:r>
              <a:rPr lang="en-US" dirty="0" smtClean="0"/>
              <a:t>(9,8) </a:t>
            </a:r>
            <a:r>
              <a:rPr lang="en-US" dirty="0" smtClean="0"/>
              <a:t>decoder</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sz="2400" dirty="0" smtClean="0"/>
                  <a:t>Reliability measure for any symbol out of </a:t>
                </a:r>
                <a:r>
                  <a:rPr lang="en-US" sz="2400" dirty="0"/>
                  <a:t>9</a:t>
                </a:r>
                <a:r>
                  <a:rPr lang="en-US" sz="2400" dirty="0" smtClean="0"/>
                  <a:t> </a:t>
                </a:r>
                <a:r>
                  <a:rPr lang="en-US" sz="2400" dirty="0" smtClean="0"/>
                  <a:t>symbols</a:t>
                </a:r>
              </a:p>
              <a:p>
                <a:pPr marL="0" indent="0">
                  <a:buNone/>
                </a:pPr>
                <a:endParaRPr lang="en-US" sz="2000" b="0" i="1" dirty="0" smtClean="0">
                  <a:latin typeface="Cambria Math"/>
                </a:endParaRPr>
              </a:p>
              <a:p>
                <a:pPr marL="0" indent="0">
                  <a:buNone/>
                </a:pPr>
                <a14:m>
                  <m:oMathPara xmlns:m="http://schemas.openxmlformats.org/officeDocument/2006/math">
                    <m:oMathParaPr>
                      <m:jc m:val="center"/>
                    </m:oMathParaPr>
                    <m:oMath xmlns:m="http://schemas.openxmlformats.org/officeDocument/2006/math">
                      <m:r>
                        <a:rPr lang="en-US" sz="2000" b="0" i="1" smtClean="0">
                          <a:latin typeface="Cambria Math"/>
                        </a:rPr>
                        <m:t>𝑅𝑒𝑙𝑖𝑎𝑏𝑖𝑙𝑖𝑡𝑦𝑀𝑒𝑎𝑠𝑢𝑟𝑒</m:t>
                      </m:r>
                      <m:d>
                        <m:dPr>
                          <m:ctrlPr>
                            <a:rPr lang="en-US" sz="2000" b="0" i="1" smtClean="0">
                              <a:latin typeface="Cambria Math"/>
                            </a:rPr>
                          </m:ctrlPr>
                        </m:dPr>
                        <m:e>
                          <m:r>
                            <a:rPr lang="en-US" sz="2000" b="0" i="1" smtClean="0">
                              <a:latin typeface="Cambria Math"/>
                            </a:rPr>
                            <m:t>𝑖</m:t>
                          </m:r>
                        </m:e>
                      </m:d>
                      <m:r>
                        <a:rPr lang="en-US" sz="2000" b="0" i="1" smtClean="0">
                          <a:latin typeface="Cambria Math"/>
                        </a:rPr>
                        <m:t>=</m:t>
                      </m:r>
                      <m:r>
                        <a:rPr lang="en-US" sz="2000" b="0" i="1" smtClean="0">
                          <a:latin typeface="Cambria Math"/>
                        </a:rPr>
                        <m:t>𝐶𝑜𝑟𝑟𝑀𝑎𝑡𝑟𝑖𝑥</m:t>
                      </m:r>
                      <m:d>
                        <m:dPr>
                          <m:ctrlPr>
                            <a:rPr lang="en-US" sz="2000" b="0" i="1" smtClean="0">
                              <a:latin typeface="Cambria Math"/>
                            </a:rPr>
                          </m:ctrlPr>
                        </m:dPr>
                        <m:e>
                          <m:r>
                            <a:rPr lang="en-US" sz="2000" b="0" i="1" smtClean="0">
                              <a:latin typeface="Cambria Math"/>
                            </a:rPr>
                            <m:t>𝑖</m:t>
                          </m:r>
                          <m:r>
                            <a:rPr lang="en-US" sz="2000" b="0" i="1" smtClean="0">
                              <a:latin typeface="Cambria Math"/>
                            </a:rPr>
                            <m:t>,</m:t>
                          </m:r>
                          <m:r>
                            <a:rPr lang="en-US" sz="2000" b="0" i="1" smtClean="0">
                              <a:latin typeface="Cambria Math"/>
                            </a:rPr>
                            <m:t>𝑆𝑦𝑚𝑅𝑥</m:t>
                          </m:r>
                          <m:d>
                            <m:dPr>
                              <m:ctrlPr>
                                <a:rPr lang="en-US" sz="2000" b="0" i="1" smtClean="0">
                                  <a:latin typeface="Cambria Math"/>
                                </a:rPr>
                              </m:ctrlPr>
                            </m:dPr>
                            <m:e>
                              <m:r>
                                <a:rPr lang="en-US" sz="2000" b="0" i="1" smtClean="0">
                                  <a:latin typeface="Cambria Math"/>
                                </a:rPr>
                                <m:t>𝑖</m:t>
                              </m:r>
                            </m:e>
                          </m:d>
                        </m:e>
                      </m:d>
                      <m:r>
                        <a:rPr lang="en-US" sz="2000" b="0" i="1" smtClean="0">
                          <a:latin typeface="Cambria Math"/>
                        </a:rPr>
                        <m:t>−</m:t>
                      </m:r>
                      <m:r>
                        <a:rPr lang="en-US" sz="2000" b="0" i="1" smtClean="0">
                          <a:latin typeface="Cambria Math"/>
                        </a:rPr>
                        <m:t>𝐶𝑜𝑟𝑟𝑀𝑎𝑡𝑟𝑖𝑥</m:t>
                      </m:r>
                      <m:r>
                        <a:rPr lang="en-US" sz="2000" b="0" i="1" smtClean="0">
                          <a:latin typeface="Cambria Math"/>
                        </a:rPr>
                        <m:t>(</m:t>
                      </m:r>
                      <m:r>
                        <a:rPr lang="en-US" sz="2000" b="0" i="1" smtClean="0">
                          <a:latin typeface="Cambria Math"/>
                        </a:rPr>
                        <m:t>𝑖</m:t>
                      </m:r>
                      <m:r>
                        <a:rPr lang="en-US" sz="2000" b="0" i="1" smtClean="0">
                          <a:latin typeface="Cambria Math"/>
                        </a:rPr>
                        <m:t>,</m:t>
                      </m:r>
                      <m:r>
                        <a:rPr lang="en-US" sz="2000" b="0" i="1" smtClean="0">
                          <a:latin typeface="Cambria Math"/>
                        </a:rPr>
                        <m:t>𝐶𝑜𝑟𝑟𝑆𝑦𝑚𝑅𝑥</m:t>
                      </m:r>
                      <m:r>
                        <a:rPr lang="en-US" sz="2000" b="0" i="1" smtClean="0">
                          <a:latin typeface="Cambria Math"/>
                        </a:rPr>
                        <m:t>(</m:t>
                      </m:r>
                      <m:r>
                        <a:rPr lang="en-US" sz="2000" b="0" i="1" smtClean="0">
                          <a:latin typeface="Cambria Math"/>
                        </a:rPr>
                        <m:t>𝑖</m:t>
                      </m:r>
                      <m:r>
                        <a:rPr lang="en-US" sz="2000" b="0" i="1" smtClean="0">
                          <a:latin typeface="Cambria Math"/>
                        </a:rPr>
                        <m:t>))</m:t>
                      </m:r>
                    </m:oMath>
                  </m:oMathPara>
                </a14:m>
                <a:endParaRPr lang="en-US" sz="2400" dirty="0" smtClean="0"/>
              </a:p>
              <a:p>
                <a:pPr marL="0" indent="0">
                  <a:buNone/>
                </a:pPr>
                <a:endParaRPr lang="en-US" sz="2400" dirty="0" smtClean="0"/>
              </a:p>
              <a:p>
                <a:pPr marL="0" indent="0">
                  <a:buNone/>
                </a:pPr>
                <a14:m>
                  <m:oMathPara xmlns:m="http://schemas.openxmlformats.org/officeDocument/2006/math">
                    <m:oMathParaPr>
                      <m:jc m:val="center"/>
                    </m:oMathParaPr>
                    <m:oMath xmlns:m="http://schemas.openxmlformats.org/officeDocument/2006/math">
                      <m:r>
                        <a:rPr lang="en-US" sz="2000" b="0" i="1" smtClean="0">
                          <a:latin typeface="Cambria Math"/>
                        </a:rPr>
                        <m:t>𝑎𝑝𝑝𝑙𝑦</m:t>
                      </m:r>
                      <m:r>
                        <a:rPr lang="en-US" sz="2000" b="0" i="1" smtClean="0">
                          <a:latin typeface="Cambria Math"/>
                        </a:rPr>
                        <m:t>,  </m:t>
                      </m:r>
                      <m:r>
                        <a:rPr lang="en-US" sz="2000" b="0" i="1" smtClean="0">
                          <a:latin typeface="Cambria Math"/>
                        </a:rPr>
                        <m:t>𝑆𝑦𝑚𝑅𝑥</m:t>
                      </m:r>
                      <m:d>
                        <m:dPr>
                          <m:ctrlPr>
                            <a:rPr lang="en-US" sz="2000" b="0" i="1" smtClean="0">
                              <a:latin typeface="Cambria Math"/>
                            </a:rPr>
                          </m:ctrlPr>
                        </m:dPr>
                        <m:e>
                          <m:r>
                            <a:rPr lang="en-US" sz="2000" b="0" i="1" smtClean="0">
                              <a:latin typeface="Cambria Math"/>
                            </a:rPr>
                            <m:t>𝑖</m:t>
                          </m:r>
                        </m:e>
                      </m:d>
                      <m:r>
                        <a:rPr lang="en-US" sz="2000" b="0" i="1" smtClean="0">
                          <a:latin typeface="Cambria Math"/>
                        </a:rPr>
                        <m:t>=</m:t>
                      </m:r>
                      <m:r>
                        <a:rPr lang="en-US" sz="2000" b="0" i="1" smtClean="0">
                          <a:latin typeface="Cambria Math"/>
                        </a:rPr>
                        <m:t>𝐶𝑜𝑟𝑟𝑆𝑦𝑚𝑅𝑥</m:t>
                      </m:r>
                      <m:d>
                        <m:dPr>
                          <m:ctrlPr>
                            <a:rPr lang="en-US" sz="2000" b="0" i="1" smtClean="0">
                              <a:latin typeface="Cambria Math"/>
                            </a:rPr>
                          </m:ctrlPr>
                        </m:dPr>
                        <m:e>
                          <m:r>
                            <a:rPr lang="en-US" sz="2000" b="0" i="1" smtClean="0">
                              <a:latin typeface="Cambria Math"/>
                            </a:rPr>
                            <m:t>𝑖</m:t>
                          </m:r>
                        </m:e>
                      </m:d>
                      <m:r>
                        <a:rPr lang="en-US" sz="2000" b="0" i="1" smtClean="0">
                          <a:latin typeface="Cambria Math"/>
                        </a:rPr>
                        <m:t>, </m:t>
                      </m:r>
                      <m:r>
                        <a:rPr lang="en-US" sz="2000" b="0" i="1" smtClean="0">
                          <a:latin typeface="Cambria Math"/>
                        </a:rPr>
                        <m:t>𝑓𝑜𝑟</m:t>
                      </m:r>
                      <m:r>
                        <a:rPr lang="en-US" sz="2000" b="0" i="1" smtClean="0">
                          <a:latin typeface="Cambria Math"/>
                        </a:rPr>
                        <m:t> </m:t>
                      </m:r>
                      <m:r>
                        <a:rPr lang="en-US" sz="2000" b="0" i="1" smtClean="0">
                          <a:latin typeface="Cambria Math"/>
                        </a:rPr>
                        <m:t>𝑖</m:t>
                      </m:r>
                      <m:r>
                        <a:rPr lang="en-US" sz="2000" b="0" i="1" smtClean="0">
                          <a:latin typeface="Cambria Math"/>
                        </a:rPr>
                        <m:t> </m:t>
                      </m:r>
                      <m:r>
                        <a:rPr lang="en-US" sz="2000" b="0" i="1" smtClean="0">
                          <a:latin typeface="Cambria Math"/>
                        </a:rPr>
                        <m:t>𝑡h𝑎𝑡</m:t>
                      </m:r>
                      <m:r>
                        <a:rPr lang="en-US" sz="2000" b="0" i="1" smtClean="0">
                          <a:latin typeface="Cambria Math"/>
                        </a:rPr>
                        <m:t> </m:t>
                      </m:r>
                      <m:r>
                        <a:rPr lang="en-US" sz="2000" b="0" i="1" smtClean="0">
                          <a:latin typeface="Cambria Math"/>
                        </a:rPr>
                        <m:t>𝑚𝑖𝑛𝑖𝑚𝑖𝑧𝑒𝑠</m:t>
                      </m:r>
                      <m:r>
                        <a:rPr lang="en-US" sz="2000" b="0" i="1" smtClean="0">
                          <a:latin typeface="Cambria Math"/>
                        </a:rPr>
                        <m:t> </m:t>
                      </m:r>
                      <m:r>
                        <a:rPr lang="en-US" sz="2000" b="0" i="1" smtClean="0">
                          <a:latin typeface="Cambria Math"/>
                        </a:rPr>
                        <m:t>𝑅𝑒𝑎𝑙𝑖𝑏𝑖𝑙𝑖𝑡𝑦𝑀𝑒𝑎𝑠𝑢𝑟𝑒</m:t>
                      </m:r>
                    </m:oMath>
                  </m:oMathPara>
                </a14:m>
                <a:endParaRPr lang="en-US" sz="2000" dirty="0" smtClean="0"/>
              </a:p>
              <a:p>
                <a:pPr marL="0" indent="0">
                  <a:buNone/>
                </a:pPr>
                <a:endParaRPr lang="en-US" sz="240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en-US">
                    <a:noFill/>
                  </a:rPr>
                  <a:t> </a:t>
                </a:r>
              </a:p>
            </p:txBody>
          </p:sp>
        </mc:Fallback>
      </mc:AlternateContent>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9</a:t>
            </a:fld>
            <a:endParaRPr lang="en-US" dirty="0"/>
          </a:p>
        </p:txBody>
      </p:sp>
    </p:spTree>
    <p:extLst>
      <p:ext uri="{BB962C8B-B14F-4D97-AF65-F5344CB8AC3E}">
        <p14:creationId xmlns:p14="http://schemas.microsoft.com/office/powerpoint/2010/main" val="3270665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189</TotalTime>
  <Words>931</Words>
  <Application>Microsoft Office PowerPoint</Application>
  <PresentationFormat>On-screen Show (4:3)</PresentationFormat>
  <Paragraphs>119</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IEEE-P802_15</vt:lpstr>
      <vt:lpstr>Document</vt:lpstr>
      <vt:lpstr>PowerPoint Presentation</vt:lpstr>
      <vt:lpstr>PowerPoint Presentation</vt:lpstr>
      <vt:lpstr>General Comparison of BCH and RS codes</vt:lpstr>
      <vt:lpstr>Encoding complexity</vt:lpstr>
      <vt:lpstr>Decoding complexity</vt:lpstr>
      <vt:lpstr>Low complexity (63,51) BCH decoder</vt:lpstr>
      <vt:lpstr>(63,51) BCH  step by  step decoder decoder</vt:lpstr>
      <vt:lpstr>Complexity of SiPC (9,8) decoder</vt:lpstr>
      <vt:lpstr>Complexity of SiPC(9,8) decoder</vt:lpstr>
      <vt:lpstr>Conclusion</vt:lpstr>
      <vt:lpstr>References</vt:lpstr>
    </vt:vector>
  </TitlesOfParts>
  <Company>Samsung Electronics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Shahriar Emani</dc:creator>
  <dc:description>&lt;doc#&gt;</dc:description>
  <cp:lastModifiedBy>Kiran Bynam (08528174)</cp:lastModifiedBy>
  <cp:revision>27</cp:revision>
  <cp:lastPrinted>1998-02-10T13:28:06Z</cp:lastPrinted>
  <dcterms:created xsi:type="dcterms:W3CDTF">2012-05-11T20:07:05Z</dcterms:created>
  <dcterms:modified xsi:type="dcterms:W3CDTF">2014-11-06T00:32:37Z</dcterms:modified>
</cp:coreProperties>
</file>