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34" r:id="rId2"/>
    <p:sldId id="396" r:id="rId3"/>
    <p:sldId id="392" r:id="rId4"/>
    <p:sldId id="386" r:id="rId5"/>
    <p:sldId id="393" r:id="rId6"/>
    <p:sldId id="394" r:id="rId7"/>
    <p:sldId id="391" r:id="rId8"/>
    <p:sldId id="395" r:id="rId9"/>
    <p:sldId id="389" r:id="rId10"/>
    <p:sldId id="390" r:id="rId11"/>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205">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0000"/>
    <a:srgbClr val="B4DE86"/>
    <a:srgbClr val="FFCC99"/>
    <a:srgbClr val="FF6600"/>
    <a:srgbClr val="007033"/>
    <a:srgbClr val="660066"/>
    <a:srgbClr val="F9BFF9"/>
    <a:srgbClr val="5F0D5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보통 스타일 1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77" autoAdjust="0"/>
    <p:restoredTop sz="91637" autoAdjust="0"/>
  </p:normalViewPr>
  <p:slideViewPr>
    <p:cSldViewPr>
      <p:cViewPr varScale="1">
        <p:scale>
          <a:sx n="61" d="100"/>
          <a:sy n="61" d="100"/>
        </p:scale>
        <p:origin x="-768" y="-96"/>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51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1</a:t>
            </a:fld>
            <a:endParaRPr lang="ko-KR" altLang="en-US">
              <a:solidFill>
                <a:prstClr val="black"/>
              </a:solidFill>
            </a:endParaRPr>
          </a:p>
        </p:txBody>
      </p:sp>
    </p:spTree>
    <p:extLst>
      <p:ext uri="{BB962C8B-B14F-4D97-AF65-F5344CB8AC3E}">
        <p14:creationId xmlns:p14="http://schemas.microsoft.com/office/powerpoint/2010/main" val="542950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&lt;November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&lt;November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&lt;November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lvl1pPr>
              <a:defRPr>
                <a:latin typeface="Century" panose="02040604050505020304" pitchFamily="18" charset="0"/>
              </a:defRPr>
            </a:lvl1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&lt;November 2014&gt;</a:t>
            </a:r>
            <a:endParaRPr lang="en-US" altLang="ko-KR"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&lt;November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&lt;November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&lt;November 2014&gt;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&lt;November 2014&gt;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&lt;November 2014&gt;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&lt;TG8 Group&gt;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&lt;November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&lt;November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88581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14488"/>
            <a:ext cx="7772400" cy="43815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&lt;November 2014&gt;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&lt;TG8 Group&gt;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802</a:t>
            </a:r>
            <a:r>
              <a:rPr lang="en-US" altLang="ko-KR" sz="1400" b="1" kern="1200" dirty="0">
                <a:solidFill>
                  <a:schemeClr val="tx1"/>
                </a:solidFill>
                <a:latin typeface="Times New Roman" pitchFamily="18" charset="0"/>
                <a:ea typeface="굴림" pitchFamily="50" charset="-127"/>
                <a:cs typeface="+mn-cs"/>
              </a:rPr>
              <a:t>. </a:t>
            </a:r>
            <a:r>
              <a:rPr lang="en-US" sz="1400" b="1" kern="1200" dirty="0" smtClean="0">
                <a:solidFill>
                  <a:schemeClr val="tx1"/>
                </a:solidFill>
                <a:latin typeface="Times New Roman" pitchFamily="18" charset="0"/>
                <a:ea typeface="굴림" pitchFamily="50" charset="-127"/>
                <a:cs typeface="+mn-cs"/>
              </a:rPr>
              <a:t>15-14-0640-00-0008</a:t>
            </a:r>
            <a:endParaRPr lang="en-US" altLang="ko-KR" sz="1400" b="1" kern="1200" dirty="0">
              <a:solidFill>
                <a:schemeClr val="tx1"/>
              </a:solidFill>
              <a:latin typeface="Times New Roman" pitchFamily="18" charset="0"/>
              <a:ea typeface="굴림" pitchFamily="50" charset="-127"/>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ko-KR" sz="4000" dirty="0" smtClean="0">
                <a:latin typeface="Lao UI" pitchFamily="34" charset="0"/>
              </a:rPr>
              <a:t>Proposed Motions </a:t>
            </a:r>
            <a:br>
              <a:rPr lang="en-US" altLang="ko-KR" sz="4000" dirty="0" smtClean="0">
                <a:latin typeface="Lao UI" pitchFamily="34" charset="0"/>
              </a:rPr>
            </a:br>
            <a:r>
              <a:rPr lang="en-US" altLang="ko-KR" sz="4000" dirty="0" smtClean="0">
                <a:latin typeface="Lao UI" pitchFamily="34" charset="0"/>
              </a:rPr>
              <a:t>for Assigned Tasks</a:t>
            </a:r>
            <a:endParaRPr lang="ko-KR" altLang="en-US" sz="2800" b="1" dirty="0" smtClean="0">
              <a:latin typeface="Lao UI" pitchFamily="34" charset="0"/>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ko-KR" dirty="0" smtClean="0">
                <a:cs typeface="Times New Roman" pitchFamily="18" charset="0"/>
              </a:rPr>
              <a:t>November 3, 2014</a:t>
            </a:r>
          </a:p>
          <a:p>
            <a:pPr eaLnBrk="1" fontAlgn="auto" hangingPunct="1">
              <a:spcAft>
                <a:spcPts val="0"/>
              </a:spcAft>
              <a:buClr>
                <a:schemeClr val="bg2">
                  <a:lumMod val="10000"/>
                </a:schemeClr>
              </a:buClr>
              <a:defRPr/>
            </a:pPr>
            <a:r>
              <a:rPr lang="en-US" altLang="ko-KR" dirty="0" smtClean="0">
                <a:cs typeface="Times New Roman" pitchFamily="18" charset="0"/>
              </a:rPr>
              <a:t>Shannon (</a:t>
            </a:r>
            <a:r>
              <a:rPr lang="en-US" altLang="ko-KR" smtClean="0">
                <a:cs typeface="Times New Roman" pitchFamily="18" charset="0"/>
              </a:rPr>
              <a:t>Samsung)</a:t>
            </a:r>
            <a:endParaRPr lang="en-US" altLang="ko-KR" dirty="0" smtClean="0">
              <a:cs typeface="Times New Roman" pitchFamily="18" charset="0"/>
            </a:endParaRPr>
          </a:p>
        </p:txBody>
      </p:sp>
      <p:sp>
        <p:nvSpPr>
          <p:cNvPr id="4" name="날짜 개체 틀 3"/>
          <p:cNvSpPr>
            <a:spLocks noGrp="1"/>
          </p:cNvSpPr>
          <p:nvPr>
            <p:ph type="dt" sz="half" idx="10"/>
          </p:nvPr>
        </p:nvSpPr>
        <p:spPr/>
        <p:txBody>
          <a:bodyPr/>
          <a:lstStyle/>
          <a:p>
            <a:pPr>
              <a:defRPr/>
            </a:pPr>
            <a:r>
              <a:rPr lang="en-US" altLang="ko-KR" smtClean="0"/>
              <a:t>&lt;November 2014&gt;</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1</a:t>
            </a:fld>
            <a:endParaRPr lang="en-US" altLang="ko-KR"/>
          </a:p>
        </p:txBody>
      </p:sp>
      <p:sp>
        <p:nvSpPr>
          <p:cNvPr id="6" name="바닥글 개체 틀 5"/>
          <p:cNvSpPr>
            <a:spLocks noGrp="1"/>
          </p:cNvSpPr>
          <p:nvPr>
            <p:ph type="ftr" sz="quarter" idx="11"/>
          </p:nvPr>
        </p:nvSpPr>
        <p:spPr/>
        <p:txBody>
          <a:bodyPr/>
          <a:lstStyle/>
          <a:p>
            <a:pPr>
              <a:defRPr/>
            </a:pPr>
            <a:r>
              <a:rPr lang="en-US" altLang="ko-KR" smtClean="0"/>
              <a:t>&lt;TG8 Group&gt;</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X4:</a:t>
            </a:r>
            <a:br>
              <a:rPr lang="en-US" altLang="ko-KR" dirty="0" smtClean="0"/>
            </a:br>
            <a:r>
              <a:rPr lang="en-US" altLang="ko-KR" dirty="0" smtClean="0"/>
              <a:t>Communication Period</a:t>
            </a:r>
            <a:endParaRPr lang="ko-KR" altLang="en-US" dirty="0"/>
          </a:p>
        </p:txBody>
      </p:sp>
      <p:sp>
        <p:nvSpPr>
          <p:cNvPr id="3" name="내용 개체 틀 2"/>
          <p:cNvSpPr>
            <a:spLocks noGrp="1"/>
          </p:cNvSpPr>
          <p:nvPr>
            <p:ph idx="1"/>
          </p:nvPr>
        </p:nvSpPr>
        <p:spPr/>
        <p:txBody>
          <a:bodyPr/>
          <a:lstStyle/>
          <a:p>
            <a:r>
              <a:rPr lang="en-US" altLang="ko-KR" dirty="0" smtClean="0"/>
              <a:t>Scheduling request period and Scheduling response period are located like one approach from the followings:</a:t>
            </a:r>
          </a:p>
          <a:p>
            <a:pPr lvl="1"/>
            <a:r>
              <a:rPr lang="en-US" altLang="ko-KR" dirty="0" smtClean="0"/>
              <a:t>Option 1) </a:t>
            </a:r>
            <a:br>
              <a:rPr lang="en-US" altLang="ko-KR" dirty="0" smtClean="0"/>
            </a:br>
            <a:r>
              <a:rPr lang="en-US" altLang="ko-KR" dirty="0" smtClean="0"/>
              <a:t>Scheduling request/response period are located between Peering period and CAP.</a:t>
            </a:r>
          </a:p>
          <a:p>
            <a:pPr lvl="1"/>
            <a:r>
              <a:rPr lang="en-US" altLang="ko-KR" dirty="0" smtClean="0"/>
              <a:t>Option 2)</a:t>
            </a:r>
            <a:br>
              <a:rPr lang="en-US" altLang="ko-KR" dirty="0" smtClean="0"/>
            </a:br>
            <a:r>
              <a:rPr lang="en-US" altLang="ko-KR" dirty="0" smtClean="0"/>
              <a:t>Scheduling request/response period are located between CAP and CFP.</a:t>
            </a:r>
          </a:p>
          <a:p>
            <a:r>
              <a:rPr lang="en-US" altLang="ko-KR" dirty="0" smtClean="0"/>
              <a:t>Motion</a:t>
            </a:r>
          </a:p>
          <a:p>
            <a:pPr lvl="1"/>
            <a:r>
              <a:rPr lang="en-US" altLang="ko-KR" dirty="0" smtClean="0"/>
              <a:t>Who supports option 1) for the location of Scheduling request/response period?</a:t>
            </a:r>
          </a:p>
          <a:p>
            <a:pPr lvl="1"/>
            <a:r>
              <a:rPr lang="en-US" altLang="ko-KR" dirty="0" smtClean="0"/>
              <a:t>If the motion fails, it means option 2) is adopted.</a:t>
            </a:r>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10</a:t>
            </a:fld>
            <a:endParaRPr lang="en-US" altLang="ko-K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Assigned Tasks</a:t>
            </a:r>
            <a:endParaRPr lang="ko-KR" altLang="en-US" dirty="0"/>
          </a:p>
        </p:txBody>
      </p:sp>
      <p:sp>
        <p:nvSpPr>
          <p:cNvPr id="3" name="내용 개체 틀 2"/>
          <p:cNvSpPr>
            <a:spLocks noGrp="1"/>
          </p:cNvSpPr>
          <p:nvPr>
            <p:ph idx="1"/>
          </p:nvPr>
        </p:nvSpPr>
        <p:spPr/>
        <p:txBody>
          <a:bodyPr>
            <a:normAutofit fontScale="92500" lnSpcReduction="20000"/>
          </a:bodyPr>
          <a:lstStyle/>
          <a:p>
            <a:r>
              <a:rPr lang="en-US" altLang="ko-KR" dirty="0" smtClean="0"/>
              <a:t>[Chair] Each champion's "Detailed" presentation/discussion for assigned tasks. </a:t>
            </a:r>
            <a:br>
              <a:rPr lang="en-US" altLang="ko-KR" dirty="0" smtClean="0"/>
            </a:br>
            <a:r>
              <a:rPr lang="en-US" altLang="ko-KR" dirty="0" smtClean="0"/>
              <a:t>This time, we need to get down to more details including TBD items to the extent that we could generate decent spec draft.  </a:t>
            </a:r>
          </a:p>
          <a:p>
            <a:endParaRPr lang="en-US" altLang="ko-KR" dirty="0" smtClean="0"/>
          </a:p>
          <a:p>
            <a:pPr lvl="1"/>
            <a:r>
              <a:rPr lang="en-US" altLang="ko-KR" b="1" dirty="0" smtClean="0">
                <a:solidFill>
                  <a:srgbClr val="0033CC"/>
                </a:solidFill>
              </a:rPr>
              <a:t>1) Discovery source ID: Shannon</a:t>
            </a:r>
          </a:p>
          <a:p>
            <a:pPr lvl="1"/>
            <a:r>
              <a:rPr lang="en-US" altLang="ko-KR" b="1" dirty="0" smtClean="0">
                <a:solidFill>
                  <a:srgbClr val="0033CC"/>
                </a:solidFill>
              </a:rPr>
              <a:t>2) Discovery resource selection: Shannon</a:t>
            </a:r>
          </a:p>
          <a:p>
            <a:pPr lvl="1"/>
            <a:r>
              <a:rPr lang="en-US" altLang="ko-KR" b="1" dirty="0" smtClean="0">
                <a:solidFill>
                  <a:srgbClr val="0033CC"/>
                </a:solidFill>
              </a:rPr>
              <a:t>3) Power management: BJ</a:t>
            </a:r>
          </a:p>
          <a:p>
            <a:pPr lvl="1"/>
            <a:r>
              <a:rPr lang="en-US" altLang="ko-KR" dirty="0" smtClean="0"/>
              <a:t>4) Channel selection: H.B. Li</a:t>
            </a:r>
          </a:p>
          <a:p>
            <a:pPr lvl="1"/>
            <a:r>
              <a:rPr lang="en-US" altLang="ko-KR" b="1" dirty="0" smtClean="0">
                <a:solidFill>
                  <a:srgbClr val="0033CC"/>
                </a:solidFill>
              </a:rPr>
              <a:t>5) MAC layer filtering for discovery message: Qing </a:t>
            </a:r>
          </a:p>
          <a:p>
            <a:pPr lvl="1"/>
            <a:r>
              <a:rPr lang="en-US" altLang="ko-KR" b="1" dirty="0" smtClean="0">
                <a:solidFill>
                  <a:srgbClr val="0033CC"/>
                </a:solidFill>
              </a:rPr>
              <a:t>6) Champion for TBDs resolution in Draft Specification v0.3 for "communication period": Shannon</a:t>
            </a:r>
          </a:p>
          <a:p>
            <a:pPr lvl="1"/>
            <a:r>
              <a:rPr lang="en-US" altLang="ko-KR" dirty="0" smtClean="0"/>
              <a:t>7) Champion for TBDs resolution in Draft Specification v0.3 for "Discovery and peering": Qing.</a:t>
            </a:r>
          </a:p>
          <a:p>
            <a:pPr lvl="1"/>
            <a:r>
              <a:rPr lang="en-US" altLang="ko-KR" dirty="0" smtClean="0"/>
              <a:t>8) Discovery signal at PHY level: Marco.</a:t>
            </a:r>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2</a:t>
            </a:fld>
            <a:endParaRPr lang="en-US" altLang="ko-K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Discovery Source ID</a:t>
            </a:r>
            <a:endParaRPr lang="ko-KR" altLang="en-US" dirty="0"/>
          </a:p>
        </p:txBody>
      </p:sp>
      <p:sp>
        <p:nvSpPr>
          <p:cNvPr id="3" name="내용 개체 틀 2"/>
          <p:cNvSpPr>
            <a:spLocks noGrp="1"/>
          </p:cNvSpPr>
          <p:nvPr>
            <p:ph idx="1"/>
          </p:nvPr>
        </p:nvSpPr>
        <p:spPr/>
        <p:txBody>
          <a:bodyPr/>
          <a:lstStyle/>
          <a:p>
            <a:r>
              <a:rPr lang="en-US" altLang="ko-KR" dirty="0" smtClean="0"/>
              <a:t>Unfortunately, there was not much discussion on this item.</a:t>
            </a:r>
          </a:p>
          <a:p>
            <a:pPr lvl="1"/>
            <a:r>
              <a:rPr lang="en-US" altLang="ko-KR" dirty="0" smtClean="0"/>
              <a:t>[SHP] Since there can be multiple PAC applications (higher layer entities), we need an ID to distinguish these higher layer entities when MAC receives Discovery Response message and indicate to the 'appropriate' higher layer entity. By the same motivation, MAC address can not give any information on higher layer, </a:t>
            </a:r>
            <a:r>
              <a:rPr lang="en-US" altLang="ko-KR" dirty="0" err="1" smtClean="0"/>
              <a:t>therfore</a:t>
            </a:r>
            <a:r>
              <a:rPr lang="en-US" altLang="ko-KR" dirty="0" smtClean="0"/>
              <a:t> it is not good as source address. In addition, MAC address has a privacy issue when someone want to track your PAC activity.</a:t>
            </a:r>
            <a:br>
              <a:rPr lang="en-US" altLang="ko-KR" dirty="0" smtClean="0"/>
            </a:br>
            <a:endParaRPr lang="en-US" altLang="ko-KR" sz="800" dirty="0" smtClean="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a:t>Motion </a:t>
            </a:r>
            <a:r>
              <a:rPr lang="en-US" altLang="ko-KR" dirty="0" smtClean="0"/>
              <a:t>X0: </a:t>
            </a:r>
            <a:br>
              <a:rPr lang="en-US" altLang="ko-KR" dirty="0" smtClean="0"/>
            </a:br>
            <a:r>
              <a:rPr lang="en-US" altLang="ko-KR" dirty="0" smtClean="0"/>
              <a:t>Discovery Source ID</a:t>
            </a:r>
            <a:endParaRPr lang="ko-KR" altLang="en-US" dirty="0"/>
          </a:p>
        </p:txBody>
      </p:sp>
      <p:sp>
        <p:nvSpPr>
          <p:cNvPr id="3" name="내용 개체 틀 2"/>
          <p:cNvSpPr>
            <a:spLocks noGrp="1"/>
          </p:cNvSpPr>
          <p:nvPr>
            <p:ph idx="1"/>
          </p:nvPr>
        </p:nvSpPr>
        <p:spPr/>
        <p:txBody>
          <a:bodyPr/>
          <a:lstStyle/>
          <a:p>
            <a:r>
              <a:rPr lang="en-US" altLang="ko-KR" dirty="0" smtClean="0"/>
              <a:t>Background</a:t>
            </a:r>
          </a:p>
          <a:p>
            <a:pPr lvl="1"/>
            <a:r>
              <a:rPr lang="en-US" altLang="ko-KR" dirty="0" smtClean="0"/>
              <a:t>From offline discussion at Athens among Samsung, ETRI and </a:t>
            </a:r>
            <a:r>
              <a:rPr lang="en-US" altLang="ko-KR" dirty="0" err="1" smtClean="0"/>
              <a:t>InterDigital</a:t>
            </a:r>
            <a:r>
              <a:rPr lang="en-US" altLang="ko-KR" dirty="0" smtClean="0"/>
              <a:t>, it is identified that clarification is required on “Source address in Discovery Request Message” from Motion 22 in DCN11-14-0464-03.</a:t>
            </a:r>
          </a:p>
          <a:p>
            <a:pPr lvl="1"/>
            <a:r>
              <a:rPr lang="en-US" altLang="ko-KR" dirty="0" smtClean="0"/>
              <a:t>If we want to support 2-way discovery from MAC perspective, higher layer entity should be distinguished in MAC layer.</a:t>
            </a:r>
          </a:p>
          <a:p>
            <a:r>
              <a:rPr lang="en-US" altLang="ko-KR" dirty="0" smtClean="0"/>
              <a:t>Proposed Motion</a:t>
            </a:r>
          </a:p>
          <a:p>
            <a:pPr lvl="1"/>
            <a:r>
              <a:rPr lang="en-US" altLang="ko-KR" dirty="0" smtClean="0"/>
              <a:t>The contents of “Source address” is “Discovery Source ID”.</a:t>
            </a:r>
          </a:p>
          <a:p>
            <a:pPr lvl="1"/>
            <a:r>
              <a:rPr lang="en-US" altLang="ko-KR" dirty="0" smtClean="0"/>
              <a:t>Discovery Source ID is an identification to designate a specific entity in higher layer which triggers transmission of  the Discovery Information in Discovery Request message.</a:t>
            </a:r>
          </a:p>
          <a:p>
            <a:pPr lvl="1"/>
            <a:r>
              <a:rPr lang="en-US" altLang="ko-KR" dirty="0" smtClean="0"/>
              <a:t>TBD: whether Discovery Source ID is derived from higher layer.</a:t>
            </a:r>
          </a:p>
          <a:p>
            <a:pPr lvl="1"/>
            <a:r>
              <a:rPr lang="en-US" altLang="ko-KR" dirty="0" smtClean="0"/>
              <a:t>TBD: method to avoid conflict of Discovery Source ID</a:t>
            </a:r>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Tree>
    <p:extLst>
      <p:ext uri="{BB962C8B-B14F-4D97-AF65-F5344CB8AC3E}">
        <p14:creationId xmlns:p14="http://schemas.microsoft.com/office/powerpoint/2010/main" val="1468924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MAC-layer Filtering for Discovery Message</a:t>
            </a:r>
            <a:endParaRPr lang="ko-KR" altLang="en-US" dirty="0"/>
          </a:p>
        </p:txBody>
      </p:sp>
      <p:sp>
        <p:nvSpPr>
          <p:cNvPr id="3" name="내용 개체 틀 2"/>
          <p:cNvSpPr>
            <a:spLocks noGrp="1"/>
          </p:cNvSpPr>
          <p:nvPr>
            <p:ph idx="1"/>
          </p:nvPr>
        </p:nvSpPr>
        <p:spPr/>
        <p:txBody>
          <a:bodyPr/>
          <a:lstStyle/>
          <a:p>
            <a:r>
              <a:rPr lang="en-US" altLang="ko-KR" dirty="0" smtClean="0"/>
              <a:t>Unfortunately, there was not much discussion on this item.</a:t>
            </a:r>
          </a:p>
          <a:p>
            <a:pPr lvl="1"/>
            <a:r>
              <a:rPr lang="en-US" altLang="ko-KR" dirty="0" smtClean="0"/>
              <a:t>[SHP] I think that we don't need pre-filtering for Discovery Request message at MAC layer, because higher layer can do that. MAC layer can not store many # of discovery information for possible pre-filtering. Even though pre-filtering is assumed to be supported, it should consider memory issue and the size of required information.</a:t>
            </a:r>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X1: MAC-layer Filtering for Discovery Message</a:t>
            </a:r>
            <a:endParaRPr lang="ko-KR" altLang="en-US" dirty="0"/>
          </a:p>
        </p:txBody>
      </p:sp>
      <p:sp>
        <p:nvSpPr>
          <p:cNvPr id="3" name="내용 개체 틀 2"/>
          <p:cNvSpPr>
            <a:spLocks noGrp="1"/>
          </p:cNvSpPr>
          <p:nvPr>
            <p:ph idx="1"/>
          </p:nvPr>
        </p:nvSpPr>
        <p:spPr/>
        <p:txBody>
          <a:bodyPr/>
          <a:lstStyle/>
          <a:p>
            <a:r>
              <a:rPr lang="en-US" altLang="ko-KR" dirty="0" smtClean="0"/>
              <a:t>If MAC-layer filtering is to be supported,</a:t>
            </a:r>
            <a:br>
              <a:rPr lang="en-US" altLang="ko-KR" dirty="0" smtClean="0"/>
            </a:br>
            <a:r>
              <a:rPr lang="en-US" altLang="ko-KR" dirty="0" smtClean="0"/>
              <a:t>MAC should be designed to consider the followings:</a:t>
            </a:r>
          </a:p>
          <a:p>
            <a:pPr lvl="1"/>
            <a:r>
              <a:rPr lang="en-US" altLang="ko-KR" dirty="0" smtClean="0"/>
              <a:t>How to reduce required memory to store many number of </a:t>
            </a:r>
            <a:r>
              <a:rPr lang="en-US" altLang="ko-KR" i="1" dirty="0" smtClean="0"/>
              <a:t>Discovery information</a:t>
            </a:r>
            <a:r>
              <a:rPr lang="en-US" altLang="ko-KR" dirty="0" smtClean="0"/>
              <a:t> designated from higher layer</a:t>
            </a:r>
          </a:p>
          <a:p>
            <a:pPr lvl="1"/>
            <a:r>
              <a:rPr lang="en-US" altLang="ko-KR" dirty="0" smtClean="0"/>
              <a:t>How beneficial is the filtering to overall discovery procedure to find ‘known’ </a:t>
            </a:r>
            <a:r>
              <a:rPr lang="en-US" altLang="ko-KR" i="1" dirty="0" smtClean="0"/>
              <a:t>Discovery information</a:t>
            </a:r>
          </a:p>
          <a:p>
            <a:pPr lvl="1"/>
            <a:r>
              <a:rPr lang="en-US" altLang="ko-KR" dirty="0" smtClean="0"/>
              <a:t>Under considerations on typical use-cases such as commercial advertisement and recommendation marketing, ‘unknown’ Discovery information will be major. MAC-layer filtering is only valid to PDs having ‘known’ </a:t>
            </a:r>
            <a:r>
              <a:rPr lang="en-US" altLang="ko-KR" i="1" dirty="0" smtClean="0"/>
              <a:t>Discovery information</a:t>
            </a:r>
            <a:r>
              <a:rPr lang="en-US" altLang="ko-KR" dirty="0" smtClean="0"/>
              <a:t>.</a:t>
            </a:r>
          </a:p>
          <a:p>
            <a:pPr lvl="1"/>
            <a:endParaRPr lang="en-US" altLang="ko-KR" dirty="0" smtClean="0"/>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Discovery Resource Selection</a:t>
            </a:r>
            <a:endParaRPr lang="ko-KR" altLang="en-US" dirty="0"/>
          </a:p>
        </p:txBody>
      </p:sp>
      <p:sp>
        <p:nvSpPr>
          <p:cNvPr id="3" name="내용 개체 틀 2"/>
          <p:cNvSpPr>
            <a:spLocks noGrp="1"/>
          </p:cNvSpPr>
          <p:nvPr>
            <p:ph idx="1"/>
          </p:nvPr>
        </p:nvSpPr>
        <p:spPr/>
        <p:txBody>
          <a:bodyPr>
            <a:normAutofit lnSpcReduction="10000"/>
          </a:bodyPr>
          <a:lstStyle/>
          <a:p>
            <a:r>
              <a:rPr lang="en-US" altLang="ko-KR" dirty="0" smtClean="0"/>
              <a:t>From email discussion on this item, we got a procedural sketch to select discovery resource as following:</a:t>
            </a:r>
          </a:p>
          <a:p>
            <a:pPr lvl="1"/>
            <a:r>
              <a:rPr lang="en-US" altLang="ko-KR" dirty="0" smtClean="0"/>
              <a:t>Basically random resource selection is used to transmit a discovery signal.</a:t>
            </a:r>
          </a:p>
          <a:p>
            <a:pPr lvl="1"/>
            <a:r>
              <a:rPr lang="en-US" altLang="ko-KR" dirty="0" smtClean="0"/>
              <a:t>In addition, the random resource selection should consider congested scenario. It can be achieved by selecting available resources which means resources not collided or occupied.</a:t>
            </a:r>
          </a:p>
          <a:p>
            <a:pPr lvl="1"/>
            <a:r>
              <a:rPr lang="en-US" altLang="ko-KR" dirty="0" smtClean="0"/>
              <a:t>Therefore a PD select a discovery resource from available resources which are determined by scanning on discovery resources.</a:t>
            </a:r>
          </a:p>
          <a:p>
            <a:pPr lvl="1"/>
            <a:r>
              <a:rPr lang="en-US" altLang="ko-KR" dirty="0" smtClean="0"/>
              <a:t>If there is no available resource, the PD decreases its discovery signal transmission rate per a discovery period to make uncongested resources.</a:t>
            </a:r>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X2: </a:t>
            </a:r>
            <a:br>
              <a:rPr lang="en-US" altLang="ko-KR" dirty="0" smtClean="0"/>
            </a:br>
            <a:r>
              <a:rPr lang="en-US" altLang="ko-KR" dirty="0" smtClean="0"/>
              <a:t>Discovery Resource Selection</a:t>
            </a:r>
            <a:endParaRPr lang="ko-KR" altLang="en-US" dirty="0"/>
          </a:p>
        </p:txBody>
      </p:sp>
      <p:sp>
        <p:nvSpPr>
          <p:cNvPr id="3" name="내용 개체 틀 2"/>
          <p:cNvSpPr>
            <a:spLocks noGrp="1"/>
          </p:cNvSpPr>
          <p:nvPr>
            <p:ph idx="1"/>
          </p:nvPr>
        </p:nvSpPr>
        <p:spPr/>
        <p:txBody>
          <a:bodyPr/>
          <a:lstStyle/>
          <a:p>
            <a:r>
              <a:rPr lang="en-US" altLang="ko-KR" sz="2000" dirty="0" smtClean="0"/>
              <a:t>A discovery period comprises multiple Discovery Blocks (DBs).</a:t>
            </a:r>
          </a:p>
          <a:p>
            <a:r>
              <a:rPr lang="en-US" altLang="ko-KR" sz="2000" dirty="0" smtClean="0"/>
              <a:t>A PD selects a DB from available DBs in a discovery period, if the PD wants to send Discovery information.</a:t>
            </a:r>
          </a:p>
          <a:p>
            <a:pPr lvl="1"/>
            <a:r>
              <a:rPr lang="en-US" altLang="ko-KR" sz="1600" dirty="0" smtClean="0"/>
              <a:t>The available DBs are determined by scanning DBs in a Discovery period.</a:t>
            </a:r>
          </a:p>
          <a:p>
            <a:r>
              <a:rPr lang="en-US" altLang="ko-KR" sz="2000" dirty="0" smtClean="0"/>
              <a:t>Congestion control should be considered when there is no available DBs</a:t>
            </a:r>
          </a:p>
          <a:p>
            <a:pPr lvl="1"/>
            <a:r>
              <a:rPr lang="en-US" altLang="ko-KR" sz="1400" dirty="0" smtClean="0"/>
              <a:t>TBD: how to avoid from congested situation</a:t>
            </a:r>
          </a:p>
          <a:p>
            <a:endParaRPr lang="en-US" altLang="ko-KR" sz="2000" dirty="0" smtClean="0"/>
          </a:p>
          <a:p>
            <a:endParaRPr lang="ko-KR" altLang="en-US" sz="2000" dirty="0"/>
          </a:p>
        </p:txBody>
      </p:sp>
      <p:sp>
        <p:nvSpPr>
          <p:cNvPr id="4" name="날짜 개체 틀 3"/>
          <p:cNvSpPr>
            <a:spLocks noGrp="1"/>
          </p:cNvSpPr>
          <p:nvPr>
            <p:ph type="dt" sz="half" idx="10"/>
          </p:nvPr>
        </p:nvSpPr>
        <p:spPr/>
        <p:txBody>
          <a:bodyPr/>
          <a:lstStyle/>
          <a:p>
            <a:pPr>
              <a:defRPr/>
            </a:pPr>
            <a:r>
              <a:rPr lang="en-US" altLang="ko-KR" smtClean="0"/>
              <a:t>&lt;November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graphicFrame>
        <p:nvGraphicFramePr>
          <p:cNvPr id="225282" name="Object 2"/>
          <p:cNvGraphicFramePr>
            <a:graphicFrameLocks noChangeAspect="1"/>
          </p:cNvGraphicFramePr>
          <p:nvPr/>
        </p:nvGraphicFramePr>
        <p:xfrm>
          <a:off x="2266950" y="4724400"/>
          <a:ext cx="4610100" cy="1574800"/>
        </p:xfrm>
        <a:graphic>
          <a:graphicData uri="http://schemas.openxmlformats.org/presentationml/2006/ole">
            <mc:AlternateContent xmlns:mc="http://schemas.openxmlformats.org/markup-compatibility/2006">
              <mc:Choice xmlns:v="urn:schemas-microsoft-com:vml" Requires="v">
                <p:oleObj spid="_x0000_s225284" name="Visio" r:id="rId3" imgW="2934781" imgH="1008751" progId="Visio.Drawing.11">
                  <p:embed/>
                </p:oleObj>
              </mc:Choice>
              <mc:Fallback>
                <p:oleObj name="Visio" r:id="rId3" imgW="2934781" imgH="1008751" progId="Visio.Drawing.11">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6950" y="4724400"/>
                        <a:ext cx="4610100" cy="157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Autofit/>
          </a:bodyPr>
          <a:lstStyle/>
          <a:p>
            <a:r>
              <a:rPr lang="en-US" altLang="ko-KR" dirty="0" smtClean="0"/>
              <a:t>Motion X3:</a:t>
            </a:r>
            <a:br>
              <a:rPr lang="en-US" altLang="ko-KR" dirty="0" smtClean="0"/>
            </a:br>
            <a:r>
              <a:rPr lang="en-US" altLang="ko-KR" dirty="0" smtClean="0"/>
              <a:t> Power Management</a:t>
            </a:r>
            <a:endParaRPr lang="ko-KR" altLang="en-US" dirty="0"/>
          </a:p>
        </p:txBody>
      </p:sp>
      <p:sp>
        <p:nvSpPr>
          <p:cNvPr id="3" name="내용 개체 틀 2"/>
          <p:cNvSpPr>
            <a:spLocks noGrp="1"/>
          </p:cNvSpPr>
          <p:nvPr>
            <p:ph idx="1"/>
          </p:nvPr>
        </p:nvSpPr>
        <p:spPr/>
        <p:txBody>
          <a:bodyPr/>
          <a:lstStyle/>
          <a:p>
            <a:r>
              <a:rPr lang="en-US" altLang="ko-KR" dirty="0" smtClean="0"/>
              <a:t>???</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9</a:t>
            </a:fld>
            <a:endParaRPr lang="en-US" altLang="ko-KR"/>
          </a:p>
        </p:txBody>
      </p:sp>
    </p:spTree>
    <p:extLst>
      <p:ext uri="{BB962C8B-B14F-4D97-AF65-F5344CB8AC3E}">
        <p14:creationId xmlns:p14="http://schemas.microsoft.com/office/powerpoint/2010/main" val="3974158003"/>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80620</TotalTime>
  <Words>531</Words>
  <Application>Microsoft Office PowerPoint</Application>
  <PresentationFormat>화면 슬라이드 쇼(4:3)</PresentationFormat>
  <Paragraphs>86</Paragraphs>
  <Slides>10</Slides>
  <Notes>1</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10</vt:i4>
      </vt:variant>
    </vt:vector>
  </HeadingPairs>
  <TitlesOfParts>
    <vt:vector size="12" baseType="lpstr">
      <vt:lpstr>Blank Presentation</vt:lpstr>
      <vt:lpstr>Visio</vt:lpstr>
      <vt:lpstr>Proposed Motions  for Assigned Tasks</vt:lpstr>
      <vt:lpstr>Assigned Tasks</vt:lpstr>
      <vt:lpstr>Discovery Source ID</vt:lpstr>
      <vt:lpstr>Motion X0:  Discovery Source ID</vt:lpstr>
      <vt:lpstr>MAC-layer Filtering for Discovery Message</vt:lpstr>
      <vt:lpstr>Motion X1: MAC-layer Filtering for Discovery Message</vt:lpstr>
      <vt:lpstr>Discovery Resource Selection</vt:lpstr>
      <vt:lpstr>Motion X2:  Discovery Resource Selection</vt:lpstr>
      <vt:lpstr>Motion X3:  Power Management</vt:lpstr>
      <vt:lpstr>Motion X4: Communication Period</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PAC_editor</cp:lastModifiedBy>
  <cp:revision>2809</cp:revision>
  <cp:lastPrinted>1998-02-10T13:28:06Z</cp:lastPrinted>
  <dcterms:created xsi:type="dcterms:W3CDTF">1999-11-08T18:59:45Z</dcterms:created>
  <dcterms:modified xsi:type="dcterms:W3CDTF">2014-11-03T20:30:23Z</dcterms:modified>
</cp:coreProperties>
</file>