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374" r:id="rId2"/>
    <p:sldId id="334" r:id="rId3"/>
    <p:sldId id="363" r:id="rId4"/>
    <p:sldId id="379" r:id="rId5"/>
    <p:sldId id="378" r:id="rId6"/>
    <p:sldId id="380" r:id="rId7"/>
    <p:sldId id="381" r:id="rId8"/>
    <p:sldId id="382" r:id="rId9"/>
    <p:sldId id="383" r:id="rId10"/>
    <p:sldId id="384" r:id="rId11"/>
    <p:sldId id="377" r:id="rId12"/>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FF0000"/>
    <a:srgbClr val="B4DE86"/>
    <a:srgbClr val="FFCC99"/>
    <a:srgbClr val="FF6600"/>
    <a:srgbClr val="007033"/>
    <a:srgbClr val="660066"/>
    <a:srgbClr val="F9BFF9"/>
    <a:srgbClr val="5F0D5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보통 스타일 4 - 강조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E171933-4619-4E11-9A3F-F7608DF75F80}" styleName="보통 스타일 1 - 강조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777" autoAdjust="0"/>
    <p:restoredTop sz="91637" autoAdjust="0"/>
  </p:normalViewPr>
  <p:slideViewPr>
    <p:cSldViewPr>
      <p:cViewPr>
        <p:scale>
          <a:sx n="50" d="100"/>
          <a:sy n="50" d="100"/>
        </p:scale>
        <p:origin x="-2100" y="-444"/>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510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ea typeface="굴림" pitchFamily="50"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defRPr/>
            </a:pPr>
            <a:r>
              <a:rPr lang="en-US" altLang="ko-KR" dirty="0">
                <a:ea typeface="굴림" pitchFamily="50" charset="-127"/>
              </a:rPr>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val="1312286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ea typeface="굴림" pitchFamily="50"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val="20575880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000125" y="773113"/>
            <a:ext cx="5099050" cy="3825875"/>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슬라이드 번호 개체 틀 3"/>
          <p:cNvSpPr>
            <a:spLocks noGrp="1"/>
          </p:cNvSpPr>
          <p:nvPr>
            <p:ph type="sldNum" sz="quarter" idx="10"/>
          </p:nvPr>
        </p:nvSpPr>
        <p:spPr>
          <a:xfrm>
            <a:off x="3003550" y="9908982"/>
            <a:ext cx="820776" cy="184666"/>
          </a:xfrm>
        </p:spPr>
        <p:txBody>
          <a:bodyPr/>
          <a:lstStyle/>
          <a:p>
            <a:pPr>
              <a:defRPr/>
            </a:pPr>
            <a:fld id="{FB124BCA-9760-4C50-B650-F8DE20CEA785}" type="slidenum">
              <a:rPr lang="ko-KR" altLang="en-US" smtClean="0">
                <a:solidFill>
                  <a:prstClr val="black"/>
                </a:solidFill>
              </a:rPr>
              <a:pPr>
                <a:defRPr/>
              </a:pPr>
              <a:t>2</a:t>
            </a:fld>
            <a:endParaRPr lang="ko-KR" alt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&lt;November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&lt;TG8 Group&gt;</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lvl1pPr>
              <a:defRPr>
                <a:latin typeface="Century" panose="02040604050505020304" pitchFamily="18" charset="0"/>
              </a:defRPr>
            </a:lvl1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5" name="바닥글 개체 틀 4"/>
          <p:cNvSpPr>
            <a:spLocks noGrp="1"/>
          </p:cNvSpPr>
          <p:nvPr>
            <p:ph type="ftr" sz="quarter" idx="11"/>
          </p:nvPr>
        </p:nvSpPr>
        <p:spPr>
          <a:xfrm>
            <a:off x="5214938" y="6475413"/>
            <a:ext cx="3395662" cy="184666"/>
          </a:xfrm>
        </p:spPr>
        <p:txBody>
          <a:bodyPr/>
          <a:lstStyle>
            <a:lvl1pPr>
              <a:defRPr/>
            </a:lvl1pPr>
          </a:lstStyle>
          <a:p>
            <a:pPr>
              <a:defRPr/>
            </a:pPr>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
        <p:nvSpPr>
          <p:cNvPr id="7"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&lt;November 2014&gt;</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&lt;TG8 Group&gt;</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
        <p:nvSpPr>
          <p:cNvPr id="5"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&lt;November 2014&gt;</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88581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14488"/>
            <a:ext cx="7772400" cy="438151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&lt;November 2014&gt;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smtClean="0"/>
              <a:t>&lt;TG8 Group&gt;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IEEE 802</a:t>
            </a:r>
            <a:r>
              <a:rPr lang="en-US" altLang="ko-KR" sz="1400" b="1" kern="1200" dirty="0">
                <a:solidFill>
                  <a:schemeClr val="tx1"/>
                </a:solidFill>
                <a:latin typeface="Times New Roman" pitchFamily="18" charset="0"/>
                <a:ea typeface="굴림" pitchFamily="50" charset="-127"/>
                <a:cs typeface="+mn-cs"/>
              </a:rPr>
              <a:t>. </a:t>
            </a:r>
            <a:r>
              <a:rPr lang="en-US" sz="1400" b="1" kern="1200" dirty="0" smtClean="0">
                <a:solidFill>
                  <a:schemeClr val="tx1"/>
                </a:solidFill>
                <a:latin typeface="Times New Roman" pitchFamily="18" charset="0"/>
                <a:ea typeface="굴림" pitchFamily="50" charset="-127"/>
                <a:cs typeface="+mn-cs"/>
              </a:rPr>
              <a:t>15-14-0634-00-0008</a:t>
            </a:r>
            <a:endParaRPr lang="en-US" altLang="ko-KR" sz="1400" b="1" kern="1200" dirty="0">
              <a:solidFill>
                <a:schemeClr val="tx1"/>
              </a:solidFill>
              <a:latin typeface="Times New Roman" pitchFamily="18" charset="0"/>
              <a:ea typeface="굴림" pitchFamily="50" charset="-127"/>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42" r:id="rId3"/>
  </p:sldLayoutIdLst>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2400">
          <a:solidFill>
            <a:schemeClr val="tx1"/>
          </a:solidFill>
          <a:latin typeface="Century" panose="02040604050505020304" pitchFamily="18" charset="0"/>
          <a:ea typeface="+mn-ea"/>
          <a:cs typeface="Narkisim" pitchFamily="34" charset="-79"/>
        </a:defRPr>
      </a:lvl1pPr>
      <a:lvl2pPr marL="742950" indent="-285750" algn="l" rtl="0" eaLnBrk="0" fontAlgn="base" hangingPunct="0">
        <a:spcBef>
          <a:spcPct val="20000"/>
        </a:spcBef>
        <a:spcAft>
          <a:spcPct val="0"/>
        </a:spcAft>
        <a:buChar char="–"/>
        <a:defRPr sz="1800">
          <a:solidFill>
            <a:schemeClr val="tx1"/>
          </a:solidFill>
          <a:latin typeface="+mn-ea"/>
          <a:ea typeface="+mn-ea"/>
          <a:cs typeface="Times New Roman" pitchFamily="18" charset="0"/>
        </a:defRPr>
      </a:lvl2pPr>
      <a:lvl3pPr marL="1085850" indent="-228600" algn="l" rtl="0" eaLnBrk="0" fontAlgn="base" hangingPunct="0">
        <a:spcBef>
          <a:spcPct val="20000"/>
        </a:spcBef>
        <a:spcAft>
          <a:spcPct val="0"/>
        </a:spcAft>
        <a:buClr>
          <a:srgbClr val="C00000"/>
        </a:buClr>
        <a:buChar char="•"/>
        <a:defRPr sz="1600">
          <a:solidFill>
            <a:schemeClr val="tx1"/>
          </a:solidFill>
          <a:latin typeface="+mn-ea"/>
          <a:ea typeface="+mn-ea"/>
          <a:cs typeface="Times New Roman" pitchFamily="18" charset="0"/>
        </a:defRPr>
      </a:lvl3pPr>
      <a:lvl4pPr marL="14287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4pPr>
      <a:lvl5pPr marL="17716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[Frequency channel selection]</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ea typeface="ＭＳ Ｐゴシック" charset="-128"/>
              </a:rPr>
              <a:t>[November </a:t>
            </a:r>
            <a:r>
              <a:rPr lang="ja-JP" altLang="en-US" sz="1600" dirty="0">
                <a:ea typeface="ＭＳ Ｐゴシック" charset="-128"/>
              </a:rPr>
              <a:t> </a:t>
            </a:r>
            <a:r>
              <a:rPr lang="en-US" altLang="ja-JP" sz="1600" dirty="0" smtClean="0">
                <a:ea typeface="ＭＳ Ｐゴシック" charset="-128"/>
              </a:rPr>
              <a:t>4</a:t>
            </a:r>
            <a:r>
              <a:rPr lang="en-US" altLang="ja-JP" sz="1600" dirty="0" smtClean="0">
                <a:ea typeface="ＭＳ Ｐゴシック" charset="-128"/>
              </a:rPr>
              <a:t>,  </a:t>
            </a:r>
            <a:r>
              <a:rPr lang="en-US" altLang="ja-JP" sz="1600" dirty="0" smtClean="0">
                <a:ea typeface="ＭＳ Ｐゴシック" charset="-128"/>
              </a:rPr>
              <a:t>2014]</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a:t>
            </a:r>
            <a:r>
              <a:rPr lang="en-US" altLang="ja-JP" sz="1600" dirty="0" err="1">
                <a:ea typeface="ＭＳ Ｐゴシック" charset="-128"/>
              </a:rPr>
              <a:t>Huan</a:t>
            </a:r>
            <a:r>
              <a:rPr lang="en-US" altLang="ja-JP" sz="1600" dirty="0">
                <a:ea typeface="ＭＳ Ｐゴシック" charset="-128"/>
              </a:rPr>
              <a:t>-Bang </a:t>
            </a:r>
            <a:r>
              <a:rPr lang="en-US" altLang="ja-JP" sz="1600" dirty="0" smtClean="0">
                <a:ea typeface="ＭＳ Ｐゴシック" charset="-128"/>
              </a:rPr>
              <a:t>Li, </a:t>
            </a:r>
            <a:r>
              <a:rPr lang="en-US" altLang="ja-JP" sz="1600" dirty="0"/>
              <a:t>Marco Hernandez, Igor </a:t>
            </a:r>
            <a:r>
              <a:rPr lang="en-US" altLang="ja-JP" sz="1600" dirty="0" err="1"/>
              <a:t>Dotlic</a:t>
            </a:r>
            <a:r>
              <a:rPr lang="en-US" altLang="ja-JP" sz="1600" dirty="0"/>
              <a:t>, </a:t>
            </a:r>
            <a:r>
              <a:rPr lang="en-US" altLang="ja-JP" sz="1600" dirty="0" smtClean="0"/>
              <a:t>and </a:t>
            </a:r>
            <a:r>
              <a:rPr lang="en-US" altLang="ja-JP" sz="1600" dirty="0" err="1" smtClean="0"/>
              <a:t>Ryu</a:t>
            </a:r>
            <a:r>
              <a:rPr lang="en-US" altLang="ja-JP" sz="1600" dirty="0" smtClean="0"/>
              <a:t> </a:t>
            </a:r>
            <a:r>
              <a:rPr lang="en-US" altLang="ja-JP" sz="1600" dirty="0"/>
              <a:t>Miura</a:t>
            </a:r>
            <a:r>
              <a:rPr lang="en-US" altLang="ja-JP" sz="1600" dirty="0">
                <a:solidFill>
                  <a:schemeClr val="tx2"/>
                </a:solidFill>
                <a:ea typeface="ＭＳ Ｐゴシック" charset="-128"/>
              </a:rPr>
              <a:t>] Company [</a:t>
            </a:r>
            <a:r>
              <a:rPr lang="en-US" altLang="ja-JP" sz="1600" dirty="0">
                <a:ea typeface="ＭＳ Ｐゴシック" charset="-128"/>
              </a:rPr>
              <a:t>NICT</a:t>
            </a:r>
            <a:r>
              <a:rPr lang="en-US" altLang="ja-JP" sz="1600" dirty="0">
                <a:solidFill>
                  <a:schemeClr val="tx2"/>
                </a:solidFill>
                <a:ea typeface="ＭＳ Ｐゴシック" charset="-128"/>
              </a:rPr>
              <a:t>]</a:t>
            </a:r>
          </a:p>
          <a:p>
            <a:pPr>
              <a:defRPr/>
            </a:pPr>
            <a:r>
              <a:rPr lang="en-US" altLang="ja-JP" sz="1600" dirty="0">
                <a:solidFill>
                  <a:schemeClr val="tx2"/>
                </a:solidFill>
                <a:ea typeface="ＭＳ Ｐゴシック" charset="-128"/>
              </a:rPr>
              <a:t>Address [</a:t>
            </a:r>
            <a:r>
              <a:rPr lang="en-US" altLang="ja-JP" sz="1600" dirty="0">
                <a:ea typeface="ＭＳ Ｐゴシック" charset="-128"/>
              </a:rPr>
              <a:t>3-4 </a:t>
            </a:r>
            <a:r>
              <a:rPr lang="en-US" altLang="ja-JP" sz="1600" dirty="0" err="1">
                <a:ea typeface="ＭＳ Ｐゴシック" charset="-128"/>
              </a:rPr>
              <a:t>Hikarino-oka</a:t>
            </a:r>
            <a:r>
              <a:rPr lang="en-US" altLang="ja-JP" sz="1600" dirty="0">
                <a:ea typeface="ＭＳ Ｐゴシック" charset="-128"/>
              </a:rPr>
              <a:t>, Yokosuka, Kanagawa, Japan</a:t>
            </a:r>
            <a:r>
              <a:rPr lang="en-US" altLang="ja-JP" sz="1600" dirty="0">
                <a:solidFill>
                  <a:schemeClr val="tx2"/>
                </a:solidFill>
                <a:ea typeface="ＭＳ Ｐゴシック" charset="-128"/>
              </a:rPr>
              <a:t>]</a:t>
            </a:r>
          </a:p>
          <a:p>
            <a:pPr>
              <a:defRPr/>
            </a:pPr>
            <a:r>
              <a:rPr lang="en-US" altLang="ja-JP" sz="1600" dirty="0">
                <a:solidFill>
                  <a:schemeClr val="tx2"/>
                </a:solidFill>
                <a:ea typeface="ＭＳ Ｐゴシック" charset="-128"/>
              </a:rPr>
              <a:t>Voice:[</a:t>
            </a:r>
            <a:r>
              <a:rPr lang="en-US" altLang="ja-JP" sz="1600" dirty="0">
                <a:ea typeface="ＭＳ Ｐゴシック" charset="-128"/>
              </a:rPr>
              <a:t>+81 468475104</a:t>
            </a:r>
            <a:r>
              <a:rPr lang="en-US" altLang="ja-JP" sz="1600" dirty="0">
                <a:solidFill>
                  <a:schemeClr val="tx2"/>
                </a:solidFill>
                <a:ea typeface="ＭＳ Ｐゴシック" charset="-128"/>
              </a:rPr>
              <a:t>], FAX: [:[</a:t>
            </a:r>
            <a:r>
              <a:rPr lang="en-US" altLang="ja-JP" sz="1600" dirty="0">
                <a:ea typeface="ＭＳ Ｐゴシック" charset="-128"/>
              </a:rPr>
              <a:t>+81 468475431</a:t>
            </a:r>
            <a:r>
              <a:rPr lang="en-US" altLang="ja-JP" sz="1600" dirty="0">
                <a:solidFill>
                  <a:schemeClr val="tx2"/>
                </a:solidFill>
                <a:ea typeface="ＭＳ Ｐゴシック" charset="-128"/>
              </a:rPr>
              <a:t>], E-Mail:[</a:t>
            </a:r>
            <a:r>
              <a:rPr lang="en-US" altLang="ja-JP" sz="1600" dirty="0">
                <a:ea typeface="ＭＳ Ｐゴシック" charset="-128"/>
              </a:rPr>
              <a:t>lee@nict.go.jp</a:t>
            </a:r>
            <a:r>
              <a:rPr lang="en-US" altLang="ja-JP" sz="1600" dirty="0">
                <a:solidFill>
                  <a:schemeClr val="tx2"/>
                </a:solidFill>
                <a:ea typeface="ＭＳ Ｐゴシック" charset="-128"/>
              </a:rPr>
              <a:t>]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ea typeface="ＭＳ Ｐゴシック" pitchFamily="50" charset="-128"/>
              </a:rPr>
              <a:t>R</a:t>
            </a:r>
            <a:r>
              <a:rPr lang="en-US" altLang="ja-JP" sz="1600" dirty="0" smtClean="0">
                <a:solidFill>
                  <a:schemeClr val="tx2"/>
                </a:solidFill>
                <a:ea typeface="ＭＳ Ｐゴシック" charset="-128"/>
              </a:rPr>
              <a:t>esponse to call for contribution of 15.8 PAC</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ko-KR" sz="1600" dirty="0" smtClean="0">
                <a:latin typeface="Lao UI" pitchFamily="34" charset="0"/>
              </a:rPr>
              <a:t>Frequency channel selection procedure </a:t>
            </a:r>
            <a:r>
              <a:rPr lang="en-US" altLang="ja-JP" sz="1600" dirty="0" smtClean="0">
                <a:solidFill>
                  <a:schemeClr val="tx2"/>
                </a:solidFill>
                <a:ea typeface="ＭＳ Ｐゴシック" charset="-128"/>
              </a:rPr>
              <a:t>for</a:t>
            </a:r>
            <a:r>
              <a:rPr lang="en-US" altLang="ja-JP" sz="1600" dirty="0" smtClean="0">
                <a:latin typeface="Arial" charset="0"/>
                <a:ea typeface="ＭＳ Ｐゴシック" charset="-128"/>
                <a:cs typeface="Arial" charset="0"/>
              </a:rPr>
              <a:t> IEEE802.15.8</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[This document is to provide a </a:t>
            </a:r>
            <a:r>
              <a:rPr lang="en-US" altLang="ja-JP" sz="1600" dirty="0" smtClean="0">
                <a:solidFill>
                  <a:schemeClr val="tx2"/>
                </a:solidFill>
                <a:ea typeface="ＭＳ Ｐゴシック" charset="-128"/>
              </a:rPr>
              <a:t>MAC mechanism]</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5" name="Rectangle 4"/>
          <p:cNvSpPr txBox="1">
            <a:spLocks noChangeArrowheads="1"/>
          </p:cNvSpPr>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smtClean="0">
                <a:solidFill>
                  <a:schemeClr val="tx1"/>
                </a:solidFill>
                <a:latin typeface="Times New Roman" pitchFamily="18" charset="0"/>
                <a:ea typeface="굴림" pitchFamily="50"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a:lstStyle>
          <a:p>
            <a:pPr>
              <a:defRPr/>
            </a:pPr>
            <a:r>
              <a:rPr lang="en-US" altLang="ko-KR" smtClean="0"/>
              <a:t>&lt;November 2014&gt;</a:t>
            </a:r>
            <a:endParaRPr lang="en-US" altLang="ko-KR" dirty="0"/>
          </a:p>
        </p:txBody>
      </p:sp>
    </p:spTree>
    <p:extLst>
      <p:ext uri="{BB962C8B-B14F-4D97-AF65-F5344CB8AC3E}">
        <p14:creationId xmlns:p14="http://schemas.microsoft.com/office/powerpoint/2010/main" val="24966964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10</a:t>
            </a:fld>
            <a:endParaRPr lang="en-US" altLang="ko-KR"/>
          </a:p>
        </p:txBody>
      </p:sp>
      <p:sp>
        <p:nvSpPr>
          <p:cNvPr id="7" name="제목 1"/>
          <p:cNvSpPr>
            <a:spLocks noGrp="1"/>
          </p:cNvSpPr>
          <p:nvPr>
            <p:ph type="title"/>
          </p:nvPr>
        </p:nvSpPr>
        <p:spPr>
          <a:xfrm>
            <a:off x="0" y="685800"/>
            <a:ext cx="8892480" cy="1066800"/>
          </a:xfrm>
        </p:spPr>
        <p:txBody>
          <a:bodyPr/>
          <a:lstStyle/>
          <a:p>
            <a:r>
              <a:rPr lang="en-US" altLang="ko-KR" dirty="0" smtClean="0">
                <a:latin typeface="+mn-ea"/>
                <a:ea typeface="+mn-ea"/>
              </a:rPr>
              <a:t>Suggested FCS - </a:t>
            </a:r>
            <a:r>
              <a:rPr lang="en-US" altLang="ko-KR" dirty="0" smtClean="0">
                <a:solidFill>
                  <a:srgbClr val="FF0000"/>
                </a:solidFill>
                <a:latin typeface="+mn-ea"/>
              </a:rPr>
              <a:t>Discussion</a:t>
            </a:r>
            <a:endParaRPr lang="ko-KR" altLang="en-US" dirty="0">
              <a:latin typeface="+mn-ea"/>
              <a:ea typeface="+mn-ea"/>
            </a:endParaRPr>
          </a:p>
        </p:txBody>
      </p:sp>
      <p:sp>
        <p:nvSpPr>
          <p:cNvPr id="8" name="내용 개체 틀 2"/>
          <p:cNvSpPr>
            <a:spLocks noGrp="1"/>
          </p:cNvSpPr>
          <p:nvPr>
            <p:ph idx="1"/>
          </p:nvPr>
        </p:nvSpPr>
        <p:spPr>
          <a:xfrm>
            <a:off x="755576" y="1916833"/>
            <a:ext cx="7848872" cy="3600399"/>
          </a:xfrm>
        </p:spPr>
        <p:txBody>
          <a:bodyPr/>
          <a:lstStyle/>
          <a:p>
            <a:pPr marL="347663" lvl="2" indent="-342900" algn="just">
              <a:spcBef>
                <a:spcPts val="1200"/>
              </a:spcBef>
              <a:buFont typeface="Arial" panose="020B0604020202020204" pitchFamily="34" charset="0"/>
              <a:buChar char="•"/>
            </a:pPr>
            <a:r>
              <a:rPr lang="en-US" altLang="ja-JP" sz="2200" dirty="0" smtClean="0"/>
              <a:t>When contention based FCS is applied in communication procedure</a:t>
            </a:r>
            <a:r>
              <a:rPr lang="en-US" altLang="ja-JP" sz="2200" dirty="0"/>
              <a:t>, the information of selected frequency channel must be shared among </a:t>
            </a:r>
            <a:r>
              <a:rPr lang="en-US" altLang="ja-JP" sz="2200" dirty="0" smtClean="0"/>
              <a:t>all joined PDs.</a:t>
            </a:r>
            <a:endParaRPr lang="en-US" altLang="ja-JP" sz="2200" dirty="0"/>
          </a:p>
          <a:p>
            <a:pPr marL="347663" lvl="2" indent="-342900" algn="just">
              <a:spcBef>
                <a:spcPts val="1200"/>
              </a:spcBef>
              <a:buFont typeface="Arial" panose="020B0604020202020204" pitchFamily="34" charset="0"/>
              <a:buChar char="•"/>
            </a:pPr>
            <a:r>
              <a:rPr lang="en-US" altLang="ja-JP" sz="2200" dirty="0" smtClean="0"/>
              <a:t>Channel hopping must be enabled for coexistence purpose.</a:t>
            </a:r>
          </a:p>
          <a:p>
            <a:pPr marL="347663" lvl="2" indent="-342900" algn="just">
              <a:spcBef>
                <a:spcPts val="1200"/>
              </a:spcBef>
              <a:buFont typeface="Arial" panose="020B0604020202020204" pitchFamily="34" charset="0"/>
              <a:buChar char="•"/>
            </a:pPr>
            <a:r>
              <a:rPr lang="en-US" altLang="ja-JP" sz="2200" dirty="0" smtClean="0"/>
              <a:t>Communication procedure should avoid using the </a:t>
            </a:r>
            <a:r>
              <a:rPr lang="en-US" altLang="ja-JP" sz="2200" dirty="0">
                <a:solidFill>
                  <a:srgbClr val="FF0000"/>
                </a:solidFill>
              </a:rPr>
              <a:t>starting channel</a:t>
            </a:r>
            <a:r>
              <a:rPr lang="en-US" altLang="ja-JP" sz="2200" dirty="0" smtClean="0"/>
              <a:t> as </a:t>
            </a:r>
            <a:r>
              <a:rPr lang="en-US" altLang="ja-JP" sz="2200" dirty="0" err="1" smtClean="0"/>
              <a:t>maximumly</a:t>
            </a:r>
            <a:r>
              <a:rPr lang="en-US" altLang="ja-JP" sz="2200" dirty="0" smtClean="0"/>
              <a:t> as possible.</a:t>
            </a:r>
          </a:p>
          <a:p>
            <a:pPr marL="4763" lvl="1" indent="0" algn="just">
              <a:spcBef>
                <a:spcPts val="1200"/>
              </a:spcBef>
              <a:buNone/>
            </a:pPr>
            <a:endParaRPr lang="en-US" altLang="ja-JP" sz="2400" dirty="0" smtClean="0"/>
          </a:p>
        </p:txBody>
      </p:sp>
      <p:sp>
        <p:nvSpPr>
          <p:cNvPr id="10"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&lt;November 2014&gt;</a:t>
            </a:r>
            <a:endParaRPr lang="en-US" altLang="ko-KR" dirty="0"/>
          </a:p>
        </p:txBody>
      </p:sp>
    </p:spTree>
    <p:extLst>
      <p:ext uri="{BB962C8B-B14F-4D97-AF65-F5344CB8AC3E}">
        <p14:creationId xmlns:p14="http://schemas.microsoft.com/office/powerpoint/2010/main" val="35403285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11</a:t>
            </a:fld>
            <a:endParaRPr lang="en-US" altLang="ko-KR"/>
          </a:p>
        </p:txBody>
      </p:sp>
      <p:sp>
        <p:nvSpPr>
          <p:cNvPr id="7" name="제목 1"/>
          <p:cNvSpPr>
            <a:spLocks noGrp="1"/>
          </p:cNvSpPr>
          <p:nvPr>
            <p:ph type="title"/>
          </p:nvPr>
        </p:nvSpPr>
        <p:spPr>
          <a:xfrm>
            <a:off x="0" y="685800"/>
            <a:ext cx="8892480" cy="1066800"/>
          </a:xfrm>
        </p:spPr>
        <p:txBody>
          <a:bodyPr/>
          <a:lstStyle/>
          <a:p>
            <a:r>
              <a:rPr lang="en-US" altLang="ko-KR" dirty="0" smtClean="0"/>
              <a:t>Summary</a:t>
            </a:r>
            <a:endParaRPr lang="ko-KR" altLang="en-US" dirty="0"/>
          </a:p>
        </p:txBody>
      </p:sp>
      <p:sp>
        <p:nvSpPr>
          <p:cNvPr id="8" name="내용 개체 틀 2"/>
          <p:cNvSpPr>
            <a:spLocks noGrp="1"/>
          </p:cNvSpPr>
          <p:nvPr>
            <p:ph idx="1"/>
          </p:nvPr>
        </p:nvSpPr>
        <p:spPr>
          <a:xfrm>
            <a:off x="1408112" y="2060848"/>
            <a:ext cx="6692280" cy="3168352"/>
          </a:xfrm>
        </p:spPr>
        <p:txBody>
          <a:bodyPr/>
          <a:lstStyle/>
          <a:p>
            <a:r>
              <a:rPr lang="en-GB" sz="3600" dirty="0" smtClean="0">
                <a:latin typeface="+mn-ea"/>
              </a:rPr>
              <a:t>Background information.</a:t>
            </a:r>
          </a:p>
          <a:p>
            <a:r>
              <a:rPr lang="en-GB" sz="3600" dirty="0" smtClean="0">
                <a:latin typeface="+mn-ea"/>
              </a:rPr>
              <a:t>General description</a:t>
            </a:r>
          </a:p>
          <a:p>
            <a:r>
              <a:rPr lang="en-GB" sz="3600" dirty="0" smtClean="0">
                <a:latin typeface="+mn-ea"/>
              </a:rPr>
              <a:t>Suggested text</a:t>
            </a:r>
          </a:p>
          <a:p>
            <a:r>
              <a:rPr lang="en-GB" sz="3600" dirty="0" smtClean="0">
                <a:latin typeface="+mn-ea"/>
              </a:rPr>
              <a:t>Some discussions</a:t>
            </a:r>
          </a:p>
        </p:txBody>
      </p:sp>
      <p:sp>
        <p:nvSpPr>
          <p:cNvPr id="10"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&lt;November 2014&gt;</a:t>
            </a:r>
            <a:endParaRPr lang="en-US" altLang="ko-KR" dirty="0"/>
          </a:p>
        </p:txBody>
      </p:sp>
    </p:spTree>
    <p:extLst>
      <p:ext uri="{BB962C8B-B14F-4D97-AF65-F5344CB8AC3E}">
        <p14:creationId xmlns:p14="http://schemas.microsoft.com/office/powerpoint/2010/main" val="36987271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제목 1"/>
          <p:cNvSpPr>
            <a:spLocks noGrp="1"/>
          </p:cNvSpPr>
          <p:nvPr>
            <p:ph type="ctrTitle"/>
          </p:nvPr>
        </p:nvSpPr>
        <p:spPr bwMode="auto">
          <a:xfrm>
            <a:off x="685800" y="1643063"/>
            <a:ext cx="7772400" cy="1957387"/>
          </a:xfrm>
          <a:ln w="38100"/>
        </p:spPr>
        <p:txBody>
          <a:bodyPr wrap="square" numCol="1" anchorCtr="0" compatLnSpc="1">
            <a:prstTxWarp prst="textNoShape">
              <a:avLst/>
            </a:prstTxWarp>
            <a:normAutofit/>
          </a:bodyPr>
          <a:lstStyle/>
          <a:p>
            <a:pPr eaLnBrk="1" hangingPunct="1"/>
            <a:r>
              <a:rPr lang="en-US" altLang="ja-JP" b="1" dirty="0" smtClean="0">
                <a:latin typeface="+mn-ea"/>
                <a:ea typeface="+mn-ea"/>
                <a:cs typeface="Lao UI" pitchFamily="34" charset="0"/>
              </a:rPr>
              <a:t>Frequency Channel Selection (FCS)</a:t>
            </a:r>
            <a:endParaRPr lang="ko-KR" altLang="en-US" b="1" dirty="0" smtClean="0">
              <a:latin typeface="+mn-ea"/>
              <a:ea typeface="+mn-ea"/>
              <a:cs typeface="Lao UI" pitchFamily="34" charset="0"/>
            </a:endParaRPr>
          </a:p>
        </p:txBody>
      </p:sp>
      <p:sp>
        <p:nvSpPr>
          <p:cNvPr id="3" name="부제목 2"/>
          <p:cNvSpPr>
            <a:spLocks noGrp="1"/>
          </p:cNvSpPr>
          <p:nvPr>
            <p:ph type="subTitle" idx="1"/>
          </p:nvPr>
        </p:nvSpPr>
        <p:spPr>
          <a:xfrm>
            <a:off x="1371600" y="4143375"/>
            <a:ext cx="6400800" cy="1928813"/>
          </a:xfrm>
        </p:spPr>
        <p:txBody>
          <a:bodyPr/>
          <a:lstStyle/>
          <a:p>
            <a:pPr eaLnBrk="1" fontAlgn="auto" hangingPunct="1">
              <a:spcAft>
                <a:spcPts val="0"/>
              </a:spcAft>
              <a:buClr>
                <a:schemeClr val="bg2">
                  <a:lumMod val="10000"/>
                </a:schemeClr>
              </a:buClr>
              <a:defRPr/>
            </a:pPr>
            <a:r>
              <a:rPr lang="en-US" altLang="ja-JP" dirty="0" smtClean="0">
                <a:cs typeface="Times New Roman" pitchFamily="18" charset="0"/>
              </a:rPr>
              <a:t>November 4</a:t>
            </a:r>
            <a:r>
              <a:rPr lang="en-US" altLang="ko-KR" dirty="0" smtClean="0">
                <a:cs typeface="Times New Roman" pitchFamily="18" charset="0"/>
              </a:rPr>
              <a:t>, </a:t>
            </a:r>
            <a:r>
              <a:rPr lang="en-US" altLang="ko-KR" dirty="0" smtClean="0">
                <a:cs typeface="Times New Roman" pitchFamily="18" charset="0"/>
              </a:rPr>
              <a:t>2014</a:t>
            </a:r>
          </a:p>
        </p:txBody>
      </p:sp>
      <p:sp>
        <p:nvSpPr>
          <p:cNvPr id="5" name="슬라이드 번호 개체 틀 4"/>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6" name="바닥글 개체 틀 5"/>
          <p:cNvSpPr>
            <a:spLocks noGrp="1"/>
          </p:cNvSpPr>
          <p:nvPr>
            <p:ph type="ftr" sz="quarter" idx="11"/>
          </p:nvPr>
        </p:nvSpPr>
        <p:spPr/>
        <p:txBody>
          <a:bodyPr/>
          <a:lstStyle/>
          <a:p>
            <a:pPr>
              <a:defRPr/>
            </a:pPr>
            <a:r>
              <a:rPr lang="en-US" altLang="ko-KR" smtClean="0"/>
              <a:t>&lt;TG8 Group&gt;</a:t>
            </a:r>
            <a:endParaRPr lang="en-US" altLang="ko-KR" dirty="0"/>
          </a:p>
        </p:txBody>
      </p:sp>
      <p:sp>
        <p:nvSpPr>
          <p:cNvPr id="8" name="Rectangle 4"/>
          <p:cNvSpPr>
            <a:spLocks noGrp="1" noChangeArrowheads="1"/>
          </p:cNvSpPr>
          <p:nvPr>
            <p:ph type="dt" sz="half" idx="4294967295"/>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&lt;November 2014&gt;</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3</a:t>
            </a:fld>
            <a:endParaRPr lang="en-US" altLang="ko-KR"/>
          </a:p>
        </p:txBody>
      </p:sp>
      <p:sp>
        <p:nvSpPr>
          <p:cNvPr id="7" name="제목 1"/>
          <p:cNvSpPr>
            <a:spLocks noGrp="1"/>
          </p:cNvSpPr>
          <p:nvPr>
            <p:ph type="title"/>
          </p:nvPr>
        </p:nvSpPr>
        <p:spPr>
          <a:xfrm>
            <a:off x="0" y="685800"/>
            <a:ext cx="9144000" cy="1066800"/>
          </a:xfrm>
        </p:spPr>
        <p:txBody>
          <a:bodyPr/>
          <a:lstStyle/>
          <a:p>
            <a:r>
              <a:rPr lang="en-US" altLang="ko-KR" dirty="0" smtClean="0">
                <a:latin typeface="+mn-ea"/>
                <a:ea typeface="+mn-ea"/>
              </a:rPr>
              <a:t>Frequency Band and Channels</a:t>
            </a:r>
            <a:endParaRPr lang="ko-KR" altLang="en-US" dirty="0">
              <a:latin typeface="+mn-ea"/>
              <a:ea typeface="+mn-ea"/>
            </a:endParaRPr>
          </a:p>
        </p:txBody>
      </p:sp>
      <p:sp>
        <p:nvSpPr>
          <p:cNvPr id="8" name="내용 개체 틀 2"/>
          <p:cNvSpPr>
            <a:spLocks noGrp="1"/>
          </p:cNvSpPr>
          <p:nvPr>
            <p:ph idx="1"/>
          </p:nvPr>
        </p:nvSpPr>
        <p:spPr>
          <a:xfrm>
            <a:off x="688032" y="1988840"/>
            <a:ext cx="7628384" cy="4032448"/>
          </a:xfrm>
        </p:spPr>
        <p:txBody>
          <a:bodyPr/>
          <a:lstStyle/>
          <a:p>
            <a:pPr marL="347663" lvl="1" indent="-342900" algn="just">
              <a:spcBef>
                <a:spcPts val="1200"/>
              </a:spcBef>
              <a:buFont typeface="Wingdings" panose="05000000000000000000" pitchFamily="2" charset="2"/>
              <a:buChar char="l"/>
            </a:pPr>
            <a:r>
              <a:rPr lang="en-US" altLang="ja-JP" sz="2400" dirty="0" smtClean="0"/>
              <a:t>TG8 deals with several frequency bands including sub-GHz (900MHz), ISM band (2.4GHz and 5GHz), and UWB band (3.1-10.6GHz).</a:t>
            </a:r>
          </a:p>
          <a:p>
            <a:pPr marL="347663" lvl="1" indent="-342900" algn="just">
              <a:spcBef>
                <a:spcPts val="1200"/>
              </a:spcBef>
              <a:buFont typeface="Wingdings" panose="05000000000000000000" pitchFamily="2" charset="2"/>
              <a:buChar char="l"/>
            </a:pPr>
            <a:r>
              <a:rPr lang="en-US" altLang="ja-JP" sz="2400" dirty="0" smtClean="0"/>
              <a:t>Each of these frequency band provides a number of frequency channels, the number and bandwidth of which are to be specified.</a:t>
            </a:r>
          </a:p>
          <a:p>
            <a:pPr marL="347663" lvl="1" indent="-342900" algn="just">
              <a:spcBef>
                <a:spcPts val="1200"/>
              </a:spcBef>
              <a:buFont typeface="Wingdings" panose="05000000000000000000" pitchFamily="2" charset="2"/>
              <a:buChar char="l"/>
            </a:pPr>
            <a:r>
              <a:rPr lang="en-US" altLang="ja-JP" sz="2400" dirty="0" smtClean="0"/>
              <a:t>When specify frequency channels, requirements of local regulations must be taken into consideration.</a:t>
            </a:r>
          </a:p>
        </p:txBody>
      </p:sp>
      <p:sp>
        <p:nvSpPr>
          <p:cNvPr id="10"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&lt;November 2014&gt;</a:t>
            </a:r>
            <a:endParaRPr lang="en-US" altLang="ko-KR" dirty="0"/>
          </a:p>
        </p:txBody>
      </p:sp>
    </p:spTree>
    <p:extLst>
      <p:ext uri="{BB962C8B-B14F-4D97-AF65-F5344CB8AC3E}">
        <p14:creationId xmlns:p14="http://schemas.microsoft.com/office/powerpoint/2010/main" val="39680889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4</a:t>
            </a:fld>
            <a:endParaRPr lang="en-US" altLang="ko-KR"/>
          </a:p>
        </p:txBody>
      </p:sp>
      <p:sp>
        <p:nvSpPr>
          <p:cNvPr id="7" name="제목 1"/>
          <p:cNvSpPr>
            <a:spLocks noGrp="1"/>
          </p:cNvSpPr>
          <p:nvPr>
            <p:ph type="title"/>
          </p:nvPr>
        </p:nvSpPr>
        <p:spPr>
          <a:xfrm>
            <a:off x="0" y="685800"/>
            <a:ext cx="9144000" cy="1066800"/>
          </a:xfrm>
        </p:spPr>
        <p:txBody>
          <a:bodyPr/>
          <a:lstStyle/>
          <a:p>
            <a:r>
              <a:rPr lang="en-US" altLang="ko-KR" dirty="0" smtClean="0">
                <a:latin typeface="+mn-ea"/>
                <a:ea typeface="+mn-ea"/>
              </a:rPr>
              <a:t>Unit Channel and Bundle of Unit Channels</a:t>
            </a:r>
            <a:endParaRPr lang="ko-KR" altLang="en-US" dirty="0">
              <a:latin typeface="+mn-ea"/>
              <a:ea typeface="+mn-ea"/>
            </a:endParaRPr>
          </a:p>
        </p:txBody>
      </p:sp>
      <p:sp>
        <p:nvSpPr>
          <p:cNvPr id="8" name="내용 개체 틀 2"/>
          <p:cNvSpPr>
            <a:spLocks noGrp="1"/>
          </p:cNvSpPr>
          <p:nvPr>
            <p:ph idx="1"/>
          </p:nvPr>
        </p:nvSpPr>
        <p:spPr>
          <a:xfrm>
            <a:off x="755576" y="2060848"/>
            <a:ext cx="7628384" cy="4032448"/>
          </a:xfrm>
        </p:spPr>
        <p:txBody>
          <a:bodyPr/>
          <a:lstStyle/>
          <a:p>
            <a:pPr marL="347663" lvl="1" indent="-342900" algn="just">
              <a:spcBef>
                <a:spcPts val="1200"/>
              </a:spcBef>
              <a:buFont typeface="Wingdings" panose="05000000000000000000" pitchFamily="2" charset="2"/>
              <a:buChar char="l"/>
            </a:pPr>
            <a:r>
              <a:rPr lang="en-US" altLang="ja-JP" sz="2400" dirty="0" smtClean="0"/>
              <a:t>In most regulations, a unit channel is defined while simultaneous occupancy of several unit channels is allowed.</a:t>
            </a:r>
          </a:p>
          <a:p>
            <a:pPr marL="347663" lvl="1" indent="-342900" algn="just">
              <a:spcBef>
                <a:spcPts val="1200"/>
              </a:spcBef>
              <a:buFont typeface="Wingdings" panose="05000000000000000000" pitchFamily="2" charset="2"/>
              <a:buChar char="l"/>
            </a:pPr>
            <a:r>
              <a:rPr lang="en-US" altLang="ja-JP" sz="2400" dirty="0" smtClean="0"/>
              <a:t>If it is not specified, a channel could be either a unit channel or a bundle of unit channels.</a:t>
            </a:r>
          </a:p>
          <a:p>
            <a:pPr marL="347663" lvl="1" indent="-342900" algn="just">
              <a:spcBef>
                <a:spcPts val="1200"/>
              </a:spcBef>
              <a:buFont typeface="Wingdings" panose="05000000000000000000" pitchFamily="2" charset="2"/>
              <a:buChar char="l"/>
            </a:pPr>
            <a:r>
              <a:rPr lang="en-US" altLang="ja-JP" sz="2400" dirty="0" smtClean="0"/>
              <a:t>As a result, a list of available channel candidates for each frequency band can be decided. The list is provisioned to all PDs.</a:t>
            </a:r>
          </a:p>
        </p:txBody>
      </p:sp>
      <p:sp>
        <p:nvSpPr>
          <p:cNvPr id="10"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&lt;November 2014&gt;</a:t>
            </a:r>
            <a:endParaRPr lang="en-US" altLang="ko-KR" dirty="0"/>
          </a:p>
        </p:txBody>
      </p:sp>
    </p:spTree>
    <p:extLst>
      <p:ext uri="{BB962C8B-B14F-4D97-AF65-F5344CB8AC3E}">
        <p14:creationId xmlns:p14="http://schemas.microsoft.com/office/powerpoint/2010/main" val="25078789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5</a:t>
            </a:fld>
            <a:endParaRPr lang="en-US" altLang="ko-KR"/>
          </a:p>
        </p:txBody>
      </p:sp>
      <p:sp>
        <p:nvSpPr>
          <p:cNvPr id="7" name="제목 1"/>
          <p:cNvSpPr>
            <a:spLocks noGrp="1"/>
          </p:cNvSpPr>
          <p:nvPr>
            <p:ph type="title"/>
          </p:nvPr>
        </p:nvSpPr>
        <p:spPr>
          <a:xfrm>
            <a:off x="0" y="685800"/>
            <a:ext cx="8892480" cy="1066800"/>
          </a:xfrm>
        </p:spPr>
        <p:txBody>
          <a:bodyPr/>
          <a:lstStyle/>
          <a:p>
            <a:r>
              <a:rPr lang="en-US" altLang="ko-KR" dirty="0" smtClean="0">
                <a:latin typeface="+mn-ea"/>
                <a:ea typeface="+mn-ea"/>
              </a:rPr>
              <a:t>Needs For FCS</a:t>
            </a:r>
            <a:endParaRPr lang="ko-KR" altLang="en-US" dirty="0">
              <a:latin typeface="+mn-ea"/>
              <a:ea typeface="+mn-ea"/>
            </a:endParaRPr>
          </a:p>
        </p:txBody>
      </p:sp>
      <p:sp>
        <p:nvSpPr>
          <p:cNvPr id="8" name="내용 개체 틀 2"/>
          <p:cNvSpPr>
            <a:spLocks noGrp="1"/>
          </p:cNvSpPr>
          <p:nvPr>
            <p:ph idx="1"/>
          </p:nvPr>
        </p:nvSpPr>
        <p:spPr>
          <a:xfrm>
            <a:off x="755576" y="1844825"/>
            <a:ext cx="7848872" cy="4680519"/>
          </a:xfrm>
        </p:spPr>
        <p:txBody>
          <a:bodyPr/>
          <a:lstStyle/>
          <a:p>
            <a:pPr marL="347663" lvl="1" indent="-342900" algn="just">
              <a:spcBef>
                <a:spcPts val="1200"/>
              </a:spcBef>
              <a:buFont typeface="Wingdings" panose="05000000000000000000" pitchFamily="2" charset="2"/>
              <a:buChar char="l"/>
            </a:pPr>
            <a:r>
              <a:rPr lang="en-US" altLang="ja-JP" sz="2400" dirty="0" smtClean="0"/>
              <a:t>At the beginning of each of the following procedures</a:t>
            </a:r>
          </a:p>
          <a:p>
            <a:pPr marL="690563" lvl="2" indent="-342900" algn="just">
              <a:spcBef>
                <a:spcPts val="1200"/>
              </a:spcBef>
              <a:buFontTx/>
              <a:buChar char="―"/>
            </a:pPr>
            <a:r>
              <a:rPr lang="en-US" altLang="ja-JP" sz="2200" dirty="0" smtClean="0"/>
              <a:t>Discovery</a:t>
            </a:r>
          </a:p>
          <a:p>
            <a:pPr marL="690563" lvl="2" indent="-342900" algn="just">
              <a:spcBef>
                <a:spcPts val="1200"/>
              </a:spcBef>
              <a:buFontTx/>
              <a:buChar char="―"/>
            </a:pPr>
            <a:r>
              <a:rPr lang="en-US" altLang="ja-JP" sz="2200" dirty="0" smtClean="0"/>
              <a:t>Peering</a:t>
            </a:r>
          </a:p>
          <a:p>
            <a:pPr marL="690563" lvl="2" indent="-342900" algn="just">
              <a:spcBef>
                <a:spcPts val="1200"/>
              </a:spcBef>
              <a:buFontTx/>
              <a:buChar char="―"/>
            </a:pPr>
            <a:r>
              <a:rPr lang="en-US" altLang="ja-JP" sz="2200" dirty="0" smtClean="0"/>
              <a:t>Communication</a:t>
            </a:r>
          </a:p>
          <a:p>
            <a:pPr marL="4763" lvl="1" indent="0" algn="just">
              <a:spcBef>
                <a:spcPts val="1200"/>
              </a:spcBef>
              <a:buNone/>
            </a:pPr>
            <a:r>
              <a:rPr lang="en-US" altLang="ja-JP" sz="2400" dirty="0" smtClean="0"/>
              <a:t>PDs need to select a channel (a unit channel or a bundle of  unit channels) for operation.</a:t>
            </a:r>
          </a:p>
          <a:p>
            <a:pPr marL="347663" lvl="1" indent="-342900" algn="just">
              <a:spcBef>
                <a:spcPts val="1200"/>
              </a:spcBef>
              <a:buFont typeface="Wingdings" panose="05000000000000000000" pitchFamily="2" charset="2"/>
              <a:buChar char="l"/>
            </a:pPr>
            <a:r>
              <a:rPr lang="en-US" altLang="ja-JP" sz="2400" dirty="0" smtClean="0"/>
              <a:t>The above three procedures may or may not select the same channel for operation.</a:t>
            </a:r>
          </a:p>
        </p:txBody>
      </p:sp>
      <p:sp>
        <p:nvSpPr>
          <p:cNvPr id="10"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&lt;November 2014&gt;</a:t>
            </a:r>
            <a:endParaRPr lang="en-US" altLang="ko-KR" dirty="0"/>
          </a:p>
        </p:txBody>
      </p:sp>
    </p:spTree>
    <p:extLst>
      <p:ext uri="{BB962C8B-B14F-4D97-AF65-F5344CB8AC3E}">
        <p14:creationId xmlns:p14="http://schemas.microsoft.com/office/powerpoint/2010/main" val="24926592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6</a:t>
            </a:fld>
            <a:endParaRPr lang="en-US" altLang="ko-KR"/>
          </a:p>
        </p:txBody>
      </p:sp>
      <p:sp>
        <p:nvSpPr>
          <p:cNvPr id="7" name="제목 1"/>
          <p:cNvSpPr>
            <a:spLocks noGrp="1"/>
          </p:cNvSpPr>
          <p:nvPr>
            <p:ph type="title"/>
          </p:nvPr>
        </p:nvSpPr>
        <p:spPr>
          <a:xfrm>
            <a:off x="0" y="685800"/>
            <a:ext cx="8892480" cy="1066800"/>
          </a:xfrm>
        </p:spPr>
        <p:txBody>
          <a:bodyPr/>
          <a:lstStyle/>
          <a:p>
            <a:r>
              <a:rPr lang="en-US" altLang="ko-KR" dirty="0" smtClean="0">
                <a:latin typeface="+mn-ea"/>
                <a:ea typeface="+mn-ea"/>
              </a:rPr>
              <a:t>What To Do With FCS</a:t>
            </a:r>
            <a:endParaRPr lang="ko-KR" altLang="en-US" dirty="0">
              <a:latin typeface="+mn-ea"/>
              <a:ea typeface="+mn-ea"/>
            </a:endParaRPr>
          </a:p>
        </p:txBody>
      </p:sp>
      <p:sp>
        <p:nvSpPr>
          <p:cNvPr id="8" name="내용 개체 틀 2"/>
          <p:cNvSpPr>
            <a:spLocks noGrp="1"/>
          </p:cNvSpPr>
          <p:nvPr>
            <p:ph idx="1"/>
          </p:nvPr>
        </p:nvSpPr>
        <p:spPr>
          <a:xfrm>
            <a:off x="755576" y="1700808"/>
            <a:ext cx="7848872" cy="4680519"/>
          </a:xfrm>
        </p:spPr>
        <p:txBody>
          <a:bodyPr/>
          <a:lstStyle/>
          <a:p>
            <a:pPr marL="347663" lvl="1" indent="-342900" algn="just">
              <a:spcBef>
                <a:spcPts val="1200"/>
              </a:spcBef>
              <a:buFont typeface="Wingdings" panose="05000000000000000000" pitchFamily="2" charset="2"/>
              <a:buChar char="l"/>
            </a:pPr>
            <a:r>
              <a:rPr lang="en-US" altLang="ja-JP" sz="2200" dirty="0" smtClean="0"/>
              <a:t>Using pre-assigned channel when installing the system</a:t>
            </a:r>
          </a:p>
          <a:p>
            <a:pPr marL="690563" lvl="2" indent="-342900" algn="just">
              <a:spcBef>
                <a:spcPts val="1200"/>
              </a:spcBef>
              <a:buFontTx/>
              <a:buChar char="‒"/>
            </a:pPr>
            <a:r>
              <a:rPr lang="en-US" altLang="ja-JP" sz="2200" dirty="0" smtClean="0"/>
              <a:t>Regulation limitations</a:t>
            </a:r>
          </a:p>
          <a:p>
            <a:pPr marL="690563" lvl="2" indent="-342900" algn="just">
              <a:spcBef>
                <a:spcPts val="1200"/>
              </a:spcBef>
              <a:buFontTx/>
              <a:buChar char="‒"/>
            </a:pPr>
            <a:r>
              <a:rPr lang="en-US" altLang="ja-JP" sz="2200" dirty="0" smtClean="0"/>
              <a:t>Relatively stable </a:t>
            </a:r>
            <a:r>
              <a:rPr lang="en-US" altLang="ja-JP" sz="2200" dirty="0"/>
              <a:t>n</a:t>
            </a:r>
            <a:r>
              <a:rPr lang="en-US" altLang="ja-JP" sz="2200" dirty="0" smtClean="0"/>
              <a:t>etwork</a:t>
            </a:r>
          </a:p>
          <a:p>
            <a:pPr marL="347663" lvl="1" indent="-342900" algn="just">
              <a:spcBef>
                <a:spcPts val="1200"/>
              </a:spcBef>
              <a:buFont typeface="Wingdings" panose="05000000000000000000" pitchFamily="2" charset="2"/>
              <a:buChar char="l"/>
            </a:pPr>
            <a:r>
              <a:rPr lang="en-US" altLang="ja-JP" sz="2400" dirty="0"/>
              <a:t>C</a:t>
            </a:r>
            <a:r>
              <a:rPr lang="en-US" altLang="ja-JP" sz="2400" dirty="0" smtClean="0"/>
              <a:t>ontention based channel selection with channel scanning</a:t>
            </a:r>
          </a:p>
          <a:p>
            <a:pPr marL="690563" lvl="2" indent="-342900" algn="just">
              <a:spcBef>
                <a:spcPts val="1200"/>
              </a:spcBef>
              <a:buFontTx/>
              <a:buChar char="‒"/>
            </a:pPr>
            <a:r>
              <a:rPr lang="en-US" altLang="ja-JP" sz="2200" dirty="0" smtClean="0"/>
              <a:t>Energy detection</a:t>
            </a:r>
          </a:p>
          <a:p>
            <a:pPr marL="690563" lvl="2" indent="-342900" algn="just">
              <a:spcBef>
                <a:spcPts val="1200"/>
              </a:spcBef>
              <a:buFontTx/>
              <a:buChar char="‒"/>
            </a:pPr>
            <a:r>
              <a:rPr lang="en-US" altLang="ja-JP" sz="2200" dirty="0" smtClean="0"/>
              <a:t>Clear channel assessment with carrier sensing</a:t>
            </a:r>
          </a:p>
          <a:p>
            <a:pPr marL="690563" lvl="2" indent="-342900" algn="just">
              <a:spcBef>
                <a:spcPts val="1200"/>
              </a:spcBef>
              <a:buFontTx/>
              <a:buChar char="‒"/>
            </a:pPr>
            <a:r>
              <a:rPr lang="en-US" altLang="ja-JP" sz="2200" dirty="0" smtClean="0"/>
              <a:t>Periodical channel scanning to select optimal channels</a:t>
            </a:r>
          </a:p>
          <a:p>
            <a:pPr marL="347663" lvl="1" indent="-342900" algn="just">
              <a:spcBef>
                <a:spcPts val="1200"/>
              </a:spcBef>
              <a:buFont typeface="Wingdings" panose="05000000000000000000" pitchFamily="2" charset="2"/>
              <a:buChar char="l"/>
            </a:pPr>
            <a:r>
              <a:rPr lang="en-US" altLang="ja-JP" sz="2400" dirty="0" smtClean="0"/>
              <a:t>Random channel selection</a:t>
            </a:r>
          </a:p>
          <a:p>
            <a:pPr marL="690563" lvl="2" indent="-342900" algn="just">
              <a:spcBef>
                <a:spcPts val="1200"/>
              </a:spcBef>
              <a:buFontTx/>
              <a:buChar char="‒"/>
            </a:pPr>
            <a:r>
              <a:rPr lang="en-US" altLang="ja-JP" sz="2200" dirty="0" smtClean="0"/>
              <a:t>ALOHA</a:t>
            </a:r>
          </a:p>
        </p:txBody>
      </p:sp>
      <p:sp>
        <p:nvSpPr>
          <p:cNvPr id="10"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&lt;November 2014&gt;</a:t>
            </a:r>
            <a:endParaRPr lang="en-US" altLang="ko-KR" dirty="0"/>
          </a:p>
        </p:txBody>
      </p:sp>
    </p:spTree>
    <p:extLst>
      <p:ext uri="{BB962C8B-B14F-4D97-AF65-F5344CB8AC3E}">
        <p14:creationId xmlns:p14="http://schemas.microsoft.com/office/powerpoint/2010/main" val="20766824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7</a:t>
            </a:fld>
            <a:endParaRPr lang="en-US" altLang="ko-KR"/>
          </a:p>
        </p:txBody>
      </p:sp>
      <p:sp>
        <p:nvSpPr>
          <p:cNvPr id="7" name="제목 1"/>
          <p:cNvSpPr>
            <a:spLocks noGrp="1"/>
          </p:cNvSpPr>
          <p:nvPr>
            <p:ph type="title"/>
          </p:nvPr>
        </p:nvSpPr>
        <p:spPr>
          <a:xfrm>
            <a:off x="0" y="685800"/>
            <a:ext cx="8892480" cy="1066800"/>
          </a:xfrm>
        </p:spPr>
        <p:txBody>
          <a:bodyPr/>
          <a:lstStyle/>
          <a:p>
            <a:r>
              <a:rPr lang="en-US" altLang="ko-KR" dirty="0" smtClean="0">
                <a:latin typeface="+mn-ea"/>
                <a:ea typeface="+mn-ea"/>
              </a:rPr>
              <a:t>Suggested FCS - </a:t>
            </a:r>
            <a:r>
              <a:rPr lang="en-US" altLang="ko-KR" dirty="0">
                <a:solidFill>
                  <a:srgbClr val="FF0000"/>
                </a:solidFill>
                <a:latin typeface="+mn-ea"/>
              </a:rPr>
              <a:t>Discussion</a:t>
            </a:r>
            <a:endParaRPr lang="ko-KR" altLang="en-US" dirty="0">
              <a:latin typeface="+mn-ea"/>
              <a:ea typeface="+mn-ea"/>
            </a:endParaRPr>
          </a:p>
        </p:txBody>
      </p:sp>
      <p:sp>
        <p:nvSpPr>
          <p:cNvPr id="8" name="내용 개체 틀 2"/>
          <p:cNvSpPr>
            <a:spLocks noGrp="1"/>
          </p:cNvSpPr>
          <p:nvPr>
            <p:ph idx="1"/>
          </p:nvPr>
        </p:nvSpPr>
        <p:spPr>
          <a:xfrm>
            <a:off x="755576" y="1844825"/>
            <a:ext cx="7848872" cy="4680519"/>
          </a:xfrm>
        </p:spPr>
        <p:txBody>
          <a:bodyPr/>
          <a:lstStyle/>
          <a:p>
            <a:pPr marL="4763" lvl="2" indent="0" algn="just">
              <a:spcBef>
                <a:spcPts val="1200"/>
              </a:spcBef>
              <a:buNone/>
            </a:pPr>
            <a:r>
              <a:rPr lang="en-US" altLang="ja-JP" sz="2200" dirty="0" smtClean="0"/>
              <a:t>The frequency channel selection (FCS) shall be performed by higher layers in cooperation with MAC and PHY. FCS methodologies might include the following.</a:t>
            </a:r>
          </a:p>
          <a:p>
            <a:pPr marL="690563" lvl="2" indent="-342900" algn="just">
              <a:spcBef>
                <a:spcPts val="1200"/>
              </a:spcBef>
              <a:buFontTx/>
              <a:buChar char="‒"/>
            </a:pPr>
            <a:r>
              <a:rPr lang="en-US" altLang="ja-JP" sz="2200" dirty="0" smtClean="0"/>
              <a:t>Pre-assigned FCS at the time of system installation</a:t>
            </a:r>
          </a:p>
          <a:p>
            <a:pPr marL="690563" lvl="2" indent="-342900" algn="just">
              <a:spcBef>
                <a:spcPts val="1200"/>
              </a:spcBef>
              <a:buFontTx/>
              <a:buChar char="‒"/>
            </a:pPr>
            <a:r>
              <a:rPr lang="en-US" altLang="ja-JP" sz="2200" dirty="0" smtClean="0"/>
              <a:t>Contention based FCS with CCA. CCA might use energy detection (ED), carrier sensing, or other techniques.</a:t>
            </a:r>
          </a:p>
          <a:p>
            <a:pPr marL="347663" lvl="1" indent="-342900" algn="just">
              <a:spcBef>
                <a:spcPts val="1200"/>
              </a:spcBef>
              <a:buFont typeface="Wingdings" panose="05000000000000000000" pitchFamily="2" charset="2"/>
              <a:buChar char="l"/>
            </a:pPr>
            <a:endParaRPr lang="en-US" altLang="ja-JP" sz="2400" dirty="0" smtClean="0"/>
          </a:p>
          <a:p>
            <a:pPr marL="4763" lvl="1" indent="0" algn="just">
              <a:spcBef>
                <a:spcPts val="1200"/>
              </a:spcBef>
              <a:buNone/>
            </a:pPr>
            <a:endParaRPr lang="en-US" altLang="ja-JP" sz="2400" dirty="0" smtClean="0"/>
          </a:p>
        </p:txBody>
      </p:sp>
      <p:sp>
        <p:nvSpPr>
          <p:cNvPr id="10"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&lt;November 2014&gt;</a:t>
            </a:r>
            <a:endParaRPr lang="en-US" altLang="ko-KR" dirty="0"/>
          </a:p>
        </p:txBody>
      </p:sp>
    </p:spTree>
    <p:extLst>
      <p:ext uri="{BB962C8B-B14F-4D97-AF65-F5344CB8AC3E}">
        <p14:creationId xmlns:p14="http://schemas.microsoft.com/office/powerpoint/2010/main" val="39425811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8</a:t>
            </a:fld>
            <a:endParaRPr lang="en-US" altLang="ko-KR"/>
          </a:p>
        </p:txBody>
      </p:sp>
      <p:sp>
        <p:nvSpPr>
          <p:cNvPr id="7" name="제목 1"/>
          <p:cNvSpPr>
            <a:spLocks noGrp="1"/>
          </p:cNvSpPr>
          <p:nvPr>
            <p:ph type="title"/>
          </p:nvPr>
        </p:nvSpPr>
        <p:spPr>
          <a:xfrm>
            <a:off x="0" y="685800"/>
            <a:ext cx="8892480" cy="1066800"/>
          </a:xfrm>
        </p:spPr>
        <p:txBody>
          <a:bodyPr/>
          <a:lstStyle/>
          <a:p>
            <a:r>
              <a:rPr lang="en-US" altLang="ko-KR" dirty="0" smtClean="0">
                <a:latin typeface="+mn-ea"/>
                <a:ea typeface="+mn-ea"/>
              </a:rPr>
              <a:t>Suggested FCS - </a:t>
            </a:r>
            <a:r>
              <a:rPr lang="en-US" altLang="ko-KR" dirty="0" smtClean="0">
                <a:solidFill>
                  <a:srgbClr val="FF0000"/>
                </a:solidFill>
                <a:latin typeface="+mn-ea"/>
                <a:ea typeface="+mn-ea"/>
              </a:rPr>
              <a:t>Discussion</a:t>
            </a:r>
            <a:endParaRPr lang="ko-KR" altLang="en-US" dirty="0">
              <a:solidFill>
                <a:srgbClr val="FF0000"/>
              </a:solidFill>
              <a:latin typeface="+mn-ea"/>
              <a:ea typeface="+mn-ea"/>
            </a:endParaRPr>
          </a:p>
        </p:txBody>
      </p:sp>
      <p:sp>
        <p:nvSpPr>
          <p:cNvPr id="8" name="내용 개체 틀 2"/>
          <p:cNvSpPr>
            <a:spLocks noGrp="1"/>
          </p:cNvSpPr>
          <p:nvPr>
            <p:ph idx="1"/>
          </p:nvPr>
        </p:nvSpPr>
        <p:spPr>
          <a:xfrm>
            <a:off x="755576" y="1916833"/>
            <a:ext cx="7848872" cy="2448271"/>
          </a:xfrm>
        </p:spPr>
        <p:txBody>
          <a:bodyPr/>
          <a:lstStyle/>
          <a:p>
            <a:pPr marL="347663" lvl="2" indent="-342900" algn="just">
              <a:spcBef>
                <a:spcPts val="1200"/>
              </a:spcBef>
              <a:buFont typeface="Arial" panose="020B0604020202020204" pitchFamily="34" charset="0"/>
              <a:buChar char="•"/>
            </a:pPr>
            <a:r>
              <a:rPr lang="en-US" altLang="ja-JP" sz="2200" dirty="0" smtClean="0"/>
              <a:t>The channel to start discovery procedure should be pre-specified when contention based FCS is performed. Discovery and emergency message are given the highest priority to use this channel (</a:t>
            </a:r>
            <a:r>
              <a:rPr lang="en-US" altLang="ja-JP" sz="2200" dirty="0" smtClean="0">
                <a:solidFill>
                  <a:srgbClr val="FF0000"/>
                </a:solidFill>
              </a:rPr>
              <a:t>starting channel</a:t>
            </a:r>
            <a:r>
              <a:rPr lang="en-US" altLang="ja-JP" sz="2200" dirty="0" smtClean="0"/>
              <a:t>).</a:t>
            </a:r>
          </a:p>
          <a:p>
            <a:pPr marL="347663" lvl="2" indent="-342900" algn="just">
              <a:spcBef>
                <a:spcPts val="1200"/>
              </a:spcBef>
              <a:buFont typeface="Arial" panose="020B0604020202020204" pitchFamily="34" charset="0"/>
              <a:buChar char="•"/>
            </a:pPr>
            <a:r>
              <a:rPr lang="en-US" altLang="ja-JP" sz="2200" dirty="0" smtClean="0"/>
              <a:t>It is also desired to specify the order of following channels to conduct discovery in case that the </a:t>
            </a:r>
            <a:r>
              <a:rPr lang="en-US" altLang="ja-JP" sz="2200" dirty="0">
                <a:solidFill>
                  <a:srgbClr val="FF0000"/>
                </a:solidFill>
              </a:rPr>
              <a:t>starting channel </a:t>
            </a:r>
            <a:r>
              <a:rPr lang="en-US" altLang="ja-JP" sz="2200" dirty="0" smtClean="0"/>
              <a:t>reaches its accommodation capacity.</a:t>
            </a:r>
          </a:p>
          <a:p>
            <a:pPr marL="4763" lvl="1" indent="0" algn="just">
              <a:spcBef>
                <a:spcPts val="1200"/>
              </a:spcBef>
              <a:buNone/>
            </a:pPr>
            <a:endParaRPr lang="en-US" altLang="ja-JP" sz="2400" dirty="0" smtClean="0"/>
          </a:p>
          <a:p>
            <a:pPr marL="4763" lvl="1" indent="0" algn="just">
              <a:spcBef>
                <a:spcPts val="1200"/>
              </a:spcBef>
              <a:buNone/>
            </a:pPr>
            <a:r>
              <a:rPr lang="en-US" altLang="ja-JP" sz="2400" i="1" dirty="0" smtClean="0"/>
              <a:t>Explanation: By specifying </a:t>
            </a:r>
            <a:r>
              <a:rPr lang="en-US" altLang="ja-JP" sz="2400" i="1" dirty="0"/>
              <a:t>the </a:t>
            </a:r>
            <a:r>
              <a:rPr lang="en-US" altLang="ja-JP" sz="2400" i="1" dirty="0" smtClean="0"/>
              <a:t>order of FCS, the discovery latency could be made as small as possible.</a:t>
            </a:r>
            <a:r>
              <a:rPr lang="en-US" altLang="ja-JP" sz="2400" dirty="0" smtClean="0"/>
              <a:t> </a:t>
            </a:r>
          </a:p>
        </p:txBody>
      </p:sp>
      <p:sp>
        <p:nvSpPr>
          <p:cNvPr id="10"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&lt;November 2014&gt;</a:t>
            </a:r>
            <a:endParaRPr lang="en-US" altLang="ko-KR" dirty="0"/>
          </a:p>
        </p:txBody>
      </p:sp>
    </p:spTree>
    <p:extLst>
      <p:ext uri="{BB962C8B-B14F-4D97-AF65-F5344CB8AC3E}">
        <p14:creationId xmlns:p14="http://schemas.microsoft.com/office/powerpoint/2010/main" val="33974383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9</a:t>
            </a:fld>
            <a:endParaRPr lang="en-US" altLang="ko-KR"/>
          </a:p>
        </p:txBody>
      </p:sp>
      <p:sp>
        <p:nvSpPr>
          <p:cNvPr id="7" name="제목 1"/>
          <p:cNvSpPr>
            <a:spLocks noGrp="1"/>
          </p:cNvSpPr>
          <p:nvPr>
            <p:ph type="title"/>
          </p:nvPr>
        </p:nvSpPr>
        <p:spPr>
          <a:xfrm>
            <a:off x="0" y="685800"/>
            <a:ext cx="8892480" cy="1066800"/>
          </a:xfrm>
        </p:spPr>
        <p:txBody>
          <a:bodyPr/>
          <a:lstStyle/>
          <a:p>
            <a:r>
              <a:rPr lang="en-US" altLang="ko-KR" dirty="0" smtClean="0">
                <a:latin typeface="+mn-ea"/>
                <a:ea typeface="+mn-ea"/>
              </a:rPr>
              <a:t>Suggested FCS - </a:t>
            </a:r>
            <a:r>
              <a:rPr lang="en-US" altLang="ko-KR" dirty="0" smtClean="0">
                <a:solidFill>
                  <a:srgbClr val="FF0000"/>
                </a:solidFill>
                <a:latin typeface="+mn-ea"/>
              </a:rPr>
              <a:t>Discussion</a:t>
            </a:r>
            <a:endParaRPr lang="ko-KR" altLang="en-US" dirty="0">
              <a:latin typeface="+mn-ea"/>
              <a:ea typeface="+mn-ea"/>
            </a:endParaRPr>
          </a:p>
        </p:txBody>
      </p:sp>
      <p:sp>
        <p:nvSpPr>
          <p:cNvPr id="8" name="내용 개체 틀 2"/>
          <p:cNvSpPr>
            <a:spLocks noGrp="1"/>
          </p:cNvSpPr>
          <p:nvPr>
            <p:ph idx="1"/>
          </p:nvPr>
        </p:nvSpPr>
        <p:spPr>
          <a:xfrm>
            <a:off x="755576" y="1916833"/>
            <a:ext cx="7848872" cy="2448271"/>
          </a:xfrm>
        </p:spPr>
        <p:txBody>
          <a:bodyPr/>
          <a:lstStyle/>
          <a:p>
            <a:pPr marL="347663" lvl="2" indent="-342900" algn="just">
              <a:spcBef>
                <a:spcPts val="1200"/>
              </a:spcBef>
              <a:buFont typeface="Arial" panose="020B0604020202020204" pitchFamily="34" charset="0"/>
              <a:buChar char="•"/>
            </a:pPr>
            <a:r>
              <a:rPr lang="en-US" altLang="ja-JP" sz="2200" dirty="0" smtClean="0"/>
              <a:t>When the contention based FCS is applied in peering procedure, the information of selected frequency channel must be shared among PDs involved in peering.</a:t>
            </a:r>
          </a:p>
          <a:p>
            <a:pPr marL="4763" lvl="2" indent="0" algn="just">
              <a:spcBef>
                <a:spcPts val="1200"/>
              </a:spcBef>
              <a:buNone/>
            </a:pPr>
            <a:endParaRPr lang="en-US" altLang="ja-JP" sz="2200" dirty="0" smtClean="0"/>
          </a:p>
          <a:p>
            <a:pPr marL="4763" lvl="1" indent="0" algn="just">
              <a:spcBef>
                <a:spcPts val="1200"/>
              </a:spcBef>
              <a:buNone/>
            </a:pPr>
            <a:endParaRPr lang="en-US" altLang="ja-JP" sz="2400" dirty="0" smtClean="0"/>
          </a:p>
        </p:txBody>
      </p:sp>
      <p:sp>
        <p:nvSpPr>
          <p:cNvPr id="10"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&lt;November 2014&gt;</a:t>
            </a:r>
            <a:endParaRPr lang="en-US" altLang="ko-KR" dirty="0"/>
          </a:p>
        </p:txBody>
      </p:sp>
    </p:spTree>
    <p:extLst>
      <p:ext uri="{BB962C8B-B14F-4D97-AF65-F5344CB8AC3E}">
        <p14:creationId xmlns:p14="http://schemas.microsoft.com/office/powerpoint/2010/main" val="330152844"/>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78802</TotalTime>
  <Words>601</Words>
  <Application>Microsoft Office PowerPoint</Application>
  <PresentationFormat>画面に合わせる (4:3)</PresentationFormat>
  <Paragraphs>91</Paragraphs>
  <Slides>11</Slides>
  <Notes>1</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Blank Presentation</vt:lpstr>
      <vt:lpstr>PowerPoint プレゼンテーション</vt:lpstr>
      <vt:lpstr>Frequency Channel Selection (FCS)</vt:lpstr>
      <vt:lpstr>Frequency Band and Channels</vt:lpstr>
      <vt:lpstr>Unit Channel and Bundle of Unit Channels</vt:lpstr>
      <vt:lpstr>Needs For FCS</vt:lpstr>
      <vt:lpstr>What To Do With FCS</vt:lpstr>
      <vt:lpstr>Suggested FCS - Discussion</vt:lpstr>
      <vt:lpstr>Suggested FCS - Discussion</vt:lpstr>
      <vt:lpstr>Suggested FCS - Discussion</vt:lpstr>
      <vt:lpstr>Suggested FCS - Discussion</vt:lpstr>
      <vt:lpstr>Summary</vt:lpstr>
    </vt:vector>
  </TitlesOfParts>
  <Company>Self: Consultant</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Li</cp:lastModifiedBy>
  <cp:revision>2792</cp:revision>
  <cp:lastPrinted>1998-02-10T13:28:06Z</cp:lastPrinted>
  <dcterms:created xsi:type="dcterms:W3CDTF">1999-11-08T18:59:45Z</dcterms:created>
  <dcterms:modified xsi:type="dcterms:W3CDTF">2014-11-03T14:25:04Z</dcterms:modified>
</cp:coreProperties>
</file>