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56" r:id="rId3"/>
    <p:sldId id="257" r:id="rId4"/>
    <p:sldId id="260" r:id="rId5"/>
    <p:sldId id="259" r:id="rId6"/>
    <p:sldId id="261" r:id="rId7"/>
    <p:sldId id="286" r:id="rId8"/>
    <p:sldId id="263" r:id="rId9"/>
    <p:sldId id="262" r:id="rId10"/>
    <p:sldId id="313" r:id="rId11"/>
    <p:sldId id="311" r:id="rId12"/>
    <p:sldId id="294" r:id="rId13"/>
    <p:sldId id="312" r:id="rId14"/>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762"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11/3/2014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11</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12</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dirty="0" smtClean="0"/>
              <a:t>November 2014</a:t>
            </a:r>
            <a:endParaRPr lang="en-US" dirty="0"/>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November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a:t>
            </a:r>
            <a:r>
              <a:rPr lang="en-US" sz="1400" b="1" dirty="0" smtClean="0">
                <a:solidFill>
                  <a:schemeClr val="tx1"/>
                </a:solidFill>
              </a:rPr>
              <a:t>IEEE-15-14-0633-00-004r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dirty="0" smtClean="0"/>
              <a:t>November 2014</a:t>
            </a:r>
            <a:endParaRPr lang="en-US" sz="1600" dirty="0"/>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a:t>
            </a:r>
            <a:r>
              <a:rPr lang="en-US" sz="1800" dirty="0" smtClean="0">
                <a:solidFill>
                  <a:srgbClr val="000000"/>
                </a:solidFill>
              </a:rPr>
              <a:t>November</a:t>
            </a:r>
            <a:r>
              <a:rPr lang="en-US" sz="1800" dirty="0" smtClean="0">
                <a:solidFill>
                  <a:srgbClr val="000000"/>
                </a:solidFill>
              </a:rPr>
              <a:t> </a:t>
            </a:r>
            <a:r>
              <a:rPr lang="en-US" sz="1800" dirty="0" smtClean="0">
                <a:solidFill>
                  <a:srgbClr val="000000"/>
                </a:solidFill>
              </a:rPr>
              <a:t>2014 opening and session outline</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Discussion</a:t>
            </a:r>
            <a:r>
              <a:rPr lang="en-US" dirty="0" smtClean="0"/>
              <a:t> </a:t>
            </a:r>
            <a:r>
              <a:rPr lang="en-US" dirty="0" smtClean="0"/>
              <a:t>of Agenda for </a:t>
            </a:r>
            <a:r>
              <a:rPr lang="en-US" dirty="0" smtClean="0"/>
              <a:t>Antonio</a:t>
            </a:r>
            <a:r>
              <a:rPr lang="en-US" dirty="0" smtClean="0"/>
              <a:t>, </a:t>
            </a:r>
            <a:r>
              <a:rPr lang="en-US" dirty="0" smtClean="0"/>
              <a:t/>
            </a:r>
            <a:br>
              <a:rPr lang="en-US" dirty="0" smtClean="0"/>
            </a:br>
            <a:r>
              <a:rPr lang="en-US" dirty="0" smtClean="0"/>
              <a:t>November</a:t>
            </a:r>
            <a:r>
              <a:rPr lang="en-US" dirty="0" smtClean="0"/>
              <a:t>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pt-BR" sz="2800" dirty="0" smtClean="0">
                <a:latin typeface="Times New Roman" pitchFamily="18" charset="0"/>
              </a:rPr>
              <a:t>15-14-0616-02-004r-TG4r </a:t>
            </a:r>
            <a:r>
              <a:rPr lang="pt-BR" sz="2800" dirty="0" smtClean="0">
                <a:latin typeface="Times New Roman" pitchFamily="18" charset="0"/>
              </a:rPr>
              <a:t>DMT </a:t>
            </a:r>
            <a:r>
              <a:rPr lang="pt-BR" sz="2800" dirty="0" smtClean="0">
                <a:latin typeface="Times New Roman" pitchFamily="18" charset="0"/>
              </a:rPr>
              <a:t>November</a:t>
            </a:r>
            <a:r>
              <a:rPr lang="pt-BR" sz="2800" dirty="0" smtClean="0">
                <a:latin typeface="Times New Roman" pitchFamily="18" charset="0"/>
              </a:rPr>
              <a:t> </a:t>
            </a:r>
            <a:r>
              <a:rPr lang="pt-BR" sz="2800" dirty="0" smtClean="0">
                <a:latin typeface="Times New Roman" pitchFamily="18" charset="0"/>
              </a:rPr>
              <a:t>2014 Agenda.xls</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Approval of the agenda is </a:t>
            </a:r>
            <a:r>
              <a:rPr lang="en-US" sz="2800" dirty="0" err="1" smtClean="0">
                <a:latin typeface="Times New Roman" pitchFamily="18" charset="0"/>
              </a:rPr>
              <a:t>defered</a:t>
            </a:r>
            <a:r>
              <a:rPr lang="en-US" sz="2800" dirty="0" smtClean="0">
                <a:latin typeface="Times New Roman" pitchFamily="18" charset="0"/>
              </a:rPr>
              <a:t> to next session</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(after opening)</a:t>
            </a: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Moved: </a:t>
            </a:r>
            <a:r>
              <a:rPr lang="en-US" sz="2800" dirty="0" smtClean="0">
                <a:latin typeface="Times New Roman" pitchFamily="18" charset="0"/>
              </a:rPr>
              <a:t>?</a:t>
            </a: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Second: </a:t>
            </a:r>
            <a:r>
              <a:rPr lang="en-US" sz="2800" dirty="0" smtClean="0">
                <a:latin typeface="Times New Roman" pitchFamily="18" charset="0"/>
              </a:rPr>
              <a:t>?</a:t>
            </a:r>
            <a:endParaRPr lang="en-US" sz="2800" i="1" dirty="0" smtClean="0"/>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(Agenda </a:t>
            </a:r>
            <a:r>
              <a:rPr lang="en-US" sz="2800" dirty="0" smtClean="0">
                <a:latin typeface="Times New Roman" pitchFamily="18" charset="0"/>
              </a:rPr>
              <a:t>approved with unanimous </a:t>
            </a:r>
            <a:r>
              <a:rPr lang="en-US" sz="2800" dirty="0" smtClean="0">
                <a:latin typeface="Times New Roman" pitchFamily="18" charset="0"/>
              </a:rPr>
              <a:t>consent).</a:t>
            </a: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Change of Leadership</a:t>
            </a:r>
            <a:endParaRPr lang="en-US" dirty="0" smtClean="0"/>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000" dirty="0" smtClean="0">
                <a:solidFill>
                  <a:schemeClr val="tx1"/>
                </a:solidFill>
                <a:latin typeface="+mj-lt"/>
              </a:rPr>
              <a:t>Call for Application for positions of:</a:t>
            </a:r>
          </a:p>
          <a:p>
            <a:pPr>
              <a:buFont typeface="Arial" pitchFamily="34" charset="0"/>
              <a:buChar char="•"/>
              <a:defRPr/>
            </a:pPr>
            <a:r>
              <a:rPr lang="en-US" sz="2000" dirty="0" smtClean="0">
                <a:solidFill>
                  <a:schemeClr val="tx1"/>
                </a:solidFill>
                <a:latin typeface="+mj-lt"/>
              </a:rPr>
              <a:t>Chair</a:t>
            </a:r>
          </a:p>
          <a:p>
            <a:pPr>
              <a:buFont typeface="Arial" pitchFamily="34" charset="0"/>
              <a:buChar char="•"/>
              <a:defRPr/>
            </a:pPr>
            <a:r>
              <a:rPr lang="en-US" sz="2000" dirty="0" smtClean="0">
                <a:solidFill>
                  <a:schemeClr val="tx1"/>
                </a:solidFill>
                <a:latin typeface="+mj-lt"/>
              </a:rPr>
              <a:t>Vice-Chair</a:t>
            </a:r>
          </a:p>
          <a:p>
            <a:pPr>
              <a:buFont typeface="Arial" pitchFamily="34" charset="0"/>
              <a:buChar char="•"/>
              <a:defRPr/>
            </a:pPr>
            <a:r>
              <a:rPr lang="en-US" sz="2000" dirty="0" smtClean="0">
                <a:solidFill>
                  <a:schemeClr val="tx1"/>
                </a:solidFill>
                <a:latin typeface="+mj-lt"/>
              </a:rPr>
              <a:t>Editor</a:t>
            </a:r>
            <a:endParaRPr lang="en-US" sz="2000" dirty="0" smtClean="0">
              <a:solidFill>
                <a:schemeClr val="tx1"/>
              </a:solidFill>
              <a:latin typeface="+mj-lt"/>
            </a:endParaRP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09600" y="1523999"/>
          <a:ext cx="8217058" cy="4439645"/>
        </p:xfrm>
        <a:graphic>
          <a:graphicData uri="http://schemas.openxmlformats.org/drawingml/2006/table">
            <a:tbl>
              <a:tblPr/>
              <a:tblGrid>
                <a:gridCol w="435372"/>
                <a:gridCol w="2809158"/>
                <a:gridCol w="400915"/>
                <a:gridCol w="516016"/>
                <a:gridCol w="514277"/>
                <a:gridCol w="512538"/>
                <a:gridCol w="519494"/>
                <a:gridCol w="392220"/>
                <a:gridCol w="400915"/>
                <a:gridCol w="400915"/>
                <a:gridCol w="513408"/>
                <a:gridCol w="400915"/>
                <a:gridCol w="400915"/>
              </a:tblGrid>
              <a:tr h="15241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Support of TG 4r Sessions</a:t>
            </a:r>
          </a:p>
        </p:txBody>
      </p:sp>
      <p:sp>
        <p:nvSpPr>
          <p:cNvPr id="5122" name="Date Placeholder 2"/>
          <p:cNvSpPr>
            <a:spLocks noGrp="1"/>
          </p:cNvSpPr>
          <p:nvPr>
            <p:ph type="dt" idx="10"/>
          </p:nvPr>
        </p:nvSpPr>
        <p:spPr/>
        <p:txBody>
          <a:bodyPr/>
          <a:lstStyle/>
          <a:p>
            <a:pPr>
              <a:defRPr/>
            </a:pPr>
            <a:r>
              <a:rPr lang="en-US" sz="1600" dirty="0" smtClean="0"/>
              <a:t>November 2014</a:t>
            </a:r>
            <a:endParaRPr lang="en-US" sz="1600" dirty="0"/>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a:t>
            </a:r>
            <a:r>
              <a:rPr lang="en-US" sz="2400" dirty="0" smtClean="0">
                <a:latin typeface="+mj-lt"/>
              </a:rPr>
              <a:t>Antonio</a:t>
            </a:r>
            <a:r>
              <a:rPr lang="en-US" sz="2400" dirty="0" smtClean="0">
                <a:latin typeface="+mj-lt"/>
              </a:rPr>
              <a:t>, </a:t>
            </a:r>
            <a:r>
              <a:rPr lang="en-US" sz="2400" dirty="0" smtClean="0">
                <a:latin typeface="+mj-lt"/>
              </a:rPr>
              <a:t>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November</a:t>
            </a:r>
            <a:r>
              <a:rPr lang="en-US" sz="2400" dirty="0" smtClean="0">
                <a:latin typeface="+mj-lt"/>
              </a:rPr>
              <a:t> </a:t>
            </a:r>
            <a:r>
              <a:rPr lang="en-US" sz="2400" dirty="0" smtClean="0">
                <a:latin typeface="+mj-lt"/>
              </a:rPr>
              <a:t>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t>November 2014</a:t>
            </a:r>
            <a:endParaRPr lang="en-US" dirty="0"/>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t>November 2014</a:t>
            </a:r>
            <a:endParaRPr lang="en-US" dirty="0"/>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t>November 2014</a:t>
            </a:r>
            <a:endParaRPr lang="en-US" dirty="0"/>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November 2014</a:t>
            </a:r>
            <a:endParaRPr lang="en-US" sz="1800" dirty="0"/>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t>November 2014</a:t>
            </a:r>
            <a:endParaRPr lang="en-US" dirty="0"/>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Either speak up now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Provide the chair of this group with the identity of the holder(s) of any and all such claims as soon as possible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t>November 2014</a:t>
            </a:r>
            <a:endParaRPr lang="en-US" dirty="0"/>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Discussion</a:t>
            </a:r>
            <a:r>
              <a:rPr lang="en-US" dirty="0" smtClean="0"/>
              <a:t> </a:t>
            </a:r>
            <a:r>
              <a:rPr lang="en-US" dirty="0" smtClean="0"/>
              <a:t>of Meeting Minutes from </a:t>
            </a:r>
            <a:r>
              <a:rPr lang="en-US" dirty="0" smtClean="0"/>
              <a:t>Athens</a:t>
            </a:r>
            <a:r>
              <a:rPr lang="en-US" dirty="0" smtClean="0"/>
              <a:t>, September </a:t>
            </a:r>
            <a:r>
              <a:rPr lang="en-US" dirty="0" smtClean="0"/>
              <a:t>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a:t>
            </a:r>
            <a:r>
              <a:rPr lang="en-US" sz="2800" dirty="0" smtClean="0">
                <a:latin typeface="Times New Roman" pitchFamily="18" charset="0"/>
              </a:rPr>
              <a:t>ID:</a:t>
            </a:r>
            <a:br>
              <a:rPr lang="en-US" sz="2800" dirty="0" smtClean="0">
                <a:latin typeface="Times New Roman" pitchFamily="18" charset="0"/>
              </a:rPr>
            </a:br>
            <a:r>
              <a:rPr lang="en-US" sz="2800" dirty="0" smtClean="0">
                <a:latin typeface="Times New Roman" pitchFamily="18" charset="0"/>
              </a:rPr>
              <a:t> </a:t>
            </a:r>
            <a:r>
              <a:rPr lang="en-US" sz="2800" dirty="0" smtClean="0">
                <a:latin typeface="Times New Roman" pitchFamily="18" charset="0"/>
              </a:rPr>
              <a:t>15-14-0627-00-004r-minutes-september-2014-athens.docx</a:t>
            </a: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Approval of the agenda is </a:t>
            </a:r>
            <a:r>
              <a:rPr lang="en-US" sz="2800" dirty="0" err="1" smtClean="0">
                <a:latin typeface="Times New Roman" pitchFamily="18" charset="0"/>
              </a:rPr>
              <a:t>defered</a:t>
            </a:r>
            <a:r>
              <a:rPr lang="en-US" sz="2800" dirty="0" smtClean="0">
                <a:latin typeface="Times New Roman" pitchFamily="18" charset="0"/>
              </a:rPr>
              <a:t> to next session</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(after opening)</a:t>
            </a:r>
          </a:p>
          <a:p>
            <a:pPr>
              <a:defRPr/>
            </a:pPr>
            <a:endParaRPr lang="en-US" sz="2800" i="1" dirty="0" smtClean="0"/>
          </a:p>
          <a:p>
            <a:pPr>
              <a:defRPr/>
            </a:pPr>
            <a:r>
              <a:rPr lang="en-US" sz="2800" i="1" dirty="0" smtClean="0"/>
              <a:t>Moved: </a:t>
            </a:r>
            <a:r>
              <a:rPr lang="en-US" sz="2800" i="1" dirty="0" smtClean="0"/>
              <a:t>??</a:t>
            </a:r>
            <a:endParaRPr lang="en-US" sz="2800" i="1" dirty="0" smtClean="0"/>
          </a:p>
          <a:p>
            <a:pPr>
              <a:defRPr/>
            </a:pPr>
            <a:r>
              <a:rPr lang="en-US" sz="2800" i="1" dirty="0" smtClean="0"/>
              <a:t>Second: </a:t>
            </a:r>
            <a:r>
              <a:rPr lang="en-US" sz="2800" i="1" dirty="0" smtClean="0"/>
              <a:t>??</a:t>
            </a:r>
            <a:endParaRPr lang="en-US" sz="2800" i="1" dirty="0" smtClean="0"/>
          </a:p>
          <a:p>
            <a:pPr>
              <a:defRPr/>
            </a:pPr>
            <a:r>
              <a:rPr lang="en-US" sz="2800" i="1" dirty="0" smtClean="0"/>
              <a:t>No Objections, unanimous consent </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5376</TotalTime>
  <Words>620</Words>
  <Application>Microsoft Office PowerPoint</Application>
  <PresentationFormat>On-screen Show (4:3)</PresentationFormat>
  <Paragraphs>157</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Custom Design</vt:lpstr>
      <vt:lpstr>Slide 1</vt:lpstr>
      <vt:lpstr>Opening and Support of TG 4r Sessions</vt:lpstr>
      <vt:lpstr>Attendance</vt:lpstr>
      <vt:lpstr>Meeting Protocol</vt:lpstr>
      <vt:lpstr>Slide 5</vt:lpstr>
      <vt:lpstr>Patent Related Links</vt:lpstr>
      <vt:lpstr>Call for Potentially Essential Patents</vt:lpstr>
      <vt:lpstr>Other Guidelines for IEEE WG Meetings</vt:lpstr>
      <vt:lpstr>Discussion of Meeting Minutes from Athens, September 2014</vt:lpstr>
      <vt:lpstr>Discussion of Agenda for Antonio,  November 2014</vt:lpstr>
      <vt:lpstr>Change of Leadership</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372</cp:revision>
  <cp:lastPrinted>1998-02-10T19:28:06Z</cp:lastPrinted>
  <dcterms:created xsi:type="dcterms:W3CDTF">2011-01-18T04:15:26Z</dcterms:created>
  <dcterms:modified xsi:type="dcterms:W3CDTF">2014-11-03T13:46:37Z</dcterms:modified>
</cp:coreProperties>
</file>