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76" r:id="rId16"/>
    <p:sldId id="269" r:id="rId17"/>
    <p:sldId id="279" r:id="rId18"/>
    <p:sldId id="280" r:id="rId19"/>
    <p:sldId id="278" r:id="rId20"/>
    <p:sldId id="271" r:id="rId21"/>
    <p:sldId id="272" r:id="rId22"/>
    <p:sldId id="273" r:id="rId23"/>
    <p:sldId id="274" r:id="rId24"/>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clrMru>
    <a:srgbClr val="0000CC"/>
  </p:clrMru>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38" autoAdjust="0"/>
    <p:restoredTop sz="94729" autoAdjust="0"/>
  </p:normalViewPr>
  <p:slideViewPr>
    <p:cSldViewPr>
      <p:cViewPr varScale="1">
        <p:scale>
          <a:sx n="81" d="100"/>
          <a:sy n="81" d="100"/>
        </p:scale>
        <p:origin x="-18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96977"/>
            <a:ext cx="2783708" cy="20959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46863" y="96977"/>
            <a:ext cx="2706775" cy="20959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01462" y="8853069"/>
            <a:ext cx="792878" cy="17987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46863" y="95414"/>
            <a:ext cx="270677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14</a:t>
            </a:fld>
            <a:endParaRPr lang="en-US" sz="1400" b="1" dirty="0"/>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96977"/>
            <a:ext cx="2783708" cy="20959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46863" y="96977"/>
            <a:ext cx="2706775" cy="20959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01462" y="8853069"/>
            <a:ext cx="792878" cy="17987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46863" y="95414"/>
            <a:ext cx="270677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14</a:t>
            </a:fld>
            <a:endParaRPr lang="en-US" sz="1400" b="1" dirty="0"/>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96977"/>
            <a:ext cx="2783708" cy="20959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46863" y="96977"/>
            <a:ext cx="2706775" cy="20959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01462" y="8853069"/>
            <a:ext cx="792878" cy="17987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19</a:t>
            </a:fld>
            <a:endParaRPr lang="en-US"/>
          </a:p>
        </p:txBody>
      </p:sp>
      <p:sp>
        <p:nvSpPr>
          <p:cNvPr id="35844" name="Date Placeholder 3"/>
          <p:cNvSpPr txBox="1">
            <a:spLocks noGrp="1" noChangeArrowheads="1"/>
          </p:cNvSpPr>
          <p:nvPr/>
        </p:nvSpPr>
        <p:spPr bwMode="auto">
          <a:xfrm>
            <a:off x="646863" y="95414"/>
            <a:ext cx="270677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14</a:t>
            </a:fld>
            <a:endParaRPr lang="en-US" sz="1400" b="1" dirty="0"/>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19</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0" name="Shape 10"/>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15-14-0544-00-0mag</a:t>
            </a:r>
            <a:r>
              <a:rPr sz="1400" b="1">
                <a:latin typeface="Times New Roman"/>
                <a:ea typeface="Times New Roman"/>
                <a:cs typeface="Times New Roman"/>
                <a:sym typeface="Times New Roman"/>
              </a:rPr>
              <a:t>&gt;</a:t>
            </a:r>
          </a:p>
        </p:txBody>
      </p:sp>
      <p:sp>
        <p:nvSpPr>
          <p:cNvPr id="11" name="Shape 11"/>
          <p:cNvSpPr/>
          <p:nvPr/>
        </p:nvSpPr>
        <p:spPr>
          <a:xfrm>
            <a:off x="685802" y="6475414"/>
            <a:ext cx="798910"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12" name="Shape 12"/>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13" name="Shape 13"/>
          <p:cNvSpPr>
            <a:spLocks noGrp="1"/>
          </p:cNvSpPr>
          <p:nvPr>
            <p:ph type="title"/>
          </p:nvPr>
        </p:nvSpPr>
        <p:spPr>
          <a:xfrm>
            <a:off x="685802" y="1844676"/>
            <a:ext cx="7772400" cy="2041525"/>
          </a:xfrm>
          <a:prstGeom prst="rect">
            <a:avLst/>
          </a:prstGeom>
        </p:spPr>
        <p:txBody>
          <a:bodyPr/>
          <a:lstStyle/>
          <a:p>
            <a:pPr lvl="0">
              <a:defRPr sz="1800"/>
            </a:pPr>
            <a:r>
              <a:rPr sz="3600"/>
              <a:t>Title Text</a:t>
            </a:r>
          </a:p>
        </p:txBody>
      </p:sp>
      <p:sp>
        <p:nvSpPr>
          <p:cNvPr id="14" name="Shape 14"/>
          <p:cNvSpPr>
            <a:spLocks noGrp="1"/>
          </p:cNvSpPr>
          <p:nvPr>
            <p:ph type="body" idx="1"/>
          </p:nvPr>
        </p:nvSpPr>
        <p:spPr>
          <a:xfrm>
            <a:off x="1371600" y="3886200"/>
            <a:ext cx="6400800" cy="29718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5" name="Shape 15"/>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67" name="Shape 67"/>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15-14-0544-00-0mag</a:t>
            </a:r>
            <a:r>
              <a:rPr sz="1400" b="1">
                <a:latin typeface="Times New Roman"/>
                <a:ea typeface="Times New Roman"/>
                <a:cs typeface="Times New Roman"/>
                <a:sym typeface="Times New Roman"/>
              </a:rPr>
              <a:t>&gt;</a:t>
            </a:r>
          </a:p>
        </p:txBody>
      </p:sp>
      <p:sp>
        <p:nvSpPr>
          <p:cNvPr id="68" name="Shape 68"/>
          <p:cNvSpPr/>
          <p:nvPr/>
        </p:nvSpPr>
        <p:spPr>
          <a:xfrm>
            <a:off x="685801" y="6475414"/>
            <a:ext cx="711200"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69" name="Shape 69"/>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70" name="Shape 70"/>
          <p:cNvSpPr>
            <a:spLocks noGrp="1"/>
          </p:cNvSpPr>
          <p:nvPr>
            <p:ph type="title"/>
          </p:nvPr>
        </p:nvSpPr>
        <p:spPr>
          <a:xfrm>
            <a:off x="685802" y="457200"/>
            <a:ext cx="7772400" cy="1524000"/>
          </a:xfrm>
          <a:prstGeom prst="rect">
            <a:avLst/>
          </a:prstGeom>
        </p:spPr>
        <p:txBody>
          <a:bodyPr/>
          <a:lstStyle/>
          <a:p>
            <a:pPr lvl="0">
              <a:defRPr sz="1800"/>
            </a:pPr>
            <a:r>
              <a:rPr sz="3600"/>
              <a:t>Title Text</a:t>
            </a:r>
          </a:p>
        </p:txBody>
      </p:sp>
      <p:sp>
        <p:nvSpPr>
          <p:cNvPr id="71" name="Shape 71"/>
          <p:cNvSpPr>
            <a:spLocks noGrp="1"/>
          </p:cNvSpPr>
          <p:nvPr>
            <p:ph type="body" idx="1"/>
          </p:nvPr>
        </p:nvSpPr>
        <p:spPr>
          <a:xfrm>
            <a:off x="685802" y="1981200"/>
            <a:ext cx="7772400" cy="4876800"/>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2" name="Shape 72"/>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74" name="Shape 74"/>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15-14-0544-00-0mag</a:t>
            </a:r>
            <a:r>
              <a:rPr sz="1400" b="1">
                <a:latin typeface="Times New Roman"/>
                <a:ea typeface="Times New Roman"/>
                <a:cs typeface="Times New Roman"/>
                <a:sym typeface="Times New Roman"/>
              </a:rPr>
              <a:t>&gt;</a:t>
            </a:r>
          </a:p>
        </p:txBody>
      </p:sp>
      <p:sp>
        <p:nvSpPr>
          <p:cNvPr id="75" name="Shape 75"/>
          <p:cNvSpPr/>
          <p:nvPr/>
        </p:nvSpPr>
        <p:spPr>
          <a:xfrm>
            <a:off x="685801" y="6475414"/>
            <a:ext cx="711200"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76" name="Shape 76"/>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77" name="Shape 77"/>
          <p:cNvSpPr>
            <a:spLocks noGrp="1"/>
          </p:cNvSpPr>
          <p:nvPr>
            <p:ph type="title"/>
          </p:nvPr>
        </p:nvSpPr>
        <p:spPr>
          <a:xfrm>
            <a:off x="6515102" y="0"/>
            <a:ext cx="1943100" cy="6781800"/>
          </a:xfrm>
          <a:prstGeom prst="rect">
            <a:avLst/>
          </a:prstGeom>
        </p:spPr>
        <p:txBody>
          <a:bodyPr/>
          <a:lstStyle/>
          <a:p>
            <a:pPr lvl="0">
              <a:defRPr sz="1800"/>
            </a:pPr>
            <a:r>
              <a:rPr sz="3600"/>
              <a:t>Title Text</a:t>
            </a:r>
          </a:p>
        </p:txBody>
      </p:sp>
      <p:sp>
        <p:nvSpPr>
          <p:cNvPr id="78" name="Shape 78"/>
          <p:cNvSpPr>
            <a:spLocks noGrp="1"/>
          </p:cNvSpPr>
          <p:nvPr>
            <p:ph type="body" idx="1"/>
          </p:nvPr>
        </p:nvSpPr>
        <p:spPr>
          <a:xfrm>
            <a:off x="685802" y="685800"/>
            <a:ext cx="5676900" cy="6172200"/>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9" name="Shape 7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21" name="Shape 21"/>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15-14-0544-00-0mag</a:t>
            </a:r>
            <a:r>
              <a:rPr sz="1400" b="1">
                <a:latin typeface="Times New Roman"/>
                <a:ea typeface="Times New Roman"/>
                <a:cs typeface="Times New Roman"/>
                <a:sym typeface="Times New Roman"/>
              </a:rPr>
              <a:t>&gt;</a:t>
            </a:r>
          </a:p>
        </p:txBody>
      </p:sp>
      <p:sp>
        <p:nvSpPr>
          <p:cNvPr id="22" name="Shape 22"/>
          <p:cNvSpPr/>
          <p:nvPr/>
        </p:nvSpPr>
        <p:spPr>
          <a:xfrm>
            <a:off x="685801" y="6475414"/>
            <a:ext cx="711200"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23" name="Shape 23"/>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24" name="Shape 24"/>
          <p:cNvSpPr>
            <a:spLocks noGrp="1"/>
          </p:cNvSpPr>
          <p:nvPr>
            <p:ph type="title"/>
          </p:nvPr>
        </p:nvSpPr>
        <p:spPr>
          <a:xfrm>
            <a:off x="722315" y="4406901"/>
            <a:ext cx="7772402" cy="1362075"/>
          </a:xfrm>
          <a:prstGeom prst="rect">
            <a:avLst/>
          </a:prstGeom>
        </p:spPr>
        <p:txBody>
          <a:bodyPr anchor="t"/>
          <a:lstStyle>
            <a:lvl1pPr algn="l">
              <a:defRPr sz="4000" b="1" cap="all"/>
            </a:lvl1pPr>
          </a:lstStyle>
          <a:p>
            <a:pPr lvl="0">
              <a:defRPr sz="1800" b="0" cap="none"/>
            </a:pPr>
            <a:r>
              <a:rPr sz="4000" b="1" cap="all"/>
              <a:t>Title Text</a:t>
            </a:r>
          </a:p>
        </p:txBody>
      </p:sp>
      <p:sp>
        <p:nvSpPr>
          <p:cNvPr id="25" name="Shape 25"/>
          <p:cNvSpPr>
            <a:spLocks noGrp="1"/>
          </p:cNvSpPr>
          <p:nvPr>
            <p:ph type="body" idx="1"/>
          </p:nvPr>
        </p:nvSpPr>
        <p:spPr>
          <a:xfrm>
            <a:off x="722315" y="2906717"/>
            <a:ext cx="7772402" cy="1500188"/>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
        <p:nvSpPr>
          <p:cNvPr id="26" name="Shape 2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28" name="Shape 28"/>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15-14-0544-00-0mag</a:t>
            </a:r>
            <a:r>
              <a:rPr sz="1400" b="1">
                <a:latin typeface="Times New Roman"/>
                <a:ea typeface="Times New Roman"/>
                <a:cs typeface="Times New Roman"/>
                <a:sym typeface="Times New Roman"/>
              </a:rPr>
              <a:t>&gt;</a:t>
            </a:r>
          </a:p>
        </p:txBody>
      </p:sp>
      <p:sp>
        <p:nvSpPr>
          <p:cNvPr id="29" name="Shape 29"/>
          <p:cNvSpPr/>
          <p:nvPr/>
        </p:nvSpPr>
        <p:spPr>
          <a:xfrm>
            <a:off x="685801" y="6475414"/>
            <a:ext cx="711200"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30" name="Shape 30"/>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31" name="Shape 31"/>
          <p:cNvSpPr>
            <a:spLocks noGrp="1"/>
          </p:cNvSpPr>
          <p:nvPr>
            <p:ph type="title"/>
          </p:nvPr>
        </p:nvSpPr>
        <p:spPr>
          <a:xfrm>
            <a:off x="685802" y="457200"/>
            <a:ext cx="7772400" cy="1524000"/>
          </a:xfrm>
          <a:prstGeom prst="rect">
            <a:avLst/>
          </a:prstGeom>
        </p:spPr>
        <p:txBody>
          <a:bodyPr/>
          <a:lstStyle/>
          <a:p>
            <a:pPr lvl="0">
              <a:defRPr sz="1800"/>
            </a:pPr>
            <a:r>
              <a:rPr sz="3600"/>
              <a:t>Title Text</a:t>
            </a:r>
          </a:p>
        </p:txBody>
      </p:sp>
      <p:sp>
        <p:nvSpPr>
          <p:cNvPr id="32" name="Shape 32"/>
          <p:cNvSpPr>
            <a:spLocks noGrp="1"/>
          </p:cNvSpPr>
          <p:nvPr>
            <p:ph type="body" idx="1"/>
          </p:nvPr>
        </p:nvSpPr>
        <p:spPr>
          <a:xfrm>
            <a:off x="685802" y="1981200"/>
            <a:ext cx="3810000" cy="4876800"/>
          </a:xfrm>
          <a:prstGeom prst="rect">
            <a:avLst/>
          </a:prstGeom>
        </p:spPr>
        <p:txBody>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35" name="Shape 35"/>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15-14-06323-01-0mag</a:t>
            </a:r>
            <a:r>
              <a:rPr sz="1400" b="1">
                <a:latin typeface="Times New Roman"/>
                <a:ea typeface="Times New Roman"/>
                <a:cs typeface="Times New Roman"/>
                <a:sym typeface="Times New Roman"/>
              </a:rPr>
              <a:t>&gt;</a:t>
            </a:r>
          </a:p>
        </p:txBody>
      </p:sp>
      <p:sp>
        <p:nvSpPr>
          <p:cNvPr id="36" name="Shape 36"/>
          <p:cNvSpPr/>
          <p:nvPr/>
        </p:nvSpPr>
        <p:spPr>
          <a:xfrm>
            <a:off x="685801" y="6475414"/>
            <a:ext cx="711200"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37" name="Shape 37"/>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38" name="Shape 38"/>
          <p:cNvSpPr>
            <a:spLocks noGrp="1"/>
          </p:cNvSpPr>
          <p:nvPr>
            <p:ph type="title"/>
          </p:nvPr>
        </p:nvSpPr>
        <p:spPr>
          <a:xfrm>
            <a:off x="368300" y="396512"/>
            <a:ext cx="8229600" cy="1178656"/>
          </a:xfrm>
          <a:prstGeom prst="rect">
            <a:avLst/>
          </a:prstGeom>
        </p:spPr>
        <p:txBody>
          <a:bodyPr/>
          <a:lstStyle/>
          <a:p>
            <a:pPr lvl="0">
              <a:defRPr sz="1800"/>
            </a:pPr>
            <a:r>
              <a:rPr sz="3600"/>
              <a:t>Title Text</a:t>
            </a:r>
          </a:p>
        </p:txBody>
      </p:sp>
      <p:sp>
        <p:nvSpPr>
          <p:cNvPr id="39" name="Shape 39"/>
          <p:cNvSpPr>
            <a:spLocks noGrp="1"/>
          </p:cNvSpPr>
          <p:nvPr>
            <p:ph type="body" idx="1"/>
          </p:nvPr>
        </p:nvSpPr>
        <p:spPr>
          <a:xfrm>
            <a:off x="457200" y="1435468"/>
            <a:ext cx="4040188" cy="739411"/>
          </a:xfrm>
          <a:prstGeom prst="rect">
            <a:avLst/>
          </a:prstGeom>
        </p:spPr>
        <p:txBody>
          <a:bodyPr anchor="b"/>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pPr lvl="0">
              <a:defRPr sz="1800" b="0"/>
            </a:pPr>
            <a:r>
              <a:rPr sz="2400" b="1"/>
              <a:t>Body Level One</a:t>
            </a:r>
          </a:p>
          <a:p>
            <a:pPr lvl="1">
              <a:defRPr sz="1800" b="0"/>
            </a:pPr>
            <a:r>
              <a:rPr sz="2400" b="1"/>
              <a:t>Body Level Two</a:t>
            </a:r>
          </a:p>
          <a:p>
            <a:pPr lvl="2">
              <a:defRPr sz="1800" b="0"/>
            </a:pPr>
            <a:r>
              <a:rPr sz="2400" b="1"/>
              <a:t>Body Level Three</a:t>
            </a:r>
          </a:p>
          <a:p>
            <a:pPr lvl="3">
              <a:defRPr sz="1800" b="0"/>
            </a:pPr>
            <a:r>
              <a:rPr sz="2400" b="1"/>
              <a:t>Body Level Four</a:t>
            </a:r>
          </a:p>
          <a:p>
            <a:pPr lvl="4">
              <a:defRPr sz="1800" b="0"/>
            </a:pPr>
            <a:r>
              <a:rPr sz="2400" b="1"/>
              <a:t>Body Level Five</a:t>
            </a:r>
          </a:p>
        </p:txBody>
      </p:sp>
      <p:sp>
        <p:nvSpPr>
          <p:cNvPr id="40" name="Shape 40"/>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42" name="Shape 42"/>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15-14-0632-01-0mag</a:t>
            </a:r>
            <a:r>
              <a:rPr sz="1400" b="1">
                <a:latin typeface="Times New Roman"/>
                <a:ea typeface="Times New Roman"/>
                <a:cs typeface="Times New Roman"/>
                <a:sym typeface="Times New Roman"/>
              </a:rPr>
              <a:t>&gt;</a:t>
            </a:r>
          </a:p>
        </p:txBody>
      </p:sp>
      <p:sp>
        <p:nvSpPr>
          <p:cNvPr id="43" name="Shape 43"/>
          <p:cNvSpPr/>
          <p:nvPr/>
        </p:nvSpPr>
        <p:spPr>
          <a:xfrm>
            <a:off x="685802" y="6475414"/>
            <a:ext cx="89153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4" name="Shape 4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45" name="Shape 45"/>
          <p:cNvSpPr>
            <a:spLocks noGrp="1"/>
          </p:cNvSpPr>
          <p:nvPr>
            <p:ph type="title"/>
          </p:nvPr>
        </p:nvSpPr>
        <p:spPr>
          <a:xfrm>
            <a:off x="685802" y="685800"/>
            <a:ext cx="7772400" cy="1066800"/>
          </a:xfrm>
          <a:prstGeom prst="rect">
            <a:avLst/>
          </a:prstGeom>
        </p:spPr>
        <p:txBody>
          <a:bodyPr/>
          <a:lstStyle/>
          <a:p>
            <a:pPr lvl="0">
              <a:defRPr sz="1800"/>
            </a:pPr>
            <a:r>
              <a:rPr sz="3600"/>
              <a:t>Title Text</a:t>
            </a:r>
          </a:p>
        </p:txBody>
      </p:sp>
      <p:sp>
        <p:nvSpPr>
          <p:cNvPr id="46" name="Shape 4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48" name="Shape 48"/>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15-14-0632-01-0mag</a:t>
            </a:r>
            <a:r>
              <a:rPr sz="1400" b="1">
                <a:latin typeface="Times New Roman"/>
                <a:ea typeface="Times New Roman"/>
                <a:cs typeface="Times New Roman"/>
                <a:sym typeface="Times New Roman"/>
              </a:rPr>
              <a:t>&gt;</a:t>
            </a:r>
          </a:p>
        </p:txBody>
      </p:sp>
      <p:sp>
        <p:nvSpPr>
          <p:cNvPr id="49" name="Shape 49"/>
          <p:cNvSpPr/>
          <p:nvPr/>
        </p:nvSpPr>
        <p:spPr>
          <a:xfrm>
            <a:off x="800103" y="6500814"/>
            <a:ext cx="898574"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50" name="Shape 50"/>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1" name="Shape 5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53" name="Shape 53"/>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15-14-0544-00-0mag</a:t>
            </a:r>
            <a:r>
              <a:rPr sz="1400" b="1">
                <a:latin typeface="Times New Roman"/>
                <a:ea typeface="Times New Roman"/>
                <a:cs typeface="Times New Roman"/>
                <a:sym typeface="Times New Roman"/>
              </a:rPr>
              <a:t>&gt;</a:t>
            </a:r>
          </a:p>
        </p:txBody>
      </p:sp>
      <p:sp>
        <p:nvSpPr>
          <p:cNvPr id="54" name="Shape 54"/>
          <p:cNvSpPr/>
          <p:nvPr/>
        </p:nvSpPr>
        <p:spPr>
          <a:xfrm>
            <a:off x="685803" y="6475414"/>
            <a:ext cx="843013"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55" name="Shape 55"/>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6" name="Shape 56"/>
          <p:cNvSpPr>
            <a:spLocks noGrp="1"/>
          </p:cNvSpPr>
          <p:nvPr>
            <p:ph type="title"/>
          </p:nvPr>
        </p:nvSpPr>
        <p:spPr>
          <a:xfrm>
            <a:off x="457204" y="3"/>
            <a:ext cx="3008315" cy="1435100"/>
          </a:xfrm>
          <a:prstGeom prst="rect">
            <a:avLst/>
          </a:prstGeom>
        </p:spPr>
        <p:txBody>
          <a:bodyPr anchor="b"/>
          <a:lstStyle>
            <a:lvl1pPr algn="l">
              <a:defRPr sz="2000" b="1"/>
            </a:lvl1pPr>
          </a:lstStyle>
          <a:p>
            <a:pPr lvl="0">
              <a:defRPr sz="1800" b="0"/>
            </a:pPr>
            <a:r>
              <a:rPr sz="2000" b="1"/>
              <a:t>Title Text</a:t>
            </a:r>
          </a:p>
        </p:txBody>
      </p:sp>
      <p:sp>
        <p:nvSpPr>
          <p:cNvPr id="57" name="Shape 57"/>
          <p:cNvSpPr>
            <a:spLocks noGrp="1"/>
          </p:cNvSpPr>
          <p:nvPr>
            <p:ph type="body" idx="1"/>
          </p:nvPr>
        </p:nvSpPr>
        <p:spPr>
          <a:xfrm>
            <a:off x="2990851" y="1441453"/>
            <a:ext cx="5111749" cy="3784849"/>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8" name="Shape 5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60" name="Shape 60"/>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15-14-0544-00-0mag</a:t>
            </a:r>
            <a:r>
              <a:rPr sz="1400" b="1">
                <a:latin typeface="Times New Roman"/>
                <a:ea typeface="Times New Roman"/>
                <a:cs typeface="Times New Roman"/>
                <a:sym typeface="Times New Roman"/>
              </a:rPr>
              <a:t>&gt;</a:t>
            </a:r>
          </a:p>
        </p:txBody>
      </p:sp>
      <p:sp>
        <p:nvSpPr>
          <p:cNvPr id="61" name="Shape 61"/>
          <p:cNvSpPr/>
          <p:nvPr/>
        </p:nvSpPr>
        <p:spPr>
          <a:xfrm>
            <a:off x="685805" y="6475414"/>
            <a:ext cx="807145"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62" name="Shape 62"/>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63" name="Shape 63"/>
          <p:cNvSpPr>
            <a:spLocks noGrp="1"/>
          </p:cNvSpPr>
          <p:nvPr>
            <p:ph type="title"/>
          </p:nvPr>
        </p:nvSpPr>
        <p:spPr>
          <a:xfrm>
            <a:off x="1792292" y="4800600"/>
            <a:ext cx="5486402" cy="566739"/>
          </a:xfrm>
          <a:prstGeom prst="rect">
            <a:avLst/>
          </a:prstGeom>
        </p:spPr>
        <p:txBody>
          <a:bodyPr anchor="b"/>
          <a:lstStyle>
            <a:lvl1pPr algn="l">
              <a:defRPr sz="2000" b="1"/>
            </a:lvl1pPr>
          </a:lstStyle>
          <a:p>
            <a:pPr lvl="0">
              <a:defRPr sz="1800" b="0"/>
            </a:pPr>
            <a:r>
              <a:rPr sz="2000" b="1"/>
              <a:t>Title Text</a:t>
            </a:r>
          </a:p>
        </p:txBody>
      </p:sp>
      <p:sp>
        <p:nvSpPr>
          <p:cNvPr id="64" name="Shape 64"/>
          <p:cNvSpPr>
            <a:spLocks noGrp="1"/>
          </p:cNvSpPr>
          <p:nvPr>
            <p:ph type="body" idx="1"/>
          </p:nvPr>
        </p:nvSpPr>
        <p:spPr>
          <a:xfrm>
            <a:off x="1792292" y="5367339"/>
            <a:ext cx="5486402" cy="80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65" name="Shape 65"/>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a:latin typeface="Times New Roman"/>
                <a:ea typeface="Times New Roman"/>
                <a:cs typeface="Times New Roman"/>
                <a:sym typeface="Times New Roman"/>
              </a:rPr>
              <a:t>doc.: &lt;</a:t>
            </a:r>
            <a:r>
              <a:rPr sz="1200" b="1">
                <a:latin typeface="Times New Roman"/>
                <a:ea typeface="Times New Roman"/>
                <a:cs typeface="Times New Roman"/>
                <a:sym typeface="Times New Roman"/>
              </a:rPr>
              <a:t>15-14-0632-01-0mag</a:t>
            </a:r>
            <a:r>
              <a:rPr sz="1400" b="1">
                <a:latin typeface="Times New Roman"/>
                <a:ea typeface="Times New Roman"/>
                <a:cs typeface="Times New Roman"/>
                <a:sym typeface="Times New Roman"/>
              </a:rPr>
              <a:t>&gt;</a:t>
            </a:r>
          </a:p>
        </p:txBody>
      </p:sp>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a:p>
        </p:txBody>
      </p:sp>
      <p:sp>
        <p:nvSpPr>
          <p:cNvPr id="8" name="Shape 8"/>
          <p:cNvSpPr/>
          <p:nvPr/>
        </p:nvSpPr>
        <p:spPr>
          <a:xfrm>
            <a:off x="646381" y="502875"/>
            <a:ext cx="765592"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sz="1200" b="1"/>
              <a:t>Nov 2014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84" name="Shape 84"/>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1</a:t>
            </a:fld>
            <a:endParaRPr sz="1200"/>
          </a:p>
        </p:txBody>
      </p:sp>
      <p:sp>
        <p:nvSpPr>
          <p:cNvPr id="85" name="Shape 85"/>
          <p:cNvSpPr/>
          <p:nvPr/>
        </p:nvSpPr>
        <p:spPr>
          <a:xfrm>
            <a:off x="152400" y="609602"/>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a:latin typeface="Times New Roman"/>
              <a:ea typeface="Times New Roman"/>
              <a:cs typeface="Times New Roman"/>
              <a:sym typeface="Times New Roman"/>
            </a:endParaRPr>
          </a:p>
          <a:p>
            <a:pPr lvl="0">
              <a:defRPr sz="1800"/>
            </a:pPr>
            <a:endParaRPr sz="1600">
              <a:latin typeface="Times New Roman"/>
              <a:ea typeface="Times New Roman"/>
              <a:cs typeface="Times New Roman"/>
              <a:sym typeface="Times New Roman"/>
            </a:endParaRPr>
          </a:p>
          <a:p>
            <a:pPr lvl="0">
              <a:defRPr sz="1800"/>
            </a:pPr>
            <a:r>
              <a:rPr sz="1600" b="1">
                <a:latin typeface="Times New Roman"/>
                <a:ea typeface="Times New Roman"/>
                <a:cs typeface="Times New Roman"/>
                <a:sym typeface="Times New Roman"/>
              </a:rPr>
              <a:t>Submission Title:</a:t>
            </a:r>
            <a:r>
              <a:rPr sz="1600">
                <a:latin typeface="Times New Roman"/>
                <a:ea typeface="Times New Roman"/>
                <a:cs typeface="Times New Roman"/>
                <a:sym typeface="Times New Roman"/>
              </a:rPr>
              <a:t> [</a:t>
            </a:r>
            <a:r>
              <a:rPr sz="1600">
                <a:solidFill>
                  <a:srgbClr val="FF0000"/>
                </a:solidFill>
                <a:latin typeface="Times New Roman"/>
                <a:ea typeface="Times New Roman"/>
                <a:cs typeface="Times New Roman"/>
                <a:sym typeface="Times New Roman"/>
              </a:rPr>
              <a:t>SC Opening/ Closing Report for Nov 2014 Session</a:t>
            </a:r>
            <a:r>
              <a:rPr sz="16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lvl="0">
              <a:defRPr sz="1800"/>
            </a:pPr>
            <a:r>
              <a:rPr sz="1600" b="1">
                <a:latin typeface="Times New Roman"/>
                <a:ea typeface="Times New Roman"/>
                <a:cs typeface="Times New Roman"/>
                <a:sym typeface="Times New Roman"/>
              </a:rPr>
              <a:t>Date Submitted: </a:t>
            </a:r>
            <a:r>
              <a:rPr sz="1600">
                <a:latin typeface="Times New Roman"/>
                <a:ea typeface="Times New Roman"/>
                <a:cs typeface="Times New Roman"/>
                <a:sym typeface="Times New Roman"/>
              </a:rPr>
              <a:t>[</a:t>
            </a:r>
            <a:r>
              <a:rPr sz="1600">
                <a:solidFill>
                  <a:srgbClr val="FF0000"/>
                </a:solidFill>
                <a:latin typeface="Times New Roman"/>
                <a:ea typeface="Times New Roman"/>
                <a:cs typeface="Times New Roman"/>
                <a:sym typeface="Times New Roman"/>
              </a:rPr>
              <a:t>3 November 2014</a:t>
            </a:r>
            <a:r>
              <a:rPr sz="16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lvl="0">
              <a:defRPr sz="1800"/>
            </a:pPr>
            <a:r>
              <a:rPr sz="1600" b="1">
                <a:latin typeface="Times New Roman"/>
                <a:ea typeface="Times New Roman"/>
                <a:cs typeface="Times New Roman"/>
                <a:sym typeface="Times New Roman"/>
              </a:rPr>
              <a:t>Source:</a:t>
            </a:r>
            <a:r>
              <a:rPr sz="1600">
                <a:latin typeface="Times New Roman"/>
                <a:ea typeface="Times New Roman"/>
                <a:cs typeface="Times New Roman"/>
                <a:sym typeface="Times New Roman"/>
              </a:rPr>
              <a:t> [</a:t>
            </a:r>
            <a:r>
              <a:rPr sz="1600">
                <a:solidFill>
                  <a:srgbClr val="FF0000"/>
                </a:solidFill>
                <a:latin typeface="Times New Roman"/>
                <a:ea typeface="Times New Roman"/>
                <a:cs typeface="Times New Roman"/>
                <a:sym typeface="Times New Roman"/>
              </a:rPr>
              <a:t>Patrick Kinney</a:t>
            </a:r>
            <a:r>
              <a:rPr sz="1600">
                <a:latin typeface="Times New Roman"/>
                <a:ea typeface="Times New Roman"/>
                <a:cs typeface="Times New Roman"/>
                <a:sym typeface="Times New Roman"/>
              </a:rPr>
              <a:t>] Company [</a:t>
            </a:r>
            <a:r>
              <a:rPr sz="1600">
                <a:solidFill>
                  <a:srgbClr val="FF0000"/>
                </a:solidFill>
                <a:latin typeface="Times New Roman"/>
                <a:ea typeface="Times New Roman"/>
                <a:cs typeface="Times New Roman"/>
                <a:sym typeface="Times New Roman"/>
              </a:rPr>
              <a:t>Kinney Consulting LLC</a:t>
            </a:r>
            <a:r>
              <a:rPr sz="1600">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a:p>
            <a:pPr lvl="0">
              <a:defRPr sz="1800"/>
            </a:pPr>
            <a:r>
              <a:rPr sz="1600">
                <a:latin typeface="Times New Roman"/>
                <a:ea typeface="Times New Roman"/>
                <a:cs typeface="Times New Roman"/>
                <a:sym typeface="Times New Roman"/>
              </a:rPr>
              <a:t>Address [</a:t>
            </a:r>
            <a:r>
              <a:rPr sz="1600">
                <a:solidFill>
                  <a:srgbClr val="FF0000"/>
                </a:solidFill>
                <a:latin typeface="Times New Roman"/>
                <a:ea typeface="Times New Roman"/>
                <a:cs typeface="Times New Roman"/>
                <a:sym typeface="Times New Roman"/>
              </a:rPr>
              <a:t>Chicago area, IL, USA</a:t>
            </a:r>
            <a:r>
              <a:rPr sz="1600">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a:p>
            <a:pPr lvl="0">
              <a:defRPr sz="1800"/>
            </a:pPr>
            <a:r>
              <a:rPr sz="1600">
                <a:latin typeface="Times New Roman"/>
                <a:ea typeface="Times New Roman"/>
                <a:cs typeface="Times New Roman"/>
                <a:sym typeface="Times New Roman"/>
              </a:rPr>
              <a:t>Voice:[</a:t>
            </a:r>
            <a:r>
              <a:rPr sz="1600">
                <a:solidFill>
                  <a:srgbClr val="FF0000"/>
                </a:solidFill>
                <a:latin typeface="Times New Roman"/>
                <a:ea typeface="Times New Roman"/>
                <a:cs typeface="Times New Roman"/>
                <a:sym typeface="Times New Roman"/>
              </a:rPr>
              <a:t>+1.847.960.3715</a:t>
            </a:r>
            <a:r>
              <a:rPr sz="1600">
                <a:latin typeface="Times New Roman"/>
                <a:ea typeface="Times New Roman"/>
                <a:cs typeface="Times New Roman"/>
                <a:sym typeface="Times New Roman"/>
              </a:rPr>
              <a:t>], E-Mail:[</a:t>
            </a:r>
            <a:r>
              <a:rPr sz="1600">
                <a:solidFill>
                  <a:srgbClr val="FF0000"/>
                </a:solidFill>
                <a:latin typeface="Times New Roman"/>
                <a:ea typeface="Times New Roman"/>
                <a:cs typeface="Times New Roman"/>
                <a:sym typeface="Times New Roman"/>
              </a:rPr>
              <a:t>pat.kinney@ieee.org</a:t>
            </a:r>
            <a:r>
              <a:rPr sz="16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lvl="0">
              <a:spcBef>
                <a:spcPts val="600"/>
              </a:spcBef>
              <a:defRPr sz="1800"/>
            </a:pPr>
            <a:r>
              <a:rPr sz="1600" b="1">
                <a:latin typeface="Times New Roman"/>
                <a:ea typeface="Times New Roman"/>
                <a:cs typeface="Times New Roman"/>
                <a:sym typeface="Times New Roman"/>
              </a:rPr>
              <a:t>Re:</a:t>
            </a:r>
            <a:r>
              <a:rPr sz="1600">
                <a:latin typeface="Times New Roman"/>
                <a:ea typeface="Times New Roman"/>
                <a:cs typeface="Times New Roman"/>
                <a:sym typeface="Times New Roman"/>
              </a:rPr>
              <a:t> [SC Opening/Closing Report for Nov 2014 Session</a:t>
            </a:r>
            <a:r>
              <a:rPr sz="1600">
                <a:solidFill>
                  <a:srgbClr val="FF0000"/>
                </a:solidFill>
                <a:latin typeface="Times New Roman"/>
                <a:ea typeface="Times New Roman"/>
                <a:cs typeface="Times New Roman"/>
                <a:sym typeface="Times New Roman"/>
              </a:rPr>
              <a:t>.</a:t>
            </a:r>
            <a:r>
              <a:rPr sz="1600">
                <a:latin typeface="Times New Roman"/>
                <a:ea typeface="Times New Roman"/>
                <a:cs typeface="Times New Roman"/>
                <a:sym typeface="Times New Roman"/>
              </a:rPr>
              <a:t>]</a:t>
            </a:r>
            <a:r>
              <a:rPr sz="1200">
                <a:solidFill>
                  <a:srgbClr val="3333CC"/>
                </a:solidFill>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lvl="0">
              <a:spcBef>
                <a:spcPts val="600"/>
              </a:spcBef>
              <a:defRPr sz="1800"/>
            </a:pPr>
            <a:r>
              <a:rPr sz="1600" b="1">
                <a:latin typeface="Times New Roman"/>
                <a:ea typeface="Times New Roman"/>
                <a:cs typeface="Times New Roman"/>
                <a:sym typeface="Times New Roman"/>
              </a:rPr>
              <a:t>Abstract:</a:t>
            </a:r>
            <a:r>
              <a:rPr sz="1600">
                <a:latin typeface="Times New Roman"/>
                <a:ea typeface="Times New Roman"/>
                <a:cs typeface="Times New Roman"/>
                <a:sym typeface="Times New Roman"/>
              </a:rPr>
              <a:t>	[Opening Report for the Nov Session]</a:t>
            </a:r>
            <a:endParaRPr sz="1200">
              <a:latin typeface="Times New Roman"/>
              <a:ea typeface="Times New Roman"/>
              <a:cs typeface="Times New Roman"/>
              <a:sym typeface="Times New Roman"/>
            </a:endParaRPr>
          </a:p>
          <a:p>
            <a:pPr lvl="0">
              <a:spcBef>
                <a:spcPts val="600"/>
              </a:spcBef>
              <a:defRPr sz="1800"/>
            </a:pPr>
            <a:r>
              <a:rPr sz="1600" b="1">
                <a:latin typeface="Times New Roman"/>
                <a:ea typeface="Times New Roman"/>
                <a:cs typeface="Times New Roman"/>
                <a:sym typeface="Times New Roman"/>
              </a:rPr>
              <a:t>Purpose:</a:t>
            </a:r>
            <a:r>
              <a:rPr sz="1600">
                <a:latin typeface="Times New Roman"/>
                <a:ea typeface="Times New Roman"/>
                <a:cs typeface="Times New Roman"/>
                <a:sym typeface="Times New Roman"/>
              </a:rPr>
              <a:t>	[]</a:t>
            </a:r>
          </a:p>
          <a:p>
            <a:pPr lvl="0">
              <a:defRPr sz="1800"/>
            </a:pPr>
            <a:r>
              <a:rPr sz="1600" b="1">
                <a:latin typeface="Times New Roman"/>
                <a:ea typeface="Times New Roman"/>
                <a:cs typeface="Times New Roman"/>
                <a:sym typeface="Times New Roman"/>
              </a:rPr>
              <a:t>Notice:</a:t>
            </a:r>
            <a:r>
              <a:rPr sz="160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a:latin typeface="Times New Roman"/>
              <a:ea typeface="Times New Roman"/>
              <a:cs typeface="Times New Roman"/>
              <a:sym typeface="Times New Roman"/>
            </a:endParaRPr>
          </a:p>
          <a:p>
            <a:pPr lvl="0">
              <a:defRPr sz="1800"/>
            </a:pPr>
            <a:r>
              <a:rPr sz="1600" b="1">
                <a:latin typeface="Times New Roman"/>
                <a:ea typeface="Times New Roman"/>
                <a:cs typeface="Times New Roman"/>
                <a:sym typeface="Times New Roman"/>
              </a:rPr>
              <a:t>Release:</a:t>
            </a:r>
            <a:r>
              <a:rPr sz="160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xfrm>
            <a:off x="482602" y="177800"/>
            <a:ext cx="7772400" cy="1524000"/>
          </a:xfrm>
          <a:prstGeom prst="rect">
            <a:avLst/>
          </a:prstGeom>
        </p:spPr>
        <p:txBody>
          <a:bodyPr/>
          <a:lstStyle/>
          <a:p>
            <a:pPr lvl="0">
              <a:defRPr sz="1800"/>
            </a:pPr>
            <a:r>
              <a:rPr sz="3600"/>
              <a:t>802.15.4 Revision Core Issues</a:t>
            </a:r>
          </a:p>
        </p:txBody>
      </p:sp>
      <p:sp>
        <p:nvSpPr>
          <p:cNvPr id="147" name="Shape 147"/>
          <p:cNvSpPr>
            <a:spLocks noGrp="1"/>
          </p:cNvSpPr>
          <p:nvPr>
            <p:ph type="body" idx="1"/>
          </p:nvPr>
        </p:nvSpPr>
        <p:spPr>
          <a:xfrm>
            <a:off x="317502" y="1314557"/>
            <a:ext cx="8585202" cy="4801779"/>
          </a:xfrm>
          <a:prstGeom prst="rect">
            <a:avLst/>
          </a:prstGeom>
        </p:spPr>
        <p:txBody>
          <a:bodyPr/>
          <a:lstStyle/>
          <a:p>
            <a:pPr marL="280736" lvl="0" indent="-280736" defTabSz="457200">
              <a:spcBef>
                <a:spcPts val="0"/>
              </a:spcBef>
              <a:buAutoNum type="arabicPeriod"/>
              <a:defRPr sz="1800"/>
            </a:pPr>
            <a:r>
              <a:rPr sz="2100" strike="sngStrike"/>
              <a:t>CSMA/CA flow charts - finished, need to review</a:t>
            </a:r>
          </a:p>
          <a:p>
            <a:pPr marL="591552" lvl="1" indent="-210552" defTabSz="457200">
              <a:spcBef>
                <a:spcPts val="0"/>
              </a:spcBef>
              <a:buChar char="•"/>
              <a:defRPr sz="1800"/>
            </a:pPr>
            <a:r>
              <a:rPr sz="2100">
                <a:solidFill>
                  <a:srgbClr val="00A37A"/>
                </a:solidFill>
              </a:rPr>
              <a:t>done, see 15-14-0645-01</a:t>
            </a:r>
          </a:p>
          <a:p>
            <a:pPr marL="280736" lvl="0" indent="-280736" defTabSz="457200">
              <a:spcBef>
                <a:spcPts val="0"/>
              </a:spcBef>
              <a:buAutoNum type="arabicPeriod" startAt="2"/>
              <a:defRPr sz="1800"/>
            </a:pPr>
            <a:r>
              <a:rPr sz="2100" strike="sngStrike"/>
              <a:t>Merge TVWSPS with RIT and CSL</a:t>
            </a:r>
          </a:p>
          <a:p>
            <a:pPr marL="591552" lvl="1" indent="-210552" defTabSz="457200">
              <a:spcBef>
                <a:spcPts val="0"/>
              </a:spcBef>
              <a:buChar char="•"/>
              <a:defRPr sz="1800"/>
            </a:pPr>
            <a:r>
              <a:rPr sz="2100">
                <a:solidFill>
                  <a:srgbClr val="00A37A"/>
                </a:solidFill>
              </a:rPr>
              <a:t>done, TVWSPS had no inherent advantages, so was deleted</a:t>
            </a:r>
          </a:p>
          <a:p>
            <a:pPr marL="280736" lvl="0" indent="-280736" defTabSz="457200">
              <a:spcBef>
                <a:spcPts val="0"/>
              </a:spcBef>
              <a:buAutoNum type="arabicPeriod" startAt="3"/>
              <a:defRPr sz="1800"/>
            </a:pPr>
            <a:r>
              <a:rPr sz="2100" strike="sngStrike"/>
              <a:t>Fate of GFSK (950 was deleted, 920 band arbitrarily added to it, otherwise it was a PHY without a frequency).</a:t>
            </a:r>
          </a:p>
          <a:p>
            <a:pPr marL="591552" lvl="1" indent="-210552" defTabSz="457200">
              <a:spcBef>
                <a:spcPts val="0"/>
              </a:spcBef>
              <a:buChar char="•"/>
              <a:defRPr sz="1800"/>
            </a:pPr>
            <a:r>
              <a:rPr sz="2100">
                <a:solidFill>
                  <a:srgbClr val="00A37A"/>
                </a:solidFill>
              </a:rPr>
              <a:t>done, leave it alone</a:t>
            </a:r>
          </a:p>
          <a:p>
            <a:pPr marL="280736" lvl="0" indent="-280736" defTabSz="457200">
              <a:spcBef>
                <a:spcPts val="0"/>
              </a:spcBef>
              <a:buAutoNum type="arabicPeriod" startAt="4"/>
              <a:defRPr sz="1800"/>
            </a:pPr>
            <a:r>
              <a:rPr sz="2100" strike="sngStrike"/>
              <a:t>Review of bit ordering</a:t>
            </a:r>
          </a:p>
          <a:p>
            <a:pPr marL="591552" lvl="1" indent="-210552" defTabSz="457200">
              <a:spcBef>
                <a:spcPts val="0"/>
              </a:spcBef>
              <a:buChar char="•"/>
              <a:defRPr sz="1800"/>
            </a:pPr>
            <a:r>
              <a:rPr sz="2100">
                <a:solidFill>
                  <a:srgbClr val="00A37A"/>
                </a:solidFill>
              </a:rPr>
              <a:t>done, Fig 1: delete ellipses, lines 31-32: add sentence stating that “Octet” or “Bit” declaration is not necessary if it’s the same as field to the left.</a:t>
            </a:r>
          </a:p>
          <a:p>
            <a:pPr marL="280736" lvl="0" indent="-280736" defTabSz="457200">
              <a:spcBef>
                <a:spcPts val="0"/>
              </a:spcBef>
              <a:buAutoNum type="arabicPeriod" startAt="5"/>
              <a:defRPr sz="1800"/>
            </a:pPr>
            <a:r>
              <a:rPr sz="2100" strike="sngStrike"/>
              <a:t>Incoming frame security</a:t>
            </a:r>
          </a:p>
          <a:p>
            <a:pPr marL="591552" lvl="1" indent="-210552" defTabSz="457200">
              <a:spcBef>
                <a:spcPts val="0"/>
              </a:spcBef>
              <a:buChar char="•"/>
              <a:defRPr sz="1800"/>
            </a:pPr>
            <a:r>
              <a:rPr sz="2100">
                <a:solidFill>
                  <a:srgbClr val="00A37A"/>
                </a:solidFill>
              </a:rPr>
              <a:t>done, T Kivinen to generate a figure to show frame security flow</a:t>
            </a:r>
          </a:p>
          <a:p>
            <a:pPr marL="280736" lvl="0" indent="-280736" defTabSz="457200">
              <a:spcBef>
                <a:spcPts val="0"/>
              </a:spcBef>
              <a:buAutoNum type="arabicPeriod" startAt="6"/>
              <a:defRPr sz="1800"/>
            </a:pPr>
            <a:r>
              <a:rPr sz="2100"/>
              <a:t>PICS; review and correct</a:t>
            </a:r>
          </a:p>
          <a:p>
            <a:pPr marL="591552" lvl="1" indent="-210552" defTabSz="457200">
              <a:spcBef>
                <a:spcPts val="0"/>
              </a:spcBef>
              <a:buChar char="•"/>
              <a:defRPr sz="1800"/>
            </a:pPr>
            <a:r>
              <a:rPr sz="2100"/>
              <a:t>TBD</a:t>
            </a:r>
          </a:p>
        </p:txBody>
      </p:sp>
      <p:sp>
        <p:nvSpPr>
          <p:cNvPr id="148" name="Shape 148"/>
          <p:cNvSpPr>
            <a:spLocks noGrp="1"/>
          </p:cNvSpPr>
          <p:nvPr>
            <p:ph type="sldNum" sz="quarter" idx="2"/>
          </p:nvPr>
        </p:nvSpPr>
        <p:spPr>
          <a:xfrm>
            <a:off x="4527552"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10</a:t>
            </a:fld>
            <a:endParaRPr sz="120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p:cNvSpPr>
          <p:nvPr>
            <p:ph type="title"/>
          </p:nvPr>
        </p:nvSpPr>
        <p:spPr>
          <a:prstGeom prst="rect">
            <a:avLst/>
          </a:prstGeom>
        </p:spPr>
        <p:txBody>
          <a:bodyPr/>
          <a:lstStyle/>
          <a:p>
            <a:pPr lvl="0">
              <a:defRPr sz="1800"/>
            </a:pPr>
            <a:r>
              <a:rPr sz="3600"/>
              <a:t>802.15.4 Revision Core Issues (Cont’d)</a:t>
            </a:r>
          </a:p>
        </p:txBody>
      </p:sp>
      <p:sp>
        <p:nvSpPr>
          <p:cNvPr id="151" name="Shape 151"/>
          <p:cNvSpPr>
            <a:spLocks noGrp="1"/>
          </p:cNvSpPr>
          <p:nvPr>
            <p:ph type="body" idx="1"/>
          </p:nvPr>
        </p:nvSpPr>
        <p:spPr>
          <a:xfrm>
            <a:off x="299258" y="1446733"/>
            <a:ext cx="8545488" cy="4757731"/>
          </a:xfrm>
          <a:prstGeom prst="rect">
            <a:avLst/>
          </a:prstGeom>
        </p:spPr>
        <p:txBody>
          <a:bodyPr/>
          <a:lstStyle/>
          <a:p>
            <a:pPr marL="279400" lvl="0" indent="-279400">
              <a:buAutoNum type="arabicPeriod" startAt="7"/>
              <a:defRPr sz="1800"/>
            </a:pPr>
            <a:r>
              <a:rPr sz="2100" strike="sngStrike"/>
              <a:t>ACK review and corrections (are we using it correctly in the text now?  There really are only 2 left).</a:t>
            </a:r>
            <a:r>
              <a:rPr sz="2100"/>
              <a:t> </a:t>
            </a:r>
          </a:p>
          <a:p>
            <a:pPr marL="591552" lvl="1" indent="-210552">
              <a:buChar char="•"/>
              <a:defRPr sz="1800"/>
            </a:pPr>
            <a:r>
              <a:rPr sz="2100">
                <a:solidFill>
                  <a:srgbClr val="00A37A"/>
                </a:solidFill>
              </a:rPr>
              <a:t>Done, no changes necessary</a:t>
            </a:r>
          </a:p>
          <a:p>
            <a:pPr marL="280736" lvl="0" indent="-280736" defTabSz="457200">
              <a:spcBef>
                <a:spcPts val="0"/>
              </a:spcBef>
              <a:buAutoNum type="arabicPeriod" startAt="8"/>
              <a:defRPr sz="1800"/>
            </a:pPr>
            <a:r>
              <a:rPr sz="2100" strike="sngStrike"/>
              <a:t>Review PHYs to verify correct use of CCA methods</a:t>
            </a:r>
          </a:p>
          <a:p>
            <a:pPr marL="591552" lvl="1" indent="-210552" defTabSz="457200">
              <a:spcBef>
                <a:spcPts val="0"/>
              </a:spcBef>
              <a:buChar char="•"/>
              <a:defRPr sz="1800"/>
            </a:pPr>
            <a:r>
              <a:rPr sz="2100">
                <a:solidFill>
                  <a:srgbClr val="00A37A"/>
                </a:solidFill>
              </a:rPr>
              <a:t>change the following text to “Shall use one of the following CCA modes: 1, 2, 3, 4 as described in 10.2.7” to: 12.3.14, 13.3.14, 14.4.14, 15.4.12, 16.4.14, 17.3.13, 18.5.9 (add), 20.6.15, 21.5.14, 22.5.13, 23.4.9 (add), 24.4.9 (add), 25.3.10, 26.4.9 (add), 27.5.7 (add), 28.8.11</a:t>
            </a:r>
          </a:p>
          <a:p>
            <a:pPr marL="632605" lvl="0" indent="-342899">
              <a:defRPr sz="1800"/>
            </a:pPr>
            <a:r>
              <a:rPr sz="2100">
                <a:solidFill>
                  <a:srgbClr val="00A37A"/>
                </a:solidFill>
              </a:rPr>
              <a:t>add the following text to 19.9: “Shall use CCA mode 4 as described in 10.2.7</a:t>
            </a:r>
          </a:p>
          <a:p>
            <a:pPr marL="280736" lvl="0" indent="-280736" defTabSz="457200">
              <a:spcBef>
                <a:spcPts val="0"/>
              </a:spcBef>
              <a:buAutoNum type="arabicPeriod" startAt="9"/>
              <a:defRPr sz="1800"/>
            </a:pPr>
            <a:r>
              <a:rPr sz="2100" strike="sngStrike"/>
              <a:t>IE usage:  each one that is defined should have a spot in which its use is identified.</a:t>
            </a:r>
          </a:p>
          <a:p>
            <a:pPr marL="591552" lvl="1" indent="-210552">
              <a:buChar char="•"/>
              <a:defRPr sz="1800"/>
            </a:pPr>
            <a:r>
              <a:rPr sz="2100">
                <a:solidFill>
                  <a:srgbClr val="00A37A"/>
                </a:solidFill>
              </a:rPr>
              <a:t>Done, no changes necessary</a:t>
            </a:r>
          </a:p>
        </p:txBody>
      </p:sp>
      <p:sp>
        <p:nvSpPr>
          <p:cNvPr id="152" name="Shape 152"/>
          <p:cNvSpPr>
            <a:spLocks noGrp="1"/>
          </p:cNvSpPr>
          <p:nvPr>
            <p:ph type="sldNum" sz="quarter" idx="2"/>
          </p:nvPr>
        </p:nvSpPr>
        <p:spPr>
          <a:xfrm>
            <a:off x="4530380"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11</a:t>
            </a:fld>
            <a:endParaRPr sz="120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prstGeom prst="rect">
            <a:avLst/>
          </a:prstGeom>
        </p:spPr>
        <p:txBody>
          <a:bodyPr/>
          <a:lstStyle/>
          <a:p>
            <a:pPr lvl="0">
              <a:defRPr sz="1800"/>
            </a:pPr>
            <a:r>
              <a:rPr sz="3600"/>
              <a:t>802.15.4 Revision Core Issues (Cont’d)</a:t>
            </a:r>
          </a:p>
        </p:txBody>
      </p:sp>
      <p:sp>
        <p:nvSpPr>
          <p:cNvPr id="155" name="Shape 155"/>
          <p:cNvSpPr>
            <a:spLocks noGrp="1"/>
          </p:cNvSpPr>
          <p:nvPr>
            <p:ph type="body" idx="1"/>
          </p:nvPr>
        </p:nvSpPr>
        <p:spPr>
          <a:xfrm>
            <a:off x="489734" y="1470529"/>
            <a:ext cx="8346199" cy="4876801"/>
          </a:xfrm>
          <a:prstGeom prst="rect">
            <a:avLst/>
          </a:prstGeom>
        </p:spPr>
        <p:txBody>
          <a:bodyPr/>
          <a:lstStyle/>
          <a:p>
            <a:pPr marL="280736" lvl="0" indent="-280736" defTabSz="457200">
              <a:spcBef>
                <a:spcPts val="0"/>
              </a:spcBef>
              <a:buAutoNum type="arabicPeriod" startAt="10"/>
              <a:defRPr sz="1800"/>
            </a:pPr>
            <a:r>
              <a:rPr sz="2100" strike="sngStrike"/>
              <a:t>TSCH default values for 900 MHz SUN</a:t>
            </a:r>
          </a:p>
          <a:p>
            <a:pPr marL="591552" lvl="1" indent="-210552" defTabSz="457200">
              <a:spcBef>
                <a:spcPts val="0"/>
              </a:spcBef>
              <a:buChar char="•"/>
              <a:defRPr sz="1800"/>
            </a:pPr>
            <a:r>
              <a:rPr sz="2100">
                <a:solidFill>
                  <a:srgbClr val="00A37A"/>
                </a:solidFill>
              </a:rPr>
              <a:t>Change 2.4 GHz default for macTsRxOffset to 1020 µs</a:t>
            </a:r>
          </a:p>
          <a:p>
            <a:pPr marL="591552" lvl="1" indent="-210552" defTabSz="457200">
              <a:spcBef>
                <a:spcPts val="0"/>
              </a:spcBef>
              <a:buChar char="•"/>
              <a:defRPr sz="1800"/>
            </a:pPr>
            <a:r>
              <a:rPr sz="2100">
                <a:solidFill>
                  <a:srgbClr val="00A37A"/>
                </a:solidFill>
              </a:rPr>
              <a:t>Change 900 MHz defaults for 50 kb/s over-the-air data rate with 1280 octet payloads </a:t>
            </a:r>
          </a:p>
          <a:p>
            <a:pPr marL="280736" lvl="0" indent="-280736" defTabSz="457200">
              <a:spcBef>
                <a:spcPts val="0"/>
              </a:spcBef>
              <a:buAutoNum type="arabicPeriod" startAt="11"/>
              <a:defRPr sz="1800"/>
            </a:pPr>
            <a:r>
              <a:rPr sz="2100"/>
              <a:t>Scrub the MAC and PHY variables and constants for normative use</a:t>
            </a:r>
          </a:p>
          <a:p>
            <a:pPr marL="985921" lvl="1" indent="-350921" defTabSz="457200">
              <a:spcBef>
                <a:spcPts val="0"/>
              </a:spcBef>
              <a:buAutoNum type="alphaLcPeriod"/>
              <a:defRPr sz="1800"/>
            </a:pPr>
            <a:r>
              <a:rPr sz="2100"/>
              <a:t>MAC: PIB attributes, constants</a:t>
            </a:r>
          </a:p>
          <a:p>
            <a:pPr marL="985921" lvl="1" indent="-350921" defTabSz="457200">
              <a:spcBef>
                <a:spcPts val="0"/>
              </a:spcBef>
              <a:buAutoNum type="alphaLcPeriod"/>
              <a:defRPr sz="1800"/>
            </a:pPr>
            <a:r>
              <a:rPr sz="2100"/>
              <a:t>PHY: attributes, constants, </a:t>
            </a:r>
            <a:r>
              <a:rPr sz="2100" smtClean="0"/>
              <a:t>elements</a:t>
            </a:r>
            <a:endParaRPr lang="en-US" sz="2100" dirty="0" smtClean="0"/>
          </a:p>
          <a:p>
            <a:pPr marL="350838" indent="-350838" defTabSz="457200">
              <a:spcBef>
                <a:spcPts val="0"/>
              </a:spcBef>
              <a:buAutoNum type="arabicPeriod" startAt="11"/>
              <a:defRPr sz="1800"/>
            </a:pPr>
            <a:r>
              <a:rPr lang="en-US" sz="2100" dirty="0" smtClean="0"/>
              <a:t> </a:t>
            </a:r>
            <a:r>
              <a:rPr lang="en-US" sz="2100" dirty="0" smtClean="0"/>
              <a:t>Review and modify document as to how and when </a:t>
            </a:r>
            <a:r>
              <a:rPr lang="en-US" sz="2100" dirty="0" err="1" smtClean="0"/>
              <a:t>Frame_Too_Long</a:t>
            </a:r>
            <a:r>
              <a:rPr lang="en-US" sz="2100" dirty="0" smtClean="0"/>
              <a:t>  is determined, when Status is sent to higher layer. Also safe frame size is obsolete, delete?  What about IEs, how are they accounted for?</a:t>
            </a:r>
            <a:endParaRPr sz="2100"/>
          </a:p>
        </p:txBody>
      </p:sp>
      <p:sp>
        <p:nvSpPr>
          <p:cNvPr id="156" name="Shape 156"/>
          <p:cNvSpPr>
            <a:spLocks noGrp="1"/>
          </p:cNvSpPr>
          <p:nvPr>
            <p:ph type="sldNum" sz="quarter" idx="2"/>
          </p:nvPr>
        </p:nvSpPr>
        <p:spPr>
          <a:xfrm>
            <a:off x="4527552"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12</a:t>
            </a:fld>
            <a:endParaRPr sz="120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xfrm>
            <a:off x="685802" y="457203"/>
            <a:ext cx="7772400" cy="603796"/>
          </a:xfrm>
          <a:prstGeom prst="rect">
            <a:avLst/>
          </a:prstGeom>
        </p:spPr>
        <p:txBody>
          <a:bodyPr/>
          <a:lstStyle/>
          <a:p>
            <a:pPr lvl="0">
              <a:defRPr sz="1800"/>
            </a:pPr>
            <a:r>
              <a:rPr sz="3600"/>
              <a:t>802.15.4 Revision Voting Result</a:t>
            </a:r>
          </a:p>
        </p:txBody>
      </p:sp>
      <p:sp>
        <p:nvSpPr>
          <p:cNvPr id="159" name="Shape 159"/>
          <p:cNvSpPr>
            <a:spLocks noGrp="1"/>
          </p:cNvSpPr>
          <p:nvPr>
            <p:ph type="body" idx="1"/>
          </p:nvPr>
        </p:nvSpPr>
        <p:spPr>
          <a:xfrm>
            <a:off x="685800" y="1198810"/>
            <a:ext cx="7772400" cy="5608391"/>
          </a:xfrm>
          <a:prstGeom prst="rect">
            <a:avLst/>
          </a:prstGeom>
        </p:spPr>
        <p:txBody>
          <a:bodyPr lIns="50800" tIns="50800" rIns="50800" bIns="50800" numCol="3" spcCol="321705"/>
          <a:lstStyle/>
          <a:p>
            <a:pPr marL="0" lvl="0" indent="0">
              <a:spcBef>
                <a:spcPts val="500"/>
              </a:spcBef>
              <a:buSzTx/>
              <a:buNone/>
              <a:defRPr sz="1800"/>
            </a:pPr>
            <a:endParaRPr sz="2400" b="1"/>
          </a:p>
          <a:p>
            <a:pPr marL="0" lvl="0" indent="0">
              <a:spcBef>
                <a:spcPts val="500"/>
              </a:spcBef>
              <a:buSzTx/>
              <a:buNone/>
              <a:defRPr sz="1800"/>
            </a:pPr>
            <a:r>
              <a:rPr sz="2400" b="1" smtClean="0"/>
              <a:t>Voting</a:t>
            </a:r>
            <a:r>
              <a:rPr lang="en-US" sz="2400" b="1" dirty="0" smtClean="0"/>
              <a:t> </a:t>
            </a:r>
            <a:r>
              <a:rPr sz="2400" b="1" smtClean="0"/>
              <a:t>Members</a:t>
            </a:r>
            <a:endParaRPr sz="2400" b="1"/>
          </a:p>
          <a:p>
            <a:pPr marL="0" lvl="0" indent="0">
              <a:spcBef>
                <a:spcPts val="500"/>
              </a:spcBef>
              <a:buSzTx/>
              <a:buNone/>
              <a:defRPr sz="1800"/>
            </a:pPr>
            <a:r>
              <a:rPr sz="2400" b="1" smtClean="0"/>
              <a:t>Voted</a:t>
            </a:r>
            <a:endParaRPr sz="2400" b="1"/>
          </a:p>
          <a:p>
            <a:pPr marL="0" lvl="0" indent="0">
              <a:spcBef>
                <a:spcPts val="500"/>
              </a:spcBef>
              <a:buSzTx/>
              <a:buNone/>
              <a:defRPr sz="1800"/>
            </a:pPr>
            <a:r>
              <a:rPr sz="2400" b="1"/>
              <a:t>Yes</a:t>
            </a:r>
          </a:p>
          <a:p>
            <a:pPr marL="0" lvl="0" indent="0">
              <a:spcBef>
                <a:spcPts val="500"/>
              </a:spcBef>
              <a:buSzTx/>
              <a:buNone/>
              <a:defRPr sz="1800"/>
            </a:pPr>
            <a:r>
              <a:rPr sz="2400" b="1"/>
              <a:t>Abstain</a:t>
            </a:r>
          </a:p>
          <a:p>
            <a:pPr marL="0" lvl="0" indent="0">
              <a:spcBef>
                <a:spcPts val="500"/>
              </a:spcBef>
              <a:buSzTx/>
              <a:buNone/>
              <a:defRPr sz="1800"/>
            </a:pPr>
            <a:r>
              <a:rPr sz="2400" b="1"/>
              <a:t>No</a:t>
            </a:r>
          </a:p>
          <a:p>
            <a:pPr marL="0" lvl="0" indent="0">
              <a:spcBef>
                <a:spcPts val="500"/>
              </a:spcBef>
              <a:buSzTx/>
              <a:buNone/>
              <a:defRPr sz="1800"/>
            </a:pPr>
            <a:r>
              <a:rPr sz="2400" b="1"/>
              <a:t>% Voters</a:t>
            </a:r>
          </a:p>
          <a:p>
            <a:pPr marL="0" lvl="0" indent="0">
              <a:spcBef>
                <a:spcPts val="500"/>
              </a:spcBef>
              <a:buSzTx/>
              <a:buNone/>
              <a:defRPr sz="1800"/>
            </a:pPr>
            <a:r>
              <a:rPr sz="2400" b="1"/>
              <a:t>% Yes</a:t>
            </a:r>
          </a:p>
          <a:p>
            <a:pPr marL="0" lvl="0" indent="0">
              <a:spcBef>
                <a:spcPts val="500"/>
              </a:spcBef>
              <a:buSzTx/>
              <a:buNone/>
              <a:defRPr sz="1800"/>
            </a:pPr>
            <a:r>
              <a:rPr sz="2400" b="1"/>
              <a:t>% Abstain</a:t>
            </a:r>
          </a:p>
          <a:p>
            <a:pPr marL="0" lvl="0" indent="0">
              <a:spcBef>
                <a:spcPts val="500"/>
              </a:spcBef>
              <a:buSzTx/>
              <a:buNone/>
              <a:defRPr sz="1800"/>
            </a:pPr>
            <a:r>
              <a:rPr sz="2400" b="1"/>
              <a:t># of </a:t>
            </a:r>
            <a:r>
              <a:rPr sz="2400" b="1" smtClean="0"/>
              <a:t>Comments</a:t>
            </a:r>
            <a:endParaRPr lang="en-US" sz="2400" b="1" dirty="0" smtClean="0"/>
          </a:p>
          <a:p>
            <a:pPr marL="0" lvl="0" indent="0">
              <a:spcBef>
                <a:spcPts val="500"/>
              </a:spcBef>
              <a:buSzTx/>
              <a:buNone/>
              <a:defRPr sz="1800"/>
            </a:pPr>
            <a:endParaRPr sz="2400" b="1" smtClean="0"/>
          </a:p>
          <a:p>
            <a:pPr marL="0" lvl="0" indent="0">
              <a:spcBef>
                <a:spcPts val="500"/>
              </a:spcBef>
              <a:buSzTx/>
              <a:buNone/>
              <a:defRPr sz="1800"/>
            </a:pPr>
            <a:endParaRPr sz="2400" b="1" smtClean="0"/>
          </a:p>
          <a:p>
            <a:pPr marL="819150" lvl="2" indent="0">
              <a:spcBef>
                <a:spcPts val="500"/>
              </a:spcBef>
              <a:buSzTx/>
              <a:buNone/>
              <a:defRPr sz="1800"/>
            </a:pPr>
            <a:r>
              <a:rPr sz="2400" b="1" smtClean="0"/>
              <a:t>LB94</a:t>
            </a:r>
            <a:endParaRPr sz="2400" b="1"/>
          </a:p>
          <a:p>
            <a:pPr marL="819150" lvl="2" indent="0">
              <a:spcBef>
                <a:spcPts val="500"/>
              </a:spcBef>
              <a:buSzTx/>
              <a:buNone/>
              <a:defRPr sz="1800"/>
            </a:pPr>
            <a:endParaRPr lang="en-US" sz="2400" b="1" dirty="0" smtClean="0"/>
          </a:p>
          <a:p>
            <a:pPr marL="819150" lvl="2" indent="0">
              <a:spcBef>
                <a:spcPts val="500"/>
              </a:spcBef>
              <a:buSzTx/>
              <a:buNone/>
              <a:defRPr sz="1800"/>
            </a:pPr>
            <a:r>
              <a:rPr sz="2400" b="1" smtClean="0"/>
              <a:t>121</a:t>
            </a:r>
            <a:endParaRPr sz="2400" b="1"/>
          </a:p>
          <a:p>
            <a:pPr marL="819150" lvl="2" indent="0">
              <a:spcBef>
                <a:spcPts val="500"/>
              </a:spcBef>
              <a:buSzTx/>
              <a:buNone/>
              <a:defRPr sz="1800"/>
            </a:pPr>
            <a:r>
              <a:rPr sz="2400" b="1" smtClean="0"/>
              <a:t>8</a:t>
            </a:r>
            <a:r>
              <a:rPr lang="en-US" sz="2400" b="1" dirty="0" smtClean="0"/>
              <a:t>6</a:t>
            </a:r>
            <a:endParaRPr sz="2400" b="1"/>
          </a:p>
          <a:p>
            <a:pPr marL="819150" lvl="2" indent="0">
              <a:spcBef>
                <a:spcPts val="500"/>
              </a:spcBef>
              <a:buSzTx/>
              <a:buNone/>
              <a:defRPr sz="1800"/>
            </a:pPr>
            <a:r>
              <a:rPr sz="2400" b="1" smtClean="0"/>
              <a:t>6</a:t>
            </a:r>
            <a:r>
              <a:rPr lang="en-US" sz="2400" b="1" dirty="0" smtClean="0"/>
              <a:t>5</a:t>
            </a:r>
            <a:endParaRPr sz="2400" b="1"/>
          </a:p>
          <a:p>
            <a:pPr marL="819150" lvl="2" indent="0">
              <a:spcBef>
                <a:spcPts val="500"/>
              </a:spcBef>
              <a:buSzTx/>
              <a:buNone/>
              <a:defRPr sz="1800"/>
            </a:pPr>
            <a:r>
              <a:rPr lang="en-US" sz="2400" b="1" dirty="0" smtClean="0"/>
              <a:t>4</a:t>
            </a:r>
            <a:endParaRPr sz="2400" b="1"/>
          </a:p>
          <a:p>
            <a:pPr marL="819150" lvl="2" indent="0">
              <a:spcBef>
                <a:spcPts val="500"/>
              </a:spcBef>
              <a:buSzTx/>
              <a:buNone/>
              <a:defRPr sz="1800"/>
            </a:pPr>
            <a:r>
              <a:rPr sz="2400" b="1"/>
              <a:t>17</a:t>
            </a:r>
          </a:p>
          <a:p>
            <a:pPr marL="819150" lvl="2" indent="0">
              <a:spcBef>
                <a:spcPts val="500"/>
              </a:spcBef>
              <a:buSzTx/>
              <a:buNone/>
              <a:defRPr sz="1800"/>
            </a:pPr>
            <a:r>
              <a:rPr lang="en-US" sz="2400" b="1" dirty="0" smtClean="0"/>
              <a:t>71</a:t>
            </a:r>
            <a:endParaRPr sz="2400" b="1"/>
          </a:p>
          <a:p>
            <a:pPr marL="819150" lvl="2" indent="0">
              <a:spcBef>
                <a:spcPts val="500"/>
              </a:spcBef>
              <a:buSzTx/>
              <a:buNone/>
              <a:defRPr sz="1800"/>
            </a:pPr>
            <a:r>
              <a:rPr sz="2400" b="1" smtClean="0"/>
              <a:t>7</a:t>
            </a:r>
            <a:r>
              <a:rPr lang="en-US" sz="2400" b="1" dirty="0" smtClean="0"/>
              <a:t>9</a:t>
            </a:r>
            <a:endParaRPr sz="2400" b="1"/>
          </a:p>
          <a:p>
            <a:pPr marL="819150" lvl="2" indent="0">
              <a:spcBef>
                <a:spcPts val="500"/>
              </a:spcBef>
              <a:buSzTx/>
              <a:buNone/>
              <a:defRPr sz="1800"/>
            </a:pPr>
            <a:r>
              <a:rPr sz="2400" b="1"/>
              <a:t>3.6</a:t>
            </a:r>
          </a:p>
          <a:p>
            <a:pPr marL="819150" lvl="2" indent="0">
              <a:spcBef>
                <a:spcPts val="500"/>
              </a:spcBef>
              <a:buSzTx/>
              <a:buNone/>
              <a:defRPr sz="1800"/>
            </a:pPr>
            <a:r>
              <a:rPr sz="2400" b="1"/>
              <a:t>863</a:t>
            </a:r>
          </a:p>
          <a:p>
            <a:pPr marL="0" lvl="0" indent="0">
              <a:spcBef>
                <a:spcPts val="500"/>
              </a:spcBef>
              <a:buSzTx/>
              <a:buNone/>
              <a:defRPr sz="1800"/>
            </a:pPr>
            <a:endParaRPr sz="2400" b="1"/>
          </a:p>
          <a:p>
            <a:pPr marL="0" lvl="0" indent="0">
              <a:spcBef>
                <a:spcPts val="500"/>
              </a:spcBef>
              <a:buSzTx/>
              <a:buNone/>
              <a:defRPr sz="1800"/>
            </a:pPr>
            <a:r>
              <a:rPr sz="2400" b="1" smtClean="0"/>
              <a:t>LB97</a:t>
            </a:r>
            <a:endParaRPr sz="2400" b="1"/>
          </a:p>
          <a:p>
            <a:pPr marL="0" lvl="0" indent="0">
              <a:spcBef>
                <a:spcPts val="500"/>
              </a:spcBef>
              <a:buSzTx/>
              <a:buNone/>
              <a:defRPr sz="1800"/>
            </a:pPr>
            <a:endParaRPr lang="en-US" sz="2400" b="1" dirty="0" smtClean="0"/>
          </a:p>
          <a:p>
            <a:pPr marL="0" lvl="0" indent="0">
              <a:spcBef>
                <a:spcPts val="500"/>
              </a:spcBef>
              <a:buSzTx/>
              <a:buNone/>
              <a:defRPr sz="1800"/>
            </a:pPr>
            <a:r>
              <a:rPr sz="2400" b="1" smtClean="0"/>
              <a:t>121</a:t>
            </a:r>
            <a:endParaRPr sz="2400" b="1"/>
          </a:p>
          <a:p>
            <a:pPr marL="0" lvl="0" indent="0">
              <a:spcBef>
                <a:spcPts val="500"/>
              </a:spcBef>
              <a:buSzTx/>
              <a:buNone/>
              <a:defRPr sz="1800"/>
            </a:pPr>
            <a:r>
              <a:rPr sz="2400" b="1"/>
              <a:t>86</a:t>
            </a:r>
          </a:p>
          <a:p>
            <a:pPr marL="0" lvl="0" indent="0">
              <a:spcBef>
                <a:spcPts val="500"/>
              </a:spcBef>
              <a:buSzTx/>
              <a:buNone/>
              <a:defRPr sz="1800"/>
            </a:pPr>
            <a:r>
              <a:rPr sz="2400" b="1"/>
              <a:t>69</a:t>
            </a:r>
          </a:p>
          <a:p>
            <a:pPr marL="0" lvl="0" indent="0">
              <a:spcBef>
                <a:spcPts val="500"/>
              </a:spcBef>
              <a:buSzTx/>
              <a:buNone/>
              <a:defRPr sz="1800"/>
            </a:pPr>
            <a:r>
              <a:rPr sz="2400" b="1"/>
              <a:t>4</a:t>
            </a:r>
          </a:p>
          <a:p>
            <a:pPr marL="0" lvl="0" indent="0">
              <a:spcBef>
                <a:spcPts val="500"/>
              </a:spcBef>
              <a:buSzTx/>
              <a:buNone/>
              <a:defRPr sz="1800"/>
            </a:pPr>
            <a:r>
              <a:rPr sz="2400" b="1"/>
              <a:t>13</a:t>
            </a:r>
          </a:p>
          <a:p>
            <a:pPr marL="0" lvl="0" indent="0">
              <a:spcBef>
                <a:spcPts val="500"/>
              </a:spcBef>
              <a:buSzTx/>
              <a:buNone/>
              <a:defRPr sz="1800"/>
            </a:pPr>
            <a:r>
              <a:rPr sz="2400" b="1"/>
              <a:t>71</a:t>
            </a:r>
          </a:p>
          <a:p>
            <a:pPr marL="0" lvl="0" indent="0">
              <a:spcBef>
                <a:spcPts val="500"/>
              </a:spcBef>
              <a:buSzTx/>
              <a:buNone/>
              <a:defRPr sz="1800"/>
            </a:pPr>
            <a:r>
              <a:rPr sz="2400" b="1"/>
              <a:t>84</a:t>
            </a:r>
          </a:p>
          <a:p>
            <a:pPr marL="0" lvl="0" indent="0">
              <a:spcBef>
                <a:spcPts val="500"/>
              </a:spcBef>
              <a:buSzTx/>
              <a:buNone/>
              <a:defRPr sz="1800"/>
            </a:pPr>
            <a:r>
              <a:rPr sz="2400" b="1"/>
              <a:t>4.7</a:t>
            </a:r>
          </a:p>
          <a:p>
            <a:pPr marL="0" lvl="0" indent="0">
              <a:spcBef>
                <a:spcPts val="500"/>
              </a:spcBef>
              <a:buSzTx/>
              <a:buNone/>
              <a:defRPr sz="1800"/>
            </a:pPr>
            <a:r>
              <a:rPr sz="2400" b="1"/>
              <a:t>223</a:t>
            </a:r>
          </a:p>
        </p:txBody>
      </p:sp>
      <p:sp>
        <p:nvSpPr>
          <p:cNvPr id="160" name="Shape 160"/>
          <p:cNvSpPr>
            <a:spLocks noGrp="1"/>
          </p:cNvSpPr>
          <p:nvPr>
            <p:ph type="sldNum" sz="quarter" idx="2"/>
          </p:nvPr>
        </p:nvSpPr>
        <p:spPr>
          <a:xfrm>
            <a:off x="4527552"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13</a:t>
            </a:fld>
            <a:endParaRPr sz="120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LB 97 Comment Disposition</a:t>
            </a:r>
            <a:endParaRPr lang="en-US" b="1" dirty="0"/>
          </a:p>
        </p:txBody>
      </p:sp>
      <p:sp>
        <p:nvSpPr>
          <p:cNvPr id="3" name="Text Placeholder 2"/>
          <p:cNvSpPr>
            <a:spLocks noGrp="1"/>
          </p:cNvSpPr>
          <p:nvPr>
            <p:ph type="body" idx="1"/>
          </p:nvPr>
        </p:nvSpPr>
        <p:spPr/>
        <p:txBody>
          <a:bodyPr/>
          <a:lstStyle/>
          <a:p>
            <a:r>
              <a:rPr lang="en-US" dirty="0" smtClean="0"/>
              <a:t>223 Total	</a:t>
            </a:r>
          </a:p>
          <a:p>
            <a:pPr lvl="1"/>
            <a:r>
              <a:rPr lang="en-US" dirty="0" smtClean="0"/>
              <a:t>116 Editorial	</a:t>
            </a:r>
          </a:p>
          <a:p>
            <a:pPr lvl="1"/>
            <a:r>
              <a:rPr lang="en-US" dirty="0" smtClean="0"/>
              <a:t>106 Technical</a:t>
            </a:r>
          </a:p>
          <a:p>
            <a:r>
              <a:rPr lang="en-US" dirty="0" smtClean="0"/>
              <a:t>185 Resolved</a:t>
            </a:r>
          </a:p>
          <a:p>
            <a:r>
              <a:rPr lang="en-US" dirty="0" smtClean="0"/>
              <a:t>39 To Be Resolved (26 marked Tech)</a:t>
            </a:r>
            <a:endParaRPr lang="en-US"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14</a:t>
            </a:fld>
            <a:endParaRPr lang="en-US"/>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Rogue Comment </a:t>
            </a:r>
            <a:r>
              <a:rPr lang="en-US" b="1" dirty="0" smtClean="0"/>
              <a:t>Disposition</a:t>
            </a:r>
            <a:endParaRPr lang="en-US" dirty="0"/>
          </a:p>
        </p:txBody>
      </p:sp>
      <p:sp>
        <p:nvSpPr>
          <p:cNvPr id="3" name="Text Placeholder 2"/>
          <p:cNvSpPr>
            <a:spLocks noGrp="1"/>
          </p:cNvSpPr>
          <p:nvPr>
            <p:ph type="body" idx="1"/>
          </p:nvPr>
        </p:nvSpPr>
        <p:spPr/>
        <p:txBody>
          <a:bodyPr/>
          <a:lstStyle/>
          <a:p>
            <a:pPr>
              <a:buNone/>
            </a:pPr>
            <a:r>
              <a:rPr lang="en-US" dirty="0" smtClean="0"/>
              <a:t>49	Total Rogue Comments</a:t>
            </a:r>
          </a:p>
          <a:p>
            <a:pPr>
              <a:buNone/>
            </a:pPr>
            <a:r>
              <a:rPr lang="en-US" dirty="0" smtClean="0"/>
              <a:t>10	New Rogue Comments</a:t>
            </a:r>
          </a:p>
          <a:p>
            <a:pPr>
              <a:buNone/>
            </a:pPr>
            <a:r>
              <a:rPr lang="en-US" dirty="0" smtClean="0"/>
              <a:t>9		New Rogue Comments Resolved</a:t>
            </a:r>
            <a:endParaRPr lang="en-US"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15</a:t>
            </a:fld>
            <a:endParaRPr lang="en-US"/>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163" name="Shape 163"/>
          <p:cNvSpPr>
            <a:spLocks noGrp="1"/>
          </p:cNvSpPr>
          <p:nvPr>
            <p:ph type="title"/>
          </p:nvPr>
        </p:nvSpPr>
        <p:spPr>
          <a:xfrm>
            <a:off x="685800" y="0"/>
            <a:ext cx="7772400" cy="1066800"/>
          </a:xfrm>
          <a:prstGeom prst="rect">
            <a:avLst/>
          </a:prstGeom>
        </p:spPr>
        <p:txBody>
          <a:bodyPr lIns="0" tIns="0" rIns="0" bIns="0">
            <a:normAutofit/>
          </a:bodyPr>
          <a:lstStyle/>
          <a:p>
            <a:pPr lvl="0">
              <a:defRPr sz="1800"/>
            </a:pPr>
            <a:r>
              <a:rPr lang="en-US" sz="3600" dirty="0" smtClean="0"/>
              <a:t>Revision </a:t>
            </a:r>
            <a:r>
              <a:rPr sz="3600" smtClean="0"/>
              <a:t>Schedule</a:t>
            </a:r>
            <a:endParaRPr sz="3600"/>
          </a:p>
        </p:txBody>
      </p:sp>
      <p:sp>
        <p:nvSpPr>
          <p:cNvPr id="164" name="Shape 164"/>
          <p:cNvSpPr>
            <a:spLocks noGrp="1"/>
          </p:cNvSpPr>
          <p:nvPr>
            <p:ph type="body" idx="1"/>
          </p:nvPr>
        </p:nvSpPr>
        <p:spPr>
          <a:xfrm>
            <a:off x="685804" y="990601"/>
            <a:ext cx="8153395" cy="5486400"/>
          </a:xfrm>
          <a:prstGeom prst="rect">
            <a:avLst/>
          </a:prstGeom>
        </p:spPr>
        <p:txBody>
          <a:bodyPr lIns="0" tIns="0" rIns="0" bIns="0">
            <a:normAutofit fontScale="92500" lnSpcReduction="20000"/>
          </a:bodyPr>
          <a:lstStyle>
            <a:lvl1pPr>
              <a:buFont typeface="Arial"/>
            </a:lvl1pPr>
          </a:lstStyle>
          <a:p>
            <a:r>
              <a:rPr lang="en-US" sz="1900" b="1" dirty="0" smtClean="0">
                <a:solidFill>
                  <a:srgbClr val="0000FF"/>
                </a:solidFill>
              </a:rPr>
              <a:t>Comment collection		 </a:t>
            </a:r>
          </a:p>
          <a:p>
            <a:pPr lvl="1">
              <a:buFont typeface="Arial"/>
              <a:buChar char="•"/>
            </a:pPr>
            <a:r>
              <a:rPr lang="en-US" sz="1900" b="1" dirty="0" smtClean="0">
                <a:solidFill>
                  <a:srgbClr val="0000FF"/>
                </a:solidFill>
              </a:rPr>
              <a:t>Start			23 </a:t>
            </a:r>
            <a:r>
              <a:rPr lang="en-US" sz="1900" b="1" dirty="0" smtClean="0">
                <a:solidFill>
                  <a:srgbClr val="0000FF"/>
                </a:solidFill>
              </a:rPr>
              <a:t>May 2014</a:t>
            </a:r>
            <a:endParaRPr lang="en-US" sz="1900" b="1" dirty="0" smtClean="0">
              <a:solidFill>
                <a:srgbClr val="0000FF"/>
              </a:solidFill>
            </a:endParaRPr>
          </a:p>
          <a:p>
            <a:pPr lvl="1">
              <a:buFont typeface="Arial"/>
              <a:buChar char="•"/>
            </a:pPr>
            <a:r>
              <a:rPr lang="en-US" sz="1900" b="1" dirty="0" smtClean="0">
                <a:solidFill>
                  <a:srgbClr val="0000FF"/>
                </a:solidFill>
              </a:rPr>
              <a:t>End			6 </a:t>
            </a:r>
            <a:r>
              <a:rPr lang="en-US" sz="1900" b="1" dirty="0" smtClean="0">
                <a:solidFill>
                  <a:srgbClr val="0000FF"/>
                </a:solidFill>
              </a:rPr>
              <a:t>June 2014</a:t>
            </a:r>
            <a:endParaRPr lang="en-US" sz="1900" b="1" dirty="0" smtClean="0">
              <a:solidFill>
                <a:srgbClr val="0000FF"/>
              </a:solidFill>
            </a:endParaRPr>
          </a:p>
          <a:p>
            <a:r>
              <a:rPr lang="en-US" sz="1900" b="1" dirty="0" smtClean="0">
                <a:solidFill>
                  <a:srgbClr val="0000FF"/>
                </a:solidFill>
              </a:rPr>
              <a:t>Letter Ballot </a:t>
            </a:r>
          </a:p>
          <a:p>
            <a:pPr lvl="1">
              <a:buFont typeface="Arial"/>
              <a:buChar char="•"/>
            </a:pPr>
            <a:r>
              <a:rPr lang="en-US" sz="1900" b="1" dirty="0" smtClean="0">
                <a:solidFill>
                  <a:srgbClr val="0000FF"/>
                </a:solidFill>
              </a:rPr>
              <a:t>Start			14 </a:t>
            </a:r>
            <a:r>
              <a:rPr lang="en-US" sz="1900" b="1" dirty="0" smtClean="0">
                <a:solidFill>
                  <a:srgbClr val="0000FF"/>
                </a:solidFill>
              </a:rPr>
              <a:t>June 2014</a:t>
            </a:r>
            <a:endParaRPr lang="en-US" sz="1900" b="1" dirty="0" smtClean="0">
              <a:solidFill>
                <a:srgbClr val="0000FF"/>
              </a:solidFill>
            </a:endParaRPr>
          </a:p>
          <a:p>
            <a:pPr lvl="1">
              <a:buFont typeface="Arial"/>
              <a:buChar char="•"/>
            </a:pPr>
            <a:r>
              <a:rPr lang="en-US" sz="1900" b="1" dirty="0" smtClean="0">
                <a:solidFill>
                  <a:srgbClr val="0000FF"/>
                </a:solidFill>
              </a:rPr>
              <a:t>End			13 July </a:t>
            </a:r>
            <a:r>
              <a:rPr lang="en-US" sz="1900" b="1" dirty="0" smtClean="0">
                <a:solidFill>
                  <a:srgbClr val="0000FF"/>
                </a:solidFill>
              </a:rPr>
              <a:t>2014 (San </a:t>
            </a:r>
            <a:r>
              <a:rPr lang="en-US" sz="1900" b="1" dirty="0" smtClean="0">
                <a:solidFill>
                  <a:srgbClr val="0000FF"/>
                </a:solidFill>
              </a:rPr>
              <a:t>Diego)</a:t>
            </a:r>
          </a:p>
          <a:p>
            <a:r>
              <a:rPr lang="en-US" sz="1900" b="1" dirty="0" err="1" smtClean="0"/>
              <a:t>Recirculations</a:t>
            </a:r>
            <a:endParaRPr lang="en-US" sz="1900" b="1" dirty="0" smtClean="0"/>
          </a:p>
          <a:p>
            <a:pPr lvl="1">
              <a:buFont typeface="Arial"/>
              <a:buChar char="•"/>
            </a:pPr>
            <a:r>
              <a:rPr lang="en-US" sz="1900" b="1" dirty="0" smtClean="0">
                <a:solidFill>
                  <a:srgbClr val="0000CC"/>
                </a:solidFill>
              </a:rPr>
              <a:t>Start</a:t>
            </a:r>
            <a:r>
              <a:rPr lang="en-US" sz="1900" b="1" dirty="0" smtClean="0"/>
              <a:t>			</a:t>
            </a:r>
            <a:r>
              <a:rPr lang="en-US" sz="1900" b="1" dirty="0" smtClean="0">
                <a:solidFill>
                  <a:srgbClr val="0000CC"/>
                </a:solidFill>
              </a:rPr>
              <a:t>20 Oct 2014</a:t>
            </a:r>
            <a:endParaRPr lang="en-US" sz="1900" b="1" dirty="0" smtClean="0">
              <a:solidFill>
                <a:srgbClr val="0000CC"/>
              </a:solidFill>
            </a:endParaRPr>
          </a:p>
          <a:p>
            <a:pPr lvl="1">
              <a:buFont typeface="Arial"/>
              <a:buChar char="•"/>
            </a:pPr>
            <a:r>
              <a:rPr lang="en-US" sz="1900" b="1" dirty="0" smtClean="0"/>
              <a:t>End 			</a:t>
            </a:r>
            <a:r>
              <a:rPr lang="en-US" sz="1900" b="1" dirty="0" smtClean="0">
                <a:solidFill>
                  <a:schemeClr val="tx1"/>
                </a:solidFill>
              </a:rPr>
              <a:t>12 Jan 2015</a:t>
            </a:r>
            <a:endParaRPr lang="en-US" sz="1900" b="1" dirty="0" smtClean="0">
              <a:solidFill>
                <a:schemeClr val="tx1"/>
              </a:solidFill>
            </a:endParaRPr>
          </a:p>
          <a:p>
            <a:r>
              <a:rPr lang="en-US" sz="1900" b="1" dirty="0" smtClean="0"/>
              <a:t>Sponsor Ballot</a:t>
            </a:r>
          </a:p>
          <a:p>
            <a:pPr lvl="1">
              <a:buFont typeface="Arial"/>
              <a:buChar char="•"/>
            </a:pPr>
            <a:r>
              <a:rPr lang="en-US" sz="1900" b="1" dirty="0" smtClean="0"/>
              <a:t>Start	 		</a:t>
            </a:r>
            <a:r>
              <a:rPr lang="en-US" sz="1900" b="1" dirty="0" smtClean="0"/>
              <a:t>Mar, 2015</a:t>
            </a:r>
            <a:endParaRPr lang="en-US" sz="1900" b="1" dirty="0" smtClean="0"/>
          </a:p>
          <a:p>
            <a:pPr lvl="1">
              <a:buFont typeface="Arial"/>
              <a:buChar char="•"/>
            </a:pPr>
            <a:r>
              <a:rPr lang="en-US" sz="1900" b="1" dirty="0" smtClean="0"/>
              <a:t>Ends			</a:t>
            </a:r>
            <a:r>
              <a:rPr lang="en-US" sz="1900" b="1" dirty="0" smtClean="0"/>
              <a:t>May, 2015</a:t>
            </a:r>
            <a:endParaRPr lang="en-US" sz="1900" b="1" dirty="0" smtClean="0"/>
          </a:p>
          <a:p>
            <a:r>
              <a:rPr lang="en-US" sz="1900" b="1" dirty="0" err="1" smtClean="0"/>
              <a:t>Recirculations</a:t>
            </a:r>
            <a:r>
              <a:rPr lang="en-US" sz="1900" b="1" dirty="0" smtClean="0"/>
              <a:t>		</a:t>
            </a:r>
          </a:p>
          <a:p>
            <a:pPr lvl="1">
              <a:buFont typeface="Arial"/>
              <a:buChar char="•"/>
            </a:pPr>
            <a:r>
              <a:rPr lang="en-US" sz="1900" b="1" dirty="0" smtClean="0"/>
              <a:t>Start			</a:t>
            </a:r>
            <a:r>
              <a:rPr lang="en-US" sz="1900" b="1" dirty="0" smtClean="0"/>
              <a:t>Jun, 2015</a:t>
            </a:r>
            <a:endParaRPr lang="en-US" sz="1900" b="1" dirty="0" smtClean="0"/>
          </a:p>
          <a:p>
            <a:pPr lvl="1">
              <a:buFont typeface="Arial"/>
              <a:buChar char="•"/>
            </a:pPr>
            <a:r>
              <a:rPr lang="en-US" sz="1900" b="1" dirty="0" smtClean="0"/>
              <a:t>End			</a:t>
            </a:r>
            <a:r>
              <a:rPr lang="en-US" sz="1900" b="1" dirty="0" smtClean="0"/>
              <a:t>Jul, 2015</a:t>
            </a:r>
            <a:r>
              <a:rPr lang="en-US" sz="1900" b="1" dirty="0" smtClean="0"/>
              <a:t>		</a:t>
            </a:r>
          </a:p>
          <a:p>
            <a:r>
              <a:rPr lang="en-US" sz="1900" b="1" dirty="0" smtClean="0"/>
              <a:t>EC submittal 			</a:t>
            </a:r>
            <a:r>
              <a:rPr lang="en-US" sz="1900" b="1" dirty="0" smtClean="0"/>
              <a:t>17 July, 2015 (Hawaii)</a:t>
            </a:r>
            <a:endParaRPr lang="en-US" sz="1900" b="1" dirty="0" smtClean="0"/>
          </a:p>
          <a:p>
            <a:r>
              <a:rPr lang="en-US" sz="1900" b="1" dirty="0" err="1" smtClean="0"/>
              <a:t>RevCom</a:t>
            </a:r>
            <a:r>
              <a:rPr lang="en-US" sz="1900" b="1" dirty="0" smtClean="0"/>
              <a:t>			</a:t>
            </a:r>
            <a:r>
              <a:rPr lang="en-US" sz="1900" b="1" dirty="0" smtClean="0"/>
              <a:t>27 August 2015</a:t>
            </a:r>
            <a:endParaRPr lang="en-US" sz="1900" b="1" dirty="0" smtClean="0"/>
          </a:p>
          <a:p>
            <a:pPr lvl="0">
              <a:buNone/>
              <a:defRPr sz="1800"/>
            </a:pPr>
            <a:endParaRPr sz="3200"/>
          </a:p>
        </p:txBody>
      </p:sp>
      <p:sp>
        <p:nvSpPr>
          <p:cNvPr id="166" name="Shape 166"/>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16</a:t>
            </a:fld>
            <a:endParaRPr sz="120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 2014&gt;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a:t>
            </a:r>
            <a:r>
              <a:rPr lang="en-US" sz="2000" dirty="0" smtClean="0"/>
              <a:t>Kent, Benjamin </a:t>
            </a:r>
            <a:r>
              <a:rPr lang="en-US" sz="2000" dirty="0"/>
              <a:t>Rolfe, Clint Powell, Billy Verso, Kunal </a:t>
            </a:r>
            <a:r>
              <a:rPr lang="en-US" sz="2000" dirty="0" smtClean="0"/>
              <a:t>Shah, </a:t>
            </a:r>
            <a:r>
              <a:rPr lang="en-US" sz="2000" dirty="0" err="1" smtClean="0"/>
              <a:t>Fumihide</a:t>
            </a:r>
            <a:r>
              <a:rPr lang="en-US" sz="2000" dirty="0" smtClean="0"/>
              <a:t> </a:t>
            </a:r>
            <a:r>
              <a:rPr lang="en-US" sz="2000" dirty="0" smtClean="0"/>
              <a:t>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err="1" smtClean="0"/>
              <a:t>Kunal</a:t>
            </a:r>
            <a:r>
              <a:rPr lang="en-US" sz="2000" dirty="0" smtClean="0"/>
              <a:t> Shah moved</a:t>
            </a:r>
            <a:r>
              <a:rPr lang="en-US" sz="2000" dirty="0" smtClean="0"/>
              <a:t>, </a:t>
            </a:r>
            <a:r>
              <a:rPr lang="en-US" sz="2000" dirty="0" smtClean="0"/>
              <a:t>Clint Powell seconded</a:t>
            </a:r>
            <a:r>
              <a:rPr lang="en-US" sz="2000" dirty="0" smtClean="0"/>
              <a:t>.  Upon no opposition the motion carries with unanimous consent.</a:t>
            </a:r>
            <a:endParaRPr lang="en-US" sz="2000" dirty="0"/>
          </a:p>
        </p:txBody>
      </p:sp>
    </p:spTree>
    <p:extLst>
      <p:ext uri="{BB962C8B-B14F-4D97-AF65-F5344CB8AC3E}">
        <p14:creationId xmlns:p14="http://schemas.microsoft.com/office/powerpoint/2010/main" xmlns="" val="1653202607"/>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 2014&gt;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a:t>
            </a:r>
            <a:r>
              <a:rPr lang="en-US" sz="2000" i="1" dirty="0" smtClean="0"/>
              <a:t>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xmlns="" val="1927020498"/>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 2014&gt;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19</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r>
              <a:rPr lang="en-US" sz="2000" b="1" dirty="0" smtClean="0">
                <a:ea typeface="ＭＳ Ｐゴシック" charset="0"/>
                <a:cs typeface="ＭＳ Ｐゴシック" charset="0"/>
              </a:rPr>
              <a:t>:</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Mondays and Wednesdays at 15:00 PST, 17:00 CST, Tuesdays and Thursdays 01:00 EET, 08:00 JST </a:t>
            </a:r>
          </a:p>
          <a:p>
            <a:pPr marL="0" indent="0">
              <a:buNone/>
            </a:pPr>
            <a:r>
              <a:rPr lang="en-US" sz="2000" b="1" dirty="0" smtClean="0">
                <a:latin typeface="+mj-lt"/>
                <a:ea typeface="ＭＳ Ｐゴシック" charset="0"/>
                <a:cs typeface="ＭＳ Ｐゴシック" charset="0"/>
              </a:rPr>
              <a:t>Starts </a:t>
            </a:r>
            <a:r>
              <a:rPr lang="en-US" sz="2000" b="1" dirty="0" smtClean="0">
                <a:latin typeface="+mj-lt"/>
                <a:ea typeface="ＭＳ Ｐゴシック" charset="0"/>
                <a:cs typeface="ＭＳ Ｐゴシック" charset="0"/>
              </a:rPr>
              <a:t>after </a:t>
            </a:r>
            <a:r>
              <a:rPr lang="en-US" sz="2000" b="1" dirty="0" smtClean="0">
                <a:latin typeface="+mj-lt"/>
                <a:ea typeface="ＭＳ Ｐゴシック" charset="0"/>
                <a:cs typeface="ＭＳ Ｐゴシック" charset="0"/>
              </a:rPr>
              <a:t>November session</a:t>
            </a:r>
          </a:p>
          <a:p>
            <a:pPr marL="0" indent="0">
              <a:buNone/>
            </a:pPr>
            <a:r>
              <a:rPr lang="en-US" sz="2000" b="1" dirty="0" smtClean="0">
                <a:latin typeface="+mj-lt"/>
                <a:ea typeface="ＭＳ Ｐゴシック" charset="0"/>
                <a:cs typeface="ＭＳ Ｐゴシック" charset="0"/>
              </a:rPr>
              <a:t>For Dec 8 , Dec 10, Dec 15, Dec 17, Dec 29, 5 Jan 2015, and 7 Jan 2015, and after the January session</a:t>
            </a:r>
            <a:r>
              <a:rPr lang="en-US" sz="2000" b="1" dirty="0" smtClean="0">
                <a:latin typeface="+mj-lt"/>
                <a:ea typeface="ＭＳ Ｐゴシック" charset="0"/>
                <a:cs typeface="ＭＳ Ｐゴシック" charset="0"/>
              </a:rPr>
              <a:t> </a:t>
            </a:r>
            <a:r>
              <a:rPr lang="en-US" sz="2000" b="1" dirty="0" smtClean="0">
                <a:ea typeface="ＭＳ Ｐゴシック" charset="0"/>
                <a:cs typeface="ＭＳ Ｐゴシック" charset="0"/>
              </a:rPr>
              <a:t>t</a:t>
            </a:r>
            <a:r>
              <a:rPr lang="en-US" sz="2000" b="1" dirty="0" smtClean="0">
                <a:ea typeface="ＭＳ Ｐゴシック" charset="0"/>
                <a:cs typeface="ＭＳ Ｐゴシック" charset="0"/>
              </a:rPr>
              <a:t>he calls will be:</a:t>
            </a:r>
          </a:p>
          <a:p>
            <a:pPr marL="0" indent="0">
              <a:buNone/>
            </a:pPr>
            <a:r>
              <a:rPr lang="en-US" sz="2000" b="1" dirty="0" smtClean="0">
                <a:ea typeface="ＭＳ Ｐゴシック" charset="0"/>
                <a:cs typeface="ＭＳ Ｐゴシック" charset="0"/>
              </a:rPr>
              <a:t>Mondays </a:t>
            </a:r>
            <a:r>
              <a:rPr lang="en-US" sz="2000" b="1" dirty="0" smtClean="0">
                <a:ea typeface="ＭＳ Ｐゴシック" charset="0"/>
                <a:cs typeface="ＭＳ Ｐゴシック" charset="0"/>
              </a:rPr>
              <a:t>and Wednesdays at </a:t>
            </a:r>
            <a:r>
              <a:rPr lang="en-US" sz="2000" b="1" dirty="0" smtClean="0">
                <a:ea typeface="ＭＳ Ｐゴシック" charset="0"/>
                <a:cs typeface="ＭＳ Ｐゴシック" charset="0"/>
              </a:rPr>
              <a:t>14:00 </a:t>
            </a:r>
            <a:r>
              <a:rPr lang="en-US" sz="2000" b="1" dirty="0" smtClean="0">
                <a:ea typeface="ＭＳ Ｐゴシック" charset="0"/>
                <a:cs typeface="ＭＳ Ｐゴシック" charset="0"/>
              </a:rPr>
              <a:t>PST, </a:t>
            </a:r>
            <a:r>
              <a:rPr lang="en-US" sz="2000" b="1" dirty="0" smtClean="0">
                <a:ea typeface="ＭＳ Ｐゴシック" charset="0"/>
                <a:cs typeface="ＭＳ Ｐゴシック" charset="0"/>
              </a:rPr>
              <a:t>16:00 </a:t>
            </a:r>
            <a:r>
              <a:rPr lang="en-US" sz="2000" b="1" dirty="0" smtClean="0">
                <a:ea typeface="ＭＳ Ｐゴシック" charset="0"/>
                <a:cs typeface="ＭＳ Ｐゴシック" charset="0"/>
              </a:rPr>
              <a:t>CST, </a:t>
            </a:r>
            <a:r>
              <a:rPr lang="en-US" sz="2000" b="1" dirty="0" smtClean="0">
                <a:ea typeface="ＭＳ Ｐゴシック" charset="0"/>
                <a:cs typeface="ＭＳ Ｐゴシック" charset="0"/>
              </a:rPr>
              <a:t>Tuesdays </a:t>
            </a:r>
            <a:r>
              <a:rPr lang="en-US" sz="2000" b="1" dirty="0" smtClean="0">
                <a:ea typeface="ＭＳ Ｐゴシック" charset="0"/>
                <a:cs typeface="ＭＳ Ｐゴシック" charset="0"/>
              </a:rPr>
              <a:t>and Thursdays </a:t>
            </a:r>
            <a:r>
              <a:rPr lang="en-US" sz="2000" b="1" dirty="0" smtClean="0">
                <a:ea typeface="ＭＳ Ｐゴシック" charset="0"/>
                <a:cs typeface="ＭＳ Ｐゴシック" charset="0"/>
              </a:rPr>
              <a:t>00:00 </a:t>
            </a:r>
            <a:r>
              <a:rPr lang="en-US" sz="2000" b="1" dirty="0" smtClean="0">
                <a:ea typeface="ＭＳ Ｐゴシック" charset="0"/>
                <a:cs typeface="ＭＳ Ｐゴシック" charset="0"/>
              </a:rPr>
              <a:t>EET, </a:t>
            </a:r>
            <a:r>
              <a:rPr lang="en-US" sz="2000" b="1" dirty="0" smtClean="0">
                <a:ea typeface="ＭＳ Ｐゴシック" charset="0"/>
                <a:cs typeface="ＭＳ Ｐゴシック" charset="0"/>
              </a:rPr>
              <a:t>07:00 </a:t>
            </a:r>
            <a:r>
              <a:rPr lang="en-US" sz="2000" b="1" dirty="0" smtClean="0">
                <a:ea typeface="ＭＳ Ｐゴシック" charset="0"/>
                <a:cs typeface="ＭＳ Ｐゴシック" charset="0"/>
              </a:rPr>
              <a:t>JST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xmlns="" val="54121847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88" name="Shape 88"/>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2</a:t>
            </a:fld>
            <a:endParaRPr sz="1200"/>
          </a:p>
        </p:txBody>
      </p:sp>
      <p:sp>
        <p:nvSpPr>
          <p:cNvPr id="89" name="Shape 89"/>
          <p:cNvSpPr>
            <a:spLocks noGrp="1"/>
          </p:cNvSpPr>
          <p:nvPr>
            <p:ph type="title" idx="4294967295"/>
          </p:nvPr>
        </p:nvSpPr>
        <p:spPr>
          <a:xfrm>
            <a:off x="533402" y="685800"/>
            <a:ext cx="7772400" cy="762000"/>
          </a:xfrm>
          <a:prstGeom prst="rect">
            <a:avLst/>
          </a:prstGeom>
        </p:spPr>
        <p:txBody>
          <a:bodyPr lIns="0" tIns="0" rIns="0" bIns="0">
            <a:normAutofit/>
          </a:bodyPr>
          <a:lstStyle/>
          <a:p>
            <a:pPr lvl="0">
              <a:defRPr sz="1800"/>
            </a:pPr>
            <a:r>
              <a:rPr sz="3600" b="1"/>
              <a:t>Meeting Goals </a:t>
            </a:r>
            <a:r>
              <a:rPr sz="2800"/>
              <a:t>(Agenda 15-14-0607-00)</a:t>
            </a:r>
          </a:p>
        </p:txBody>
      </p:sp>
      <p:sp>
        <p:nvSpPr>
          <p:cNvPr id="90" name="Shape 90"/>
          <p:cNvSpPr/>
          <p:nvPr/>
        </p:nvSpPr>
        <p:spPr>
          <a:xfrm>
            <a:off x="337113" y="1342392"/>
            <a:ext cx="8915401" cy="455509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marL="1066800" lvl="0" indent="-1066800">
              <a:buClr>
                <a:srgbClr val="FF0000"/>
              </a:buClr>
              <a:buSzPct val="100000"/>
              <a:buFont typeface="Wingdings"/>
              <a:buChar char="❑"/>
              <a:defRPr sz="1800"/>
            </a:pPr>
            <a:r>
              <a:rPr sz="2800" b="1">
                <a:latin typeface="Times New Roman"/>
                <a:ea typeface="Times New Roman"/>
                <a:cs typeface="Times New Roman"/>
                <a:sym typeface="Times New Roman"/>
              </a:rPr>
              <a:t>SC Maintenance</a:t>
            </a:r>
            <a:endParaRPr sz="1200">
              <a:latin typeface="Times New Roman"/>
              <a:ea typeface="Times New Roman"/>
              <a:cs typeface="Times New Roman"/>
              <a:sym typeface="Times New Roman"/>
            </a:endParaRP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Monday, 3 Nov, PM1: Review opening report, work on core issues</a:t>
            </a:r>
            <a:endParaRPr sz="1200">
              <a:latin typeface="Times New Roman"/>
              <a:ea typeface="Times New Roman"/>
              <a:cs typeface="Times New Roman"/>
              <a:sym typeface="Times New Roman"/>
            </a:endParaRP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Tuesday, 4 Nov, AM1: work on core issues</a:t>
            </a:r>
            <a:endParaRPr sz="1200">
              <a:latin typeface="Times New Roman"/>
              <a:ea typeface="Times New Roman"/>
              <a:cs typeface="Times New Roman"/>
              <a:sym typeface="Times New Roman"/>
            </a:endParaRP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Tuesday, 4 Nov, PM1: work on core issues</a:t>
            </a:r>
            <a:endParaRPr sz="1200">
              <a:latin typeface="Times New Roman"/>
              <a:ea typeface="Times New Roman"/>
              <a:cs typeface="Times New Roman"/>
              <a:sym typeface="Times New Roman"/>
            </a:endParaRP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Wednesday, 5 Nov, AM1: LB97 Comment resolution</a:t>
            </a: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Wednesday, 5 Nov, PM1: LB97 Comment resolution</a:t>
            </a:r>
            <a:endParaRPr sz="2000">
              <a:latin typeface="Times New Roman"/>
              <a:ea typeface="Times New Roman"/>
              <a:cs typeface="Times New Roman"/>
              <a:sym typeface="Times New Roman"/>
            </a:endParaRP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Thursday, 6 Nov, AM1: LB97 Comment resolution</a:t>
            </a:r>
            <a:endParaRPr sz="1200">
              <a:latin typeface="Times New Roman"/>
              <a:ea typeface="Times New Roman"/>
              <a:cs typeface="Times New Roman"/>
              <a:sym typeface="Times New Roman"/>
            </a:endParaRP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Thursday, 6 Nov, AM2: LB97 Comment resolution</a:t>
            </a:r>
            <a:endParaRPr sz="1200">
              <a:latin typeface="Times New Roman"/>
              <a:ea typeface="Times New Roman"/>
              <a:cs typeface="Times New Roman"/>
              <a:sym typeface="Times New Roman"/>
            </a:endParaRPr>
          </a:p>
          <a:p>
            <a:pPr marL="571500" lvl="0" indent="-571500">
              <a:buClr>
                <a:srgbClr val="FF0000"/>
              </a:buClr>
              <a:buSzPct val="100000"/>
              <a:buFont typeface="Wingdings"/>
              <a:buChar char="❑"/>
              <a:defRPr sz="1800"/>
            </a:pPr>
            <a:r>
              <a:rPr sz="2000" b="1">
                <a:latin typeface="Times New Roman"/>
                <a:ea typeface="Times New Roman"/>
                <a:cs typeface="Times New Roman"/>
                <a:sym typeface="Times New Roman"/>
              </a:rPr>
              <a:t>Thursday, 6 Nov, PM1: BRC formation, approval of resolutions to date, conference call scheduling</a:t>
            </a:r>
            <a:endParaRPr sz="1200">
              <a:latin typeface="Times New Roman"/>
              <a:ea typeface="Times New Roman"/>
              <a:cs typeface="Times New Roman"/>
              <a:sym typeface="Times New Roman"/>
            </a:endParaRPr>
          </a:p>
          <a:p>
            <a:pPr marL="1074737" lvl="1" indent="-1066800">
              <a:buClr>
                <a:srgbClr val="FF0000"/>
              </a:buClr>
              <a:buSzPct val="100000"/>
              <a:buFont typeface="Wingdings"/>
              <a:buChar char="❑"/>
              <a:defRPr sz="1800"/>
            </a:pPr>
            <a:r>
              <a:rPr sz="2800" b="1">
                <a:latin typeface="Times New Roman"/>
                <a:ea typeface="Times New Roman"/>
                <a:cs typeface="Times New Roman"/>
                <a:sym typeface="Times New Roman"/>
              </a:rPr>
              <a:t>SC WNG </a:t>
            </a:r>
            <a:r>
              <a:rPr sz="2000" b="1">
                <a:latin typeface="Times New Roman"/>
                <a:ea typeface="Times New Roman"/>
                <a:cs typeface="Times New Roman"/>
                <a:sym typeface="Times New Roman"/>
              </a:rPr>
              <a:t>(Wed, 5 Nov, AM2)</a:t>
            </a:r>
          </a:p>
          <a:p>
            <a:pPr marL="465137" lvl="1" indent="-457200">
              <a:buClr>
                <a:srgbClr val="FF0000"/>
              </a:buClr>
              <a:buSzPct val="100000"/>
              <a:buFont typeface="Wingdings"/>
              <a:buChar char="❑"/>
              <a:defRPr sz="1800"/>
            </a:pPr>
            <a:r>
              <a:rPr sz="2000" b="1">
                <a:latin typeface="Times New Roman"/>
                <a:ea typeface="Times New Roman"/>
                <a:cs typeface="Times New Roman"/>
                <a:sym typeface="Times New Roman"/>
              </a:rPr>
              <a:t>802.16.3 measurement project by R Marks</a:t>
            </a:r>
          </a:p>
          <a:p>
            <a:pPr marL="465137" lvl="1" indent="-457200">
              <a:buClr>
                <a:srgbClr val="FF0000"/>
              </a:buClr>
              <a:buSzPct val="100000"/>
              <a:buFont typeface="Wingdings"/>
              <a:buChar char="❑"/>
              <a:defRPr sz="1800"/>
            </a:pPr>
            <a:r>
              <a:rPr sz="2000" b="1">
                <a:latin typeface="Times New Roman"/>
                <a:ea typeface="Times New Roman"/>
                <a:cs typeface="Times New Roman"/>
                <a:sym typeface="Times New Roman"/>
              </a:rPr>
              <a:t>Proposal for railroad communication by J Kim </a:t>
            </a:r>
          </a:p>
          <a:p>
            <a:pPr marL="769937" lvl="1" indent="-762000">
              <a:buClr>
                <a:srgbClr val="FF0000"/>
              </a:buClr>
              <a:buSzPct val="100000"/>
              <a:buFont typeface="Wingdings"/>
              <a:buChar char="❑"/>
              <a:defRPr sz="1800"/>
            </a:pPr>
            <a:r>
              <a:rPr sz="2000" b="1">
                <a:latin typeface="Times New Roman"/>
                <a:ea typeface="Times New Roman"/>
                <a:cs typeface="Times New Roman"/>
                <a:sym typeface="Times New Roman"/>
              </a:rPr>
              <a:t>Proposal to Create a New Task Group (15.3e) by A Estrada</a:t>
            </a:r>
            <a:r>
              <a:rPr sz="2000">
                <a:latin typeface="Times New Roman"/>
                <a:ea typeface="Times New Roman"/>
                <a:cs typeface="Times New Roman"/>
                <a:sym typeface="Times New Roman"/>
              </a:rPr>
              <a:t> </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xfrm>
            <a:off x="647704" y="381001"/>
            <a:ext cx="7848601" cy="923536"/>
          </a:xfrm>
          <a:prstGeom prst="rect">
            <a:avLst/>
          </a:prstGeom>
        </p:spPr>
        <p:txBody>
          <a:bodyPr/>
          <a:lstStyle/>
          <a:p>
            <a:pPr lvl="1" indent="7937" algn="l">
              <a:buClr>
                <a:srgbClr val="FF0000"/>
              </a:buClr>
              <a:buFont typeface="Wingdings"/>
              <a:defRPr sz="1800"/>
            </a:pPr>
            <a:r>
              <a:rPr sz="2800" b="1"/>
              <a:t>Proposal to Create a New Task Group (15.3e)</a:t>
            </a:r>
          </a:p>
        </p:txBody>
      </p:sp>
      <p:sp>
        <p:nvSpPr>
          <p:cNvPr id="173" name="Shape 173"/>
          <p:cNvSpPr>
            <a:spLocks noGrp="1"/>
          </p:cNvSpPr>
          <p:nvPr>
            <p:ph type="body" idx="1"/>
          </p:nvPr>
        </p:nvSpPr>
        <p:spPr>
          <a:xfrm>
            <a:off x="284748" y="1154332"/>
            <a:ext cx="8574507" cy="5539339"/>
          </a:xfrm>
          <a:prstGeom prst="rect">
            <a:avLst/>
          </a:prstGeom>
        </p:spPr>
        <p:txBody>
          <a:bodyPr/>
          <a:lstStyle/>
          <a:p>
            <a:pPr marL="0" lvl="0" indent="0">
              <a:buSzTx/>
              <a:buNone/>
              <a:defRPr sz="1800"/>
            </a:pPr>
            <a:r>
              <a:rPr sz="1500"/>
              <a:t>Description of the need for a very high data rate, very low range MAC standard as described in 15-14-0612-04</a:t>
            </a:r>
          </a:p>
          <a:p>
            <a:pPr marL="528732" lvl="1" indent="-224517">
              <a:buChar char="•"/>
              <a:defRPr sz="1800"/>
            </a:pPr>
            <a:r>
              <a:rPr sz="1500"/>
              <a:t>Use of downloading a high resolution movie to a person passing through a toll gate (e.g. train passenger toll gate) without slowing that person down </a:t>
            </a:r>
          </a:p>
          <a:p>
            <a:pPr marL="528732" lvl="1" indent="-224517">
              <a:buChar char="•"/>
              <a:defRPr sz="1800"/>
            </a:pPr>
            <a:r>
              <a:rPr sz="1500"/>
              <a:t>Range of 50 mm</a:t>
            </a:r>
          </a:p>
          <a:p>
            <a:pPr marL="528732" lvl="1" indent="-224517">
              <a:buChar char="•"/>
              <a:defRPr sz="1800"/>
            </a:pPr>
            <a:r>
              <a:rPr sz="1500"/>
              <a:t>Data rate sufficient to pass 10 GBytes in 100 ms</a:t>
            </a:r>
          </a:p>
          <a:p>
            <a:pPr marL="528732" lvl="1" indent="-224517">
              <a:buChar char="•"/>
              <a:defRPr sz="1800"/>
            </a:pPr>
            <a:r>
              <a:rPr sz="1500"/>
              <a:t>Simple association process</a:t>
            </a:r>
          </a:p>
          <a:p>
            <a:pPr marL="528732" lvl="1" indent="-224517">
              <a:buChar char="•"/>
              <a:defRPr sz="1800"/>
            </a:pPr>
            <a:r>
              <a:rPr sz="1500"/>
              <a:t>Proposal is to use 802.15.3d PHY</a:t>
            </a:r>
          </a:p>
          <a:p>
            <a:pPr marL="528732" lvl="2" indent="-224517">
              <a:defRPr sz="1800"/>
            </a:pPr>
            <a:r>
              <a:rPr sz="1500"/>
              <a:t>Could it be used for other applications? Yes, TG3d group is considering other applications, but since this application needs to be completed quickly it should focus on the application at hand.</a:t>
            </a:r>
          </a:p>
          <a:p>
            <a:pPr marL="528732" lvl="2" indent="-224517">
              <a:defRPr sz="1800"/>
            </a:pPr>
            <a:r>
              <a:rPr sz="1500"/>
              <a:t>Vending machine use? Yes, but 2 minutes would be allowed rather than 100 ms</a:t>
            </a:r>
          </a:p>
          <a:p>
            <a:pPr marL="528732" lvl="2" indent="-224517">
              <a:defRPr sz="1800"/>
            </a:pPr>
            <a:r>
              <a:rPr sz="1500"/>
              <a:t>Mobile to Mobile?  Yes</a:t>
            </a:r>
          </a:p>
          <a:p>
            <a:pPr marL="528732" lvl="2" indent="-224517">
              <a:defRPr sz="1800"/>
            </a:pPr>
            <a:r>
              <a:rPr sz="1500"/>
              <a:t>Security Needs? Eavesdropping? Integrity? Security needs have not been documented, will investigate market support</a:t>
            </a:r>
          </a:p>
          <a:p>
            <a:pPr marL="528732" lvl="2" indent="-224517">
              <a:defRPr sz="1800"/>
            </a:pPr>
            <a:r>
              <a:rPr sz="1500"/>
              <a:t>Spectrum?  60 GHz target</a:t>
            </a:r>
          </a:p>
          <a:p>
            <a:pPr marL="528732" lvl="2" indent="-224517">
              <a:defRPr sz="1800"/>
            </a:pPr>
            <a:r>
              <a:rPr sz="1500"/>
              <a:t>Point to point simplifies MAC,  beyond transmit power control, other issues?</a:t>
            </a:r>
          </a:p>
          <a:p>
            <a:pPr marL="1146208" lvl="3" indent="-333993">
              <a:buChar char="•"/>
              <a:defRPr sz="1800"/>
            </a:pPr>
            <a:r>
              <a:rPr sz="1500"/>
              <a:t>need &gt;30 Gb/s, depending upon 100</a:t>
            </a:r>
          </a:p>
          <a:p>
            <a:pPr marL="638208" lvl="2" indent="-333993">
              <a:defRPr sz="1800"/>
            </a:pPr>
            <a:r>
              <a:rPr sz="1500"/>
              <a:t>Limit focus of applications from 3d?  Yes, since not all are close proximity</a:t>
            </a:r>
          </a:p>
        </p:txBody>
      </p:sp>
      <p:sp>
        <p:nvSpPr>
          <p:cNvPr id="174" name="Shape 174"/>
          <p:cNvSpPr>
            <a:spLocks noGrp="1"/>
          </p:cNvSpPr>
          <p:nvPr>
            <p:ph type="sldNum" sz="quarter" idx="2"/>
          </p:nvPr>
        </p:nvSpPr>
        <p:spPr>
          <a:xfrm>
            <a:off x="4527552"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20</a:t>
            </a:fld>
            <a:endParaRPr sz="120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p:cNvSpPr>
          <p:nvPr>
            <p:ph type="title"/>
          </p:nvPr>
        </p:nvSpPr>
        <p:spPr>
          <a:prstGeom prst="rect">
            <a:avLst/>
          </a:prstGeom>
        </p:spPr>
        <p:txBody>
          <a:bodyPr/>
          <a:lstStyle/>
          <a:p>
            <a:pPr lvl="1" indent="7937" algn="l">
              <a:buClr>
                <a:srgbClr val="FF0000"/>
              </a:buClr>
              <a:buFont typeface="Wingdings"/>
              <a:defRPr sz="1800"/>
            </a:pPr>
            <a:r>
              <a:rPr sz="2800" b="1"/>
              <a:t>Proposal to Create a New Task Group (15.3e)</a:t>
            </a:r>
          </a:p>
        </p:txBody>
      </p:sp>
      <p:sp>
        <p:nvSpPr>
          <p:cNvPr id="177" name="Shape 177"/>
          <p:cNvSpPr>
            <a:spLocks noGrp="1"/>
          </p:cNvSpPr>
          <p:nvPr>
            <p:ph type="body" idx="1"/>
          </p:nvPr>
        </p:nvSpPr>
        <p:spPr>
          <a:prstGeom prst="rect">
            <a:avLst/>
          </a:prstGeom>
        </p:spPr>
        <p:txBody>
          <a:bodyPr/>
          <a:lstStyle/>
          <a:p>
            <a:pPr marL="800099" lvl="1" indent="-342899">
              <a:buChar char="•"/>
              <a:defRPr sz="1800"/>
            </a:pPr>
            <a:r>
              <a:t>Questions (continued)</a:t>
            </a:r>
          </a:p>
          <a:p>
            <a:pPr marL="1200150" lvl="2" indent="-342900">
              <a:defRPr sz="1800"/>
            </a:pPr>
            <a:r>
              <a:t>why </a:t>
            </a:r>
            <a:r>
              <a:rPr/>
              <a:t>not </a:t>
            </a:r>
            <a:r>
              <a:rPr lang="en-US" dirty="0" smtClean="0"/>
              <a:t>use </a:t>
            </a:r>
            <a:r>
              <a:rPr smtClean="0"/>
              <a:t>802.11</a:t>
            </a:r>
            <a:r>
              <a:rPr/>
              <a:t>? </a:t>
            </a:r>
            <a:r>
              <a:rPr lang="en-US" dirty="0" smtClean="0"/>
              <a:t>Firstly, t</a:t>
            </a:r>
            <a:r>
              <a:rPr smtClean="0"/>
              <a:t>he </a:t>
            </a:r>
            <a:r>
              <a:t>effort started in 15.3d which seemed closest to the application, also the overhead is much lower in 802.15.3 vs. 802.11</a:t>
            </a:r>
          </a:p>
          <a:p>
            <a:pPr marL="800099" lvl="1" indent="-342899">
              <a:buChar char="•"/>
              <a:defRPr sz="1800"/>
            </a:pPr>
            <a:r>
              <a:t>Comment - adding any radio to a smart phone is a serious business discussion e.g. DRSC</a:t>
            </a:r>
          </a:p>
          <a:p>
            <a:pPr marL="0" lvl="1" indent="228600">
              <a:buSzTx/>
              <a:buNone/>
              <a:defRPr sz="1800"/>
            </a:pPr>
            <a:r>
              <a:t>Straw Polls</a:t>
            </a:r>
          </a:p>
          <a:p>
            <a:pPr marL="800099" lvl="1" indent="-342899">
              <a:buChar char="•"/>
              <a:defRPr sz="1800"/>
            </a:pPr>
            <a:r>
              <a:t>In response to a straw poll, there were 35 interested in this MAC effort (~ 60 present), with about 18 that would participate. </a:t>
            </a:r>
          </a:p>
          <a:p>
            <a:pPr marL="800099" lvl="1" indent="-342899">
              <a:buChar char="•"/>
              <a:defRPr sz="1800"/>
            </a:pPr>
            <a:r>
              <a:t>In response to another straw poll, 32 supported the formation of a study group, there were no objections to this study group formation.</a:t>
            </a:r>
          </a:p>
        </p:txBody>
      </p:sp>
      <p:sp>
        <p:nvSpPr>
          <p:cNvPr id="178" name="Shape 178"/>
          <p:cNvSpPr>
            <a:spLocks noGrp="1"/>
          </p:cNvSpPr>
          <p:nvPr>
            <p:ph type="sldNum" sz="quarter" idx="2"/>
          </p:nvPr>
        </p:nvSpPr>
        <p:spPr>
          <a:xfrm>
            <a:off x="4527552"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21</a:t>
            </a:fld>
            <a:endParaRPr sz="120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Shape 180"/>
          <p:cNvSpPr>
            <a:spLocks noGrp="1"/>
          </p:cNvSpPr>
          <p:nvPr>
            <p:ph type="title"/>
          </p:nvPr>
        </p:nvSpPr>
        <p:spPr>
          <a:prstGeom prst="rect">
            <a:avLst/>
          </a:prstGeom>
        </p:spPr>
        <p:txBody>
          <a:bodyPr/>
          <a:lstStyle/>
          <a:p>
            <a:pPr lvl="0">
              <a:defRPr sz="1800"/>
            </a:pPr>
            <a:r>
              <a:rPr sz="3600"/>
              <a:t>802.16.3 project </a:t>
            </a:r>
            <a:r>
              <a:rPr sz="2800"/>
              <a:t>(16-14-0078-00)</a:t>
            </a:r>
          </a:p>
        </p:txBody>
      </p:sp>
      <p:sp>
        <p:nvSpPr>
          <p:cNvPr id="181" name="Shape 181"/>
          <p:cNvSpPr>
            <a:spLocks noGrp="1"/>
          </p:cNvSpPr>
          <p:nvPr>
            <p:ph type="body" idx="1"/>
          </p:nvPr>
        </p:nvSpPr>
        <p:spPr>
          <a:prstGeom prst="rect">
            <a:avLst/>
          </a:prstGeom>
        </p:spPr>
        <p:txBody>
          <a:bodyPr/>
          <a:lstStyle/>
          <a:p>
            <a:pPr marL="342899" lvl="0" indent="-342899">
              <a:defRPr sz="1800"/>
            </a:pPr>
            <a:r>
              <a:rPr sz="2200"/>
              <a:t>Focus on whether 802.15 wishes to take over this project?</a:t>
            </a:r>
          </a:p>
          <a:p>
            <a:pPr marL="342899" lvl="0" indent="-342899">
              <a:defRPr sz="1800"/>
            </a:pPr>
            <a:r>
              <a:rPr sz="2200"/>
              <a:t>Arch and requirements doc has been drafted</a:t>
            </a:r>
          </a:p>
          <a:p>
            <a:pPr marL="342899" lvl="0" indent="-342899">
              <a:defRPr sz="1800"/>
            </a:pPr>
            <a:r>
              <a:rPr sz="2200"/>
              <a:t>Question: </a:t>
            </a:r>
          </a:p>
          <a:p>
            <a:pPr marL="800099" lvl="1" indent="-342899">
              <a:buChar char="•"/>
              <a:defRPr sz="1800"/>
            </a:pPr>
            <a:r>
              <a:rPr sz="2000"/>
              <a:t>whether anyone in 802.15 would assume a leadership role, i.e. chair for this effort? Create new PAR or such (submit email to Roger Marks, copy Bob Heile)</a:t>
            </a:r>
          </a:p>
          <a:p>
            <a:pPr marL="800099" lvl="1" indent="-342899">
              <a:buChar char="•"/>
              <a:defRPr sz="1800"/>
            </a:pPr>
            <a:r>
              <a:rPr sz="2000"/>
              <a:t>like to see direction in place by March plenary</a:t>
            </a:r>
          </a:p>
        </p:txBody>
      </p:sp>
      <p:sp>
        <p:nvSpPr>
          <p:cNvPr id="182" name="Shape 182"/>
          <p:cNvSpPr>
            <a:spLocks noGrp="1"/>
          </p:cNvSpPr>
          <p:nvPr>
            <p:ph type="sldNum" sz="quarter" idx="2"/>
          </p:nvPr>
        </p:nvSpPr>
        <p:spPr>
          <a:xfrm>
            <a:off x="4527552"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22</a:t>
            </a:fld>
            <a:endParaRPr sz="120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p:cNvSpPr>
          <p:nvPr>
            <p:ph type="title"/>
          </p:nvPr>
        </p:nvSpPr>
        <p:spPr>
          <a:xfrm>
            <a:off x="609603" y="0"/>
            <a:ext cx="7848601" cy="1524000"/>
          </a:xfrm>
          <a:prstGeom prst="rect">
            <a:avLst/>
          </a:prstGeom>
        </p:spPr>
        <p:txBody>
          <a:bodyPr/>
          <a:lstStyle/>
          <a:p>
            <a:pPr lvl="0">
              <a:defRPr sz="1800"/>
            </a:pPr>
            <a:r>
              <a:rPr sz="3600"/>
              <a:t>Railroad Communications</a:t>
            </a:r>
          </a:p>
        </p:txBody>
      </p:sp>
      <p:sp>
        <p:nvSpPr>
          <p:cNvPr id="185" name="Shape 185"/>
          <p:cNvSpPr>
            <a:spLocks noGrp="1"/>
          </p:cNvSpPr>
          <p:nvPr>
            <p:ph type="body" idx="1"/>
          </p:nvPr>
        </p:nvSpPr>
        <p:spPr>
          <a:xfrm>
            <a:off x="381000" y="1219200"/>
            <a:ext cx="8458201" cy="4876800"/>
          </a:xfrm>
          <a:prstGeom prst="rect">
            <a:avLst/>
          </a:prstGeom>
        </p:spPr>
        <p:txBody>
          <a:bodyPr/>
          <a:lstStyle/>
          <a:p>
            <a:pPr lvl="0">
              <a:defRPr sz="1800"/>
            </a:pPr>
            <a:r>
              <a:rPr sz="1800">
                <a:latin typeface="Arial" pitchFamily="34" charset="0"/>
                <a:cs typeface="Arial" pitchFamily="34" charset="0"/>
              </a:rPr>
              <a:t>In 802.16, ETRI proposed to standardize a high speed (1 Gb/s) rail communications</a:t>
            </a:r>
          </a:p>
          <a:p>
            <a:pPr lvl="0">
              <a:defRPr sz="1800"/>
            </a:pPr>
            <a:r>
              <a:rPr sz="1800">
                <a:latin typeface="Arial" pitchFamily="34" charset="0"/>
                <a:cs typeface="Arial" pitchFamily="34" charset="0"/>
              </a:rPr>
              <a:t>Mobile Wireless Backhaul for Fast Moving Cells (15-14-0671-00-wng0) by Junhyeong Kim</a:t>
            </a:r>
          </a:p>
          <a:p>
            <a:pPr marL="800100" lvl="1" indent="-342900">
              <a:buChar char="•"/>
              <a:defRPr sz="1800"/>
            </a:pPr>
            <a:r>
              <a:rPr sz="1800">
                <a:latin typeface="Arial" pitchFamily="34" charset="0"/>
                <a:cs typeface="Arial" pitchFamily="34" charset="0"/>
              </a:rPr>
              <a:t>How do you propose to resolve the problem of narrow beam width, high gain antennae with a moving train?  Shadowing is not a critical problem, only need a fixed beam to the train which will be translated to individual callers</a:t>
            </a:r>
          </a:p>
          <a:p>
            <a:pPr marL="800100" lvl="1" indent="-342900">
              <a:buChar char="•"/>
              <a:defRPr sz="1800"/>
            </a:pPr>
            <a:r>
              <a:rPr sz="1800">
                <a:latin typeface="Arial" pitchFamily="34" charset="0"/>
                <a:cs typeface="Arial" pitchFamily="34" charset="0"/>
              </a:rPr>
              <a:t>placement of base station every several hundred meters?  shouldn’t need so many</a:t>
            </a:r>
          </a:p>
          <a:p>
            <a:pPr marL="800100" lvl="1" indent="-342900">
              <a:buChar char="•"/>
              <a:defRPr sz="1800"/>
            </a:pPr>
            <a:r>
              <a:rPr sz="1800">
                <a:latin typeface="Arial" pitchFamily="34" charset="0"/>
                <a:cs typeface="Arial" pitchFamily="34" charset="0"/>
              </a:rPr>
              <a:t>have you looked into a mechanism of using distributed medium like a lossy coax?  Yes, similar to </a:t>
            </a:r>
            <a:r>
              <a:rPr lang="en-US" sz="1800" dirty="0" smtClean="0">
                <a:latin typeface="Arial" pitchFamily="34" charset="0"/>
                <a:cs typeface="Arial" pitchFamily="34" charset="0"/>
              </a:rPr>
              <a:t>propagation in </a:t>
            </a:r>
            <a:r>
              <a:rPr sz="1800" smtClean="0">
                <a:latin typeface="Arial" pitchFamily="34" charset="0"/>
                <a:cs typeface="Arial" pitchFamily="34" charset="0"/>
              </a:rPr>
              <a:t>tunnels</a:t>
            </a:r>
            <a:r>
              <a:rPr sz="1800">
                <a:latin typeface="Arial" pitchFamily="34" charset="0"/>
                <a:cs typeface="Arial" pitchFamily="34" charset="0"/>
              </a:rPr>
              <a:t>, some issues and some advantages</a:t>
            </a:r>
          </a:p>
          <a:p>
            <a:pPr lvl="0">
              <a:defRPr sz="1800"/>
            </a:pPr>
            <a:r>
              <a:rPr sz="1800">
                <a:latin typeface="Arial" pitchFamily="34" charset="0"/>
                <a:cs typeface="Arial" pitchFamily="34" charset="0"/>
              </a:rPr>
              <a:t>Straw poll for interest resulted in 14 individuals (60 present), with 7 wishing to participate in an Interest Group on High Speed Rail Communication, i.e. IG HSRC.  Junhyeong Kim volunteered to lead this IG HSRC.</a:t>
            </a:r>
          </a:p>
        </p:txBody>
      </p:sp>
      <p:sp>
        <p:nvSpPr>
          <p:cNvPr id="186" name="Shape 186"/>
          <p:cNvSpPr>
            <a:spLocks noGrp="1"/>
          </p:cNvSpPr>
          <p:nvPr>
            <p:ph type="sldNum" sz="quarter" idx="2"/>
          </p:nvPr>
        </p:nvSpPr>
        <p:spPr>
          <a:xfrm>
            <a:off x="4527552" y="6475414"/>
            <a:ext cx="153888" cy="184666"/>
          </a:xfrm>
          <a:prstGeom prst="rect">
            <a:avLst/>
          </a:prstGeom>
          <a:extLst>
            <a:ext uri="{C572A759-6A51-4108-AA02-DFA0A04FC94B}">
              <ma14:wrappingTextBoxFlag xmlns="" xmlns:ma14="http://schemas.microsoft.com/office/mac/drawingml/2011/main" val="1"/>
            </a:ext>
          </a:extLst>
        </p:spPr>
        <p:txBody>
          <a:bodyPr/>
          <a:lstStyle/>
          <a:p>
            <a:pPr lvl="0">
              <a:defRPr sz="1800"/>
            </a:pPr>
            <a:fld id="{86CB4B4D-7CA3-9044-876B-883B54F8677D}" type="slidenum">
              <a:rPr sz="1200"/>
              <a:pPr lvl="0">
                <a:defRPr sz="1800"/>
              </a:pPr>
              <a:t>23</a:t>
            </a:fld>
            <a:endParaRPr sz="120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93" name="Shape 93"/>
          <p:cNvSpPr/>
          <p:nvPr/>
        </p:nvSpPr>
        <p:spPr>
          <a:xfrm>
            <a:off x="685803" y="401255"/>
            <a:ext cx="1600201"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defRPr sz="1400" b="1">
                <a:latin typeface="Times New Roman"/>
                <a:ea typeface="Times New Roman"/>
                <a:cs typeface="Times New Roman"/>
                <a:sym typeface="Times New Roman"/>
              </a:defRPr>
            </a:lvl1pPr>
          </a:lstStyle>
          <a:p>
            <a:pPr lvl="0">
              <a:defRPr sz="1800" b="0"/>
            </a:pPr>
            <a:r>
              <a:rPr sz="1400" b="1"/>
              <a:t>&lt;Nov 2014&gt;</a:t>
            </a:r>
          </a:p>
        </p:txBody>
      </p:sp>
      <p:sp>
        <p:nvSpPr>
          <p:cNvPr id="94" name="Shape 94"/>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3</a:t>
            </a:fld>
            <a:endParaRPr sz="1200"/>
          </a:p>
        </p:txBody>
      </p:sp>
      <p:sp>
        <p:nvSpPr>
          <p:cNvPr id="95" name="Shape 95"/>
          <p:cNvSpPr>
            <a:spLocks noGrp="1"/>
          </p:cNvSpPr>
          <p:nvPr>
            <p:ph type="body" idx="4294967295"/>
          </p:nvPr>
        </p:nvSpPr>
        <p:spPr>
          <a:xfrm>
            <a:off x="152403" y="609600"/>
            <a:ext cx="8763001" cy="5943600"/>
          </a:xfrm>
          <a:prstGeom prst="rect">
            <a:avLst/>
          </a:prstGeom>
        </p:spPr>
        <p:txBody>
          <a:bodyPr lIns="44450" tIns="44450" rIns="44450" bIns="44450">
            <a:normAutofit/>
          </a:bodyPr>
          <a:lstStyle/>
          <a:p>
            <a:pPr lvl="0">
              <a:lnSpc>
                <a:spcPct val="80000"/>
              </a:lnSpc>
              <a:spcBef>
                <a:spcPts val="600"/>
              </a:spcBef>
              <a:buSzTx/>
              <a:buNone/>
              <a:defRPr sz="1800"/>
            </a:pPr>
            <a:r>
              <a:rPr b="1"/>
              <a:t>	The IEEE-SA strongly recommends that at each WG meeting the chair or a designee:</a:t>
            </a:r>
          </a:p>
          <a:p>
            <a:pPr marL="600075" lvl="1" indent="-142875">
              <a:lnSpc>
                <a:spcPct val="80000"/>
              </a:lnSpc>
              <a:spcBef>
                <a:spcPts val="300"/>
              </a:spcBef>
              <a:buFont typeface="Arial"/>
              <a:defRPr sz="1800"/>
            </a:pPr>
            <a:r>
              <a:rPr sz="1400" b="1"/>
              <a:t>Show slides #1 through #4 of this presentation</a:t>
            </a:r>
            <a:endParaRPr sz="2800"/>
          </a:p>
          <a:p>
            <a:pPr marL="600075" lvl="1" indent="-142875">
              <a:lnSpc>
                <a:spcPct val="80000"/>
              </a:lnSpc>
              <a:spcBef>
                <a:spcPts val="300"/>
              </a:spcBef>
              <a:buFont typeface="Arial"/>
              <a:defRPr sz="1800"/>
            </a:pPr>
            <a:r>
              <a:rPr sz="1400" b="1"/>
              <a:t>Advise the WG attendees that:</a:t>
            </a:r>
            <a:r>
              <a:rPr sz="1400"/>
              <a:t> </a:t>
            </a:r>
            <a:endParaRPr sz="2800"/>
          </a:p>
          <a:p>
            <a:pPr marL="990600" lvl="2" indent="-133350">
              <a:lnSpc>
                <a:spcPct val="80000"/>
              </a:lnSpc>
              <a:spcBef>
                <a:spcPts val="300"/>
              </a:spcBef>
              <a:buFont typeface="Arial"/>
              <a:defRPr sz="1800"/>
            </a:pPr>
            <a:r>
              <a:rPr sz="1400"/>
              <a:t>The IEEE’s patent policy is consistent with the ANSI patent policy and is described in Clause 6 of the </a:t>
            </a:r>
            <a:r>
              <a:rPr sz="1400" i="1"/>
              <a:t>IEEE-SA Standards Board Bylaws</a:t>
            </a:r>
            <a:r>
              <a:rPr sz="1400"/>
              <a:t>;</a:t>
            </a:r>
            <a:endParaRPr sz="2400"/>
          </a:p>
          <a:p>
            <a:pPr marL="990600" lvl="2" indent="-133350">
              <a:lnSpc>
                <a:spcPct val="80000"/>
              </a:lnSpc>
              <a:spcBef>
                <a:spcPts val="300"/>
              </a:spcBef>
              <a:buFont typeface="Arial"/>
              <a:defRPr sz="1800"/>
            </a:pPr>
            <a:r>
              <a:rPr sz="1400"/>
              <a:t>Early identification of patent claims which may be essential for the use of standards under development is strongly encouraged; </a:t>
            </a:r>
            <a:endParaRPr sz="2400"/>
          </a:p>
          <a:p>
            <a:pPr marL="990600" lvl="2" indent="-133350">
              <a:lnSpc>
                <a:spcPct val="80000"/>
              </a:lnSpc>
              <a:spcBef>
                <a:spcPts val="300"/>
              </a:spcBef>
              <a:buFont typeface="Arial"/>
              <a:defRPr sz="1800"/>
            </a:pPr>
            <a:r>
              <a:rPr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sz="1400"/>
            </a:br>
            <a:endParaRPr sz="1400"/>
          </a:p>
          <a:p>
            <a:pPr marL="600075" lvl="1" indent="-142875">
              <a:lnSpc>
                <a:spcPct val="20000"/>
              </a:lnSpc>
              <a:spcBef>
                <a:spcPts val="300"/>
              </a:spcBef>
              <a:buFont typeface="Arial"/>
              <a:defRPr sz="1800"/>
            </a:pPr>
            <a:r>
              <a:rPr sz="1400" b="1"/>
              <a:t>Instruct the WG Secretary to record in the minutes of the relevant WG meeting:</a:t>
            </a:r>
            <a:r>
              <a:rPr sz="900"/>
              <a:t> </a:t>
            </a:r>
          </a:p>
          <a:p>
            <a:pPr marL="742950" lvl="1" indent="-285750">
              <a:lnSpc>
                <a:spcPct val="20000"/>
              </a:lnSpc>
              <a:spcBef>
                <a:spcPts val="300"/>
              </a:spcBef>
              <a:buFont typeface="Arial"/>
              <a:defRPr sz="1800"/>
            </a:pPr>
            <a:endParaRPr sz="2800"/>
          </a:p>
          <a:p>
            <a:pPr marL="990600" lvl="2" indent="-133350">
              <a:lnSpc>
                <a:spcPct val="80000"/>
              </a:lnSpc>
              <a:spcBef>
                <a:spcPts val="300"/>
              </a:spcBef>
              <a:buFont typeface="Arial"/>
              <a:defRPr sz="1800"/>
            </a:pPr>
            <a:r>
              <a:rPr sz="1400"/>
              <a:t>That the foregoing information was provided and that slides 1 through 4 (and this slide 0, if applicable) were shown; </a:t>
            </a:r>
            <a:endParaRPr sz="2400"/>
          </a:p>
          <a:p>
            <a:pPr marL="990600" lvl="2" indent="-133350">
              <a:lnSpc>
                <a:spcPct val="80000"/>
              </a:lnSpc>
              <a:spcBef>
                <a:spcPts val="300"/>
              </a:spcBef>
              <a:buFont typeface="Arial"/>
              <a:defRPr sz="1800"/>
            </a:pPr>
            <a:r>
              <a:rPr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sz="2400"/>
          </a:p>
          <a:p>
            <a:pPr marL="990600" lvl="2" indent="-133350">
              <a:lnSpc>
                <a:spcPct val="80000"/>
              </a:lnSpc>
              <a:spcBef>
                <a:spcPts val="300"/>
              </a:spcBef>
              <a:buFont typeface="Arial"/>
              <a:defRPr sz="1800"/>
            </a:pPr>
            <a:r>
              <a:rPr sz="1400"/>
              <a:t>Any responses that were given, specifically the patent claim(s)/patent application claim(s) and/or the holder of the patent claim(s)/patent application claim(s) that were identified (if any) and by whom.</a:t>
            </a:r>
            <a:endParaRPr sz="2400"/>
          </a:p>
          <a:p>
            <a:pPr marL="1085850" lvl="2" indent="-228600">
              <a:lnSpc>
                <a:spcPct val="80000"/>
              </a:lnSpc>
              <a:spcBef>
                <a:spcPts val="500"/>
              </a:spcBef>
              <a:buFont typeface="Arial"/>
              <a:defRPr sz="1800"/>
            </a:pPr>
            <a:endParaRPr sz="800"/>
          </a:p>
          <a:p>
            <a:pPr marL="600075" lvl="1" indent="-142875">
              <a:lnSpc>
                <a:spcPct val="80000"/>
              </a:lnSpc>
              <a:spcBef>
                <a:spcPts val="0"/>
              </a:spcBef>
              <a:buFont typeface="Arial"/>
              <a:defRPr sz="1800"/>
            </a:pPr>
            <a:r>
              <a:rPr sz="1400"/>
              <a:t>The WG Chair shall ensure that a request is made to any identified holders of potential essential patent claim(s) to complete and submit a Letter of Assurance.</a:t>
            </a:r>
            <a:endParaRPr sz="2800"/>
          </a:p>
          <a:p>
            <a:pPr marL="600075" lvl="1" indent="-142875">
              <a:lnSpc>
                <a:spcPct val="80000"/>
              </a:lnSpc>
              <a:spcBef>
                <a:spcPts val="0"/>
              </a:spcBef>
              <a:buFont typeface="Arial"/>
              <a:defRPr sz="1800"/>
            </a:pPr>
            <a:r>
              <a:rPr sz="1400"/>
              <a:t>It is recommended that the WG chair review the guidance in </a:t>
            </a:r>
            <a:r>
              <a:rPr sz="1400" i="1"/>
              <a:t>IEEE-SA Standards Board Operations Manual</a:t>
            </a:r>
            <a:r>
              <a:rPr sz="1400"/>
              <a:t> 6.3.5 and in FAQs 12 and 12a on inclusion of potential Essential Patent Claims by incorporation or by reference.</a:t>
            </a:r>
            <a:r>
              <a:rPr sz="1400">
                <a:solidFill>
                  <a:srgbClr val="FF3300"/>
                </a:solidFill>
              </a:rPr>
              <a:t> </a:t>
            </a:r>
            <a:endParaRPr sz="2800"/>
          </a:p>
          <a:p>
            <a:pPr marL="285750" lvl="1" indent="171450">
              <a:lnSpc>
                <a:spcPct val="80000"/>
              </a:lnSpc>
              <a:spcBef>
                <a:spcPts val="100"/>
              </a:spcBef>
              <a:buSzTx/>
              <a:buNone/>
              <a:defRPr sz="1800"/>
            </a:pPr>
            <a:endParaRPr sz="1200"/>
          </a:p>
          <a:p>
            <a:pPr marL="285750" lvl="1" indent="171450">
              <a:lnSpc>
                <a:spcPct val="80000"/>
              </a:lnSpc>
              <a:spcBef>
                <a:spcPts val="0"/>
              </a:spcBef>
              <a:buSzTx/>
              <a:buNone/>
              <a:defRPr sz="1800"/>
            </a:pPr>
            <a:r>
              <a:rPr sz="1200"/>
              <a:t>	Note: </a:t>
            </a:r>
            <a:r>
              <a:rPr sz="1200" b="1"/>
              <a:t>WG</a:t>
            </a:r>
            <a:r>
              <a:rPr sz="1200"/>
              <a:t> includes Working Groups, Task Groups, and other standards-developing committees with a PAR approved by the IEEE-SA Standards Board.</a:t>
            </a:r>
          </a:p>
        </p:txBody>
      </p:sp>
      <p:sp>
        <p:nvSpPr>
          <p:cNvPr id="96" name="Shape 96"/>
          <p:cNvSpPr>
            <a:spLocks noGrp="1"/>
          </p:cNvSpPr>
          <p:nvPr>
            <p:ph type="title" idx="4294967295"/>
          </p:nvPr>
        </p:nvSpPr>
        <p:spPr>
          <a:xfrm>
            <a:off x="228602" y="0"/>
            <a:ext cx="7772400" cy="609600"/>
          </a:xfrm>
          <a:prstGeom prst="rect">
            <a:avLst/>
          </a:prstGeom>
        </p:spPr>
        <p:txBody>
          <a:bodyPr lIns="44450" tIns="44450" rIns="44450" bIns="44450">
            <a:normAutofit/>
          </a:bodyPr>
          <a:lstStyle>
            <a:lvl1pPr>
              <a:defRPr sz="2400"/>
            </a:lvl1pPr>
          </a:lstStyle>
          <a:p>
            <a:pPr lvl="0">
              <a:defRPr sz="1800"/>
            </a:pPr>
            <a:r>
              <a:rPr sz="2400"/>
              <a:t>Instructions for the WG Chair</a:t>
            </a:r>
          </a:p>
        </p:txBody>
      </p:sp>
      <p:sp>
        <p:nvSpPr>
          <p:cNvPr id="97" name="Shape 97"/>
          <p:cNvSpPr/>
          <p:nvPr/>
        </p:nvSpPr>
        <p:spPr>
          <a:xfrm>
            <a:off x="4389962" y="6475414"/>
            <a:ext cx="432811" cy="18466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ctr">
              <a:defRPr>
                <a:latin typeface="Times New Roman"/>
                <a:ea typeface="Times New Roman"/>
                <a:cs typeface="Times New Roman"/>
                <a:sym typeface="Times New Roman"/>
              </a:defRPr>
            </a:lvl1pPr>
          </a:lstStyle>
          <a:p>
            <a:pPr lvl="0">
              <a:defRPr sz="1800"/>
            </a:pPr>
            <a:r>
              <a:rPr sz="1200"/>
              <a:t>Slide 3</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100" name="Shape 100"/>
          <p:cNvSpPr/>
          <p:nvPr/>
        </p:nvSpPr>
        <p:spPr>
          <a:xfrm>
            <a:off x="685803" y="401255"/>
            <a:ext cx="1600201"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defRPr sz="1400" b="1">
                <a:latin typeface="Times New Roman"/>
                <a:ea typeface="Times New Roman"/>
                <a:cs typeface="Times New Roman"/>
                <a:sym typeface="Times New Roman"/>
              </a:defRPr>
            </a:lvl1pPr>
          </a:lstStyle>
          <a:p>
            <a:pPr lvl="0">
              <a:defRPr sz="1800" b="0"/>
            </a:pPr>
            <a:r>
              <a:rPr sz="1400" b="1"/>
              <a:t>&lt;Nov 2014&gt;</a:t>
            </a:r>
          </a:p>
        </p:txBody>
      </p:sp>
      <p:sp>
        <p:nvSpPr>
          <p:cNvPr id="101" name="Shape 101"/>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4</a:t>
            </a:fld>
            <a:endParaRPr sz="1200"/>
          </a:p>
        </p:txBody>
      </p:sp>
      <p:sp>
        <p:nvSpPr>
          <p:cNvPr id="102" name="Shape 102"/>
          <p:cNvSpPr>
            <a:spLocks noGrp="1"/>
          </p:cNvSpPr>
          <p:nvPr>
            <p:ph type="title" idx="4294967295"/>
          </p:nvPr>
        </p:nvSpPr>
        <p:spPr>
          <a:xfrm>
            <a:off x="304803" y="457200"/>
            <a:ext cx="8458201" cy="609600"/>
          </a:xfrm>
          <a:prstGeom prst="rect">
            <a:avLst/>
          </a:prstGeom>
        </p:spPr>
        <p:txBody>
          <a:bodyPr lIns="0" tIns="0" rIns="0" bIns="0">
            <a:normAutofit/>
          </a:bodyPr>
          <a:lstStyle>
            <a:lvl1pPr>
              <a:defRPr sz="2800"/>
            </a:lvl1pPr>
          </a:lstStyle>
          <a:p>
            <a:pPr lvl="0">
              <a:defRPr sz="1800"/>
            </a:pPr>
            <a:r>
              <a:rPr sz="2800"/>
              <a:t>Participants, Patents, and Duty to Inform</a:t>
            </a:r>
          </a:p>
        </p:txBody>
      </p:sp>
      <p:sp>
        <p:nvSpPr>
          <p:cNvPr id="103" name="Shape 103"/>
          <p:cNvSpPr/>
          <p:nvPr/>
        </p:nvSpPr>
        <p:spPr>
          <a:xfrm>
            <a:off x="533401" y="914402"/>
            <a:ext cx="8229600" cy="5539978"/>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30188" lvl="0" indent="-230188">
              <a:lnSpc>
                <a:spcPct val="80000"/>
              </a:lnSpc>
              <a:spcBef>
                <a:spcPts val="200"/>
              </a:spcBef>
              <a:buClr>
                <a:srgbClr val="CC3300"/>
              </a:buClr>
              <a:buSzPct val="50000"/>
              <a:buFont typeface="Monotype Sorts"/>
              <a:buChar char=""/>
              <a:defRPr sz="1800"/>
            </a:pPr>
            <a:endParaRPr sz="500" u="sng">
              <a:solidFill>
                <a:srgbClr val="FF0000"/>
              </a:solidFill>
              <a:latin typeface="Times New Roman"/>
              <a:ea typeface="Times New Roman"/>
              <a:cs typeface="Times New Roman"/>
              <a:sym typeface="Times New Roman"/>
            </a:endParaRPr>
          </a:p>
          <a:p>
            <a:pPr marL="230188" lvl="0" indent="-230188">
              <a:spcBef>
                <a:spcPts val="300"/>
              </a:spcBef>
              <a:defRPr sz="1800"/>
            </a:pPr>
            <a:r>
              <a:rPr sz="1600" b="1">
                <a:solidFill>
                  <a:srgbClr val="000099"/>
                </a:solidFill>
              </a:rPr>
              <a:t>	All participants in this meeting have certain obligations under the IEEE-SA Patent Policy.  Participants: </a:t>
            </a:r>
            <a:endParaRPr sz="1200">
              <a:latin typeface="Times New Roman"/>
              <a:ea typeface="Times New Roman"/>
              <a:cs typeface="Times New Roman"/>
              <a:sym typeface="Times New Roman"/>
            </a:endParaRPr>
          </a:p>
          <a:p>
            <a:pPr marL="725487" lvl="1" indent="-381000">
              <a:spcBef>
                <a:spcPts val="300"/>
              </a:spcBef>
              <a:buClr>
                <a:srgbClr val="CC3300"/>
              </a:buClr>
              <a:buSzPct val="50000"/>
              <a:buFont typeface="Monotype Sorts"/>
              <a:buChar char=""/>
              <a:defRPr sz="1800"/>
            </a:pPr>
            <a:r>
              <a:rPr sz="1600" b="1">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sz="1200">
              <a:latin typeface="Times New Roman"/>
              <a:ea typeface="Times New Roman"/>
              <a:cs typeface="Times New Roman"/>
              <a:sym typeface="Times New Roman"/>
            </a:endParaRPr>
          </a:p>
          <a:p>
            <a:pPr marL="1181100" lvl="2" indent="-266700">
              <a:spcBef>
                <a:spcPts val="300"/>
              </a:spcBef>
              <a:buClr>
                <a:srgbClr val="CC3300"/>
              </a:buClr>
              <a:buSzPct val="50000"/>
              <a:buFont typeface="Monotype Sorts"/>
              <a:buChar char=""/>
              <a:defRPr sz="1800"/>
            </a:pPr>
            <a:r>
              <a:rPr sz="1400" b="1">
                <a:solidFill>
                  <a:srgbClr val="000099"/>
                </a:solidFill>
              </a:rPr>
              <a:t>“Personal awareness” means that the participant “is personally aware that the holder may have a potential Essential Patent Claim,” even if the participant is not personally aware of the specific patents or</a:t>
            </a:r>
            <a:r>
              <a:rPr sz="1400" b="1">
                <a:solidFill>
                  <a:srgbClr val="FF3300"/>
                </a:solidFill>
              </a:rPr>
              <a:t> </a:t>
            </a:r>
            <a:r>
              <a:rPr sz="1400" b="1">
                <a:solidFill>
                  <a:srgbClr val="000099"/>
                </a:solidFill>
              </a:rPr>
              <a:t>patent claims</a:t>
            </a:r>
            <a:endParaRPr sz="1200">
              <a:latin typeface="Times New Roman"/>
              <a:ea typeface="Times New Roman"/>
              <a:cs typeface="Times New Roman"/>
              <a:sym typeface="Times New Roman"/>
            </a:endParaRPr>
          </a:p>
          <a:p>
            <a:pPr marL="725487" lvl="1" indent="-381000">
              <a:spcBef>
                <a:spcPts val="300"/>
              </a:spcBef>
              <a:buClr>
                <a:srgbClr val="CC3300"/>
              </a:buClr>
              <a:buSzPct val="50000"/>
              <a:buFont typeface="Monotype Sorts"/>
              <a:buChar char=""/>
              <a:defRPr sz="1800"/>
            </a:pPr>
            <a:r>
              <a:rPr sz="1600" b="1">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endParaRPr sz="1200">
              <a:latin typeface="Times New Roman"/>
              <a:ea typeface="Times New Roman"/>
              <a:cs typeface="Times New Roman"/>
              <a:sym typeface="Times New Roman"/>
            </a:endParaRPr>
          </a:p>
          <a:p>
            <a:pPr marL="725487" lvl="1" indent="-381000">
              <a:spcBef>
                <a:spcPts val="300"/>
              </a:spcBef>
              <a:buClr>
                <a:srgbClr val="CC3300"/>
              </a:buClr>
              <a:buSzPct val="50000"/>
              <a:buFont typeface="Monotype Sorts"/>
              <a:buChar char=""/>
              <a:defRPr sz="1800"/>
            </a:pPr>
            <a:r>
              <a:rPr sz="1600" b="1">
                <a:solidFill>
                  <a:srgbClr val="000099"/>
                </a:solidFill>
              </a:rPr>
              <a:t>The above does not apply if the patent</a:t>
            </a:r>
            <a:r>
              <a:rPr sz="1600" b="1">
                <a:solidFill>
                  <a:srgbClr val="FF3300"/>
                </a:solidFill>
              </a:rPr>
              <a:t> </a:t>
            </a:r>
            <a:r>
              <a:rPr sz="1600" b="1">
                <a:solidFill>
                  <a:srgbClr val="000099"/>
                </a:solidFill>
              </a:rPr>
              <a:t>claim is already the subject of an Accepted Letter of Assurance that applies to the proposed standard(s) under consideration by this group</a:t>
            </a:r>
            <a:endParaRPr sz="1200">
              <a:latin typeface="Times New Roman"/>
              <a:ea typeface="Times New Roman"/>
              <a:cs typeface="Times New Roman"/>
              <a:sym typeface="Times New Roman"/>
            </a:endParaRPr>
          </a:p>
          <a:p>
            <a:pPr marL="230188" lvl="0" indent="-230188">
              <a:spcBef>
                <a:spcPts val="300"/>
              </a:spcBef>
              <a:defRPr sz="1800"/>
            </a:pPr>
            <a:r>
              <a:rPr sz="1600">
                <a:solidFill>
                  <a:srgbClr val="000099"/>
                </a:solidFill>
              </a:rPr>
              <a:t>		Quoted text excerpted from IEEE-SA Standards Board Bylaws subclause 6.2</a:t>
            </a:r>
            <a:endParaRPr sz="1600">
              <a:solidFill>
                <a:srgbClr val="000099"/>
              </a:solidFill>
              <a:latin typeface="Times New Roman"/>
              <a:ea typeface="Times New Roman"/>
              <a:cs typeface="Times New Roman"/>
              <a:sym typeface="Times New Roman"/>
            </a:endParaRPr>
          </a:p>
          <a:p>
            <a:pPr marL="306917" lvl="0" indent="-306917">
              <a:spcBef>
                <a:spcPts val="300"/>
              </a:spcBef>
              <a:buClr>
                <a:srgbClr val="CC3300"/>
              </a:buClr>
              <a:buSzPct val="50000"/>
              <a:buFont typeface="Monotype Sorts"/>
              <a:buChar char=""/>
              <a:defRPr sz="1800"/>
            </a:pPr>
            <a:r>
              <a:rPr sz="1600" b="1">
                <a:solidFill>
                  <a:srgbClr val="000099"/>
                </a:solidFill>
              </a:rPr>
              <a:t>Early identification of holders of potential Essential Patent Claims is strongly encouraged</a:t>
            </a:r>
            <a:endParaRPr sz="1200">
              <a:latin typeface="Times New Roman"/>
              <a:ea typeface="Times New Roman"/>
              <a:cs typeface="Times New Roman"/>
              <a:sym typeface="Times New Roman"/>
            </a:endParaRPr>
          </a:p>
          <a:p>
            <a:pPr marL="306917" lvl="0" indent="-306917">
              <a:spcBef>
                <a:spcPts val="300"/>
              </a:spcBef>
              <a:buClr>
                <a:srgbClr val="CC3300"/>
              </a:buClr>
              <a:buSzPct val="50000"/>
              <a:buFont typeface="Monotype Sorts"/>
              <a:buChar char=""/>
              <a:defRPr sz="1800"/>
            </a:pPr>
            <a:r>
              <a:rPr sz="1600" b="1">
                <a:solidFill>
                  <a:srgbClr val="000099"/>
                </a:solidFill>
              </a:rPr>
              <a:t>No duty to perform a patent search</a:t>
            </a:r>
          </a:p>
        </p:txBody>
      </p:sp>
      <p:sp>
        <p:nvSpPr>
          <p:cNvPr id="104" name="Shape 104"/>
          <p:cNvSpPr/>
          <p:nvPr/>
        </p:nvSpPr>
        <p:spPr>
          <a:xfrm>
            <a:off x="4876800" y="6019800"/>
            <a:ext cx="868184" cy="369332"/>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800" b="1" u="sng">
                <a:latin typeface="Times New Roman"/>
                <a:ea typeface="Times New Roman"/>
                <a:cs typeface="Times New Roman"/>
                <a:sym typeface="Times New Roman"/>
              </a:defRPr>
            </a:lvl1pPr>
          </a:lstStyle>
          <a:p>
            <a:pPr lvl="0">
              <a:defRPr b="0" u="none"/>
            </a:pPr>
            <a:r>
              <a:rPr b="1" u="sng"/>
              <a:t>Slide #1</a:t>
            </a:r>
          </a:p>
        </p:txBody>
      </p:sp>
      <p:sp>
        <p:nvSpPr>
          <p:cNvPr id="105" name="Shape 105"/>
          <p:cNvSpPr/>
          <p:nvPr/>
        </p:nvSpPr>
        <p:spPr>
          <a:xfrm>
            <a:off x="4389962" y="6475414"/>
            <a:ext cx="432811" cy="18466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ctr">
              <a:defRPr>
                <a:latin typeface="Times New Roman"/>
                <a:ea typeface="Times New Roman"/>
                <a:cs typeface="Times New Roman"/>
                <a:sym typeface="Times New Roman"/>
              </a:defRPr>
            </a:lvl1pPr>
          </a:lstStyle>
          <a:p>
            <a:pPr lvl="0">
              <a:defRPr sz="1800"/>
            </a:pPr>
            <a:r>
              <a:rPr sz="1200"/>
              <a:t>Slide 4</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108" name="Shape 108"/>
          <p:cNvSpPr/>
          <p:nvPr/>
        </p:nvSpPr>
        <p:spPr>
          <a:xfrm>
            <a:off x="685803" y="401255"/>
            <a:ext cx="1600201"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defRPr sz="1400" b="1">
                <a:latin typeface="Times New Roman"/>
                <a:ea typeface="Times New Roman"/>
                <a:cs typeface="Times New Roman"/>
                <a:sym typeface="Times New Roman"/>
              </a:defRPr>
            </a:lvl1pPr>
          </a:lstStyle>
          <a:p>
            <a:pPr lvl="0">
              <a:defRPr sz="1800" b="0"/>
            </a:pPr>
            <a:r>
              <a:rPr sz="1400" b="1"/>
              <a:t>&lt;Nov 2014&gt;</a:t>
            </a:r>
          </a:p>
        </p:txBody>
      </p:sp>
      <p:sp>
        <p:nvSpPr>
          <p:cNvPr id="109" name="Shape 109"/>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5</a:t>
            </a:fld>
            <a:endParaRPr sz="1200"/>
          </a:p>
        </p:txBody>
      </p:sp>
      <p:sp>
        <p:nvSpPr>
          <p:cNvPr id="110" name="Shape 110"/>
          <p:cNvSpPr>
            <a:spLocks noGrp="1"/>
          </p:cNvSpPr>
          <p:nvPr>
            <p:ph type="title" idx="4294967295"/>
          </p:nvPr>
        </p:nvSpPr>
        <p:spPr>
          <a:xfrm>
            <a:off x="609603" y="304800"/>
            <a:ext cx="7772400" cy="1143000"/>
          </a:xfrm>
          <a:prstGeom prst="rect">
            <a:avLst/>
          </a:prstGeom>
        </p:spPr>
        <p:txBody>
          <a:bodyPr lIns="0" tIns="0" rIns="0" bIns="0">
            <a:normAutofit/>
          </a:bodyPr>
          <a:lstStyle/>
          <a:p>
            <a:pPr lvl="0">
              <a:defRPr sz="1800"/>
            </a:pPr>
            <a:r>
              <a:rPr sz="3600"/>
              <a:t>Patent Related Links</a:t>
            </a:r>
          </a:p>
        </p:txBody>
      </p:sp>
      <p:sp>
        <p:nvSpPr>
          <p:cNvPr id="111" name="Shape 111"/>
          <p:cNvSpPr>
            <a:spLocks noGrp="1"/>
          </p:cNvSpPr>
          <p:nvPr>
            <p:ph type="body" idx="4294967295"/>
          </p:nvPr>
        </p:nvSpPr>
        <p:spPr>
          <a:xfrm>
            <a:off x="3" y="1295400"/>
            <a:ext cx="8991600" cy="3733800"/>
          </a:xfrm>
          <a:prstGeom prst="rect">
            <a:avLst/>
          </a:prstGeom>
        </p:spPr>
        <p:txBody>
          <a:bodyPr lIns="0" tIns="0" rIns="0" bIns="0">
            <a:normAutofit/>
          </a:bodyPr>
          <a:lstStyle/>
          <a:p>
            <a:pPr marL="280035" lvl="1" indent="168021" defTabSz="896111">
              <a:lnSpc>
                <a:spcPct val="90000"/>
              </a:lnSpc>
              <a:spcBef>
                <a:spcPts val="500"/>
              </a:spcBef>
              <a:buSzTx/>
              <a:buNone/>
              <a:defRPr sz="1800"/>
            </a:pPr>
            <a:r>
              <a:rPr sz="2352"/>
              <a:t>	All participants should be familiar with their obligations under the IEEE-SA Policies &amp; Procedures for standards development.</a:t>
            </a:r>
            <a:endParaRPr sz="2744"/>
          </a:p>
          <a:p>
            <a:pPr marL="280035" lvl="1" indent="168021" defTabSz="896111">
              <a:lnSpc>
                <a:spcPct val="90000"/>
              </a:lnSpc>
              <a:spcBef>
                <a:spcPts val="500"/>
              </a:spcBef>
              <a:buSzTx/>
              <a:buNone/>
              <a:defRPr sz="1800"/>
            </a:pPr>
            <a:r>
              <a:rPr sz="2352"/>
              <a:t>	Patent Policy is stated in these sources:</a:t>
            </a:r>
            <a:endParaRPr sz="2744"/>
          </a:p>
          <a:p>
            <a:pPr marL="280035" lvl="1" indent="168021" defTabSz="896111">
              <a:lnSpc>
                <a:spcPct val="90000"/>
              </a:lnSpc>
              <a:spcBef>
                <a:spcPts val="500"/>
              </a:spcBef>
              <a:buSzTx/>
              <a:buNone/>
              <a:defRPr sz="1800"/>
            </a:pPr>
            <a:r>
              <a:rPr sz="2352"/>
              <a:t>		IEEE-SA Standards Boards Bylaws</a:t>
            </a:r>
            <a:endParaRPr sz="2744"/>
          </a:p>
          <a:p>
            <a:pPr marL="280035" lvl="1" indent="168021" defTabSz="896111">
              <a:lnSpc>
                <a:spcPct val="90000"/>
              </a:lnSpc>
              <a:spcBef>
                <a:spcPts val="400"/>
              </a:spcBef>
              <a:buSzTx/>
              <a:buNone/>
              <a:defRPr sz="1800"/>
            </a:pPr>
            <a:r>
              <a:rPr sz="2058"/>
              <a:t>		</a:t>
            </a:r>
            <a:r>
              <a:rPr sz="2058" i="1"/>
              <a:t>http://standards.ieee.org/guides/bylaws/sect6-7.html#6</a:t>
            </a:r>
            <a:endParaRPr sz="2744"/>
          </a:p>
          <a:p>
            <a:pPr marL="280035" lvl="1" indent="168021" defTabSz="896111">
              <a:lnSpc>
                <a:spcPct val="90000"/>
              </a:lnSpc>
              <a:spcBef>
                <a:spcPts val="500"/>
              </a:spcBef>
              <a:buSzTx/>
              <a:buNone/>
              <a:defRPr sz="1800"/>
            </a:pPr>
            <a:r>
              <a:rPr sz="2352"/>
              <a:t>		IEEE-SA Standards Board Operations Manual</a:t>
            </a:r>
            <a:endParaRPr sz="2744"/>
          </a:p>
          <a:p>
            <a:pPr marL="280035" lvl="1" indent="168021" defTabSz="896111">
              <a:lnSpc>
                <a:spcPct val="90000"/>
              </a:lnSpc>
              <a:spcBef>
                <a:spcPts val="500"/>
              </a:spcBef>
              <a:buSzTx/>
              <a:buNone/>
              <a:defRPr sz="1800"/>
            </a:pPr>
            <a:r>
              <a:rPr sz="2352"/>
              <a:t>		</a:t>
            </a:r>
            <a:r>
              <a:rPr sz="2058" i="1"/>
              <a:t>http://standards.ieee.org/guides/opman/sect6.html#6.3</a:t>
            </a:r>
            <a:endParaRPr sz="2352"/>
          </a:p>
          <a:p>
            <a:pPr marL="280035" lvl="1" indent="168021" defTabSz="896111">
              <a:lnSpc>
                <a:spcPct val="90000"/>
              </a:lnSpc>
              <a:spcBef>
                <a:spcPts val="500"/>
              </a:spcBef>
              <a:buSzTx/>
              <a:buNone/>
              <a:defRPr sz="1800"/>
            </a:pPr>
            <a:r>
              <a:rPr sz="2352"/>
              <a:t>	Material about the patent policy is available at </a:t>
            </a:r>
            <a:endParaRPr sz="2744"/>
          </a:p>
          <a:p>
            <a:pPr marL="280035" lvl="1" indent="168021" defTabSz="896111">
              <a:lnSpc>
                <a:spcPct val="90000"/>
              </a:lnSpc>
              <a:spcBef>
                <a:spcPts val="500"/>
              </a:spcBef>
              <a:buSzTx/>
              <a:buNone/>
              <a:defRPr sz="1800"/>
            </a:pPr>
            <a:r>
              <a:rPr sz="2352"/>
              <a:t>		</a:t>
            </a:r>
            <a:r>
              <a:rPr sz="2058" i="1"/>
              <a:t>http://standards.ieee.org/board/pat/pat-material.html</a:t>
            </a:r>
          </a:p>
        </p:txBody>
      </p:sp>
      <p:sp>
        <p:nvSpPr>
          <p:cNvPr id="112" name="Shape 112"/>
          <p:cNvSpPr/>
          <p:nvPr/>
        </p:nvSpPr>
        <p:spPr>
          <a:xfrm>
            <a:off x="3733799" y="5867400"/>
            <a:ext cx="868184" cy="369332"/>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800" b="1" u="sng">
                <a:latin typeface="Times New Roman"/>
                <a:ea typeface="Times New Roman"/>
                <a:cs typeface="Times New Roman"/>
                <a:sym typeface="Times New Roman"/>
              </a:defRPr>
            </a:lvl1pPr>
          </a:lstStyle>
          <a:p>
            <a:pPr lvl="0">
              <a:defRPr b="0" u="none"/>
            </a:pPr>
            <a:r>
              <a:rPr b="1" u="sng"/>
              <a:t>Slide #2</a:t>
            </a:r>
          </a:p>
        </p:txBody>
      </p:sp>
      <p:sp>
        <p:nvSpPr>
          <p:cNvPr id="113" name="Shape 113"/>
          <p:cNvSpPr/>
          <p:nvPr/>
        </p:nvSpPr>
        <p:spPr>
          <a:xfrm>
            <a:off x="1143003" y="5029202"/>
            <a:ext cx="6781801" cy="80842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defRPr sz="1800"/>
            </a:pPr>
            <a:r>
              <a:rPr sz="1200" b="1">
                <a:solidFill>
                  <a:srgbClr val="000099"/>
                </a:solidFill>
              </a:rPr>
              <a:t>If you have questions, contact the IEEE-SA Standards Board Patent Committee Administrator at patcom@ieee.org or visit http://standards.ieee.org/board/pat/index.html</a:t>
            </a:r>
            <a:endParaRPr sz="1200">
              <a:latin typeface="Times New Roman"/>
              <a:ea typeface="Times New Roman"/>
              <a:cs typeface="Times New Roman"/>
              <a:sym typeface="Times New Roman"/>
            </a:endParaRPr>
          </a:p>
          <a:p>
            <a:pPr lvl="0" algn="ctr">
              <a:lnSpc>
                <a:spcPct val="80000"/>
              </a:lnSpc>
              <a:spcBef>
                <a:spcPts val="200"/>
              </a:spcBef>
              <a:defRPr sz="1800"/>
            </a:pPr>
            <a:endParaRPr sz="1200" b="1">
              <a:solidFill>
                <a:srgbClr val="000099"/>
              </a:solidFill>
            </a:endParaRPr>
          </a:p>
          <a:p>
            <a:pPr lvl="0" algn="ctr">
              <a:lnSpc>
                <a:spcPct val="80000"/>
              </a:lnSpc>
              <a:spcBef>
                <a:spcPts val="200"/>
              </a:spcBef>
              <a:defRPr sz="1800"/>
            </a:pPr>
            <a:r>
              <a:rPr sz="1200" b="1">
                <a:solidFill>
                  <a:srgbClr val="000099"/>
                </a:solidFill>
              </a:rPr>
              <a:t>This slide set is available at http://standards.ieee.org/board/pat/pat-slideset.ppt </a:t>
            </a:r>
          </a:p>
        </p:txBody>
      </p:sp>
      <p:sp>
        <p:nvSpPr>
          <p:cNvPr id="114" name="Shape 114"/>
          <p:cNvSpPr/>
          <p:nvPr/>
        </p:nvSpPr>
        <p:spPr>
          <a:xfrm>
            <a:off x="4389962" y="6475414"/>
            <a:ext cx="432811" cy="18466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ctr">
              <a:defRPr>
                <a:latin typeface="Times New Roman"/>
                <a:ea typeface="Times New Roman"/>
                <a:cs typeface="Times New Roman"/>
                <a:sym typeface="Times New Roman"/>
              </a:defRPr>
            </a:lvl1pPr>
          </a:lstStyle>
          <a:p>
            <a:pPr lvl="0">
              <a:defRPr sz="1800"/>
            </a:pPr>
            <a:r>
              <a:rPr sz="1200"/>
              <a:t>Slide 5</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117" name="Shape 117"/>
          <p:cNvSpPr/>
          <p:nvPr/>
        </p:nvSpPr>
        <p:spPr>
          <a:xfrm>
            <a:off x="685803" y="401255"/>
            <a:ext cx="1600201"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defRPr sz="1400" b="1">
                <a:latin typeface="Times New Roman"/>
                <a:ea typeface="Times New Roman"/>
                <a:cs typeface="Times New Roman"/>
                <a:sym typeface="Times New Roman"/>
              </a:defRPr>
            </a:lvl1pPr>
          </a:lstStyle>
          <a:p>
            <a:pPr lvl="0">
              <a:defRPr sz="1800" b="0"/>
            </a:pPr>
            <a:r>
              <a:rPr sz="1400" b="1"/>
              <a:t>&lt;Nov 2014&gt;</a:t>
            </a:r>
          </a:p>
        </p:txBody>
      </p:sp>
      <p:sp>
        <p:nvSpPr>
          <p:cNvPr id="118" name="Shape 118"/>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6</a:t>
            </a:fld>
            <a:endParaRPr sz="1200"/>
          </a:p>
        </p:txBody>
      </p:sp>
      <p:sp>
        <p:nvSpPr>
          <p:cNvPr id="119" name="Shape 119"/>
          <p:cNvSpPr>
            <a:spLocks noGrp="1"/>
          </p:cNvSpPr>
          <p:nvPr>
            <p:ph type="title" idx="4294967295"/>
          </p:nvPr>
        </p:nvSpPr>
        <p:spPr>
          <a:xfrm>
            <a:off x="304803" y="381000"/>
            <a:ext cx="8686800" cy="1143000"/>
          </a:xfrm>
          <a:prstGeom prst="rect">
            <a:avLst/>
          </a:prstGeom>
        </p:spPr>
        <p:txBody>
          <a:bodyPr lIns="0" tIns="0" rIns="0" bIns="0">
            <a:normAutofit/>
          </a:bodyPr>
          <a:lstStyle/>
          <a:p>
            <a:pPr lvl="0">
              <a:defRPr sz="1800"/>
            </a:pPr>
            <a:r>
              <a:rPr sz="3600"/>
              <a:t>Call for Potentially Essential Patents</a:t>
            </a:r>
          </a:p>
        </p:txBody>
      </p:sp>
      <p:sp>
        <p:nvSpPr>
          <p:cNvPr id="120" name="Shape 120"/>
          <p:cNvSpPr>
            <a:spLocks noGrp="1"/>
          </p:cNvSpPr>
          <p:nvPr>
            <p:ph type="body" idx="4294967295"/>
          </p:nvPr>
        </p:nvSpPr>
        <p:spPr>
          <a:xfrm>
            <a:off x="381002" y="1295400"/>
            <a:ext cx="7772400" cy="4876800"/>
          </a:xfrm>
          <a:prstGeom prst="rect">
            <a:avLst/>
          </a:prstGeom>
        </p:spPr>
        <p:txBody>
          <a:bodyPr lIns="0" tIns="0" rIns="0" bIns="0">
            <a:normAutofit/>
          </a:bodyPr>
          <a:lstStyle/>
          <a:p>
            <a:pPr marL="300037" lvl="0" indent="-300037">
              <a:spcBef>
                <a:spcPts val="600"/>
              </a:spcBef>
              <a:buFont typeface="Arial"/>
              <a:defRPr sz="1800"/>
            </a:pPr>
            <a:r>
              <a:rPr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61307" lvl="1" indent="-204107">
              <a:spcBef>
                <a:spcPts val="400"/>
              </a:spcBef>
              <a:buFont typeface="Arial"/>
              <a:defRPr sz="1800"/>
            </a:pPr>
            <a:r>
              <a:rPr sz="2000"/>
              <a:t>Either speak up now or</a:t>
            </a:r>
            <a:endParaRPr sz="2800"/>
          </a:p>
          <a:p>
            <a:pPr marL="661307" lvl="1" indent="-204107">
              <a:spcBef>
                <a:spcPts val="400"/>
              </a:spcBef>
              <a:buFont typeface="Arial"/>
              <a:defRPr sz="1800"/>
            </a:pPr>
            <a:r>
              <a:rPr sz="2000"/>
              <a:t>Provide the chair of this group with the identity of the holder(s) of any and all such claims as soon as possible or</a:t>
            </a:r>
            <a:endParaRPr sz="2800"/>
          </a:p>
          <a:p>
            <a:pPr marL="661307" lvl="1" indent="-204107">
              <a:spcBef>
                <a:spcPts val="400"/>
              </a:spcBef>
              <a:buFont typeface="Arial"/>
              <a:defRPr sz="1800"/>
            </a:pPr>
            <a:r>
              <a:rPr sz="2000"/>
              <a:t>Cause an LOA to be submitted</a:t>
            </a:r>
          </a:p>
        </p:txBody>
      </p:sp>
      <p:sp>
        <p:nvSpPr>
          <p:cNvPr id="121" name="Shape 121"/>
          <p:cNvSpPr/>
          <p:nvPr/>
        </p:nvSpPr>
        <p:spPr>
          <a:xfrm>
            <a:off x="3352802" y="5486400"/>
            <a:ext cx="952500" cy="36933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800" b="1" u="sng">
                <a:latin typeface="Times New Roman"/>
                <a:ea typeface="Times New Roman"/>
                <a:cs typeface="Times New Roman"/>
                <a:sym typeface="Times New Roman"/>
              </a:defRPr>
            </a:lvl1pPr>
          </a:lstStyle>
          <a:p>
            <a:pPr lvl="0">
              <a:defRPr b="0" u="none"/>
            </a:pPr>
            <a:r>
              <a:rPr b="1" u="sng"/>
              <a:t>Slide #3</a:t>
            </a:r>
          </a:p>
        </p:txBody>
      </p:sp>
      <p:sp>
        <p:nvSpPr>
          <p:cNvPr id="122" name="Shape 122"/>
          <p:cNvSpPr/>
          <p:nvPr/>
        </p:nvSpPr>
        <p:spPr>
          <a:xfrm>
            <a:off x="4389962" y="6475414"/>
            <a:ext cx="432811" cy="18466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ctr">
              <a:defRPr>
                <a:latin typeface="Times New Roman"/>
                <a:ea typeface="Times New Roman"/>
                <a:cs typeface="Times New Roman"/>
                <a:sym typeface="Times New Roman"/>
              </a:defRPr>
            </a:lvl1pPr>
          </a:lstStyle>
          <a:p>
            <a:pPr lvl="0">
              <a:defRPr sz="1800"/>
            </a:pPr>
            <a:r>
              <a:rPr sz="1200"/>
              <a:t>Slide 6</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125" name="Shape 125"/>
          <p:cNvSpPr/>
          <p:nvPr/>
        </p:nvSpPr>
        <p:spPr>
          <a:xfrm>
            <a:off x="685803" y="401255"/>
            <a:ext cx="1600201"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defRPr sz="1400" b="1">
                <a:latin typeface="Times New Roman"/>
                <a:ea typeface="Times New Roman"/>
                <a:cs typeface="Times New Roman"/>
                <a:sym typeface="Times New Roman"/>
              </a:defRPr>
            </a:lvl1pPr>
          </a:lstStyle>
          <a:p>
            <a:pPr lvl="0">
              <a:defRPr sz="1800" b="0"/>
            </a:pPr>
            <a:r>
              <a:rPr sz="1400" b="1"/>
              <a:t>&lt;Nov 2014&gt;</a:t>
            </a:r>
          </a:p>
        </p:txBody>
      </p:sp>
      <p:sp>
        <p:nvSpPr>
          <p:cNvPr id="126" name="Shape 126"/>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7</a:t>
            </a:fld>
            <a:endParaRPr sz="1200"/>
          </a:p>
        </p:txBody>
      </p:sp>
      <p:sp>
        <p:nvSpPr>
          <p:cNvPr id="127" name="Shape 127"/>
          <p:cNvSpPr>
            <a:spLocks noGrp="1"/>
          </p:cNvSpPr>
          <p:nvPr>
            <p:ph type="title" idx="4294967295"/>
          </p:nvPr>
        </p:nvSpPr>
        <p:spPr>
          <a:xfrm>
            <a:off x="228600" y="609600"/>
            <a:ext cx="8458201" cy="609600"/>
          </a:xfrm>
          <a:prstGeom prst="rect">
            <a:avLst/>
          </a:prstGeom>
        </p:spPr>
        <p:txBody>
          <a:bodyPr lIns="0" tIns="0" rIns="0" bIns="0">
            <a:normAutofit/>
          </a:bodyPr>
          <a:lstStyle>
            <a:lvl1pPr>
              <a:defRPr sz="2800"/>
            </a:lvl1pPr>
          </a:lstStyle>
          <a:p>
            <a:pPr lvl="0">
              <a:defRPr sz="1800"/>
            </a:pPr>
            <a:r>
              <a:rPr sz="2800"/>
              <a:t>Other Guidelines for IEEE WG Meetings</a:t>
            </a:r>
          </a:p>
        </p:txBody>
      </p:sp>
      <p:sp>
        <p:nvSpPr>
          <p:cNvPr id="128" name="Shape 128"/>
          <p:cNvSpPr/>
          <p:nvPr/>
        </p:nvSpPr>
        <p:spPr>
          <a:xfrm>
            <a:off x="533401" y="1600201"/>
            <a:ext cx="8229600" cy="384053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30188" lvl="0" indent="-230188">
              <a:lnSpc>
                <a:spcPct val="80000"/>
              </a:lnSpc>
              <a:spcBef>
                <a:spcPts val="200"/>
              </a:spcBef>
              <a:buClr>
                <a:srgbClr val="CC3300"/>
              </a:buClr>
              <a:buSzPct val="50000"/>
              <a:buFont typeface="Monotype Sorts"/>
              <a:buChar char=""/>
              <a:defRPr sz="1800"/>
            </a:pPr>
            <a:endParaRPr sz="700" u="sng">
              <a:solidFill>
                <a:srgbClr val="FF0000"/>
              </a:solidFill>
              <a:latin typeface="Times New Roman"/>
              <a:ea typeface="Times New Roman"/>
              <a:cs typeface="Times New Roman"/>
              <a:sym typeface="Times New Roman"/>
            </a:endParaRPr>
          </a:p>
          <a:p>
            <a:pPr marL="345282" lvl="0" indent="-345282">
              <a:lnSpc>
                <a:spcPct val="80000"/>
              </a:lnSpc>
              <a:spcBef>
                <a:spcPts val="800"/>
              </a:spcBef>
              <a:buClr>
                <a:srgbClr val="CC3300"/>
              </a:buClr>
              <a:buSzPct val="50000"/>
              <a:buFont typeface="Monotype Sorts"/>
              <a:buChar char=""/>
              <a:defRPr sz="1800"/>
            </a:pPr>
            <a:r>
              <a:rPr b="1">
                <a:solidFill>
                  <a:srgbClr val="000099"/>
                </a:solidFill>
              </a:rPr>
              <a:t>All IEEE-SA standards meetings shall be conducted in compliance with all applicable laws, including antitrust and competition laws. </a:t>
            </a:r>
            <a:endParaRPr sz="1200">
              <a:latin typeface="Times New Roman"/>
              <a:ea typeface="Times New Roman"/>
              <a:cs typeface="Times New Roman"/>
              <a:sym typeface="Times New Roman"/>
            </a:endParaRPr>
          </a:p>
          <a:p>
            <a:pPr marL="725487" lvl="1" indent="-381000">
              <a:lnSpc>
                <a:spcPct val="80000"/>
              </a:lnSpc>
              <a:spcBef>
                <a:spcPts val="700"/>
              </a:spcBef>
              <a:buClr>
                <a:srgbClr val="CC3300"/>
              </a:buClr>
              <a:buSzPct val="50000"/>
              <a:buFont typeface="Monotype Sorts"/>
              <a:buChar char=""/>
              <a:defRPr sz="1800"/>
            </a:pPr>
            <a:r>
              <a:rPr sz="1600" b="1">
                <a:solidFill>
                  <a:srgbClr val="000099"/>
                </a:solidFill>
              </a:rPr>
              <a:t>Don’t discuss the interpretation, validity, or essentiality of patents/patent claims. </a:t>
            </a:r>
            <a:endParaRPr sz="1200">
              <a:latin typeface="Times New Roman"/>
              <a:ea typeface="Times New Roman"/>
              <a:cs typeface="Times New Roman"/>
              <a:sym typeface="Times New Roman"/>
            </a:endParaRPr>
          </a:p>
          <a:p>
            <a:pPr marL="725487" lvl="1" indent="-381000">
              <a:lnSpc>
                <a:spcPct val="80000"/>
              </a:lnSpc>
              <a:spcBef>
                <a:spcPts val="700"/>
              </a:spcBef>
              <a:buClr>
                <a:srgbClr val="CC3300"/>
              </a:buClr>
              <a:buSzPct val="50000"/>
              <a:buFont typeface="Monotype Sorts"/>
              <a:buChar char=""/>
              <a:defRPr sz="1800"/>
            </a:pPr>
            <a:r>
              <a:rPr sz="1600" b="1">
                <a:solidFill>
                  <a:srgbClr val="000099"/>
                </a:solidFill>
              </a:rPr>
              <a:t>Don’t discuss specific license rates, terms, or conditions.</a:t>
            </a:r>
            <a:endParaRPr sz="1200">
              <a:latin typeface="Times New Roman"/>
              <a:ea typeface="Times New Roman"/>
              <a:cs typeface="Times New Roman"/>
              <a:sym typeface="Times New Roman"/>
            </a:endParaRPr>
          </a:p>
          <a:p>
            <a:pPr marL="1181100" lvl="2" indent="-266700">
              <a:lnSpc>
                <a:spcPct val="80000"/>
              </a:lnSpc>
              <a:spcBef>
                <a:spcPts val="600"/>
              </a:spcBef>
              <a:buClr>
                <a:srgbClr val="CC3300"/>
              </a:buClr>
              <a:buSzPct val="50000"/>
              <a:buFont typeface="Monotype Sorts"/>
              <a:buChar char=""/>
              <a:defRPr sz="1800"/>
            </a:pPr>
            <a:r>
              <a:rPr sz="1400">
                <a:solidFill>
                  <a:srgbClr val="000099"/>
                </a:solidFill>
              </a:rPr>
              <a:t>Relative costs, including licensing costs of essential patent claims, of different technical approaches may be discussed in standards development meetings. </a:t>
            </a:r>
            <a:endParaRPr sz="1200">
              <a:latin typeface="Times New Roman"/>
              <a:ea typeface="Times New Roman"/>
              <a:cs typeface="Times New Roman"/>
              <a:sym typeface="Times New Roman"/>
            </a:endParaRPr>
          </a:p>
          <a:p>
            <a:pPr marL="1638300" lvl="3" indent="-266700">
              <a:lnSpc>
                <a:spcPct val="80000"/>
              </a:lnSpc>
              <a:spcBef>
                <a:spcPts val="600"/>
              </a:spcBef>
              <a:buClr>
                <a:srgbClr val="CC3300"/>
              </a:buClr>
              <a:buSzPct val="50000"/>
              <a:buFont typeface="Monotype Sorts"/>
              <a:buChar char=""/>
              <a:defRPr sz="1800"/>
            </a:pPr>
            <a:r>
              <a:rPr sz="1400">
                <a:solidFill>
                  <a:srgbClr val="000099"/>
                </a:solidFill>
              </a:rPr>
              <a:t>Technical considerations remain primary focus</a:t>
            </a:r>
            <a:endParaRPr sz="1400">
              <a:solidFill>
                <a:srgbClr val="000099"/>
              </a:solidFill>
              <a:latin typeface="Times New Roman"/>
              <a:ea typeface="Times New Roman"/>
              <a:cs typeface="Times New Roman"/>
              <a:sym typeface="Times New Roman"/>
            </a:endParaRPr>
          </a:p>
          <a:p>
            <a:pPr marL="725487" lvl="1" indent="-381000">
              <a:lnSpc>
                <a:spcPct val="80000"/>
              </a:lnSpc>
              <a:spcBef>
                <a:spcPts val="700"/>
              </a:spcBef>
              <a:buClr>
                <a:srgbClr val="CC3300"/>
              </a:buClr>
              <a:buSzPct val="50000"/>
              <a:buFont typeface="Monotype Sorts"/>
              <a:buChar char=""/>
              <a:defRPr sz="1800"/>
            </a:pPr>
            <a:r>
              <a:rPr sz="1600" b="1">
                <a:solidFill>
                  <a:srgbClr val="000099"/>
                </a:solidFill>
              </a:rPr>
              <a:t>Don’t discuss or engage in the fixing of product prices, allocation of customers, or division of sales markets.</a:t>
            </a:r>
            <a:endParaRPr sz="1200">
              <a:latin typeface="Times New Roman"/>
              <a:ea typeface="Times New Roman"/>
              <a:cs typeface="Times New Roman"/>
              <a:sym typeface="Times New Roman"/>
            </a:endParaRPr>
          </a:p>
          <a:p>
            <a:pPr marL="725487" lvl="1" indent="-381000">
              <a:lnSpc>
                <a:spcPct val="80000"/>
              </a:lnSpc>
              <a:spcBef>
                <a:spcPts val="700"/>
              </a:spcBef>
              <a:buClr>
                <a:srgbClr val="CC3300"/>
              </a:buClr>
              <a:buSzPct val="50000"/>
              <a:buFont typeface="Monotype Sorts"/>
              <a:buChar char=""/>
              <a:defRPr sz="1800"/>
            </a:pPr>
            <a:r>
              <a:rPr sz="1600" b="1">
                <a:solidFill>
                  <a:srgbClr val="000099"/>
                </a:solidFill>
              </a:rPr>
              <a:t>Don’t discuss the status or substance of ongoing or threatened litigation.</a:t>
            </a:r>
            <a:endParaRPr sz="1200">
              <a:latin typeface="Times New Roman"/>
              <a:ea typeface="Times New Roman"/>
              <a:cs typeface="Times New Roman"/>
              <a:sym typeface="Times New Roman"/>
            </a:endParaRPr>
          </a:p>
          <a:p>
            <a:pPr marL="725487" lvl="1" indent="-381000">
              <a:lnSpc>
                <a:spcPct val="80000"/>
              </a:lnSpc>
              <a:spcBef>
                <a:spcPts val="700"/>
              </a:spcBef>
              <a:buClr>
                <a:srgbClr val="CC3300"/>
              </a:buClr>
              <a:buSzPct val="50000"/>
              <a:buFont typeface="Monotype Sorts"/>
              <a:buChar char=""/>
              <a:defRPr sz="1800"/>
            </a:pPr>
            <a:r>
              <a:rPr sz="1600" b="1">
                <a:solidFill>
                  <a:srgbClr val="000099"/>
                </a:solidFill>
              </a:rPr>
              <a:t>Don’t be silent if inappropriate topics are discussed … do formally object.</a:t>
            </a:r>
            <a:endParaRPr sz="1200">
              <a:latin typeface="Times New Roman"/>
              <a:ea typeface="Times New Roman"/>
              <a:cs typeface="Times New Roman"/>
              <a:sym typeface="Times New Roman"/>
            </a:endParaRPr>
          </a:p>
          <a:p>
            <a:pPr marL="230188" lvl="0" indent="-230188" algn="ctr">
              <a:lnSpc>
                <a:spcPct val="80000"/>
              </a:lnSpc>
              <a:spcBef>
                <a:spcPts val="200"/>
              </a:spcBef>
              <a:defRPr sz="1800"/>
            </a:pPr>
            <a:r>
              <a:rPr sz="1000" b="1">
                <a:solidFill>
                  <a:srgbClr val="000099"/>
                </a:solidFill>
              </a:rPr>
              <a:t>---------------------------------------------------------------   </a:t>
            </a:r>
            <a:endParaRPr sz="1200" b="1">
              <a:solidFill>
                <a:srgbClr val="000099"/>
              </a:solidFill>
            </a:endParaRPr>
          </a:p>
          <a:p>
            <a:pPr marL="230188" lvl="0" indent="-230188" algn="ctr">
              <a:lnSpc>
                <a:spcPct val="80000"/>
              </a:lnSpc>
              <a:spcBef>
                <a:spcPts val="200"/>
              </a:spcBef>
              <a:defRPr sz="1800"/>
            </a:pPr>
            <a:r>
              <a:rPr sz="1200" b="1">
                <a:solidFill>
                  <a:srgbClr val="000099"/>
                </a:solidFill>
              </a:rPr>
              <a:t>See </a:t>
            </a:r>
            <a:r>
              <a:rPr sz="1200" b="1" i="1">
                <a:solidFill>
                  <a:srgbClr val="000099"/>
                </a:solidFill>
              </a:rPr>
              <a:t>IEEE-SA Standards Board Operations Manual</a:t>
            </a:r>
            <a:r>
              <a:rPr sz="1200" b="1">
                <a:solidFill>
                  <a:srgbClr val="000099"/>
                </a:solidFill>
              </a:rPr>
              <a:t>, clause 5.3.10 and “Promoting Competition and Innovation: What You Need to Know about the IEEE Standards Association's Antitrust and Competition Policy” for more details.</a:t>
            </a:r>
          </a:p>
        </p:txBody>
      </p:sp>
      <p:sp>
        <p:nvSpPr>
          <p:cNvPr id="129" name="Shape 129"/>
          <p:cNvSpPr/>
          <p:nvPr/>
        </p:nvSpPr>
        <p:spPr>
          <a:xfrm>
            <a:off x="4267200" y="5943600"/>
            <a:ext cx="868184" cy="369332"/>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800" b="1" u="sng">
                <a:latin typeface="Times New Roman"/>
                <a:ea typeface="Times New Roman"/>
                <a:cs typeface="Times New Roman"/>
                <a:sym typeface="Times New Roman"/>
              </a:defRPr>
            </a:lvl1pPr>
          </a:lstStyle>
          <a:p>
            <a:pPr lvl="0">
              <a:defRPr b="0" u="none"/>
            </a:pPr>
            <a:r>
              <a:rPr b="1" u="sng"/>
              <a:t>Slide #4</a:t>
            </a:r>
          </a:p>
        </p:txBody>
      </p:sp>
      <p:sp>
        <p:nvSpPr>
          <p:cNvPr id="130" name="Shape 130"/>
          <p:cNvSpPr/>
          <p:nvPr/>
        </p:nvSpPr>
        <p:spPr>
          <a:xfrm>
            <a:off x="4389962" y="6475414"/>
            <a:ext cx="432811" cy="18466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ctr">
              <a:defRPr>
                <a:latin typeface="Times New Roman"/>
                <a:ea typeface="Times New Roman"/>
                <a:cs typeface="Times New Roman"/>
                <a:sym typeface="Times New Roman"/>
              </a:defRPr>
            </a:lvl1pPr>
          </a:lstStyle>
          <a:p>
            <a:pPr lvl="0">
              <a:defRPr sz="1800"/>
            </a:pPr>
            <a:r>
              <a:rPr sz="1200"/>
              <a:t>Slide 7</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133" name="Shape 133"/>
          <p:cNvSpPr/>
          <p:nvPr/>
        </p:nvSpPr>
        <p:spPr>
          <a:xfrm>
            <a:off x="685803" y="401255"/>
            <a:ext cx="1600201"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defRPr sz="1400" b="1">
                <a:latin typeface="Times New Roman"/>
                <a:ea typeface="Times New Roman"/>
                <a:cs typeface="Times New Roman"/>
                <a:sym typeface="Times New Roman"/>
              </a:defRPr>
            </a:lvl1pPr>
          </a:lstStyle>
          <a:p>
            <a:pPr lvl="0">
              <a:defRPr sz="1800" b="0"/>
            </a:pPr>
            <a:r>
              <a:rPr sz="1400" b="1"/>
              <a:t>&lt;Nov 2014&gt;</a:t>
            </a:r>
          </a:p>
        </p:txBody>
      </p:sp>
      <p:sp>
        <p:nvSpPr>
          <p:cNvPr id="134" name="Shape 134"/>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8</a:t>
            </a:fld>
            <a:endParaRPr sz="1200"/>
          </a:p>
        </p:txBody>
      </p:sp>
      <p:sp>
        <p:nvSpPr>
          <p:cNvPr id="135" name="Shape 135"/>
          <p:cNvSpPr/>
          <p:nvPr/>
        </p:nvSpPr>
        <p:spPr>
          <a:xfrm>
            <a:off x="4389962" y="6475414"/>
            <a:ext cx="432811" cy="18466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ctr">
              <a:defRPr>
                <a:latin typeface="Times New Roman"/>
                <a:ea typeface="Times New Roman"/>
                <a:cs typeface="Times New Roman"/>
                <a:sym typeface="Times New Roman"/>
              </a:defRPr>
            </a:lvl1pPr>
          </a:lstStyle>
          <a:p>
            <a:pPr lvl="0">
              <a:defRPr sz="1800"/>
            </a:pPr>
            <a:r>
              <a:rPr sz="1200"/>
              <a:t>Slide 8</a:t>
            </a:r>
          </a:p>
        </p:txBody>
      </p:sp>
      <p:sp>
        <p:nvSpPr>
          <p:cNvPr id="136" name="Shape 136"/>
          <p:cNvSpPr>
            <a:spLocks noGrp="1"/>
          </p:cNvSpPr>
          <p:nvPr>
            <p:ph type="title" idx="4294967295"/>
          </p:nvPr>
        </p:nvSpPr>
        <p:spPr>
          <a:xfrm>
            <a:off x="685802" y="685800"/>
            <a:ext cx="7772400" cy="1066800"/>
          </a:xfrm>
          <a:prstGeom prst="rect">
            <a:avLst/>
          </a:prstGeom>
        </p:spPr>
        <p:txBody>
          <a:bodyPr lIns="0" tIns="0" rIns="0" bIns="0">
            <a:normAutofit/>
          </a:bodyPr>
          <a:lstStyle/>
          <a:p>
            <a:pPr lvl="0">
              <a:defRPr sz="1800"/>
            </a:pPr>
            <a:r>
              <a:rPr sz="3600"/>
              <a:t>SCmaintenance/SCwng Officer</a:t>
            </a:r>
          </a:p>
        </p:txBody>
      </p:sp>
      <p:sp>
        <p:nvSpPr>
          <p:cNvPr id="137" name="Shape 137"/>
          <p:cNvSpPr>
            <a:spLocks noGrp="1"/>
          </p:cNvSpPr>
          <p:nvPr>
            <p:ph type="body" idx="4294967295"/>
          </p:nvPr>
        </p:nvSpPr>
        <p:spPr>
          <a:xfrm>
            <a:off x="762003" y="1752600"/>
            <a:ext cx="7772400" cy="4419600"/>
          </a:xfrm>
          <a:prstGeom prst="rect">
            <a:avLst/>
          </a:prstGeom>
        </p:spPr>
        <p:txBody>
          <a:bodyPr lIns="0" tIns="0" rIns="0" bIns="0">
            <a:normAutofit/>
          </a:bodyPr>
          <a:lstStyle/>
          <a:p>
            <a:pPr lvl="0">
              <a:lnSpc>
                <a:spcPct val="80000"/>
              </a:lnSpc>
              <a:spcBef>
                <a:spcPts val="400"/>
              </a:spcBef>
              <a:buSzTx/>
              <a:buNone/>
              <a:defRPr sz="1800"/>
            </a:pPr>
            <a:r>
              <a:t>Chair:			Patrick Kinney</a:t>
            </a:r>
          </a:p>
          <a:p>
            <a:pPr lvl="0">
              <a:lnSpc>
                <a:spcPct val="80000"/>
              </a:lnSpc>
              <a:buSzTx/>
              <a:buNone/>
              <a:defRPr sz="1800"/>
            </a:pPr>
            <a:endParaRPr/>
          </a:p>
          <a:p>
            <a:pPr lvl="0">
              <a:lnSpc>
                <a:spcPct val="80000"/>
              </a:lnSpc>
              <a:spcBef>
                <a:spcPts val="400"/>
              </a:spcBef>
              <a:buSzTx/>
              <a:buNone/>
              <a:defRPr sz="1800"/>
            </a:pPr>
            <a:r>
              <a:t>Vice Chair		Ben Rolfe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p:nvPr/>
        </p:nvSpPr>
        <p:spPr>
          <a:xfrm>
            <a:off x="5486404" y="6475414"/>
            <a:ext cx="312420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r">
              <a:defRPr>
                <a:latin typeface="Times New Roman"/>
                <a:ea typeface="Times New Roman"/>
                <a:cs typeface="Times New Roman"/>
                <a:sym typeface="Times New Roman"/>
              </a:defRPr>
            </a:lvl1pPr>
          </a:lstStyle>
          <a:p>
            <a:pPr lvl="0">
              <a:defRPr sz="1800"/>
            </a:pPr>
            <a:r>
              <a:rPr sz="1200"/>
              <a:t>&lt;Pat Kinney&gt;, &lt;Kinney Consulting LLC&gt;</a:t>
            </a:r>
          </a:p>
        </p:txBody>
      </p:sp>
      <p:sp>
        <p:nvSpPr>
          <p:cNvPr id="140" name="Shape 140"/>
          <p:cNvSpPr/>
          <p:nvPr/>
        </p:nvSpPr>
        <p:spPr>
          <a:xfrm>
            <a:off x="685803" y="401255"/>
            <a:ext cx="1600201"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lvl1pPr>
              <a:defRPr sz="1400" b="1">
                <a:latin typeface="Times New Roman"/>
                <a:ea typeface="Times New Roman"/>
                <a:cs typeface="Times New Roman"/>
                <a:sym typeface="Times New Roman"/>
              </a:defRPr>
            </a:lvl1pPr>
          </a:lstStyle>
          <a:p>
            <a:pPr lvl="0">
              <a:defRPr sz="1800" b="0"/>
            </a:pPr>
            <a:r>
              <a:rPr sz="1400" b="1"/>
              <a:t>&lt;Nov 2014&gt;</a:t>
            </a:r>
          </a:p>
        </p:txBody>
      </p:sp>
      <p:sp>
        <p:nvSpPr>
          <p:cNvPr id="141" name="Shape 141"/>
          <p:cNvSpPr>
            <a:spLocks noGrp="1"/>
          </p:cNvSpPr>
          <p:nvPr>
            <p:ph type="sldNum" sz="quarter" idx="2"/>
          </p:nvPr>
        </p:nvSpPr>
        <p:spPr>
          <a:xfrm>
            <a:off x="4344987" y="6475415"/>
            <a:ext cx="530226" cy="184027"/>
          </a:xfrm>
          <a:prstGeom prst="rect">
            <a:avLst/>
          </a:prstGeom>
          <a:extLst>
            <a:ext uri="{C572A759-6A51-4108-AA02-DFA0A04FC94B}">
              <ma14:wrappingTextBoxFlag xmlns="" xmlns:ma14="http://schemas.microsoft.com/office/mac/drawingml/2011/main" val="1"/>
            </a:ext>
          </a:extLst>
        </p:spPr>
        <p:txBody>
          <a:bodyPr wrap="square">
            <a:normAutofit/>
          </a:bodyPr>
          <a:lstStyle/>
          <a:p>
            <a:pPr lvl="0">
              <a:defRPr sz="1800"/>
            </a:pPr>
            <a:fld id="{86CB4B4D-7CA3-9044-876B-883B54F8677D}" type="slidenum">
              <a:rPr sz="1200"/>
              <a:pPr lvl="0">
                <a:defRPr sz="1800"/>
              </a:pPr>
              <a:t>9</a:t>
            </a:fld>
            <a:endParaRPr sz="1200"/>
          </a:p>
        </p:txBody>
      </p:sp>
      <p:sp>
        <p:nvSpPr>
          <p:cNvPr id="142" name="Shape 142"/>
          <p:cNvSpPr/>
          <p:nvPr/>
        </p:nvSpPr>
        <p:spPr>
          <a:xfrm>
            <a:off x="4389962" y="6475414"/>
            <a:ext cx="432811" cy="18466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ctr">
              <a:defRPr>
                <a:latin typeface="Times New Roman"/>
                <a:ea typeface="Times New Roman"/>
                <a:cs typeface="Times New Roman"/>
                <a:sym typeface="Times New Roman"/>
              </a:defRPr>
            </a:lvl1pPr>
          </a:lstStyle>
          <a:p>
            <a:pPr lvl="0">
              <a:defRPr sz="1800"/>
            </a:pPr>
            <a:r>
              <a:rPr sz="1200"/>
              <a:t>Slide 9</a:t>
            </a:r>
          </a:p>
        </p:txBody>
      </p:sp>
      <p:sp>
        <p:nvSpPr>
          <p:cNvPr id="143" name="Shape 143"/>
          <p:cNvSpPr>
            <a:spLocks noGrp="1"/>
          </p:cNvSpPr>
          <p:nvPr>
            <p:ph type="title" idx="4294967295"/>
          </p:nvPr>
        </p:nvSpPr>
        <p:spPr>
          <a:xfrm>
            <a:off x="762003" y="457200"/>
            <a:ext cx="7772400" cy="762000"/>
          </a:xfrm>
          <a:prstGeom prst="rect">
            <a:avLst/>
          </a:prstGeom>
        </p:spPr>
        <p:txBody>
          <a:bodyPr lIns="0" tIns="0" rIns="0" bIns="0">
            <a:normAutofit/>
          </a:bodyPr>
          <a:lstStyle/>
          <a:p>
            <a:pPr lvl="0">
              <a:defRPr sz="1800"/>
            </a:pPr>
            <a:r>
              <a:rPr sz="3600"/>
              <a:t>Chair’s Role</a:t>
            </a:r>
          </a:p>
        </p:txBody>
      </p:sp>
      <p:sp>
        <p:nvSpPr>
          <p:cNvPr id="144" name="Shape 144"/>
          <p:cNvSpPr>
            <a:spLocks noGrp="1"/>
          </p:cNvSpPr>
          <p:nvPr>
            <p:ph type="body" idx="4294967295"/>
          </p:nvPr>
        </p:nvSpPr>
        <p:spPr>
          <a:xfrm>
            <a:off x="762003" y="1371600"/>
            <a:ext cx="7772400" cy="4876800"/>
          </a:xfrm>
          <a:prstGeom prst="rect">
            <a:avLst/>
          </a:prstGeom>
        </p:spPr>
        <p:txBody>
          <a:bodyPr lIns="0" tIns="0" rIns="0" bIns="0">
            <a:normAutofit/>
          </a:bodyPr>
          <a:lstStyle/>
          <a:p>
            <a:pPr marL="257175" lvl="0" indent="-257175">
              <a:lnSpc>
                <a:spcPct val="80000"/>
              </a:lnSpc>
              <a:spcBef>
                <a:spcPts val="500"/>
              </a:spcBef>
              <a:buFont typeface="Arial"/>
              <a:defRPr sz="1800"/>
            </a:pPr>
            <a:r>
              <a:rPr sz="2400" b="1">
                <a:hlinkClick r:id="rId2"/>
              </a:rPr>
              <a:t>http://ieee802.org/Mike_Spring_Article_on_Stds_Process.pdf</a:t>
            </a:r>
            <a:endParaRPr sz="2400" b="1"/>
          </a:p>
          <a:p>
            <a:pPr lvl="0">
              <a:lnSpc>
                <a:spcPct val="80000"/>
              </a:lnSpc>
              <a:spcBef>
                <a:spcPts val="500"/>
              </a:spcBef>
              <a:buSzTx/>
              <a:buNone/>
              <a:defRPr sz="1800"/>
            </a:pPr>
            <a:r>
              <a:rPr sz="2400" i="1"/>
              <a:t>…the chairperson of the working group is key to what and how fast a standard is produced.</a:t>
            </a:r>
            <a:endParaRPr sz="2400"/>
          </a:p>
          <a:p>
            <a:pPr lvl="0">
              <a:lnSpc>
                <a:spcPct val="80000"/>
              </a:lnSpc>
              <a:buSzTx/>
              <a:buNone/>
              <a:defRPr sz="1800"/>
            </a:pPr>
            <a:endParaRPr sz="2400"/>
          </a:p>
          <a:p>
            <a:pPr lvl="0">
              <a:lnSpc>
                <a:spcPct val="80000"/>
              </a:lnSpc>
              <a:spcBef>
                <a:spcPts val="500"/>
              </a:spcBef>
              <a:buSzTx/>
              <a:buNone/>
              <a:defRPr sz="1800"/>
            </a:pPr>
            <a:r>
              <a:rPr sz="240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1282</TotalTime>
  <Words>2034</Words>
  <PresentationFormat>On-screen Show (4:3)</PresentationFormat>
  <Paragraphs>310</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vt:lpstr>
      <vt:lpstr>Slide 1</vt:lpstr>
      <vt:lpstr>Meeting Goals (Agenda 15-14-0607-00)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802.15.4 Revision Core Issues</vt:lpstr>
      <vt:lpstr>802.15.4 Revision Core Issues (Cont’d)</vt:lpstr>
      <vt:lpstr>802.15.4 Revision Core Issues (Cont’d)</vt:lpstr>
      <vt:lpstr>802.15.4 Revision Voting Result</vt:lpstr>
      <vt:lpstr>LB 97 Comment Disposition</vt:lpstr>
      <vt:lpstr>Rogue Comment Disposition</vt:lpstr>
      <vt:lpstr>Revision Schedule</vt:lpstr>
      <vt:lpstr>SCm motions </vt:lpstr>
      <vt:lpstr>SCm motions to WG15</vt:lpstr>
      <vt:lpstr>BRC Conference Calls</vt:lpstr>
      <vt:lpstr>Proposal to Create a New Task Group (15.3e)</vt:lpstr>
      <vt:lpstr>Proposal to Create a New Task Group (15.3e)</vt:lpstr>
      <vt:lpstr>802.16.3 project (16-14-0078-00)</vt:lpstr>
      <vt:lpstr>Railroad Communications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patkinney</cp:lastModifiedBy>
  <cp:revision>50</cp:revision>
  <dcterms:modified xsi:type="dcterms:W3CDTF">2014-11-06T20:22:38Z</dcterms:modified>
</cp:coreProperties>
</file>