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handoutMasterIdLst>
    <p:handoutMasterId r:id="rId18"/>
  </p:handoutMasterIdLst>
  <p:sldIdLst>
    <p:sldId id="256" r:id="rId2"/>
    <p:sldId id="257" r:id="rId3"/>
    <p:sldId id="273" r:id="rId4"/>
    <p:sldId id="296" r:id="rId5"/>
    <p:sldId id="303" r:id="rId6"/>
    <p:sldId id="304" r:id="rId7"/>
    <p:sldId id="305" r:id="rId8"/>
    <p:sldId id="306" r:id="rId9"/>
    <p:sldId id="300" r:id="rId10"/>
    <p:sldId id="298" r:id="rId11"/>
    <p:sldId id="302" r:id="rId12"/>
    <p:sldId id="307" r:id="rId13"/>
    <p:sldId id="294" r:id="rId14"/>
    <p:sldId id="308" r:id="rId15"/>
    <p:sldId id="301" r:id="rId16"/>
  </p:sldIdLst>
  <p:sldSz cx="9144000" cy="6858000" type="screen4x3"/>
  <p:notesSz cx="6858000" cy="9237663"/>
  <p:defaultTextStyle>
    <a:defPPr>
      <a:defRPr lang="en-GB"/>
    </a:defPPr>
    <a:lvl1pPr algn="l" defTabSz="449263" rtl="0" fontAlgn="base">
      <a:spcBef>
        <a:spcPct val="0"/>
      </a:spcBef>
      <a:spcAft>
        <a:spcPct val="0"/>
      </a:spcAft>
      <a:defRPr sz="1200" kern="1200">
        <a:solidFill>
          <a:schemeClr val="bg1"/>
        </a:solidFill>
        <a:latin typeface="Times New Roman" pitchFamily="18" charset="0"/>
        <a:ea typeface="MS PGothic" pitchFamily="34" charset="-128"/>
        <a:cs typeface="+mn-cs"/>
      </a:defRPr>
    </a:lvl1pPr>
    <a:lvl2pPr marL="742950" indent="-285750" algn="l" defTabSz="449263" rtl="0" fontAlgn="base">
      <a:spcBef>
        <a:spcPct val="0"/>
      </a:spcBef>
      <a:spcAft>
        <a:spcPct val="0"/>
      </a:spcAft>
      <a:defRPr sz="1200" kern="1200">
        <a:solidFill>
          <a:schemeClr val="bg1"/>
        </a:solidFill>
        <a:latin typeface="Times New Roman" pitchFamily="18" charset="0"/>
        <a:ea typeface="MS PGothic" pitchFamily="34" charset="-128"/>
        <a:cs typeface="+mn-cs"/>
      </a:defRPr>
    </a:lvl2pPr>
    <a:lvl3pPr marL="1143000" indent="-228600" algn="l" defTabSz="449263" rtl="0" fontAlgn="base">
      <a:spcBef>
        <a:spcPct val="0"/>
      </a:spcBef>
      <a:spcAft>
        <a:spcPct val="0"/>
      </a:spcAft>
      <a:defRPr sz="1200" kern="1200">
        <a:solidFill>
          <a:schemeClr val="bg1"/>
        </a:solidFill>
        <a:latin typeface="Times New Roman" pitchFamily="18" charset="0"/>
        <a:ea typeface="MS PGothic" pitchFamily="34" charset="-128"/>
        <a:cs typeface="+mn-cs"/>
      </a:defRPr>
    </a:lvl3pPr>
    <a:lvl4pPr marL="1600200" indent="-228600" algn="l" defTabSz="449263" rtl="0" fontAlgn="base">
      <a:spcBef>
        <a:spcPct val="0"/>
      </a:spcBef>
      <a:spcAft>
        <a:spcPct val="0"/>
      </a:spcAft>
      <a:defRPr sz="1200" kern="1200">
        <a:solidFill>
          <a:schemeClr val="bg1"/>
        </a:solidFill>
        <a:latin typeface="Times New Roman" pitchFamily="18" charset="0"/>
        <a:ea typeface="MS PGothic" pitchFamily="34" charset="-128"/>
        <a:cs typeface="+mn-cs"/>
      </a:defRPr>
    </a:lvl4pPr>
    <a:lvl5pPr marL="2057400" indent="-228600" algn="l" defTabSz="449263" rtl="0" fontAlgn="base">
      <a:spcBef>
        <a:spcPct val="0"/>
      </a:spcBef>
      <a:spcAft>
        <a:spcPct val="0"/>
      </a:spcAft>
      <a:defRPr sz="1200" kern="1200">
        <a:solidFill>
          <a:schemeClr val="bg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bg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bg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bg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bg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764" autoAdjust="0"/>
    <p:restoredTop sz="97326" autoAdjust="0"/>
  </p:normalViewPr>
  <p:slideViewPr>
    <p:cSldViewPr>
      <p:cViewPr varScale="1">
        <p:scale>
          <a:sx n="71" d="100"/>
          <a:sy n="71" d="100"/>
        </p:scale>
        <p:origin x="-402"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9" d="100"/>
          <a:sy n="49" d="100"/>
        </p:scale>
        <p:origin x="-1812"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1963"/>
          </a:xfrm>
          <a:prstGeom prst="rect">
            <a:avLst/>
          </a:prstGeom>
        </p:spPr>
        <p:txBody>
          <a:bodyPr vert="horz" lIns="91440" tIns="45720" rIns="91440" bIns="45720" rtlCol="0"/>
          <a:lstStyle>
            <a:lvl1pPr algn="l">
              <a:buClr>
                <a:srgbClr val="000000"/>
              </a:buClr>
              <a:buSzPct val="100000"/>
              <a:buFont typeface="Times New Roman" pitchFamily="18" charset="0"/>
              <a:buNone/>
              <a:defRPr sz="1200"/>
            </a:lvl1pPr>
          </a:lstStyle>
          <a:p>
            <a:pPr>
              <a:defRPr/>
            </a:pPr>
            <a:endParaRPr lang="en-US"/>
          </a:p>
        </p:txBody>
      </p:sp>
      <p:sp>
        <p:nvSpPr>
          <p:cNvPr id="3" name="Date Placeholder 2"/>
          <p:cNvSpPr>
            <a:spLocks noGrp="1"/>
          </p:cNvSpPr>
          <p:nvPr>
            <p:ph type="dt" sz="quarter" idx="1"/>
          </p:nvPr>
        </p:nvSpPr>
        <p:spPr>
          <a:xfrm>
            <a:off x="3884613" y="0"/>
            <a:ext cx="2971800" cy="461963"/>
          </a:xfrm>
          <a:prstGeom prst="rect">
            <a:avLst/>
          </a:prstGeom>
        </p:spPr>
        <p:txBody>
          <a:bodyPr vert="horz" lIns="91440" tIns="45720" rIns="91440" bIns="45720" rtlCol="0"/>
          <a:lstStyle>
            <a:lvl1pPr algn="r">
              <a:buClr>
                <a:srgbClr val="000000"/>
              </a:buClr>
              <a:buSzPct val="100000"/>
              <a:buFont typeface="Times New Roman" pitchFamily="18" charset="0"/>
              <a:buNone/>
              <a:defRPr sz="1200"/>
            </a:lvl1pPr>
          </a:lstStyle>
          <a:p>
            <a:pPr>
              <a:defRPr/>
            </a:pPr>
            <a:fld id="{D37953CE-6A72-4492-A55D-099A585288BC}" type="datetimeFigureOut">
              <a:rPr lang="en-US"/>
              <a:pPr>
                <a:defRPr/>
              </a:pPr>
              <a:t>11/4/2014</a:t>
            </a:fld>
            <a:endParaRPr lang="en-US"/>
          </a:p>
        </p:txBody>
      </p:sp>
      <p:sp>
        <p:nvSpPr>
          <p:cNvPr id="4" name="Footer Placeholder 3"/>
          <p:cNvSpPr>
            <a:spLocks noGrp="1"/>
          </p:cNvSpPr>
          <p:nvPr>
            <p:ph type="ftr" sz="quarter" idx="2"/>
          </p:nvPr>
        </p:nvSpPr>
        <p:spPr>
          <a:xfrm>
            <a:off x="0" y="8774113"/>
            <a:ext cx="2971800" cy="461962"/>
          </a:xfrm>
          <a:prstGeom prst="rect">
            <a:avLst/>
          </a:prstGeom>
        </p:spPr>
        <p:txBody>
          <a:bodyPr vert="horz" lIns="91440" tIns="45720" rIns="91440" bIns="45720" rtlCol="0" anchor="b"/>
          <a:lstStyle>
            <a:lvl1pPr algn="l">
              <a:buClr>
                <a:srgbClr val="000000"/>
              </a:buClr>
              <a:buSzPct val="100000"/>
              <a:buFont typeface="Times New Roman" pitchFamily="18" charset="0"/>
              <a:buNone/>
              <a:defRPr sz="1200"/>
            </a:lvl1pPr>
          </a:lstStyle>
          <a:p>
            <a:pPr>
              <a:defRPr/>
            </a:pPr>
            <a:endParaRPr lang="en-US"/>
          </a:p>
        </p:txBody>
      </p:sp>
      <p:sp>
        <p:nvSpPr>
          <p:cNvPr id="5" name="Slide Number Placeholder 4"/>
          <p:cNvSpPr>
            <a:spLocks noGrp="1"/>
          </p:cNvSpPr>
          <p:nvPr>
            <p:ph type="sldNum" sz="quarter" idx="3"/>
          </p:nvPr>
        </p:nvSpPr>
        <p:spPr>
          <a:xfrm>
            <a:off x="3884613" y="8774113"/>
            <a:ext cx="2971800" cy="461962"/>
          </a:xfrm>
          <a:prstGeom prst="rect">
            <a:avLst/>
          </a:prstGeom>
        </p:spPr>
        <p:txBody>
          <a:bodyPr vert="horz" lIns="91440" tIns="45720" rIns="91440" bIns="45720" rtlCol="0" anchor="b"/>
          <a:lstStyle>
            <a:lvl1pPr algn="r">
              <a:buClr>
                <a:srgbClr val="000000"/>
              </a:buClr>
              <a:buSzPct val="100000"/>
              <a:buFont typeface="Times New Roman" pitchFamily="18" charset="0"/>
              <a:buNone/>
              <a:defRPr sz="1200"/>
            </a:lvl1pPr>
          </a:lstStyle>
          <a:p>
            <a:pPr>
              <a:defRPr/>
            </a:pPr>
            <a:fld id="{7170A925-4A9B-46EB-B904-5E8F59FAC3D9}" type="slidenum">
              <a:rPr lang="en-US"/>
              <a:pPr>
                <a:defRPr/>
              </a:pPr>
              <a:t>‹#›</a:t>
            </a:fld>
            <a:endParaRPr lang="en-US"/>
          </a:p>
        </p:txBody>
      </p:sp>
    </p:spTree>
    <p:extLst>
      <p:ext uri="{BB962C8B-B14F-4D97-AF65-F5344CB8AC3E}">
        <p14:creationId xmlns:p14="http://schemas.microsoft.com/office/powerpoint/2010/main" val="6950502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3" name="AutoShape 1"/>
          <p:cNvSpPr>
            <a:spLocks noChangeArrowheads="1"/>
          </p:cNvSpPr>
          <p:nvPr/>
        </p:nvSpPr>
        <p:spPr bwMode="auto">
          <a:xfrm>
            <a:off x="0" y="0"/>
            <a:ext cx="6858000" cy="9237663"/>
          </a:xfrm>
          <a:prstGeom prst="roundRect">
            <a:avLst>
              <a:gd name="adj" fmla="val 23"/>
            </a:avLst>
          </a:prstGeom>
          <a:solidFill>
            <a:srgbClr val="FFFFFF"/>
          </a:solidFill>
          <a:ln>
            <a:noFill/>
          </a:ln>
          <a:effectLst/>
          <a:extLst>
            <a:ext uri="{91240B29-F687-4F45-9708-019B960494DF}">
              <a14:hiddenLine xmlns:a14="http://schemas.microsoft.com/office/drawing/2010/main" w="9360">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buClr>
                <a:srgbClr val="000000"/>
              </a:buClr>
              <a:buSzPct val="100000"/>
              <a:buFont typeface="Times New Roman" charset="0"/>
              <a:buNone/>
              <a:defRPr/>
            </a:pPr>
            <a:endParaRPr lang="en-US">
              <a:latin typeface="Times New Roman" charset="0"/>
              <a:ea typeface="ＭＳ Ｐゴシック" charset="0"/>
              <a:cs typeface="ＭＳ Ｐゴシック" charset="0"/>
            </a:endParaRPr>
          </a:p>
        </p:txBody>
      </p:sp>
      <p:sp>
        <p:nvSpPr>
          <p:cNvPr id="3074" name="AutoShape 2"/>
          <p:cNvSpPr>
            <a:spLocks noChangeArrowheads="1"/>
          </p:cNvSpPr>
          <p:nvPr/>
        </p:nvSpPr>
        <p:spPr bwMode="auto">
          <a:xfrm>
            <a:off x="0" y="0"/>
            <a:ext cx="6858000" cy="9237663"/>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buClr>
                <a:srgbClr val="000000"/>
              </a:buClr>
              <a:buSzPct val="100000"/>
              <a:buFont typeface="Times New Roman" charset="0"/>
              <a:buNone/>
              <a:defRPr/>
            </a:pPr>
            <a:endParaRPr lang="en-US">
              <a:latin typeface="Times New Roman" charset="0"/>
              <a:ea typeface="ＭＳ Ｐゴシック" charset="0"/>
              <a:cs typeface="ＭＳ Ｐゴシック" charset="0"/>
            </a:endParaRPr>
          </a:p>
        </p:txBody>
      </p:sp>
      <p:sp>
        <p:nvSpPr>
          <p:cNvPr id="3075" name="AutoShape 3"/>
          <p:cNvSpPr>
            <a:spLocks noChangeArrowheads="1"/>
          </p:cNvSpPr>
          <p:nvPr/>
        </p:nvSpPr>
        <p:spPr bwMode="auto">
          <a:xfrm>
            <a:off x="0" y="0"/>
            <a:ext cx="6858000" cy="9237663"/>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buClr>
                <a:srgbClr val="000000"/>
              </a:buClr>
              <a:buSzPct val="100000"/>
              <a:buFont typeface="Times New Roman" charset="0"/>
              <a:buNone/>
              <a:defRPr/>
            </a:pPr>
            <a:endParaRPr lang="en-US">
              <a:latin typeface="Times New Roman" charset="0"/>
              <a:ea typeface="ＭＳ Ｐゴシック" charset="0"/>
              <a:cs typeface="ＭＳ Ｐゴシック" charset="0"/>
            </a:endParaRPr>
          </a:p>
        </p:txBody>
      </p:sp>
      <p:sp>
        <p:nvSpPr>
          <p:cNvPr id="3076" name="AutoShape 4"/>
          <p:cNvSpPr>
            <a:spLocks noChangeArrowheads="1"/>
          </p:cNvSpPr>
          <p:nvPr/>
        </p:nvSpPr>
        <p:spPr bwMode="auto">
          <a:xfrm>
            <a:off x="0" y="0"/>
            <a:ext cx="6858000" cy="9237663"/>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buClr>
                <a:srgbClr val="000000"/>
              </a:buClr>
              <a:buSzPct val="100000"/>
              <a:buFont typeface="Times New Roman" charset="0"/>
              <a:buNone/>
              <a:defRPr/>
            </a:pPr>
            <a:endParaRPr lang="en-US">
              <a:latin typeface="Times New Roman" charset="0"/>
              <a:ea typeface="ＭＳ Ｐゴシック" charset="0"/>
              <a:cs typeface="ＭＳ Ｐゴシック" charset="0"/>
            </a:endParaRPr>
          </a:p>
        </p:txBody>
      </p:sp>
      <p:sp>
        <p:nvSpPr>
          <p:cNvPr id="3077" name="AutoShape 5"/>
          <p:cNvSpPr>
            <a:spLocks noChangeArrowheads="1"/>
          </p:cNvSpPr>
          <p:nvPr/>
        </p:nvSpPr>
        <p:spPr bwMode="auto">
          <a:xfrm>
            <a:off x="0" y="0"/>
            <a:ext cx="6858000" cy="9237663"/>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buClr>
                <a:srgbClr val="000000"/>
              </a:buClr>
              <a:buSzPct val="100000"/>
              <a:buFont typeface="Times New Roman" charset="0"/>
              <a:buNone/>
              <a:defRPr/>
            </a:pPr>
            <a:endParaRPr lang="en-US">
              <a:latin typeface="Times New Roman" charset="0"/>
              <a:ea typeface="ＭＳ Ｐゴシック" charset="0"/>
              <a:cs typeface="ＭＳ Ｐゴシック" charset="0"/>
            </a:endParaRPr>
          </a:p>
        </p:txBody>
      </p:sp>
      <p:sp>
        <p:nvSpPr>
          <p:cNvPr id="3078" name="Text Box 6"/>
          <p:cNvSpPr txBox="1">
            <a:spLocks noChangeArrowheads="1"/>
          </p:cNvSpPr>
          <p:nvPr/>
        </p:nvSpPr>
        <p:spPr bwMode="auto">
          <a:xfrm>
            <a:off x="3429000" y="95250"/>
            <a:ext cx="27844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buClr>
                <a:srgbClr val="000000"/>
              </a:buClr>
              <a:buSzPct val="100000"/>
              <a:buFont typeface="Times New Roman" charset="0"/>
              <a:buNone/>
              <a:defRPr/>
            </a:pPr>
            <a:endParaRPr lang="en-US">
              <a:latin typeface="Times New Roman" charset="0"/>
              <a:ea typeface="ＭＳ Ｐゴシック" charset="0"/>
              <a:cs typeface="ＭＳ Ｐゴシック" charset="0"/>
            </a:endParaRPr>
          </a:p>
        </p:txBody>
      </p:sp>
      <p:sp>
        <p:nvSpPr>
          <p:cNvPr id="3079" name="Rectangle 7"/>
          <p:cNvSpPr>
            <a:spLocks noGrp="1" noChangeArrowheads="1"/>
          </p:cNvSpPr>
          <p:nvPr>
            <p:ph type="dt"/>
          </p:nvPr>
        </p:nvSpPr>
        <p:spPr bwMode="auto">
          <a:xfrm>
            <a:off x="646113" y="85725"/>
            <a:ext cx="2700337" cy="2111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0" tIns="0" rIns="0" bIns="0" numCol="1" anchor="b" anchorCtr="0" compatLnSpc="1">
            <a:prstTxWarp prst="textNoShape">
              <a:avLst/>
            </a:prstTxWarp>
          </a:bodyPr>
          <a:lstStyle>
            <a:lvl1pPr>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0" name="Rectangle 8"/>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sp>
      <p:sp>
        <p:nvSpPr>
          <p:cNvPr id="3081" name="Rectangle 9"/>
          <p:cNvSpPr>
            <a:spLocks noGrp="1" noChangeArrowheads="1"/>
          </p:cNvSpPr>
          <p:nvPr>
            <p:ph type="body"/>
          </p:nvPr>
        </p:nvSpPr>
        <p:spPr bwMode="auto">
          <a:xfrm>
            <a:off x="914400" y="4387850"/>
            <a:ext cx="5021263" cy="41481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160" tIns="46080" rIns="92160" bIns="46080" numCol="1" anchor="t" anchorCtr="0" compatLnSpc="1">
            <a:prstTxWarp prst="textNoShape">
              <a:avLst/>
            </a:prstTxWarp>
          </a:bodyPr>
          <a:lstStyle/>
          <a:p>
            <a:pPr lvl="0"/>
            <a:endParaRPr lang="en-US" noProof="0" smtClean="0"/>
          </a:p>
        </p:txBody>
      </p:sp>
      <p:sp>
        <p:nvSpPr>
          <p:cNvPr id="3082" name="Text Box 10"/>
          <p:cNvSpPr txBox="1">
            <a:spLocks noChangeArrowheads="1"/>
          </p:cNvSpPr>
          <p:nvPr/>
        </p:nvSpPr>
        <p:spPr bwMode="auto">
          <a:xfrm>
            <a:off x="3730625" y="8942388"/>
            <a:ext cx="2482850" cy="152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buClr>
                <a:srgbClr val="000000"/>
              </a:buClr>
              <a:buSzPct val="100000"/>
              <a:buFont typeface="Times New Roman" charset="0"/>
              <a:buNone/>
              <a:defRPr/>
            </a:pPr>
            <a:endParaRPr lang="en-US">
              <a:latin typeface="Times New Roman" charset="0"/>
              <a:ea typeface="ＭＳ Ｐゴシック" charset="0"/>
              <a:cs typeface="ＭＳ Ｐゴシック" charset="0"/>
            </a:endParaRPr>
          </a:p>
        </p:txBody>
      </p:sp>
      <p:sp>
        <p:nvSpPr>
          <p:cNvPr id="3083" name="Rectangle 11"/>
          <p:cNvSpPr>
            <a:spLocks noGrp="1" noChangeArrowheads="1"/>
          </p:cNvSpPr>
          <p:nvPr>
            <p:ph type="sldNum"/>
          </p:nvPr>
        </p:nvSpPr>
        <p:spPr bwMode="auto">
          <a:xfrm>
            <a:off x="2901950" y="8942388"/>
            <a:ext cx="784225" cy="7302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0" tIns="0" rIns="0" bIns="0" numCol="1" anchor="t" anchorCtr="0" compatLnSpc="1">
            <a:prstTxWarp prst="textNoShape">
              <a:avLst/>
            </a:prstTxWarp>
          </a:bodyPr>
          <a:lstStyle>
            <a:lvl1pPr algn="r">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t>Page </a:t>
            </a:r>
            <a:fld id="{A081A434-73D9-4B5C-978F-6167C9D29855}" type="slidenum">
              <a:rPr lang="en-US"/>
              <a:pPr>
                <a:defRPr/>
              </a:pPr>
              <a:t>‹#›</a:t>
            </a:fld>
            <a:endParaRPr lang="en-US"/>
          </a:p>
        </p:txBody>
      </p:sp>
      <p:sp>
        <p:nvSpPr>
          <p:cNvPr id="3084" name="Rectangle 12"/>
          <p:cNvSpPr>
            <a:spLocks noChangeArrowheads="1"/>
          </p:cNvSpPr>
          <p:nvPr/>
        </p:nvSpPr>
        <p:spPr bwMode="auto">
          <a:xfrm>
            <a:off x="715963" y="8942388"/>
            <a:ext cx="2255837" cy="1825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p>
            <a:pP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a:solidFill>
                  <a:srgbClr val="000000"/>
                </a:solidFill>
                <a:latin typeface="Times New Roman" charset="0"/>
                <a:ea typeface="ＭＳ Ｐゴシック" charset="0"/>
                <a:cs typeface="ＭＳ Ｐゴシック" charset="0"/>
              </a:rPr>
              <a:t>Tentative agenda Full WG</a:t>
            </a:r>
          </a:p>
        </p:txBody>
      </p:sp>
      <p:sp>
        <p:nvSpPr>
          <p:cNvPr id="3085" name="Line 13"/>
          <p:cNvSpPr>
            <a:spLocks noChangeShapeType="1"/>
          </p:cNvSpPr>
          <p:nvPr/>
        </p:nvSpPr>
        <p:spPr bwMode="auto">
          <a:xfrm>
            <a:off x="736600" y="8940800"/>
            <a:ext cx="5405438" cy="1588"/>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pPr>
              <a:buClr>
                <a:srgbClr val="000000"/>
              </a:buClr>
              <a:buSzPct val="100000"/>
              <a:buFont typeface="Times New Roman" charset="0"/>
              <a:buNone/>
              <a:defRPr/>
            </a:pPr>
            <a:endParaRPr lang="en-US">
              <a:latin typeface="Times New Roman" charset="0"/>
              <a:ea typeface="ＭＳ Ｐゴシック" charset="0"/>
              <a:cs typeface="ＭＳ Ｐゴシック" charset="0"/>
            </a:endParaRPr>
          </a:p>
        </p:txBody>
      </p:sp>
      <p:sp>
        <p:nvSpPr>
          <p:cNvPr id="3086" name="Line 14"/>
          <p:cNvSpPr>
            <a:spLocks noChangeShapeType="1"/>
          </p:cNvSpPr>
          <p:nvPr/>
        </p:nvSpPr>
        <p:spPr bwMode="auto">
          <a:xfrm>
            <a:off x="661988" y="295275"/>
            <a:ext cx="5554662" cy="1588"/>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pPr>
              <a:buClr>
                <a:srgbClr val="000000"/>
              </a:buClr>
              <a:buSzPct val="100000"/>
              <a:buFont typeface="Times New Roman" charset="0"/>
              <a:buNone/>
              <a:defRPr/>
            </a:pPr>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799539129"/>
      </p:ext>
    </p:extLst>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p:txBody>
          <a:bodyPr/>
          <a:lstStyle/>
          <a:p>
            <a:pPr>
              <a:defRPr/>
            </a:pPr>
            <a:r>
              <a:rPr lang="en-US"/>
              <a:t>07/12/10</a:t>
            </a:r>
          </a:p>
        </p:txBody>
      </p:sp>
      <p:sp>
        <p:nvSpPr>
          <p:cNvPr id="7" name="Rectangle 11"/>
          <p:cNvSpPr>
            <a:spLocks noGrp="1" noChangeArrowheads="1"/>
          </p:cNvSpPr>
          <p:nvPr>
            <p:ph type="sldNum" sz="quarter"/>
          </p:nvPr>
        </p:nvSpPr>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eaLnBrk="1" hangingPunct="1">
              <a:defRPr/>
            </a:pPr>
            <a:r>
              <a:rPr lang="en-US" sz="2400" smtClean="0">
                <a:solidFill>
                  <a:srgbClr val="000000"/>
                </a:solidFill>
              </a:rPr>
              <a:t>Page </a:t>
            </a:r>
            <a:fld id="{535147B9-9AFE-429A-A865-3DDA2F0C589E}" type="slidenum">
              <a:rPr lang="en-US" sz="2400" smtClean="0">
                <a:solidFill>
                  <a:srgbClr val="000000"/>
                </a:solidFill>
              </a:rPr>
              <a:pPr eaLnBrk="1" hangingPunct="1">
                <a:defRPr/>
              </a:pPr>
              <a:t>1</a:t>
            </a:fld>
            <a:endParaRPr lang="en-US" sz="2400" smtClean="0">
              <a:solidFill>
                <a:srgbClr val="000000"/>
              </a:solidFill>
            </a:endParaRPr>
          </a:p>
        </p:txBody>
      </p:sp>
      <p:sp>
        <p:nvSpPr>
          <p:cNvPr id="21505"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smtClean="0"/>
              <a:t>Jul 12, 2010</a:t>
            </a:r>
          </a:p>
        </p:txBody>
      </p:sp>
      <p:sp>
        <p:nvSpPr>
          <p:cNvPr id="21506"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algn="r" eaLnBrk="1" hangingPunct="1">
              <a:buSzPct val="100000"/>
              <a:defRPr/>
            </a:pPr>
            <a:r>
              <a:rPr lang="en-US" smtClean="0">
                <a:solidFill>
                  <a:srgbClr val="000000"/>
                </a:solidFill>
              </a:rPr>
              <a:t>Page </a:t>
            </a:r>
            <a:fld id="{89690A17-4B16-45BF-AD7D-C638CBE63342}" type="slidenum">
              <a:rPr lang="en-US" smtClean="0">
                <a:solidFill>
                  <a:srgbClr val="000000"/>
                </a:solidFill>
              </a:rPr>
              <a:pPr algn="r" eaLnBrk="1" hangingPunct="1">
                <a:buSzPct val="100000"/>
                <a:defRPr/>
              </a:pPr>
              <a:t>1</a:t>
            </a:fld>
            <a:endParaRPr lang="en-US" smtClean="0">
              <a:solidFill>
                <a:srgbClr val="000000"/>
              </a:solidFill>
            </a:endParaRPr>
          </a:p>
        </p:txBody>
      </p:sp>
      <p:sp>
        <p:nvSpPr>
          <p:cNvPr id="21507" name="Text Box 3"/>
          <p:cNvSpPr>
            <a:spLocks noGrp="1" noRot="1" noChangeAspect="1" noChangeArrowheads="1"/>
          </p:cNvSpPr>
          <p:nvPr>
            <p:ph type="sldImg"/>
          </p:nvPr>
        </p:nvSpPr>
        <p:spPr>
          <a:xfrm>
            <a:off x="1130300" y="698500"/>
            <a:ext cx="4602163" cy="3451225"/>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1508"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buFont typeface="Times New Roman" charset="0"/>
              <a:buNone/>
              <a:defRPr/>
            </a:pPr>
            <a:endParaRPr lang="en-US" smtClean="0">
              <a:ea typeface="ＭＳ Ｐゴシック" charset="0"/>
              <a:cs typeface="+mn-cs"/>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p:txBody>
          <a:bodyPr/>
          <a:lstStyle/>
          <a:p>
            <a:pPr>
              <a:defRPr/>
            </a:pPr>
            <a:r>
              <a:rPr lang="en-US"/>
              <a:t>07/12/10</a:t>
            </a:r>
          </a:p>
        </p:txBody>
      </p:sp>
      <p:sp>
        <p:nvSpPr>
          <p:cNvPr id="7" name="Rectangle 11"/>
          <p:cNvSpPr>
            <a:spLocks noGrp="1" noChangeArrowheads="1"/>
          </p:cNvSpPr>
          <p:nvPr>
            <p:ph type="sldNum" sz="quarter"/>
          </p:nvPr>
        </p:nvSpPr>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eaLnBrk="1" hangingPunct="1">
              <a:defRPr/>
            </a:pPr>
            <a:r>
              <a:rPr lang="en-US" sz="2400" smtClean="0">
                <a:solidFill>
                  <a:srgbClr val="000000"/>
                </a:solidFill>
              </a:rPr>
              <a:t>Page </a:t>
            </a:r>
            <a:fld id="{CE58FE54-4D90-496D-AF3D-EA2887D1EB3B}" type="slidenum">
              <a:rPr lang="en-US" sz="2400" smtClean="0">
                <a:solidFill>
                  <a:srgbClr val="000000"/>
                </a:solidFill>
              </a:rPr>
              <a:pPr eaLnBrk="1" hangingPunct="1">
                <a:defRPr/>
              </a:pPr>
              <a:t>10</a:t>
            </a:fld>
            <a:endParaRPr lang="en-US" sz="2400" smtClean="0">
              <a:solidFill>
                <a:srgbClr val="000000"/>
              </a:solidFill>
            </a:endParaRPr>
          </a:p>
        </p:txBody>
      </p:sp>
      <p:sp>
        <p:nvSpPr>
          <p:cNvPr id="26625"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smtClean="0"/>
              <a:t>Jul 12, 2010</a:t>
            </a:r>
          </a:p>
        </p:txBody>
      </p:sp>
      <p:sp>
        <p:nvSpPr>
          <p:cNvPr id="26626"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algn="r" eaLnBrk="1" hangingPunct="1">
              <a:buSzPct val="100000"/>
              <a:defRPr/>
            </a:pPr>
            <a:r>
              <a:rPr lang="en-US" smtClean="0">
                <a:solidFill>
                  <a:srgbClr val="000000"/>
                </a:solidFill>
              </a:rPr>
              <a:t>Page </a:t>
            </a:r>
            <a:fld id="{9C281768-868D-40D9-AF86-0FB2166B9B76}" type="slidenum">
              <a:rPr lang="en-US" smtClean="0">
                <a:solidFill>
                  <a:srgbClr val="000000"/>
                </a:solidFill>
              </a:rPr>
              <a:pPr algn="r" eaLnBrk="1" hangingPunct="1">
                <a:buSzPct val="100000"/>
                <a:defRPr/>
              </a:pPr>
              <a:t>10</a:t>
            </a:fld>
            <a:endParaRPr lang="en-US" smtClean="0">
              <a:solidFill>
                <a:srgbClr val="000000"/>
              </a:solidFill>
            </a:endParaRPr>
          </a:p>
        </p:txBody>
      </p:sp>
      <p:sp>
        <p:nvSpPr>
          <p:cNvPr id="26627" name="Text Box 3"/>
          <p:cNvSpPr>
            <a:spLocks noGrp="1" noRot="1" noChangeAspect="1" noChangeArrowheads="1"/>
          </p:cNvSpPr>
          <p:nvPr>
            <p:ph type="sldImg"/>
          </p:nvPr>
        </p:nvSpPr>
        <p:spPr>
          <a:xfrm>
            <a:off x="1130300" y="698500"/>
            <a:ext cx="4602163" cy="3451225"/>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6628"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buFont typeface="Times New Roman" charset="0"/>
              <a:buNone/>
              <a:defRPr/>
            </a:pPr>
            <a:endParaRPr lang="en-US" smtClean="0">
              <a:ea typeface="ＭＳ Ｐゴシック" charset="0"/>
              <a:cs typeface="+mn-cs"/>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p:txBody>
          <a:bodyPr/>
          <a:lstStyle/>
          <a:p>
            <a:pPr>
              <a:defRPr/>
            </a:pPr>
            <a:r>
              <a:rPr lang="en-US"/>
              <a:t>07/12/10</a:t>
            </a:r>
          </a:p>
        </p:txBody>
      </p:sp>
      <p:sp>
        <p:nvSpPr>
          <p:cNvPr id="7" name="Rectangle 11"/>
          <p:cNvSpPr>
            <a:spLocks noGrp="1" noChangeArrowheads="1"/>
          </p:cNvSpPr>
          <p:nvPr>
            <p:ph type="sldNum" sz="quarter"/>
          </p:nvPr>
        </p:nvSpPr>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eaLnBrk="1" hangingPunct="1">
              <a:defRPr/>
            </a:pPr>
            <a:r>
              <a:rPr lang="en-US" sz="2400" smtClean="0">
                <a:solidFill>
                  <a:srgbClr val="000000"/>
                </a:solidFill>
              </a:rPr>
              <a:t>Page </a:t>
            </a:r>
            <a:fld id="{CE58FE54-4D90-496D-AF3D-EA2887D1EB3B}" type="slidenum">
              <a:rPr lang="en-US" sz="2400" smtClean="0">
                <a:solidFill>
                  <a:srgbClr val="000000"/>
                </a:solidFill>
              </a:rPr>
              <a:pPr eaLnBrk="1" hangingPunct="1">
                <a:defRPr/>
              </a:pPr>
              <a:t>11</a:t>
            </a:fld>
            <a:endParaRPr lang="en-US" sz="2400" smtClean="0">
              <a:solidFill>
                <a:srgbClr val="000000"/>
              </a:solidFill>
            </a:endParaRPr>
          </a:p>
        </p:txBody>
      </p:sp>
      <p:sp>
        <p:nvSpPr>
          <p:cNvPr id="26625"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smtClean="0"/>
              <a:t>Jul 12, 2010</a:t>
            </a:r>
          </a:p>
        </p:txBody>
      </p:sp>
      <p:sp>
        <p:nvSpPr>
          <p:cNvPr id="26626"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algn="r" eaLnBrk="1" hangingPunct="1">
              <a:buSzPct val="100000"/>
              <a:defRPr/>
            </a:pPr>
            <a:r>
              <a:rPr lang="en-US" smtClean="0">
                <a:solidFill>
                  <a:srgbClr val="000000"/>
                </a:solidFill>
              </a:rPr>
              <a:t>Page </a:t>
            </a:r>
            <a:fld id="{9C281768-868D-40D9-AF86-0FB2166B9B76}" type="slidenum">
              <a:rPr lang="en-US" smtClean="0">
                <a:solidFill>
                  <a:srgbClr val="000000"/>
                </a:solidFill>
              </a:rPr>
              <a:pPr algn="r" eaLnBrk="1" hangingPunct="1">
                <a:buSzPct val="100000"/>
                <a:defRPr/>
              </a:pPr>
              <a:t>11</a:t>
            </a:fld>
            <a:endParaRPr lang="en-US" smtClean="0">
              <a:solidFill>
                <a:srgbClr val="000000"/>
              </a:solidFill>
            </a:endParaRPr>
          </a:p>
        </p:txBody>
      </p:sp>
      <p:sp>
        <p:nvSpPr>
          <p:cNvPr id="26627" name="Text Box 3"/>
          <p:cNvSpPr>
            <a:spLocks noGrp="1" noRot="1" noChangeAspect="1" noChangeArrowheads="1"/>
          </p:cNvSpPr>
          <p:nvPr>
            <p:ph type="sldImg"/>
          </p:nvPr>
        </p:nvSpPr>
        <p:spPr>
          <a:xfrm>
            <a:off x="1130300" y="698500"/>
            <a:ext cx="4602163" cy="3451225"/>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6628"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buFont typeface="Times New Roman" charset="0"/>
              <a:buNone/>
              <a:defRPr/>
            </a:pPr>
            <a:endParaRPr lang="en-US" smtClean="0">
              <a:ea typeface="ＭＳ Ｐゴシック" charset="0"/>
              <a:cs typeface="+mn-cs"/>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p:txBody>
          <a:bodyPr/>
          <a:lstStyle/>
          <a:p>
            <a:pPr>
              <a:defRPr/>
            </a:pPr>
            <a:r>
              <a:rPr lang="en-US"/>
              <a:t>07/12/10</a:t>
            </a:r>
          </a:p>
        </p:txBody>
      </p:sp>
      <p:sp>
        <p:nvSpPr>
          <p:cNvPr id="7" name="Rectangle 11"/>
          <p:cNvSpPr>
            <a:spLocks noGrp="1" noChangeArrowheads="1"/>
          </p:cNvSpPr>
          <p:nvPr>
            <p:ph type="sldNum" sz="quarter"/>
          </p:nvPr>
        </p:nvSpPr>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eaLnBrk="1" hangingPunct="1">
              <a:defRPr/>
            </a:pPr>
            <a:r>
              <a:rPr lang="en-US" sz="2400" smtClean="0">
                <a:solidFill>
                  <a:srgbClr val="000000"/>
                </a:solidFill>
              </a:rPr>
              <a:t>Page </a:t>
            </a:r>
            <a:fld id="{CE58FE54-4D90-496D-AF3D-EA2887D1EB3B}" type="slidenum">
              <a:rPr lang="en-US" sz="2400" smtClean="0">
                <a:solidFill>
                  <a:srgbClr val="000000"/>
                </a:solidFill>
              </a:rPr>
              <a:pPr eaLnBrk="1" hangingPunct="1">
                <a:defRPr/>
              </a:pPr>
              <a:t>12</a:t>
            </a:fld>
            <a:endParaRPr lang="en-US" sz="2400" smtClean="0">
              <a:solidFill>
                <a:srgbClr val="000000"/>
              </a:solidFill>
            </a:endParaRPr>
          </a:p>
        </p:txBody>
      </p:sp>
      <p:sp>
        <p:nvSpPr>
          <p:cNvPr id="26625"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smtClean="0"/>
              <a:t>Jul 12, 2010</a:t>
            </a:r>
          </a:p>
        </p:txBody>
      </p:sp>
      <p:sp>
        <p:nvSpPr>
          <p:cNvPr id="26626"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algn="r" eaLnBrk="1" hangingPunct="1">
              <a:buSzPct val="100000"/>
              <a:defRPr/>
            </a:pPr>
            <a:r>
              <a:rPr lang="en-US" smtClean="0">
                <a:solidFill>
                  <a:srgbClr val="000000"/>
                </a:solidFill>
              </a:rPr>
              <a:t>Page </a:t>
            </a:r>
            <a:fld id="{9C281768-868D-40D9-AF86-0FB2166B9B76}" type="slidenum">
              <a:rPr lang="en-US" smtClean="0">
                <a:solidFill>
                  <a:srgbClr val="000000"/>
                </a:solidFill>
              </a:rPr>
              <a:pPr algn="r" eaLnBrk="1" hangingPunct="1">
                <a:buSzPct val="100000"/>
                <a:defRPr/>
              </a:pPr>
              <a:t>12</a:t>
            </a:fld>
            <a:endParaRPr lang="en-US" smtClean="0">
              <a:solidFill>
                <a:srgbClr val="000000"/>
              </a:solidFill>
            </a:endParaRPr>
          </a:p>
        </p:txBody>
      </p:sp>
      <p:sp>
        <p:nvSpPr>
          <p:cNvPr id="26627" name="Text Box 3"/>
          <p:cNvSpPr>
            <a:spLocks noGrp="1" noRot="1" noChangeAspect="1" noChangeArrowheads="1"/>
          </p:cNvSpPr>
          <p:nvPr>
            <p:ph type="sldImg"/>
          </p:nvPr>
        </p:nvSpPr>
        <p:spPr>
          <a:xfrm>
            <a:off x="1130300" y="698500"/>
            <a:ext cx="4602163" cy="3451225"/>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6628"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buFont typeface="Times New Roman" charset="0"/>
              <a:buNone/>
              <a:defRPr/>
            </a:pPr>
            <a:endParaRPr lang="en-US" smtClean="0">
              <a:ea typeface="ＭＳ Ｐゴシック" charset="0"/>
              <a:cs typeface="+mn-cs"/>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p:txBody>
          <a:bodyPr/>
          <a:lstStyle/>
          <a:p>
            <a:pPr>
              <a:defRPr/>
            </a:pPr>
            <a:r>
              <a:rPr lang="en-US"/>
              <a:t>07/12/10</a:t>
            </a:r>
          </a:p>
        </p:txBody>
      </p:sp>
      <p:sp>
        <p:nvSpPr>
          <p:cNvPr id="7" name="Rectangle 11"/>
          <p:cNvSpPr>
            <a:spLocks noGrp="1" noChangeArrowheads="1"/>
          </p:cNvSpPr>
          <p:nvPr>
            <p:ph type="sldNum" sz="quarter"/>
          </p:nvPr>
        </p:nvSpPr>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eaLnBrk="1" hangingPunct="1">
              <a:defRPr/>
            </a:pPr>
            <a:r>
              <a:rPr lang="en-US" sz="2400" smtClean="0">
                <a:solidFill>
                  <a:srgbClr val="000000"/>
                </a:solidFill>
              </a:rPr>
              <a:t>Page </a:t>
            </a:r>
            <a:fld id="{6D18D95E-7773-40A8-8299-D75D28AF955D}" type="slidenum">
              <a:rPr lang="en-US" sz="2400" smtClean="0">
                <a:solidFill>
                  <a:srgbClr val="000000"/>
                </a:solidFill>
              </a:rPr>
              <a:pPr eaLnBrk="1" hangingPunct="1">
                <a:defRPr/>
              </a:pPr>
              <a:t>13</a:t>
            </a:fld>
            <a:endParaRPr lang="en-US" sz="2400" smtClean="0">
              <a:solidFill>
                <a:srgbClr val="000000"/>
              </a:solidFill>
            </a:endParaRPr>
          </a:p>
        </p:txBody>
      </p:sp>
      <p:sp>
        <p:nvSpPr>
          <p:cNvPr id="26625"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smtClean="0"/>
              <a:t>Jul 12, 2010</a:t>
            </a:r>
          </a:p>
        </p:txBody>
      </p:sp>
      <p:sp>
        <p:nvSpPr>
          <p:cNvPr id="26626"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algn="r" eaLnBrk="1" hangingPunct="1">
              <a:buSzPct val="100000"/>
              <a:defRPr/>
            </a:pPr>
            <a:r>
              <a:rPr lang="en-US" smtClean="0">
                <a:solidFill>
                  <a:srgbClr val="000000"/>
                </a:solidFill>
              </a:rPr>
              <a:t>Page </a:t>
            </a:r>
            <a:fld id="{C673AB3B-ECEA-4520-B243-7A35E4BAAC9F}" type="slidenum">
              <a:rPr lang="en-US" smtClean="0">
                <a:solidFill>
                  <a:srgbClr val="000000"/>
                </a:solidFill>
              </a:rPr>
              <a:pPr algn="r" eaLnBrk="1" hangingPunct="1">
                <a:buSzPct val="100000"/>
                <a:defRPr/>
              </a:pPr>
              <a:t>13</a:t>
            </a:fld>
            <a:endParaRPr lang="en-US" smtClean="0">
              <a:solidFill>
                <a:srgbClr val="000000"/>
              </a:solidFill>
            </a:endParaRPr>
          </a:p>
        </p:txBody>
      </p:sp>
      <p:sp>
        <p:nvSpPr>
          <p:cNvPr id="26627" name="Text Box 3"/>
          <p:cNvSpPr>
            <a:spLocks noGrp="1" noRot="1" noChangeAspect="1" noChangeArrowheads="1"/>
          </p:cNvSpPr>
          <p:nvPr>
            <p:ph type="sldImg"/>
          </p:nvPr>
        </p:nvSpPr>
        <p:spPr>
          <a:xfrm>
            <a:off x="1130300" y="698500"/>
            <a:ext cx="4602163" cy="3451225"/>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6628"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buFont typeface="Times New Roman" charset="0"/>
              <a:buNone/>
              <a:defRPr/>
            </a:pPr>
            <a:endParaRPr lang="en-US" smtClean="0">
              <a:ea typeface="ＭＳ Ｐゴシック" charset="0"/>
              <a:cs typeface="+mn-cs"/>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p:txBody>
          <a:bodyPr/>
          <a:lstStyle/>
          <a:p>
            <a:pPr>
              <a:defRPr/>
            </a:pPr>
            <a:r>
              <a:rPr lang="en-US"/>
              <a:t>07/12/10</a:t>
            </a:r>
          </a:p>
        </p:txBody>
      </p:sp>
      <p:sp>
        <p:nvSpPr>
          <p:cNvPr id="7" name="Rectangle 11"/>
          <p:cNvSpPr>
            <a:spLocks noGrp="1" noChangeArrowheads="1"/>
          </p:cNvSpPr>
          <p:nvPr>
            <p:ph type="sldNum" sz="quarter"/>
          </p:nvPr>
        </p:nvSpPr>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eaLnBrk="1" hangingPunct="1">
              <a:defRPr/>
            </a:pPr>
            <a:r>
              <a:rPr lang="en-US" sz="2400" smtClean="0">
                <a:solidFill>
                  <a:srgbClr val="000000"/>
                </a:solidFill>
              </a:rPr>
              <a:t>Page </a:t>
            </a:r>
            <a:fld id="{6D18D95E-7773-40A8-8299-D75D28AF955D}" type="slidenum">
              <a:rPr lang="en-US" sz="2400" smtClean="0">
                <a:solidFill>
                  <a:srgbClr val="000000"/>
                </a:solidFill>
              </a:rPr>
              <a:pPr eaLnBrk="1" hangingPunct="1">
                <a:defRPr/>
              </a:pPr>
              <a:t>14</a:t>
            </a:fld>
            <a:endParaRPr lang="en-US" sz="2400" smtClean="0">
              <a:solidFill>
                <a:srgbClr val="000000"/>
              </a:solidFill>
            </a:endParaRPr>
          </a:p>
        </p:txBody>
      </p:sp>
      <p:sp>
        <p:nvSpPr>
          <p:cNvPr id="26625"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smtClean="0"/>
              <a:t>Jul 12, 2010</a:t>
            </a:r>
          </a:p>
        </p:txBody>
      </p:sp>
      <p:sp>
        <p:nvSpPr>
          <p:cNvPr id="26626"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algn="r" eaLnBrk="1" hangingPunct="1">
              <a:buSzPct val="100000"/>
              <a:defRPr/>
            </a:pPr>
            <a:r>
              <a:rPr lang="en-US" smtClean="0">
                <a:solidFill>
                  <a:srgbClr val="000000"/>
                </a:solidFill>
              </a:rPr>
              <a:t>Page </a:t>
            </a:r>
            <a:fld id="{C673AB3B-ECEA-4520-B243-7A35E4BAAC9F}" type="slidenum">
              <a:rPr lang="en-US" smtClean="0">
                <a:solidFill>
                  <a:srgbClr val="000000"/>
                </a:solidFill>
              </a:rPr>
              <a:pPr algn="r" eaLnBrk="1" hangingPunct="1">
                <a:buSzPct val="100000"/>
                <a:defRPr/>
              </a:pPr>
              <a:t>14</a:t>
            </a:fld>
            <a:endParaRPr lang="en-US" smtClean="0">
              <a:solidFill>
                <a:srgbClr val="000000"/>
              </a:solidFill>
            </a:endParaRPr>
          </a:p>
        </p:txBody>
      </p:sp>
      <p:sp>
        <p:nvSpPr>
          <p:cNvPr id="26627" name="Text Box 3"/>
          <p:cNvSpPr>
            <a:spLocks noGrp="1" noRot="1" noChangeAspect="1" noChangeArrowheads="1"/>
          </p:cNvSpPr>
          <p:nvPr>
            <p:ph type="sldImg"/>
          </p:nvPr>
        </p:nvSpPr>
        <p:spPr>
          <a:xfrm>
            <a:off x="1130300" y="698500"/>
            <a:ext cx="4602163" cy="3451225"/>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6628"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buFont typeface="Times New Roman" charset="0"/>
              <a:buNone/>
              <a:defRPr/>
            </a:pPr>
            <a:endParaRPr lang="en-US" smtClean="0">
              <a:ea typeface="ＭＳ Ｐゴシック" charset="0"/>
              <a:cs typeface="+mn-cs"/>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p:txBody>
          <a:bodyPr/>
          <a:lstStyle/>
          <a:p>
            <a:pPr>
              <a:defRPr/>
            </a:pPr>
            <a:r>
              <a:rPr lang="en-US"/>
              <a:t>07/12/10</a:t>
            </a:r>
          </a:p>
        </p:txBody>
      </p:sp>
      <p:sp>
        <p:nvSpPr>
          <p:cNvPr id="7" name="Rectangle 11"/>
          <p:cNvSpPr>
            <a:spLocks noGrp="1" noChangeArrowheads="1"/>
          </p:cNvSpPr>
          <p:nvPr>
            <p:ph type="sldNum" sz="quarter"/>
          </p:nvPr>
        </p:nvSpPr>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eaLnBrk="1" hangingPunct="1">
              <a:defRPr/>
            </a:pPr>
            <a:r>
              <a:rPr lang="en-US" sz="2400" smtClean="0">
                <a:solidFill>
                  <a:srgbClr val="000000"/>
                </a:solidFill>
              </a:rPr>
              <a:t>Page </a:t>
            </a:r>
            <a:fld id="{6D18D95E-7773-40A8-8299-D75D28AF955D}" type="slidenum">
              <a:rPr lang="en-US" sz="2400" smtClean="0">
                <a:solidFill>
                  <a:srgbClr val="000000"/>
                </a:solidFill>
              </a:rPr>
              <a:pPr eaLnBrk="1" hangingPunct="1">
                <a:defRPr/>
              </a:pPr>
              <a:t>15</a:t>
            </a:fld>
            <a:endParaRPr lang="en-US" sz="2400" smtClean="0">
              <a:solidFill>
                <a:srgbClr val="000000"/>
              </a:solidFill>
            </a:endParaRPr>
          </a:p>
        </p:txBody>
      </p:sp>
      <p:sp>
        <p:nvSpPr>
          <p:cNvPr id="26625"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smtClean="0"/>
              <a:t>Jul 12, 2010</a:t>
            </a:r>
          </a:p>
        </p:txBody>
      </p:sp>
      <p:sp>
        <p:nvSpPr>
          <p:cNvPr id="26626"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algn="r" eaLnBrk="1" hangingPunct="1">
              <a:buSzPct val="100000"/>
              <a:defRPr/>
            </a:pPr>
            <a:r>
              <a:rPr lang="en-US" smtClean="0">
                <a:solidFill>
                  <a:srgbClr val="000000"/>
                </a:solidFill>
              </a:rPr>
              <a:t>Page </a:t>
            </a:r>
            <a:fld id="{C673AB3B-ECEA-4520-B243-7A35E4BAAC9F}" type="slidenum">
              <a:rPr lang="en-US" smtClean="0">
                <a:solidFill>
                  <a:srgbClr val="000000"/>
                </a:solidFill>
              </a:rPr>
              <a:pPr algn="r" eaLnBrk="1" hangingPunct="1">
                <a:buSzPct val="100000"/>
                <a:defRPr/>
              </a:pPr>
              <a:t>15</a:t>
            </a:fld>
            <a:endParaRPr lang="en-US" smtClean="0">
              <a:solidFill>
                <a:srgbClr val="000000"/>
              </a:solidFill>
            </a:endParaRPr>
          </a:p>
        </p:txBody>
      </p:sp>
      <p:sp>
        <p:nvSpPr>
          <p:cNvPr id="26627" name="Text Box 3"/>
          <p:cNvSpPr>
            <a:spLocks noGrp="1" noRot="1" noChangeAspect="1" noChangeArrowheads="1"/>
          </p:cNvSpPr>
          <p:nvPr>
            <p:ph type="sldImg"/>
          </p:nvPr>
        </p:nvSpPr>
        <p:spPr>
          <a:xfrm>
            <a:off x="1130300" y="698500"/>
            <a:ext cx="4602163" cy="3451225"/>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6628"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buFont typeface="Times New Roman" charset="0"/>
              <a:buNone/>
              <a:defRPr/>
            </a:pPr>
            <a:endParaRPr lang="en-US" smtClean="0">
              <a:ea typeface="ＭＳ Ｐゴシック" charset="0"/>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p:txBody>
          <a:bodyPr/>
          <a:lstStyle/>
          <a:p>
            <a:pPr>
              <a:defRPr/>
            </a:pPr>
            <a:r>
              <a:rPr lang="en-US"/>
              <a:t>07/12/10</a:t>
            </a:r>
          </a:p>
        </p:txBody>
      </p:sp>
      <p:sp>
        <p:nvSpPr>
          <p:cNvPr id="7" name="Rectangle 11"/>
          <p:cNvSpPr>
            <a:spLocks noGrp="1" noChangeArrowheads="1"/>
          </p:cNvSpPr>
          <p:nvPr>
            <p:ph type="sldNum" sz="quarter"/>
          </p:nvPr>
        </p:nvSpPr>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eaLnBrk="1" hangingPunct="1">
              <a:defRPr/>
            </a:pPr>
            <a:r>
              <a:rPr lang="en-US" sz="2400" smtClean="0">
                <a:solidFill>
                  <a:srgbClr val="000000"/>
                </a:solidFill>
              </a:rPr>
              <a:t>Page </a:t>
            </a:r>
            <a:fld id="{4C9AEE48-F2E2-4A14-A1AE-AE7FDDB204FD}" type="slidenum">
              <a:rPr lang="en-US" sz="2400" smtClean="0">
                <a:solidFill>
                  <a:srgbClr val="000000"/>
                </a:solidFill>
              </a:rPr>
              <a:pPr eaLnBrk="1" hangingPunct="1">
                <a:defRPr/>
              </a:pPr>
              <a:t>2</a:t>
            </a:fld>
            <a:endParaRPr lang="en-US" sz="2400" smtClean="0">
              <a:solidFill>
                <a:srgbClr val="000000"/>
              </a:solidFill>
            </a:endParaRPr>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smtClean="0"/>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algn="r" eaLnBrk="1" hangingPunct="1">
              <a:buSzPct val="100000"/>
              <a:defRPr/>
            </a:pPr>
            <a:r>
              <a:rPr lang="en-US" smtClean="0">
                <a:solidFill>
                  <a:srgbClr val="000000"/>
                </a:solidFill>
              </a:rPr>
              <a:t>Page </a:t>
            </a:r>
            <a:fld id="{1ED17A03-9B24-4705-9AAD-0F6E93C4F19C}" type="slidenum">
              <a:rPr lang="en-US" smtClean="0">
                <a:solidFill>
                  <a:srgbClr val="000000"/>
                </a:solidFill>
              </a:rPr>
              <a:pPr algn="r" eaLnBrk="1" hangingPunct="1">
                <a:buSzPct val="100000"/>
                <a:defRPr/>
              </a:pPr>
              <a:t>2</a:t>
            </a:fld>
            <a:endParaRPr lang="en-US" smtClean="0">
              <a:solidFill>
                <a:srgbClr val="000000"/>
              </a:solidFill>
            </a:endParaRPr>
          </a:p>
        </p:txBody>
      </p:sp>
      <p:sp>
        <p:nvSpPr>
          <p:cNvPr id="22531" name="Text Box 3"/>
          <p:cNvSpPr>
            <a:spLocks noGrp="1" noRot="1" noChangeAspect="1" noChangeArrowheads="1"/>
          </p:cNvSpPr>
          <p:nvPr>
            <p:ph type="sldImg"/>
          </p:nvPr>
        </p:nvSpPr>
        <p:spPr>
          <a:xfrm>
            <a:off x="1130300" y="698500"/>
            <a:ext cx="4602163" cy="3451225"/>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buFont typeface="Times New Roman" charset="0"/>
              <a:buNone/>
              <a:defRPr/>
            </a:pPr>
            <a:endParaRPr lang="en-US" dirty="0" smtClean="0">
              <a:ea typeface="ＭＳ Ｐゴシック" charset="0"/>
              <a:cs typeface="+mn-cs"/>
            </a:endParaRPr>
          </a:p>
          <a:p>
            <a:pPr>
              <a:buFont typeface="Times New Roman" charset="0"/>
              <a:buNone/>
              <a:defRPr/>
            </a:pPr>
            <a:r>
              <a:rPr lang="en-US" dirty="0" smtClean="0">
                <a:ea typeface="ＭＳ Ｐゴシック" charset="0"/>
                <a:cs typeface="+mn-cs"/>
              </a:rPr>
              <a:t>----- Meeting Notes (17/01/2011 11:38) -----</a:t>
            </a:r>
          </a:p>
          <a:p>
            <a:pPr>
              <a:buFont typeface="Times New Roman" charset="0"/>
              <a:buNone/>
              <a:defRPr/>
            </a:pPr>
            <a:r>
              <a:rPr lang="en-US" dirty="0" smtClean="0">
                <a:ea typeface="ＭＳ Ｐゴシック" charset="0"/>
                <a:cs typeface="+mn-cs"/>
              </a:rPr>
              <a:t>Replace 1st paragraph with context for TVWS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p:txBody>
          <a:bodyPr/>
          <a:lstStyle/>
          <a:p>
            <a:pPr>
              <a:defRPr/>
            </a:pPr>
            <a:r>
              <a:rPr lang="en-US"/>
              <a:t>07/12/10</a:t>
            </a:r>
          </a:p>
        </p:txBody>
      </p:sp>
      <p:sp>
        <p:nvSpPr>
          <p:cNvPr id="7" name="Rectangle 11"/>
          <p:cNvSpPr>
            <a:spLocks noGrp="1" noChangeArrowheads="1"/>
          </p:cNvSpPr>
          <p:nvPr>
            <p:ph type="sldNum" sz="quarter"/>
          </p:nvPr>
        </p:nvSpPr>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eaLnBrk="1" hangingPunct="1">
              <a:defRPr/>
            </a:pPr>
            <a:r>
              <a:rPr lang="en-US" sz="2400" smtClean="0">
                <a:solidFill>
                  <a:srgbClr val="000000"/>
                </a:solidFill>
              </a:rPr>
              <a:t>Page </a:t>
            </a:r>
            <a:fld id="{CDFDCF90-5139-49E4-A559-B9CC2041126F}" type="slidenum">
              <a:rPr lang="en-US" sz="2400" smtClean="0">
                <a:solidFill>
                  <a:srgbClr val="000000"/>
                </a:solidFill>
              </a:rPr>
              <a:pPr eaLnBrk="1" hangingPunct="1">
                <a:defRPr/>
              </a:pPr>
              <a:t>3</a:t>
            </a:fld>
            <a:endParaRPr lang="en-US" sz="2400" smtClean="0">
              <a:solidFill>
                <a:srgbClr val="000000"/>
              </a:solidFill>
            </a:endParaRPr>
          </a:p>
        </p:txBody>
      </p:sp>
      <p:sp>
        <p:nvSpPr>
          <p:cNvPr id="26625"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smtClean="0"/>
              <a:t>Jul 12, 2010</a:t>
            </a:r>
          </a:p>
        </p:txBody>
      </p:sp>
      <p:sp>
        <p:nvSpPr>
          <p:cNvPr id="26626"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algn="r" eaLnBrk="1" hangingPunct="1">
              <a:buSzPct val="100000"/>
              <a:defRPr/>
            </a:pPr>
            <a:r>
              <a:rPr lang="en-US" smtClean="0">
                <a:solidFill>
                  <a:srgbClr val="000000"/>
                </a:solidFill>
              </a:rPr>
              <a:t>Page </a:t>
            </a:r>
            <a:fld id="{C14C7C5A-C08D-42E3-B204-CC4EFD8D0AA9}" type="slidenum">
              <a:rPr lang="en-US" smtClean="0">
                <a:solidFill>
                  <a:srgbClr val="000000"/>
                </a:solidFill>
              </a:rPr>
              <a:pPr algn="r" eaLnBrk="1" hangingPunct="1">
                <a:buSzPct val="100000"/>
                <a:defRPr/>
              </a:pPr>
              <a:t>3</a:t>
            </a:fld>
            <a:endParaRPr lang="en-US" smtClean="0">
              <a:solidFill>
                <a:srgbClr val="000000"/>
              </a:solidFill>
            </a:endParaRPr>
          </a:p>
        </p:txBody>
      </p:sp>
      <p:sp>
        <p:nvSpPr>
          <p:cNvPr id="26627" name="Text Box 3"/>
          <p:cNvSpPr>
            <a:spLocks noGrp="1" noRot="1" noChangeAspect="1" noChangeArrowheads="1"/>
          </p:cNvSpPr>
          <p:nvPr>
            <p:ph type="sldImg"/>
          </p:nvPr>
        </p:nvSpPr>
        <p:spPr>
          <a:xfrm>
            <a:off x="1130300" y="698500"/>
            <a:ext cx="4602163" cy="3451225"/>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6628"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buFont typeface="Times New Roman" charset="0"/>
              <a:buNone/>
              <a:defRPr/>
            </a:pPr>
            <a:endParaRPr lang="en-US" smtClean="0">
              <a:ea typeface="ＭＳ Ｐゴシック" charset="0"/>
              <a:cs typeface="+mn-cs"/>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p:txBody>
          <a:bodyPr/>
          <a:lstStyle/>
          <a:p>
            <a:pPr>
              <a:defRPr/>
            </a:pPr>
            <a:r>
              <a:rPr lang="en-US"/>
              <a:t>07/12/10</a:t>
            </a:r>
          </a:p>
        </p:txBody>
      </p:sp>
      <p:sp>
        <p:nvSpPr>
          <p:cNvPr id="7" name="Rectangle 11"/>
          <p:cNvSpPr>
            <a:spLocks noGrp="1" noChangeArrowheads="1"/>
          </p:cNvSpPr>
          <p:nvPr>
            <p:ph type="sldNum" sz="quarter"/>
          </p:nvPr>
        </p:nvSpPr>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eaLnBrk="1" hangingPunct="1">
              <a:defRPr/>
            </a:pPr>
            <a:r>
              <a:rPr lang="en-US" sz="2400" smtClean="0">
                <a:solidFill>
                  <a:srgbClr val="000000"/>
                </a:solidFill>
              </a:rPr>
              <a:t>Page </a:t>
            </a:r>
            <a:fld id="{CE58FE54-4D90-496D-AF3D-EA2887D1EB3B}" type="slidenum">
              <a:rPr lang="en-US" sz="2400" smtClean="0">
                <a:solidFill>
                  <a:srgbClr val="000000"/>
                </a:solidFill>
              </a:rPr>
              <a:pPr eaLnBrk="1" hangingPunct="1">
                <a:defRPr/>
              </a:pPr>
              <a:t>4</a:t>
            </a:fld>
            <a:endParaRPr lang="en-US" sz="2400" smtClean="0">
              <a:solidFill>
                <a:srgbClr val="000000"/>
              </a:solidFill>
            </a:endParaRPr>
          </a:p>
        </p:txBody>
      </p:sp>
      <p:sp>
        <p:nvSpPr>
          <p:cNvPr id="26625"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smtClean="0"/>
              <a:t>Jul 12, 2010</a:t>
            </a:r>
          </a:p>
        </p:txBody>
      </p:sp>
      <p:sp>
        <p:nvSpPr>
          <p:cNvPr id="26626"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algn="r" eaLnBrk="1" hangingPunct="1">
              <a:buSzPct val="100000"/>
              <a:defRPr/>
            </a:pPr>
            <a:r>
              <a:rPr lang="en-US" smtClean="0">
                <a:solidFill>
                  <a:srgbClr val="000000"/>
                </a:solidFill>
              </a:rPr>
              <a:t>Page </a:t>
            </a:r>
            <a:fld id="{9C281768-868D-40D9-AF86-0FB2166B9B76}" type="slidenum">
              <a:rPr lang="en-US" smtClean="0">
                <a:solidFill>
                  <a:srgbClr val="000000"/>
                </a:solidFill>
              </a:rPr>
              <a:pPr algn="r" eaLnBrk="1" hangingPunct="1">
                <a:buSzPct val="100000"/>
                <a:defRPr/>
              </a:pPr>
              <a:t>4</a:t>
            </a:fld>
            <a:endParaRPr lang="en-US" smtClean="0">
              <a:solidFill>
                <a:srgbClr val="000000"/>
              </a:solidFill>
            </a:endParaRPr>
          </a:p>
        </p:txBody>
      </p:sp>
      <p:sp>
        <p:nvSpPr>
          <p:cNvPr id="26627" name="Text Box 3"/>
          <p:cNvSpPr>
            <a:spLocks noGrp="1" noRot="1" noChangeAspect="1" noChangeArrowheads="1"/>
          </p:cNvSpPr>
          <p:nvPr>
            <p:ph type="sldImg"/>
          </p:nvPr>
        </p:nvSpPr>
        <p:spPr>
          <a:xfrm>
            <a:off x="1130300" y="698500"/>
            <a:ext cx="4602163" cy="3451225"/>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6628"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buFont typeface="Times New Roman" charset="0"/>
              <a:buNone/>
              <a:defRPr/>
            </a:pPr>
            <a:endParaRPr lang="en-US" smtClean="0">
              <a:ea typeface="ＭＳ Ｐゴシック" charset="0"/>
              <a:cs typeface="+mn-cs"/>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p:txBody>
          <a:bodyPr/>
          <a:lstStyle/>
          <a:p>
            <a:pPr>
              <a:defRPr/>
            </a:pPr>
            <a:r>
              <a:rPr lang="en-US"/>
              <a:t>07/12/10</a:t>
            </a:r>
          </a:p>
        </p:txBody>
      </p:sp>
      <p:sp>
        <p:nvSpPr>
          <p:cNvPr id="7" name="Rectangle 11"/>
          <p:cNvSpPr>
            <a:spLocks noGrp="1" noChangeArrowheads="1"/>
          </p:cNvSpPr>
          <p:nvPr>
            <p:ph type="sldNum" sz="quarter"/>
          </p:nvPr>
        </p:nvSpPr>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eaLnBrk="1" hangingPunct="1">
              <a:defRPr/>
            </a:pPr>
            <a:r>
              <a:rPr lang="en-US" sz="2400" smtClean="0">
                <a:solidFill>
                  <a:srgbClr val="000000"/>
                </a:solidFill>
              </a:rPr>
              <a:t>Page </a:t>
            </a:r>
            <a:fld id="{CE58FE54-4D90-496D-AF3D-EA2887D1EB3B}" type="slidenum">
              <a:rPr lang="en-US" sz="2400" smtClean="0">
                <a:solidFill>
                  <a:srgbClr val="000000"/>
                </a:solidFill>
              </a:rPr>
              <a:pPr eaLnBrk="1" hangingPunct="1">
                <a:defRPr/>
              </a:pPr>
              <a:t>5</a:t>
            </a:fld>
            <a:endParaRPr lang="en-US" sz="2400" smtClean="0">
              <a:solidFill>
                <a:srgbClr val="000000"/>
              </a:solidFill>
            </a:endParaRPr>
          </a:p>
        </p:txBody>
      </p:sp>
      <p:sp>
        <p:nvSpPr>
          <p:cNvPr id="26625"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smtClean="0"/>
              <a:t>Jul 12, 2010</a:t>
            </a:r>
          </a:p>
        </p:txBody>
      </p:sp>
      <p:sp>
        <p:nvSpPr>
          <p:cNvPr id="26626"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algn="r" eaLnBrk="1" hangingPunct="1">
              <a:buSzPct val="100000"/>
              <a:defRPr/>
            </a:pPr>
            <a:r>
              <a:rPr lang="en-US" smtClean="0">
                <a:solidFill>
                  <a:srgbClr val="000000"/>
                </a:solidFill>
              </a:rPr>
              <a:t>Page </a:t>
            </a:r>
            <a:fld id="{9C281768-868D-40D9-AF86-0FB2166B9B76}" type="slidenum">
              <a:rPr lang="en-US" smtClean="0">
                <a:solidFill>
                  <a:srgbClr val="000000"/>
                </a:solidFill>
              </a:rPr>
              <a:pPr algn="r" eaLnBrk="1" hangingPunct="1">
                <a:buSzPct val="100000"/>
                <a:defRPr/>
              </a:pPr>
              <a:t>5</a:t>
            </a:fld>
            <a:endParaRPr lang="en-US" smtClean="0">
              <a:solidFill>
                <a:srgbClr val="000000"/>
              </a:solidFill>
            </a:endParaRPr>
          </a:p>
        </p:txBody>
      </p:sp>
      <p:sp>
        <p:nvSpPr>
          <p:cNvPr id="26627" name="Text Box 3"/>
          <p:cNvSpPr>
            <a:spLocks noGrp="1" noRot="1" noChangeAspect="1" noChangeArrowheads="1"/>
          </p:cNvSpPr>
          <p:nvPr>
            <p:ph type="sldImg"/>
          </p:nvPr>
        </p:nvSpPr>
        <p:spPr>
          <a:xfrm>
            <a:off x="1130300" y="698500"/>
            <a:ext cx="4602163" cy="3451225"/>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6628"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buFont typeface="Times New Roman" charset="0"/>
              <a:buNone/>
              <a:defRPr/>
            </a:pPr>
            <a:endParaRPr lang="en-US" smtClean="0">
              <a:ea typeface="ＭＳ Ｐゴシック" charset="0"/>
              <a:cs typeface="+mn-cs"/>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p:txBody>
          <a:bodyPr/>
          <a:lstStyle/>
          <a:p>
            <a:pPr>
              <a:defRPr/>
            </a:pPr>
            <a:r>
              <a:rPr lang="en-US"/>
              <a:t>07/12/10</a:t>
            </a:r>
          </a:p>
        </p:txBody>
      </p:sp>
      <p:sp>
        <p:nvSpPr>
          <p:cNvPr id="7" name="Rectangle 11"/>
          <p:cNvSpPr>
            <a:spLocks noGrp="1" noChangeArrowheads="1"/>
          </p:cNvSpPr>
          <p:nvPr>
            <p:ph type="sldNum" sz="quarter"/>
          </p:nvPr>
        </p:nvSpPr>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eaLnBrk="1" hangingPunct="1">
              <a:defRPr/>
            </a:pPr>
            <a:r>
              <a:rPr lang="en-US" sz="2400" smtClean="0">
                <a:solidFill>
                  <a:srgbClr val="000000"/>
                </a:solidFill>
              </a:rPr>
              <a:t>Page </a:t>
            </a:r>
            <a:fld id="{CE58FE54-4D90-496D-AF3D-EA2887D1EB3B}" type="slidenum">
              <a:rPr lang="en-US" sz="2400" smtClean="0">
                <a:solidFill>
                  <a:srgbClr val="000000"/>
                </a:solidFill>
              </a:rPr>
              <a:pPr eaLnBrk="1" hangingPunct="1">
                <a:defRPr/>
              </a:pPr>
              <a:t>6</a:t>
            </a:fld>
            <a:endParaRPr lang="en-US" sz="2400" smtClean="0">
              <a:solidFill>
                <a:srgbClr val="000000"/>
              </a:solidFill>
            </a:endParaRPr>
          </a:p>
        </p:txBody>
      </p:sp>
      <p:sp>
        <p:nvSpPr>
          <p:cNvPr id="26625"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smtClean="0"/>
              <a:t>Jul 12, 2010</a:t>
            </a:r>
          </a:p>
        </p:txBody>
      </p:sp>
      <p:sp>
        <p:nvSpPr>
          <p:cNvPr id="26626"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algn="r" eaLnBrk="1" hangingPunct="1">
              <a:buSzPct val="100000"/>
              <a:defRPr/>
            </a:pPr>
            <a:r>
              <a:rPr lang="en-US" smtClean="0">
                <a:solidFill>
                  <a:srgbClr val="000000"/>
                </a:solidFill>
              </a:rPr>
              <a:t>Page </a:t>
            </a:r>
            <a:fld id="{9C281768-868D-40D9-AF86-0FB2166B9B76}" type="slidenum">
              <a:rPr lang="en-US" smtClean="0">
                <a:solidFill>
                  <a:srgbClr val="000000"/>
                </a:solidFill>
              </a:rPr>
              <a:pPr algn="r" eaLnBrk="1" hangingPunct="1">
                <a:buSzPct val="100000"/>
                <a:defRPr/>
              </a:pPr>
              <a:t>6</a:t>
            </a:fld>
            <a:endParaRPr lang="en-US" smtClean="0">
              <a:solidFill>
                <a:srgbClr val="000000"/>
              </a:solidFill>
            </a:endParaRPr>
          </a:p>
        </p:txBody>
      </p:sp>
      <p:sp>
        <p:nvSpPr>
          <p:cNvPr id="26627" name="Text Box 3"/>
          <p:cNvSpPr>
            <a:spLocks noGrp="1" noRot="1" noChangeAspect="1" noChangeArrowheads="1"/>
          </p:cNvSpPr>
          <p:nvPr>
            <p:ph type="sldImg"/>
          </p:nvPr>
        </p:nvSpPr>
        <p:spPr>
          <a:xfrm>
            <a:off x="1130300" y="698500"/>
            <a:ext cx="4602163" cy="3451225"/>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6628"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buFont typeface="Times New Roman" charset="0"/>
              <a:buNone/>
              <a:defRPr/>
            </a:pPr>
            <a:endParaRPr lang="en-US" smtClean="0">
              <a:ea typeface="ＭＳ Ｐゴシック" charset="0"/>
              <a:cs typeface="+mn-cs"/>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p:txBody>
          <a:bodyPr/>
          <a:lstStyle/>
          <a:p>
            <a:pPr>
              <a:defRPr/>
            </a:pPr>
            <a:r>
              <a:rPr lang="en-US"/>
              <a:t>07/12/10</a:t>
            </a:r>
          </a:p>
        </p:txBody>
      </p:sp>
      <p:sp>
        <p:nvSpPr>
          <p:cNvPr id="7" name="Rectangle 11"/>
          <p:cNvSpPr>
            <a:spLocks noGrp="1" noChangeArrowheads="1"/>
          </p:cNvSpPr>
          <p:nvPr>
            <p:ph type="sldNum" sz="quarter"/>
          </p:nvPr>
        </p:nvSpPr>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eaLnBrk="1" hangingPunct="1">
              <a:defRPr/>
            </a:pPr>
            <a:r>
              <a:rPr lang="en-US" sz="2400" smtClean="0">
                <a:solidFill>
                  <a:srgbClr val="000000"/>
                </a:solidFill>
              </a:rPr>
              <a:t>Page </a:t>
            </a:r>
            <a:fld id="{CE58FE54-4D90-496D-AF3D-EA2887D1EB3B}" type="slidenum">
              <a:rPr lang="en-US" sz="2400" smtClean="0">
                <a:solidFill>
                  <a:srgbClr val="000000"/>
                </a:solidFill>
              </a:rPr>
              <a:pPr eaLnBrk="1" hangingPunct="1">
                <a:defRPr/>
              </a:pPr>
              <a:t>7</a:t>
            </a:fld>
            <a:endParaRPr lang="en-US" sz="2400" smtClean="0">
              <a:solidFill>
                <a:srgbClr val="000000"/>
              </a:solidFill>
            </a:endParaRPr>
          </a:p>
        </p:txBody>
      </p:sp>
      <p:sp>
        <p:nvSpPr>
          <p:cNvPr id="26625"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smtClean="0"/>
              <a:t>Jul 12, 2010</a:t>
            </a:r>
          </a:p>
        </p:txBody>
      </p:sp>
      <p:sp>
        <p:nvSpPr>
          <p:cNvPr id="26626"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algn="r" eaLnBrk="1" hangingPunct="1">
              <a:buSzPct val="100000"/>
              <a:defRPr/>
            </a:pPr>
            <a:r>
              <a:rPr lang="en-US" smtClean="0">
                <a:solidFill>
                  <a:srgbClr val="000000"/>
                </a:solidFill>
              </a:rPr>
              <a:t>Page </a:t>
            </a:r>
            <a:fld id="{9C281768-868D-40D9-AF86-0FB2166B9B76}" type="slidenum">
              <a:rPr lang="en-US" smtClean="0">
                <a:solidFill>
                  <a:srgbClr val="000000"/>
                </a:solidFill>
              </a:rPr>
              <a:pPr algn="r" eaLnBrk="1" hangingPunct="1">
                <a:buSzPct val="100000"/>
                <a:defRPr/>
              </a:pPr>
              <a:t>7</a:t>
            </a:fld>
            <a:endParaRPr lang="en-US" smtClean="0">
              <a:solidFill>
                <a:srgbClr val="000000"/>
              </a:solidFill>
            </a:endParaRPr>
          </a:p>
        </p:txBody>
      </p:sp>
      <p:sp>
        <p:nvSpPr>
          <p:cNvPr id="26627" name="Text Box 3"/>
          <p:cNvSpPr>
            <a:spLocks noGrp="1" noRot="1" noChangeAspect="1" noChangeArrowheads="1"/>
          </p:cNvSpPr>
          <p:nvPr>
            <p:ph type="sldImg"/>
          </p:nvPr>
        </p:nvSpPr>
        <p:spPr>
          <a:xfrm>
            <a:off x="1130300" y="698500"/>
            <a:ext cx="4602163" cy="3451225"/>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6628"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buFont typeface="Times New Roman" charset="0"/>
              <a:buNone/>
              <a:defRPr/>
            </a:pPr>
            <a:endParaRPr lang="en-US" smtClean="0">
              <a:ea typeface="ＭＳ Ｐゴシック" charset="0"/>
              <a:cs typeface="+mn-cs"/>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p:txBody>
          <a:bodyPr/>
          <a:lstStyle/>
          <a:p>
            <a:pPr>
              <a:defRPr/>
            </a:pPr>
            <a:r>
              <a:rPr lang="en-US"/>
              <a:t>07/12/10</a:t>
            </a:r>
          </a:p>
        </p:txBody>
      </p:sp>
      <p:sp>
        <p:nvSpPr>
          <p:cNvPr id="7" name="Rectangle 11"/>
          <p:cNvSpPr>
            <a:spLocks noGrp="1" noChangeArrowheads="1"/>
          </p:cNvSpPr>
          <p:nvPr>
            <p:ph type="sldNum" sz="quarter"/>
          </p:nvPr>
        </p:nvSpPr>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eaLnBrk="1" hangingPunct="1">
              <a:defRPr/>
            </a:pPr>
            <a:r>
              <a:rPr lang="en-US" sz="2400" smtClean="0">
                <a:solidFill>
                  <a:srgbClr val="000000"/>
                </a:solidFill>
              </a:rPr>
              <a:t>Page </a:t>
            </a:r>
            <a:fld id="{CE58FE54-4D90-496D-AF3D-EA2887D1EB3B}" type="slidenum">
              <a:rPr lang="en-US" sz="2400" smtClean="0">
                <a:solidFill>
                  <a:srgbClr val="000000"/>
                </a:solidFill>
              </a:rPr>
              <a:pPr eaLnBrk="1" hangingPunct="1">
                <a:defRPr/>
              </a:pPr>
              <a:t>8</a:t>
            </a:fld>
            <a:endParaRPr lang="en-US" sz="2400" smtClean="0">
              <a:solidFill>
                <a:srgbClr val="000000"/>
              </a:solidFill>
            </a:endParaRPr>
          </a:p>
        </p:txBody>
      </p:sp>
      <p:sp>
        <p:nvSpPr>
          <p:cNvPr id="26625"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smtClean="0"/>
              <a:t>Jul 12, 2010</a:t>
            </a:r>
          </a:p>
        </p:txBody>
      </p:sp>
      <p:sp>
        <p:nvSpPr>
          <p:cNvPr id="26626"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algn="r" eaLnBrk="1" hangingPunct="1">
              <a:buSzPct val="100000"/>
              <a:defRPr/>
            </a:pPr>
            <a:r>
              <a:rPr lang="en-US" smtClean="0">
                <a:solidFill>
                  <a:srgbClr val="000000"/>
                </a:solidFill>
              </a:rPr>
              <a:t>Page </a:t>
            </a:r>
            <a:fld id="{9C281768-868D-40D9-AF86-0FB2166B9B76}" type="slidenum">
              <a:rPr lang="en-US" smtClean="0">
                <a:solidFill>
                  <a:srgbClr val="000000"/>
                </a:solidFill>
              </a:rPr>
              <a:pPr algn="r" eaLnBrk="1" hangingPunct="1">
                <a:buSzPct val="100000"/>
                <a:defRPr/>
              </a:pPr>
              <a:t>8</a:t>
            </a:fld>
            <a:endParaRPr lang="en-US" smtClean="0">
              <a:solidFill>
                <a:srgbClr val="000000"/>
              </a:solidFill>
            </a:endParaRPr>
          </a:p>
        </p:txBody>
      </p:sp>
      <p:sp>
        <p:nvSpPr>
          <p:cNvPr id="26627" name="Text Box 3"/>
          <p:cNvSpPr>
            <a:spLocks noGrp="1" noRot="1" noChangeAspect="1" noChangeArrowheads="1"/>
          </p:cNvSpPr>
          <p:nvPr>
            <p:ph type="sldImg"/>
          </p:nvPr>
        </p:nvSpPr>
        <p:spPr>
          <a:xfrm>
            <a:off x="1130300" y="698500"/>
            <a:ext cx="4602163" cy="3451225"/>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6628"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buFont typeface="Times New Roman" charset="0"/>
              <a:buNone/>
              <a:defRPr/>
            </a:pPr>
            <a:endParaRPr lang="en-US" smtClean="0">
              <a:ea typeface="ＭＳ Ｐゴシック" charset="0"/>
              <a:cs typeface="+mn-cs"/>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p:txBody>
          <a:bodyPr/>
          <a:lstStyle/>
          <a:p>
            <a:pPr>
              <a:defRPr/>
            </a:pPr>
            <a:r>
              <a:rPr lang="en-US"/>
              <a:t>07/12/10</a:t>
            </a:r>
          </a:p>
        </p:txBody>
      </p:sp>
      <p:sp>
        <p:nvSpPr>
          <p:cNvPr id="7" name="Rectangle 11"/>
          <p:cNvSpPr>
            <a:spLocks noGrp="1" noChangeArrowheads="1"/>
          </p:cNvSpPr>
          <p:nvPr>
            <p:ph type="sldNum" sz="quarter"/>
          </p:nvPr>
        </p:nvSpPr>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eaLnBrk="1" hangingPunct="1">
              <a:defRPr/>
            </a:pPr>
            <a:r>
              <a:rPr lang="en-US" sz="2400" smtClean="0">
                <a:solidFill>
                  <a:srgbClr val="000000"/>
                </a:solidFill>
              </a:rPr>
              <a:t>Page </a:t>
            </a:r>
            <a:fld id="{CE58FE54-4D90-496D-AF3D-EA2887D1EB3B}" type="slidenum">
              <a:rPr lang="en-US" sz="2400" smtClean="0">
                <a:solidFill>
                  <a:srgbClr val="000000"/>
                </a:solidFill>
              </a:rPr>
              <a:pPr eaLnBrk="1" hangingPunct="1">
                <a:defRPr/>
              </a:pPr>
              <a:t>9</a:t>
            </a:fld>
            <a:endParaRPr lang="en-US" sz="2400" smtClean="0">
              <a:solidFill>
                <a:srgbClr val="000000"/>
              </a:solidFill>
            </a:endParaRPr>
          </a:p>
        </p:txBody>
      </p:sp>
      <p:sp>
        <p:nvSpPr>
          <p:cNvPr id="26625"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smtClean="0"/>
              <a:t>Jul 12, 2010</a:t>
            </a:r>
          </a:p>
        </p:txBody>
      </p:sp>
      <p:sp>
        <p:nvSpPr>
          <p:cNvPr id="26626"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algn="r" eaLnBrk="1" hangingPunct="1">
              <a:buSzPct val="100000"/>
              <a:defRPr/>
            </a:pPr>
            <a:r>
              <a:rPr lang="en-US" smtClean="0">
                <a:solidFill>
                  <a:srgbClr val="000000"/>
                </a:solidFill>
              </a:rPr>
              <a:t>Page </a:t>
            </a:r>
            <a:fld id="{9C281768-868D-40D9-AF86-0FB2166B9B76}" type="slidenum">
              <a:rPr lang="en-US" smtClean="0">
                <a:solidFill>
                  <a:srgbClr val="000000"/>
                </a:solidFill>
              </a:rPr>
              <a:pPr algn="r" eaLnBrk="1" hangingPunct="1">
                <a:buSzPct val="100000"/>
                <a:defRPr/>
              </a:pPr>
              <a:t>9</a:t>
            </a:fld>
            <a:endParaRPr lang="en-US" smtClean="0">
              <a:solidFill>
                <a:srgbClr val="000000"/>
              </a:solidFill>
            </a:endParaRPr>
          </a:p>
        </p:txBody>
      </p:sp>
      <p:sp>
        <p:nvSpPr>
          <p:cNvPr id="26627" name="Text Box 3"/>
          <p:cNvSpPr>
            <a:spLocks noGrp="1" noRot="1" noChangeAspect="1" noChangeArrowheads="1"/>
          </p:cNvSpPr>
          <p:nvPr>
            <p:ph type="sldImg"/>
          </p:nvPr>
        </p:nvSpPr>
        <p:spPr>
          <a:xfrm>
            <a:off x="1130300" y="698500"/>
            <a:ext cx="4602163" cy="3451225"/>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6628"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buFont typeface="Times New Roman" charset="0"/>
              <a:buNone/>
              <a:defRPr/>
            </a:pPr>
            <a:endParaRPr lang="en-US" smtClean="0">
              <a:ea typeface="ＭＳ Ｐゴシック" charset="0"/>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smtClean="0"/>
              <a:t>Click to edit Master subtitle style</a:t>
            </a:r>
            <a:endParaRPr lang="en-US"/>
          </a:p>
        </p:txBody>
      </p:sp>
      <p:sp>
        <p:nvSpPr>
          <p:cNvPr id="4" name="Slide Number Placeholder 3"/>
          <p:cNvSpPr>
            <a:spLocks noGrp="1" noChangeArrowheads="1"/>
          </p:cNvSpPr>
          <p:nvPr>
            <p:ph type="sldNum" idx="10"/>
          </p:nvPr>
        </p:nvSpPr>
        <p:spPr>
          <a:xfrm>
            <a:off x="4344988" y="6475413"/>
            <a:ext cx="522287" cy="1092200"/>
          </a:xfrm>
          <a:prstGeom prst="rect">
            <a:avLst/>
          </a:prstGeom>
        </p:spPr>
        <p:txBody>
          <a:bodyPr/>
          <a:lstStyle>
            <a:lvl1pPr>
              <a:defRPr/>
            </a:lvl1pPr>
          </a:lstStyle>
          <a:p>
            <a:pPr>
              <a:defRPr/>
            </a:pPr>
            <a:r>
              <a:rPr lang="en-US"/>
              <a:t>Slide </a:t>
            </a:r>
            <a:fld id="{535E8421-827A-41E6-A6A9-AEF17531E05D}" type="slidenum">
              <a:rPr lang="en-US"/>
              <a:pPr>
                <a:defRPr/>
              </a:pPr>
              <a:t>‹#›</a:t>
            </a:fld>
            <a:endParaRPr lang="en-US"/>
          </a:p>
        </p:txBody>
      </p:sp>
    </p:spTree>
    <p:extLst>
      <p:ext uri="{BB962C8B-B14F-4D97-AF65-F5344CB8AC3E}">
        <p14:creationId xmlns:p14="http://schemas.microsoft.com/office/powerpoint/2010/main" val="41234810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Slide Number Placeholder 3"/>
          <p:cNvSpPr>
            <a:spLocks noGrp="1" noChangeArrowheads="1"/>
          </p:cNvSpPr>
          <p:nvPr>
            <p:ph type="sldNum" idx="10"/>
          </p:nvPr>
        </p:nvSpPr>
        <p:spPr>
          <a:xfrm>
            <a:off x="4344988" y="6475413"/>
            <a:ext cx="522287" cy="1092200"/>
          </a:xfrm>
          <a:prstGeom prst="rect">
            <a:avLst/>
          </a:prstGeom>
        </p:spPr>
        <p:txBody>
          <a:bodyPr/>
          <a:lstStyle>
            <a:lvl1pPr>
              <a:defRPr/>
            </a:lvl1pPr>
          </a:lstStyle>
          <a:p>
            <a:pPr>
              <a:defRPr/>
            </a:pPr>
            <a:r>
              <a:rPr lang="en-US"/>
              <a:t>Slide </a:t>
            </a:r>
            <a:fld id="{70E43FED-D660-49DC-BE64-053BDFCBAE47}" type="slidenum">
              <a:rPr lang="en-US"/>
              <a:pPr>
                <a:defRPr/>
              </a:pPr>
              <a:t>‹#›</a:t>
            </a:fld>
            <a:endParaRPr lang="en-US"/>
          </a:p>
        </p:txBody>
      </p:sp>
    </p:spTree>
    <p:extLst>
      <p:ext uri="{BB962C8B-B14F-4D97-AF65-F5344CB8AC3E}">
        <p14:creationId xmlns:p14="http://schemas.microsoft.com/office/powerpoint/2010/main" val="27034576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Slide Number Placeholder 4"/>
          <p:cNvSpPr>
            <a:spLocks noGrp="1" noChangeArrowheads="1"/>
          </p:cNvSpPr>
          <p:nvPr>
            <p:ph type="sldNum" idx="10"/>
          </p:nvPr>
        </p:nvSpPr>
        <p:spPr>
          <a:xfrm>
            <a:off x="4344988" y="6475413"/>
            <a:ext cx="522287" cy="1092200"/>
          </a:xfrm>
          <a:prstGeom prst="rect">
            <a:avLst/>
          </a:prstGeom>
        </p:spPr>
        <p:txBody>
          <a:bodyPr/>
          <a:lstStyle>
            <a:lvl1pPr>
              <a:defRPr/>
            </a:lvl1pPr>
          </a:lstStyle>
          <a:p>
            <a:pPr>
              <a:defRPr/>
            </a:pPr>
            <a:r>
              <a:rPr lang="en-US"/>
              <a:t>Slide </a:t>
            </a:r>
            <a:fld id="{F479B1D0-31FE-4D4B-AE97-9A88EC158A4D}" type="slidenum">
              <a:rPr lang="en-US"/>
              <a:pPr>
                <a:defRPr/>
              </a:pPr>
              <a:t>‹#›</a:t>
            </a:fld>
            <a:endParaRPr lang="en-US"/>
          </a:p>
        </p:txBody>
      </p:sp>
    </p:spTree>
    <p:extLst>
      <p:ext uri="{BB962C8B-B14F-4D97-AF65-F5344CB8AC3E}">
        <p14:creationId xmlns:p14="http://schemas.microsoft.com/office/powerpoint/2010/main" val="1362915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noChangeArrowheads="1"/>
          </p:cNvSpPr>
          <p:nvPr>
            <p:ph type="sldNum" idx="10"/>
          </p:nvPr>
        </p:nvSpPr>
        <p:spPr>
          <a:xfrm>
            <a:off x="4344988" y="6475413"/>
            <a:ext cx="522287" cy="1092200"/>
          </a:xfrm>
          <a:prstGeom prst="rect">
            <a:avLst/>
          </a:prstGeom>
        </p:spPr>
        <p:txBody>
          <a:bodyPr/>
          <a:lstStyle>
            <a:lvl1pPr>
              <a:defRPr/>
            </a:lvl1pPr>
          </a:lstStyle>
          <a:p>
            <a:pPr>
              <a:defRPr/>
            </a:pPr>
            <a:r>
              <a:rPr lang="en-US"/>
              <a:t>Slide </a:t>
            </a:r>
            <a:fld id="{66DF3033-AB1F-4956-921B-E6EE642CEB9D}" type="slidenum">
              <a:rPr lang="en-US"/>
              <a:pPr>
                <a:defRPr/>
              </a:pPr>
              <a:t>‹#›</a:t>
            </a:fld>
            <a:endParaRPr lang="en-US"/>
          </a:p>
        </p:txBody>
      </p:sp>
    </p:spTree>
    <p:extLst>
      <p:ext uri="{BB962C8B-B14F-4D97-AF65-F5344CB8AC3E}">
        <p14:creationId xmlns:p14="http://schemas.microsoft.com/office/powerpoint/2010/main" val="253235990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ChangeArrowheads="1"/>
          </p:cNvSpPr>
          <p:nvPr/>
        </p:nvSpPr>
        <p:spPr bwMode="auto">
          <a:xfrm>
            <a:off x="4572000" y="412750"/>
            <a:ext cx="3962400" cy="1841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p>
            <a:pPr marL="1428750" lvl="4" indent="0" algn="r">
              <a:buSzPct val="1000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a:pPr>
            <a:r>
              <a:rPr lang="en-GB" b="1" dirty="0">
                <a:solidFill>
                  <a:srgbClr val="000000"/>
                </a:solidFill>
                <a:latin typeface="Times New Roman" charset="0"/>
                <a:ea typeface="ＭＳ Ｐゴシック" charset="0"/>
              </a:rPr>
              <a:t>doc.: IEEE </a:t>
            </a:r>
            <a:r>
              <a:rPr lang="en-US" b="1" dirty="0" smtClean="0">
                <a:solidFill>
                  <a:srgbClr val="000000"/>
                </a:solidFill>
                <a:latin typeface="Times New Roman" charset="0"/>
                <a:ea typeface="ＭＳ Ｐゴシック" charset="0"/>
              </a:rPr>
              <a:t>15-14-0</a:t>
            </a:r>
            <a:r>
              <a:rPr lang="en-US" b="1" dirty="0" smtClean="0">
                <a:solidFill>
                  <a:schemeClr val="tx1"/>
                </a:solidFill>
                <a:latin typeface="Times New Roman" pitchFamily="18" charset="0"/>
                <a:ea typeface="MS PGothic" pitchFamily="34" charset="-128"/>
              </a:rPr>
              <a:t>629</a:t>
            </a:r>
            <a:r>
              <a:rPr lang="en-US" b="1" dirty="0" smtClean="0">
                <a:solidFill>
                  <a:srgbClr val="000000"/>
                </a:solidFill>
                <a:latin typeface="Times New Roman" charset="0"/>
                <a:ea typeface="ＭＳ Ｐゴシック" charset="0"/>
              </a:rPr>
              <a:t>-01-0010</a:t>
            </a:r>
            <a:endParaRPr lang="en-GB" b="1" dirty="0">
              <a:solidFill>
                <a:srgbClr val="000000"/>
              </a:solidFill>
              <a:latin typeface="Times New Roman" charset="0"/>
              <a:ea typeface="ＭＳ Ｐゴシック" charset="0"/>
            </a:endParaRPr>
          </a:p>
        </p:txBody>
      </p:sp>
      <p:sp>
        <p:nvSpPr>
          <p:cNvPr id="1026" name="Line 2"/>
          <p:cNvSpPr>
            <a:spLocks noChangeShapeType="1"/>
          </p:cNvSpPr>
          <p:nvPr/>
        </p:nvSpPr>
        <p:spPr bwMode="auto">
          <a:xfrm>
            <a:off x="685800" y="609600"/>
            <a:ext cx="7848600" cy="1588"/>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pPr>
              <a:buClr>
                <a:srgbClr val="000000"/>
              </a:buClr>
              <a:buSzPct val="100000"/>
              <a:buFont typeface="Times New Roman" charset="0"/>
              <a:buNone/>
              <a:defRPr/>
            </a:pPr>
            <a:endParaRPr lang="en-US">
              <a:latin typeface="Times New Roman" charset="0"/>
              <a:ea typeface="ＭＳ Ｐゴシック" charset="0"/>
            </a:endParaRPr>
          </a:p>
        </p:txBody>
      </p:sp>
      <p:sp>
        <p:nvSpPr>
          <p:cNvPr id="1027" name="Rectangle 3"/>
          <p:cNvSpPr>
            <a:spLocks noChangeArrowheads="1"/>
          </p:cNvSpPr>
          <p:nvPr/>
        </p:nvSpPr>
        <p:spPr bwMode="auto">
          <a:xfrm>
            <a:off x="712788" y="6516688"/>
            <a:ext cx="1524000" cy="1841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p>
            <a:pP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dirty="0" smtClean="0">
                <a:solidFill>
                  <a:srgbClr val="000000"/>
                </a:solidFill>
                <a:latin typeface="Times New Roman" charset="0"/>
                <a:ea typeface="ＭＳ Ｐゴシック" charset="0"/>
              </a:rPr>
              <a:t>802.15 TG10 </a:t>
            </a:r>
            <a:r>
              <a:rPr lang="en-GB" dirty="0">
                <a:solidFill>
                  <a:srgbClr val="000000"/>
                </a:solidFill>
                <a:latin typeface="Times New Roman" charset="0"/>
                <a:ea typeface="ＭＳ Ｐゴシック" charset="0"/>
              </a:rPr>
              <a:t>(L2R)</a:t>
            </a:r>
          </a:p>
        </p:txBody>
      </p:sp>
      <p:sp>
        <p:nvSpPr>
          <p:cNvPr id="1028" name="Line 4"/>
          <p:cNvSpPr>
            <a:spLocks noChangeShapeType="1"/>
          </p:cNvSpPr>
          <p:nvPr/>
        </p:nvSpPr>
        <p:spPr bwMode="auto">
          <a:xfrm>
            <a:off x="706438" y="6477000"/>
            <a:ext cx="7827962" cy="1588"/>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pPr>
              <a:buClr>
                <a:srgbClr val="000000"/>
              </a:buClr>
              <a:buSzPct val="100000"/>
              <a:buFont typeface="Times New Roman" charset="0"/>
              <a:buNone/>
              <a:defRPr/>
            </a:pPr>
            <a:endParaRPr lang="en-US">
              <a:latin typeface="Times New Roman" charset="0"/>
              <a:ea typeface="ＭＳ Ｐゴシック" charset="0"/>
            </a:endParaRPr>
          </a:p>
        </p:txBody>
      </p:sp>
      <p:sp>
        <p:nvSpPr>
          <p:cNvPr id="1029" name="Text Box 5"/>
          <p:cNvSpPr txBox="1">
            <a:spLocks noChangeArrowheads="1"/>
          </p:cNvSpPr>
          <p:nvPr/>
        </p:nvSpPr>
        <p:spPr bwMode="auto">
          <a:xfrm>
            <a:off x="685800" y="373063"/>
            <a:ext cx="1752600" cy="279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GB" dirty="0" smtClean="0"/>
              <a:t>November 2014</a:t>
            </a:r>
          </a:p>
        </p:txBody>
      </p:sp>
      <p:sp>
        <p:nvSpPr>
          <p:cNvPr id="1030" name="Text Box 6"/>
          <p:cNvSpPr txBox="1">
            <a:spLocks noChangeArrowheads="1"/>
          </p:cNvSpPr>
          <p:nvPr/>
        </p:nvSpPr>
        <p:spPr bwMode="auto">
          <a:xfrm>
            <a:off x="6802438" y="6477000"/>
            <a:ext cx="1816100" cy="279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a:spcBef>
                <a:spcPts val="750"/>
              </a:spcBef>
              <a:buSzPct val="100000"/>
              <a:defRPr/>
            </a:pPr>
            <a:r>
              <a:rPr lang="en-GB" dirty="0" smtClean="0"/>
              <a:t>Clint Powell (PWC, LLC)</a:t>
            </a:r>
          </a:p>
        </p:txBody>
      </p:sp>
      <p:sp>
        <p:nvSpPr>
          <p:cNvPr id="1031" name="Rectangle 7"/>
          <p:cNvSpPr>
            <a:spLocks noGrp="1" noChangeArrowheads="1"/>
          </p:cNvSpPr>
          <p:nvPr>
            <p:ph type="title"/>
          </p:nvPr>
        </p:nvSpPr>
        <p:spPr bwMode="auto">
          <a:xfrm>
            <a:off x="762000" y="685800"/>
            <a:ext cx="7764463" cy="754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32" name="Rectangle 8"/>
          <p:cNvSpPr>
            <a:spLocks noGrp="1" noChangeArrowheads="1"/>
          </p:cNvSpPr>
          <p:nvPr>
            <p:ph type="body" idx="1"/>
          </p:nvPr>
        </p:nvSpPr>
        <p:spPr bwMode="auto">
          <a:xfrm>
            <a:off x="609600" y="1371600"/>
            <a:ext cx="7764463" cy="48688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Tree>
  </p:cSld>
  <p:clrMap bg1="lt1" tx1="dk1" bg2="lt2" tx2="dk2" accent1="accent1" accent2="accent2" accent3="accent3" accent4="accent4" accent5="accent5" accent6="accent6" hlink="hlink" folHlink="folHlink"/>
  <p:sldLayoutIdLst>
    <p:sldLayoutId id="2147483953" r:id="rId1"/>
    <p:sldLayoutId id="2147483954" r:id="rId2"/>
    <p:sldLayoutId id="2147483955" r:id="rId3"/>
    <p:sldLayoutId id="2147483956" r:id="rId4"/>
  </p:sldLayoutIdLst>
  <p:txStyles>
    <p:titleStyle>
      <a:lvl1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mj-lt"/>
          <a:ea typeface="MS PGothic" pitchFamily="34" charset="-128"/>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itchFamily="18" charset="0"/>
        <a:defRPr sz="3200">
          <a:solidFill>
            <a:srgbClr val="000000"/>
          </a:solidFill>
          <a:latin typeface="+mn-lt"/>
          <a:ea typeface="MS PGothic"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itchFamily="18" charset="0"/>
        <a:defRPr sz="2800">
          <a:solidFill>
            <a:srgbClr val="000000"/>
          </a:solidFill>
          <a:latin typeface="+mn-lt"/>
          <a:ea typeface="MS PGothic"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itchFamily="18" charset="0"/>
        <a:defRPr sz="2400">
          <a:solidFill>
            <a:srgbClr val="000000"/>
          </a:solidFill>
          <a:latin typeface="+mn-lt"/>
          <a:ea typeface="MS PGothic"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S PGothic"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S PGothic"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ChangeArrowheads="1"/>
          </p:cNvSpPr>
          <p:nvPr/>
        </p:nvSpPr>
        <p:spPr bwMode="auto">
          <a:xfrm>
            <a:off x="533400" y="762000"/>
            <a:ext cx="8001000" cy="517282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spAutoFit/>
          </a:bodyPr>
          <a:lstStyle/>
          <a:p>
            <a:pPr marL="914400" indent="-906463">
              <a:buSzPct val="10000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a:pPr>
            <a:r>
              <a:rPr lang="en-US" sz="2000" b="1" u="sng" dirty="0">
                <a:solidFill>
                  <a:srgbClr val="000000"/>
                </a:solidFill>
                <a:effectLst>
                  <a:outerShdw blurRad="38100" dist="38100" dir="2700000" algn="tl">
                    <a:srgbClr val="C0C0C0"/>
                  </a:outerShdw>
                </a:effectLst>
              </a:rPr>
              <a:t>Project: IEEE P802.15 Working Group for Wireless Personal Area Networks (WPANs)</a:t>
            </a:r>
          </a:p>
          <a:p>
            <a:pPr marL="914400" indent="-906463">
              <a:buSzPct val="10000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a:pPr>
            <a:endParaRPr lang="en-US" sz="2000" dirty="0">
              <a:solidFill>
                <a:srgbClr val="000000"/>
              </a:solidFill>
            </a:endParaRPr>
          </a:p>
          <a:p>
            <a:pPr marL="914400" indent="-906463">
              <a:buSzPct val="10000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a:pPr>
            <a:r>
              <a:rPr lang="en-US" sz="1800" b="1" dirty="0">
                <a:solidFill>
                  <a:srgbClr val="000000"/>
                </a:solidFill>
              </a:rPr>
              <a:t>Submission Title:</a:t>
            </a:r>
            <a:r>
              <a:rPr lang="en-US" sz="1800" dirty="0">
                <a:solidFill>
                  <a:srgbClr val="000000"/>
                </a:solidFill>
              </a:rPr>
              <a:t>  S</a:t>
            </a:r>
            <a:r>
              <a:rPr lang="en-US" sz="1800" dirty="0" smtClean="0">
                <a:solidFill>
                  <a:srgbClr val="000000"/>
                </a:solidFill>
              </a:rPr>
              <a:t>ummary of L2R Proposals</a:t>
            </a:r>
            <a:endParaRPr lang="en-US" sz="1800" dirty="0">
              <a:solidFill>
                <a:srgbClr val="000000"/>
              </a:solidFill>
            </a:endParaRPr>
          </a:p>
          <a:p>
            <a:pPr marL="914400" indent="-906463">
              <a:buSzPct val="10000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a:pPr>
            <a:r>
              <a:rPr lang="en-US" sz="1800" b="1" dirty="0">
                <a:solidFill>
                  <a:srgbClr val="000000"/>
                </a:solidFill>
              </a:rPr>
              <a:t>Date Submitted: </a:t>
            </a:r>
            <a:r>
              <a:rPr lang="en-US" sz="1800" dirty="0" smtClean="0">
                <a:solidFill>
                  <a:srgbClr val="000000"/>
                </a:solidFill>
              </a:rPr>
              <a:t>Nov. 2014</a:t>
            </a:r>
            <a:endParaRPr lang="en-US" sz="1800" dirty="0">
              <a:solidFill>
                <a:srgbClr val="000000"/>
              </a:solidFill>
            </a:endParaRPr>
          </a:p>
          <a:p>
            <a:pPr marL="914400" indent="-906463">
              <a:buSzPct val="10000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a:pPr>
            <a:r>
              <a:rPr lang="en-US" sz="1800" b="1" dirty="0">
                <a:solidFill>
                  <a:srgbClr val="000000"/>
                </a:solidFill>
              </a:rPr>
              <a:t>Source:</a:t>
            </a:r>
            <a:r>
              <a:rPr lang="en-US" sz="1800" dirty="0">
                <a:solidFill>
                  <a:srgbClr val="000000"/>
                </a:solidFill>
              </a:rPr>
              <a:t> 	Clint Powell, Powell Wireless Commsulting, LLC</a:t>
            </a:r>
          </a:p>
          <a:p>
            <a:pPr marL="914400" indent="-906463">
              <a:buSzPct val="10000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a:pPr>
            <a:r>
              <a:rPr lang="en-US" sz="1800" b="1" dirty="0">
                <a:solidFill>
                  <a:srgbClr val="000000"/>
                </a:solidFill>
              </a:rPr>
              <a:t>Contact: </a:t>
            </a:r>
            <a:r>
              <a:rPr lang="en-US" sz="1800" dirty="0">
                <a:solidFill>
                  <a:srgbClr val="000000"/>
                </a:solidFill>
              </a:rPr>
              <a:t>Clint Powell, Powell Wireless Commsulting, LLC</a:t>
            </a:r>
          </a:p>
          <a:p>
            <a:pPr marL="914400" indent="-906463">
              <a:buSzPct val="10000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a:pPr>
            <a:r>
              <a:rPr lang="en-US" sz="1800" b="1" dirty="0">
                <a:solidFill>
                  <a:srgbClr val="000000"/>
                </a:solidFill>
              </a:rPr>
              <a:t>Voice:</a:t>
            </a:r>
            <a:r>
              <a:rPr lang="en-US" sz="1800" dirty="0">
                <a:solidFill>
                  <a:srgbClr val="000000"/>
                </a:solidFill>
              </a:rPr>
              <a:t> 	+1 480-586-8457, E-Mail: cpowell@ieee.org	</a:t>
            </a:r>
          </a:p>
          <a:p>
            <a:pPr marL="914400" indent="-906463">
              <a:buSzPct val="10000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a:pPr>
            <a:r>
              <a:rPr lang="en-US" sz="1800" b="1" dirty="0">
                <a:solidFill>
                  <a:srgbClr val="000000"/>
                </a:solidFill>
              </a:rPr>
              <a:t>Re:</a:t>
            </a:r>
            <a:r>
              <a:rPr lang="en-US" sz="1800" dirty="0">
                <a:solidFill>
                  <a:srgbClr val="000000"/>
                </a:solidFill>
              </a:rPr>
              <a:t> 	TG10 (L2R) </a:t>
            </a:r>
            <a:r>
              <a:rPr lang="en-US" sz="1800" dirty="0" smtClean="0">
                <a:solidFill>
                  <a:srgbClr val="000000"/>
                </a:solidFill>
              </a:rPr>
              <a:t>Proposals</a:t>
            </a:r>
            <a:endParaRPr lang="en-US" sz="1800" dirty="0">
              <a:solidFill>
                <a:srgbClr val="000000"/>
              </a:solidFill>
            </a:endParaRPr>
          </a:p>
          <a:p>
            <a:pPr marL="914400" indent="-906463">
              <a:buSzPct val="10000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a:pPr>
            <a:r>
              <a:rPr lang="en-US" sz="1800" b="1" dirty="0">
                <a:solidFill>
                  <a:srgbClr val="000000"/>
                </a:solidFill>
              </a:rPr>
              <a:t>Abstract: </a:t>
            </a:r>
            <a:r>
              <a:rPr lang="en-US" sz="1800" dirty="0">
                <a:solidFill>
                  <a:srgbClr val="000000"/>
                </a:solidFill>
              </a:rPr>
              <a:t>Summary of </a:t>
            </a:r>
            <a:r>
              <a:rPr lang="en-US" sz="1800" dirty="0" smtClean="0">
                <a:solidFill>
                  <a:srgbClr val="000000"/>
                </a:solidFill>
              </a:rPr>
              <a:t>Proposals Presented at July 2014 Mtg. and Status Update</a:t>
            </a:r>
            <a:endParaRPr lang="en-US" sz="1800" dirty="0">
              <a:solidFill>
                <a:srgbClr val="000000"/>
              </a:solidFill>
            </a:endParaRPr>
          </a:p>
          <a:p>
            <a:pPr marL="914400" indent="-906463">
              <a:buSzPct val="10000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a:pPr>
            <a:r>
              <a:rPr lang="en-US" sz="1800" b="1" dirty="0">
                <a:solidFill>
                  <a:srgbClr val="000000"/>
                </a:solidFill>
              </a:rPr>
              <a:t>Purpose: </a:t>
            </a:r>
            <a:r>
              <a:rPr lang="en-US" sz="1800" dirty="0">
                <a:solidFill>
                  <a:srgbClr val="000000"/>
                </a:solidFill>
              </a:rPr>
              <a:t>F</a:t>
            </a:r>
            <a:r>
              <a:rPr lang="en-US" sz="1800" dirty="0" smtClean="0">
                <a:solidFill>
                  <a:srgbClr val="000000"/>
                </a:solidFill>
              </a:rPr>
              <a:t>or Nov. 2014 802.15/802.1 Joint Session Update</a:t>
            </a:r>
            <a:endParaRPr lang="en-US" sz="1800" dirty="0">
              <a:solidFill>
                <a:srgbClr val="000000"/>
              </a:solidFill>
            </a:endParaRPr>
          </a:p>
          <a:p>
            <a:pPr marL="914400" indent="-906463">
              <a:buSzPct val="10000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a:pPr>
            <a:r>
              <a:rPr lang="en-US" sz="1800" b="1" dirty="0">
                <a:solidFill>
                  <a:srgbClr val="000000"/>
                </a:solidFill>
              </a:rPr>
              <a:t>Notice:</a:t>
            </a:r>
            <a:r>
              <a:rPr lang="en-US" sz="1800" dirty="0">
                <a:solidFill>
                  <a:srgbClr val="000000"/>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06463">
              <a:buSzPct val="10000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a:pPr>
            <a:r>
              <a:rPr lang="en-US" sz="1800" b="1" dirty="0">
                <a:solidFill>
                  <a:srgbClr val="000000"/>
                </a:solidFill>
              </a:rPr>
              <a:t>Release:</a:t>
            </a:r>
            <a:r>
              <a:rPr lang="en-US" sz="1800" dirty="0">
                <a:solidFill>
                  <a:srgbClr val="000000"/>
                </a:solidFill>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3"/>
          <p:cNvSpPr txBox="1">
            <a:spLocks noChangeArrowheads="1"/>
          </p:cNvSpPr>
          <p:nvPr/>
        </p:nvSpPr>
        <p:spPr bwMode="auto">
          <a:xfrm>
            <a:off x="462372" y="692696"/>
            <a:ext cx="8219256" cy="108012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2400" dirty="0" smtClean="0"/>
              <a:t>Proposal #3 </a:t>
            </a:r>
            <a:r>
              <a:rPr lang="en-US" sz="2400" dirty="0"/>
              <a:t>- doc. # </a:t>
            </a:r>
            <a:r>
              <a:rPr lang="en-US" sz="2400" dirty="0" smtClean="0"/>
              <a:t>15-14-0401-01 (cont’d.)</a:t>
            </a:r>
            <a:endParaRPr lang="en-US" sz="2400" dirty="0"/>
          </a:p>
          <a:p>
            <a:pPr algn="ctr">
              <a:buSzPct val="100000"/>
              <a:defRPr/>
            </a:pPr>
            <a:r>
              <a:rPr lang="en-US" sz="2400" dirty="0" smtClean="0"/>
              <a:t>Joo</a:t>
            </a:r>
            <a:r>
              <a:rPr lang="en-US" sz="2400" dirty="0"/>
              <a:t>, S.-S., et al.</a:t>
            </a:r>
          </a:p>
          <a:p>
            <a:pPr algn="ctr">
              <a:buSzPct val="100000"/>
              <a:defRPr/>
            </a:pPr>
            <a:r>
              <a:rPr lang="en-US" sz="2400" dirty="0"/>
              <a:t>Layer 2 Routing Final Proposal to Call for Contributions</a:t>
            </a:r>
          </a:p>
        </p:txBody>
      </p:sp>
      <p:sp>
        <p:nvSpPr>
          <p:cNvPr id="7" name="Rectangle 4"/>
          <p:cNvSpPr>
            <a:spLocks noChangeArrowheads="1"/>
          </p:cNvSpPr>
          <p:nvPr/>
        </p:nvSpPr>
        <p:spPr bwMode="auto">
          <a:xfrm>
            <a:off x="609600" y="1772816"/>
            <a:ext cx="8077200" cy="470259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indent="-228600" fontAlgn="ctr"/>
            <a:r>
              <a:rPr lang="en-US" sz="1400" dirty="0">
                <a:solidFill>
                  <a:schemeClr val="tx1"/>
                </a:solidFill>
              </a:rPr>
              <a:t>Main Topics </a:t>
            </a:r>
            <a:r>
              <a:rPr lang="en-US" sz="1400" dirty="0" smtClean="0">
                <a:solidFill>
                  <a:schemeClr val="tx1"/>
                </a:solidFill>
              </a:rPr>
              <a:t>Covered (cont’d.)</a:t>
            </a:r>
          </a:p>
          <a:p>
            <a:pPr lvl="1" fontAlgn="ctr">
              <a:buFont typeface="Arial" panose="020B0604020202020204" pitchFamily="34" charset="0"/>
              <a:buChar char="•"/>
            </a:pPr>
            <a:r>
              <a:rPr lang="en-US" sz="1400" dirty="0">
                <a:solidFill>
                  <a:schemeClr val="tx1"/>
                </a:solidFill>
              </a:rPr>
              <a:t>TCT Route Maintenance includes</a:t>
            </a:r>
          </a:p>
          <a:p>
            <a:pPr lvl="2" fontAlgn="ctr">
              <a:buFont typeface="Arial" panose="020B0604020202020204" pitchFamily="34" charset="0"/>
              <a:buChar char="•"/>
            </a:pPr>
            <a:r>
              <a:rPr lang="en-US" sz="1400" dirty="0">
                <a:solidFill>
                  <a:schemeClr val="tx1"/>
                </a:solidFill>
              </a:rPr>
              <a:t>Maintain virtual link and router</a:t>
            </a:r>
          </a:p>
          <a:p>
            <a:pPr lvl="2" fontAlgn="ctr">
              <a:buFont typeface="Arial" panose="020B0604020202020204" pitchFamily="34" charset="0"/>
              <a:buChar char="•"/>
            </a:pPr>
            <a:r>
              <a:rPr lang="en-US" sz="1400" dirty="0">
                <a:solidFill>
                  <a:schemeClr val="tx1"/>
                </a:solidFill>
              </a:rPr>
              <a:t>Updating routing information</a:t>
            </a:r>
          </a:p>
          <a:p>
            <a:pPr lvl="2" fontAlgn="ctr">
              <a:buFont typeface="Arial" panose="020B0604020202020204" pitchFamily="34" charset="0"/>
              <a:buChar char="•"/>
            </a:pPr>
            <a:r>
              <a:rPr lang="en-US" sz="1400" dirty="0">
                <a:solidFill>
                  <a:schemeClr val="tx1"/>
                </a:solidFill>
              </a:rPr>
              <a:t>Periodical update</a:t>
            </a:r>
          </a:p>
          <a:p>
            <a:pPr lvl="2" fontAlgn="ctr">
              <a:buFont typeface="Arial" panose="020B0604020202020204" pitchFamily="34" charset="0"/>
              <a:buChar char="•"/>
            </a:pPr>
            <a:r>
              <a:rPr lang="en-US" sz="1400" dirty="0">
                <a:solidFill>
                  <a:schemeClr val="tx1"/>
                </a:solidFill>
              </a:rPr>
              <a:t>Event driven update</a:t>
            </a:r>
          </a:p>
          <a:p>
            <a:r>
              <a:rPr lang="en-US" sz="1400" dirty="0">
                <a:solidFill>
                  <a:schemeClr val="tx1"/>
                </a:solidFill>
              </a:rPr>
              <a:t> </a:t>
            </a:r>
          </a:p>
          <a:p>
            <a:r>
              <a:rPr lang="en-US" sz="1400" dirty="0">
                <a:solidFill>
                  <a:schemeClr val="tx1"/>
                </a:solidFill>
              </a:rPr>
              <a:t>Proposal not limited to just using DSME MAC (from 15.4e), but standard MAC as well</a:t>
            </a:r>
          </a:p>
          <a:p>
            <a:endParaRPr lang="en-US" sz="1400" dirty="0">
              <a:solidFill>
                <a:schemeClr val="tx1"/>
              </a:solidFill>
            </a:endParaRPr>
          </a:p>
          <a:p>
            <a:r>
              <a:rPr lang="en-US" sz="1400" dirty="0" smtClean="0">
                <a:solidFill>
                  <a:schemeClr val="tx1"/>
                </a:solidFill>
              </a:rPr>
              <a:t>Simulation </a:t>
            </a:r>
            <a:r>
              <a:rPr lang="en-US" sz="1400" dirty="0">
                <a:solidFill>
                  <a:schemeClr val="tx1"/>
                </a:solidFill>
              </a:rPr>
              <a:t>Results</a:t>
            </a:r>
          </a:p>
          <a:p>
            <a:pPr lvl="1" fontAlgn="ctr">
              <a:buFont typeface="Arial" panose="020B0604020202020204" pitchFamily="34" charset="0"/>
              <a:buChar char="•"/>
            </a:pPr>
            <a:r>
              <a:rPr lang="en-US" sz="1400" dirty="0">
                <a:solidFill>
                  <a:schemeClr val="tx1"/>
                </a:solidFill>
              </a:rPr>
              <a:t>IP link distance from TCP used for metric, but could use hop count</a:t>
            </a:r>
          </a:p>
          <a:p>
            <a:pPr lvl="1" fontAlgn="ctr">
              <a:buFont typeface="Arial" panose="020B0604020202020204" pitchFamily="34" charset="0"/>
              <a:buChar char="•"/>
            </a:pPr>
            <a:r>
              <a:rPr lang="en-US" sz="1400" dirty="0">
                <a:solidFill>
                  <a:schemeClr val="tx1"/>
                </a:solidFill>
              </a:rPr>
              <a:t>ZigBee IP Network used </a:t>
            </a:r>
          </a:p>
        </p:txBody>
      </p:sp>
    </p:spTree>
    <p:extLst>
      <p:ext uri="{BB962C8B-B14F-4D97-AF65-F5344CB8AC3E}">
        <p14:creationId xmlns:p14="http://schemas.microsoft.com/office/powerpoint/2010/main" val="187792439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3"/>
          <p:cNvSpPr txBox="1">
            <a:spLocks noChangeArrowheads="1"/>
          </p:cNvSpPr>
          <p:nvPr/>
        </p:nvSpPr>
        <p:spPr bwMode="auto">
          <a:xfrm>
            <a:off x="462372" y="692696"/>
            <a:ext cx="8219256" cy="108012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2400" dirty="0" smtClean="0"/>
              <a:t>Proposal #4 </a:t>
            </a:r>
            <a:r>
              <a:rPr lang="en-US" sz="2400" dirty="0"/>
              <a:t>- doc. # 15-14-0409-02</a:t>
            </a:r>
          </a:p>
          <a:p>
            <a:pPr algn="ctr">
              <a:buSzPct val="100000"/>
              <a:defRPr/>
            </a:pPr>
            <a:r>
              <a:rPr lang="en-US" sz="2400" dirty="0" smtClean="0"/>
              <a:t>Lee</a:t>
            </a:r>
            <a:r>
              <a:rPr lang="en-US" sz="2400" dirty="0"/>
              <a:t>, S., et al.</a:t>
            </a:r>
          </a:p>
          <a:p>
            <a:pPr algn="ctr">
              <a:buSzPct val="100000"/>
              <a:defRPr/>
            </a:pPr>
            <a:r>
              <a:rPr lang="en-US" sz="2400" dirty="0"/>
              <a:t>Proposal of the Hybrid L2 Routing for IEEE 802.15.10</a:t>
            </a:r>
          </a:p>
        </p:txBody>
      </p:sp>
      <p:sp>
        <p:nvSpPr>
          <p:cNvPr id="7" name="Rectangle 4"/>
          <p:cNvSpPr>
            <a:spLocks noChangeArrowheads="1"/>
          </p:cNvSpPr>
          <p:nvPr/>
        </p:nvSpPr>
        <p:spPr bwMode="auto">
          <a:xfrm>
            <a:off x="609600" y="1772816"/>
            <a:ext cx="8077200" cy="470259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fontAlgn="ctr"/>
            <a:r>
              <a:rPr lang="en-US" sz="1400" dirty="0">
                <a:solidFill>
                  <a:schemeClr val="tx1"/>
                </a:solidFill>
              </a:rPr>
              <a:t>Main </a:t>
            </a:r>
            <a:r>
              <a:rPr lang="en-US" sz="1400" dirty="0" smtClean="0">
                <a:solidFill>
                  <a:schemeClr val="tx1"/>
                </a:solidFill>
              </a:rPr>
              <a:t>Topics Covered</a:t>
            </a:r>
            <a:endParaRPr lang="en-US" sz="1400" dirty="0">
              <a:solidFill>
                <a:schemeClr val="tx1"/>
              </a:solidFill>
            </a:endParaRPr>
          </a:p>
          <a:p>
            <a:pPr lvl="1" fontAlgn="ctr">
              <a:buFont typeface="Arial" panose="020B0604020202020204" pitchFamily="34" charset="0"/>
              <a:buChar char="•"/>
            </a:pPr>
            <a:r>
              <a:rPr lang="en-US" sz="1400" dirty="0" smtClean="0">
                <a:solidFill>
                  <a:schemeClr val="tx1"/>
                </a:solidFill>
              </a:rPr>
              <a:t>Proactive </a:t>
            </a:r>
            <a:r>
              <a:rPr lang="en-US" sz="1400" dirty="0">
                <a:solidFill>
                  <a:schemeClr val="tx1"/>
                </a:solidFill>
              </a:rPr>
              <a:t>Routing - relies on following new control messages</a:t>
            </a:r>
          </a:p>
          <a:p>
            <a:pPr lvl="2" fontAlgn="ctr">
              <a:buFont typeface="Arial" panose="020B0604020202020204" pitchFamily="34" charset="0"/>
              <a:buChar char="•"/>
            </a:pPr>
            <a:r>
              <a:rPr lang="en-US" sz="1400" dirty="0" smtClean="0">
                <a:solidFill>
                  <a:schemeClr val="tx1"/>
                </a:solidFill>
              </a:rPr>
              <a:t>PAN </a:t>
            </a:r>
            <a:r>
              <a:rPr lang="en-US" sz="1400" dirty="0">
                <a:solidFill>
                  <a:schemeClr val="tx1"/>
                </a:solidFill>
              </a:rPr>
              <a:t>coordinator announcement (PANN)</a:t>
            </a:r>
          </a:p>
          <a:p>
            <a:pPr lvl="2" fontAlgn="ctr">
              <a:buFont typeface="Arial" panose="020B0604020202020204" pitchFamily="34" charset="0"/>
              <a:buChar char="•"/>
            </a:pPr>
            <a:r>
              <a:rPr lang="en-US" sz="1400" dirty="0" smtClean="0">
                <a:solidFill>
                  <a:schemeClr val="tx1"/>
                </a:solidFill>
              </a:rPr>
              <a:t>PAN </a:t>
            </a:r>
            <a:r>
              <a:rPr lang="en-US" sz="1400" dirty="0">
                <a:solidFill>
                  <a:schemeClr val="tx1"/>
                </a:solidFill>
              </a:rPr>
              <a:t>coordinator announcement reply (PANN-RP)</a:t>
            </a:r>
          </a:p>
          <a:p>
            <a:pPr lvl="2" fontAlgn="ctr">
              <a:buFont typeface="Arial" panose="020B0604020202020204" pitchFamily="34" charset="0"/>
              <a:buChar char="•"/>
            </a:pPr>
            <a:r>
              <a:rPr lang="en-US" sz="1400" dirty="0" smtClean="0">
                <a:solidFill>
                  <a:schemeClr val="tx1"/>
                </a:solidFill>
              </a:rPr>
              <a:t>Frame </a:t>
            </a:r>
            <a:r>
              <a:rPr lang="en-US" sz="1400" dirty="0">
                <a:solidFill>
                  <a:schemeClr val="tx1"/>
                </a:solidFill>
              </a:rPr>
              <a:t>formats shown for</a:t>
            </a:r>
          </a:p>
          <a:p>
            <a:pPr lvl="3" fontAlgn="ctr">
              <a:buFont typeface="Arial" panose="020B0604020202020204" pitchFamily="34" charset="0"/>
              <a:buChar char="•"/>
            </a:pPr>
            <a:r>
              <a:rPr lang="en-US" sz="1400" dirty="0" smtClean="0">
                <a:solidFill>
                  <a:schemeClr val="tx1"/>
                </a:solidFill>
              </a:rPr>
              <a:t>ANN </a:t>
            </a:r>
            <a:r>
              <a:rPr lang="en-US" sz="1400" dirty="0">
                <a:solidFill>
                  <a:schemeClr val="tx1"/>
                </a:solidFill>
              </a:rPr>
              <a:t>and PANN-RP</a:t>
            </a:r>
          </a:p>
          <a:p>
            <a:pPr lvl="2" fontAlgn="ctr">
              <a:buFont typeface="Arial" panose="020B0604020202020204" pitchFamily="34" charset="0"/>
              <a:buChar char="•"/>
            </a:pPr>
            <a:r>
              <a:rPr lang="en-US" sz="1400" dirty="0" smtClean="0">
                <a:solidFill>
                  <a:schemeClr val="tx1"/>
                </a:solidFill>
              </a:rPr>
              <a:t>Message </a:t>
            </a:r>
            <a:r>
              <a:rPr lang="en-US" sz="1400" dirty="0">
                <a:solidFill>
                  <a:schemeClr val="tx1"/>
                </a:solidFill>
              </a:rPr>
              <a:t>Sequence Charts Given for</a:t>
            </a:r>
          </a:p>
          <a:p>
            <a:pPr lvl="3" fontAlgn="ctr">
              <a:buFont typeface="Arial" panose="020B0604020202020204" pitchFamily="34" charset="0"/>
              <a:buChar char="•"/>
            </a:pPr>
            <a:r>
              <a:rPr lang="en-US" sz="1400" dirty="0" smtClean="0">
                <a:solidFill>
                  <a:schemeClr val="tx1"/>
                </a:solidFill>
              </a:rPr>
              <a:t>Msg</a:t>
            </a:r>
            <a:r>
              <a:rPr lang="en-US" sz="1400" dirty="0">
                <a:solidFill>
                  <a:schemeClr val="tx1"/>
                </a:solidFill>
              </a:rPr>
              <a:t>. Seq. </a:t>
            </a:r>
            <a:r>
              <a:rPr lang="en-US" sz="1400" dirty="0" err="1">
                <a:solidFill>
                  <a:schemeClr val="tx1"/>
                </a:solidFill>
              </a:rPr>
              <a:t>btwn</a:t>
            </a:r>
            <a:r>
              <a:rPr lang="en-US" sz="1400" dirty="0">
                <a:solidFill>
                  <a:schemeClr val="tx1"/>
                </a:solidFill>
              </a:rPr>
              <a:t>. PAN </a:t>
            </a:r>
            <a:r>
              <a:rPr lang="en-US" sz="1400" dirty="0" err="1">
                <a:solidFill>
                  <a:schemeClr val="tx1"/>
                </a:solidFill>
              </a:rPr>
              <a:t>Coord</a:t>
            </a:r>
            <a:r>
              <a:rPr lang="en-US" sz="1400" dirty="0">
                <a:solidFill>
                  <a:schemeClr val="tx1"/>
                </a:solidFill>
              </a:rPr>
              <a:t>. and Child </a:t>
            </a:r>
            <a:r>
              <a:rPr lang="en-US" sz="1400" dirty="0" err="1">
                <a:solidFill>
                  <a:schemeClr val="tx1"/>
                </a:solidFill>
              </a:rPr>
              <a:t>Coord</a:t>
            </a:r>
            <a:r>
              <a:rPr lang="en-US" sz="1400" dirty="0">
                <a:solidFill>
                  <a:schemeClr val="tx1"/>
                </a:solidFill>
              </a:rPr>
              <a:t>.</a:t>
            </a:r>
          </a:p>
          <a:p>
            <a:pPr lvl="3" fontAlgn="ctr">
              <a:buFont typeface="Arial" panose="020B0604020202020204" pitchFamily="34" charset="0"/>
              <a:buChar char="•"/>
            </a:pPr>
            <a:r>
              <a:rPr lang="en-US" sz="1400" dirty="0" smtClean="0">
                <a:solidFill>
                  <a:schemeClr val="tx1"/>
                </a:solidFill>
              </a:rPr>
              <a:t>Msg</a:t>
            </a:r>
            <a:r>
              <a:rPr lang="en-US" sz="1400" dirty="0">
                <a:solidFill>
                  <a:schemeClr val="tx1"/>
                </a:solidFill>
              </a:rPr>
              <a:t>. Seq. </a:t>
            </a:r>
            <a:r>
              <a:rPr lang="en-US" sz="1400" dirty="0" err="1">
                <a:solidFill>
                  <a:schemeClr val="tx1"/>
                </a:solidFill>
              </a:rPr>
              <a:t>btwn</a:t>
            </a:r>
            <a:r>
              <a:rPr lang="en-US" sz="1400" dirty="0">
                <a:solidFill>
                  <a:schemeClr val="tx1"/>
                </a:solidFill>
              </a:rPr>
              <a:t>. Parent </a:t>
            </a:r>
            <a:r>
              <a:rPr lang="en-US" sz="1400" dirty="0" err="1">
                <a:solidFill>
                  <a:schemeClr val="tx1"/>
                </a:solidFill>
              </a:rPr>
              <a:t>Coord</a:t>
            </a:r>
            <a:r>
              <a:rPr lang="en-US" sz="1400" dirty="0">
                <a:solidFill>
                  <a:schemeClr val="tx1"/>
                </a:solidFill>
              </a:rPr>
              <a:t>. and Child </a:t>
            </a:r>
            <a:r>
              <a:rPr lang="en-US" sz="1400" dirty="0" err="1">
                <a:solidFill>
                  <a:schemeClr val="tx1"/>
                </a:solidFill>
              </a:rPr>
              <a:t>Coord</a:t>
            </a:r>
            <a:r>
              <a:rPr lang="en-US" sz="1400" dirty="0">
                <a:solidFill>
                  <a:schemeClr val="tx1"/>
                </a:solidFill>
              </a:rPr>
              <a:t>.</a:t>
            </a:r>
          </a:p>
          <a:p>
            <a:pPr lvl="2" fontAlgn="ctr">
              <a:buFont typeface="Arial" panose="020B0604020202020204" pitchFamily="34" charset="0"/>
              <a:buChar char="•"/>
            </a:pPr>
            <a:r>
              <a:rPr lang="en-US" sz="1400" dirty="0" smtClean="0">
                <a:solidFill>
                  <a:schemeClr val="tx1"/>
                </a:solidFill>
              </a:rPr>
              <a:t>Proactive </a:t>
            </a:r>
            <a:r>
              <a:rPr lang="en-US" sz="1400" dirty="0">
                <a:solidFill>
                  <a:schemeClr val="tx1"/>
                </a:solidFill>
              </a:rPr>
              <a:t>Route Discovery in TMCTP Illustrated</a:t>
            </a:r>
          </a:p>
          <a:p>
            <a:pPr lvl="1" fontAlgn="ctr">
              <a:buFont typeface="Arial" panose="020B0604020202020204" pitchFamily="34" charset="0"/>
              <a:buChar char="•"/>
            </a:pPr>
            <a:r>
              <a:rPr lang="en-US" sz="1400" dirty="0" smtClean="0">
                <a:solidFill>
                  <a:schemeClr val="tx1"/>
                </a:solidFill>
              </a:rPr>
              <a:t>Reactive </a:t>
            </a:r>
            <a:r>
              <a:rPr lang="en-US" sz="1400" dirty="0">
                <a:solidFill>
                  <a:schemeClr val="tx1"/>
                </a:solidFill>
              </a:rPr>
              <a:t>Routing - relies on following new control messages</a:t>
            </a:r>
          </a:p>
          <a:p>
            <a:pPr lvl="2" fontAlgn="ctr">
              <a:buFont typeface="Arial" panose="020B0604020202020204" pitchFamily="34" charset="0"/>
              <a:buChar char="•"/>
            </a:pPr>
            <a:r>
              <a:rPr lang="en-US" sz="1400" dirty="0" smtClean="0">
                <a:solidFill>
                  <a:schemeClr val="tx1"/>
                </a:solidFill>
              </a:rPr>
              <a:t>P2P </a:t>
            </a:r>
            <a:r>
              <a:rPr lang="en-US" sz="1400" dirty="0">
                <a:solidFill>
                  <a:schemeClr val="tx1"/>
                </a:solidFill>
              </a:rPr>
              <a:t>route request (PREQ)</a:t>
            </a:r>
          </a:p>
          <a:p>
            <a:pPr lvl="2" fontAlgn="ctr">
              <a:buFont typeface="Arial" panose="020B0604020202020204" pitchFamily="34" charset="0"/>
              <a:buChar char="•"/>
            </a:pPr>
            <a:r>
              <a:rPr lang="en-US" sz="1400" dirty="0" smtClean="0">
                <a:solidFill>
                  <a:schemeClr val="tx1"/>
                </a:solidFill>
              </a:rPr>
              <a:t>P2P </a:t>
            </a:r>
            <a:r>
              <a:rPr lang="en-US" sz="1400" dirty="0">
                <a:solidFill>
                  <a:schemeClr val="tx1"/>
                </a:solidFill>
              </a:rPr>
              <a:t>route reply (PREQ-RP)</a:t>
            </a:r>
          </a:p>
          <a:p>
            <a:pPr lvl="2" fontAlgn="ctr">
              <a:buFont typeface="Arial" panose="020B0604020202020204" pitchFamily="34" charset="0"/>
              <a:buChar char="•"/>
            </a:pPr>
            <a:r>
              <a:rPr lang="en-US" sz="1400" dirty="0" smtClean="0">
                <a:solidFill>
                  <a:schemeClr val="tx1"/>
                </a:solidFill>
              </a:rPr>
              <a:t>Frame </a:t>
            </a:r>
            <a:r>
              <a:rPr lang="en-US" sz="1400" dirty="0">
                <a:solidFill>
                  <a:schemeClr val="tx1"/>
                </a:solidFill>
              </a:rPr>
              <a:t>formats shown for</a:t>
            </a:r>
          </a:p>
          <a:p>
            <a:pPr lvl="3" fontAlgn="ctr">
              <a:buFont typeface="Arial" panose="020B0604020202020204" pitchFamily="34" charset="0"/>
              <a:buChar char="•"/>
            </a:pPr>
            <a:r>
              <a:rPr lang="en-US" sz="1400" dirty="0" smtClean="0">
                <a:solidFill>
                  <a:schemeClr val="tx1"/>
                </a:solidFill>
              </a:rPr>
              <a:t>PREQ </a:t>
            </a:r>
            <a:r>
              <a:rPr lang="en-US" sz="1400" dirty="0">
                <a:solidFill>
                  <a:schemeClr val="tx1"/>
                </a:solidFill>
              </a:rPr>
              <a:t>and PREQ-RP</a:t>
            </a:r>
          </a:p>
          <a:p>
            <a:pPr lvl="2" fontAlgn="ctr">
              <a:buFont typeface="Arial" panose="020B0604020202020204" pitchFamily="34" charset="0"/>
              <a:buChar char="•"/>
            </a:pPr>
            <a:r>
              <a:rPr lang="en-US" sz="1400" dirty="0" smtClean="0">
                <a:solidFill>
                  <a:schemeClr val="tx1"/>
                </a:solidFill>
              </a:rPr>
              <a:t>Message </a:t>
            </a:r>
            <a:r>
              <a:rPr lang="en-US" sz="1400" dirty="0">
                <a:solidFill>
                  <a:schemeClr val="tx1"/>
                </a:solidFill>
              </a:rPr>
              <a:t>Sequence Charts Given for</a:t>
            </a:r>
          </a:p>
          <a:p>
            <a:pPr lvl="3" fontAlgn="ctr">
              <a:buFont typeface="Arial" panose="020B0604020202020204" pitchFamily="34" charset="0"/>
              <a:buChar char="•"/>
            </a:pPr>
            <a:r>
              <a:rPr lang="en-US" sz="1400" dirty="0" smtClean="0">
                <a:solidFill>
                  <a:schemeClr val="tx1"/>
                </a:solidFill>
              </a:rPr>
              <a:t>Msg</a:t>
            </a:r>
            <a:r>
              <a:rPr lang="en-US" sz="1400" dirty="0">
                <a:solidFill>
                  <a:schemeClr val="tx1"/>
                </a:solidFill>
              </a:rPr>
              <a:t>. Seq. Using PREQ and Direct Reply</a:t>
            </a:r>
          </a:p>
          <a:p>
            <a:pPr lvl="3" fontAlgn="ctr">
              <a:buFont typeface="Arial" panose="020B0604020202020204" pitchFamily="34" charset="0"/>
              <a:buChar char="•"/>
            </a:pPr>
            <a:r>
              <a:rPr lang="en-US" sz="1400" dirty="0" smtClean="0">
                <a:solidFill>
                  <a:schemeClr val="tx1"/>
                </a:solidFill>
              </a:rPr>
              <a:t>Msg</a:t>
            </a:r>
            <a:r>
              <a:rPr lang="en-US" sz="1400" dirty="0">
                <a:solidFill>
                  <a:schemeClr val="tx1"/>
                </a:solidFill>
              </a:rPr>
              <a:t>. Seq. Using PREQ Broadcasting</a:t>
            </a:r>
          </a:p>
          <a:p>
            <a:pPr lvl="2" fontAlgn="ctr">
              <a:buFont typeface="Arial" panose="020B0604020202020204" pitchFamily="34" charset="0"/>
              <a:buChar char="•"/>
            </a:pPr>
            <a:r>
              <a:rPr lang="en-US" sz="1400" dirty="0" smtClean="0">
                <a:solidFill>
                  <a:schemeClr val="tx1"/>
                </a:solidFill>
              </a:rPr>
              <a:t>Reactive </a:t>
            </a:r>
            <a:r>
              <a:rPr lang="en-US" sz="1400" dirty="0">
                <a:solidFill>
                  <a:schemeClr val="tx1"/>
                </a:solidFill>
              </a:rPr>
              <a:t>Route Discovery in TMCTP Illustrated</a:t>
            </a:r>
          </a:p>
          <a:p>
            <a:r>
              <a:rPr lang="en-US" sz="1400" dirty="0">
                <a:solidFill>
                  <a:schemeClr val="tx1"/>
                </a:solidFill>
              </a:rPr>
              <a:t> </a:t>
            </a:r>
          </a:p>
          <a:p>
            <a:r>
              <a:rPr lang="en-US" sz="1400" dirty="0">
                <a:solidFill>
                  <a:schemeClr val="tx1"/>
                </a:solidFill>
              </a:rPr>
              <a:t>Uses concept of TV White Space Multi-channel Cluster Tree PAN (TMCTP) </a:t>
            </a:r>
          </a:p>
        </p:txBody>
      </p:sp>
    </p:spTree>
    <p:extLst>
      <p:ext uri="{BB962C8B-B14F-4D97-AF65-F5344CB8AC3E}">
        <p14:creationId xmlns:p14="http://schemas.microsoft.com/office/powerpoint/2010/main" val="330883934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3"/>
          <p:cNvSpPr txBox="1">
            <a:spLocks noChangeArrowheads="1"/>
          </p:cNvSpPr>
          <p:nvPr/>
        </p:nvSpPr>
        <p:spPr bwMode="auto">
          <a:xfrm>
            <a:off x="462372" y="692696"/>
            <a:ext cx="8219256" cy="108012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2400" dirty="0" smtClean="0"/>
              <a:t>Proposal #4 </a:t>
            </a:r>
            <a:r>
              <a:rPr lang="en-US" sz="2400" dirty="0"/>
              <a:t>- doc. # </a:t>
            </a:r>
            <a:r>
              <a:rPr lang="en-US" sz="2400" dirty="0" smtClean="0"/>
              <a:t>15-14-0409-02 (cont’d.)</a:t>
            </a:r>
            <a:endParaRPr lang="en-US" sz="2400" dirty="0"/>
          </a:p>
          <a:p>
            <a:pPr algn="ctr">
              <a:buSzPct val="100000"/>
              <a:defRPr/>
            </a:pPr>
            <a:r>
              <a:rPr lang="en-US" sz="2400" dirty="0" smtClean="0"/>
              <a:t>Lee</a:t>
            </a:r>
            <a:r>
              <a:rPr lang="en-US" sz="2400" dirty="0"/>
              <a:t>, S., et al.</a:t>
            </a:r>
          </a:p>
          <a:p>
            <a:pPr algn="ctr">
              <a:buSzPct val="100000"/>
              <a:defRPr/>
            </a:pPr>
            <a:r>
              <a:rPr lang="en-US" sz="2400" dirty="0"/>
              <a:t>Proposal of the Hybrid L2 Routing for IEEE 802.15.10</a:t>
            </a:r>
          </a:p>
        </p:txBody>
      </p:sp>
      <p:sp>
        <p:nvSpPr>
          <p:cNvPr id="7" name="Rectangle 4"/>
          <p:cNvSpPr>
            <a:spLocks noChangeArrowheads="1"/>
          </p:cNvSpPr>
          <p:nvPr/>
        </p:nvSpPr>
        <p:spPr bwMode="auto">
          <a:xfrm>
            <a:off x="609600" y="1772816"/>
            <a:ext cx="8077200" cy="470259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r>
              <a:rPr lang="en-US" sz="1400" dirty="0">
                <a:solidFill>
                  <a:schemeClr val="tx1"/>
                </a:solidFill>
              </a:rPr>
              <a:t>Simulation Results</a:t>
            </a:r>
          </a:p>
          <a:p>
            <a:pPr lvl="1" fontAlgn="ctr">
              <a:buFont typeface="Arial" panose="020B0604020202020204" pitchFamily="34" charset="0"/>
              <a:buChar char="•"/>
            </a:pPr>
            <a:r>
              <a:rPr lang="en-US" sz="1400" dirty="0">
                <a:solidFill>
                  <a:schemeClr val="tx1"/>
                </a:solidFill>
              </a:rPr>
              <a:t>Inactive Overhead Aware Link Metric used for metric (where link cost is calculated using channel access overhead, inactive duration overhead and link error rate of the link), but flexible to use other </a:t>
            </a:r>
            <a:r>
              <a:rPr lang="en-US" sz="1400" dirty="0" smtClean="0">
                <a:solidFill>
                  <a:schemeClr val="tx1"/>
                </a:solidFill>
              </a:rPr>
              <a:t>metrics</a:t>
            </a:r>
          </a:p>
          <a:p>
            <a:pPr lvl="1" fontAlgn="ctr">
              <a:buFont typeface="Arial" panose="020B0604020202020204" pitchFamily="34" charset="0"/>
              <a:buChar char="•"/>
            </a:pPr>
            <a:r>
              <a:rPr lang="en-US" sz="1400" dirty="0">
                <a:solidFill>
                  <a:schemeClr val="tx1"/>
                </a:solidFill>
              </a:rPr>
              <a:t>Simulated Results Given for:</a:t>
            </a:r>
          </a:p>
          <a:p>
            <a:pPr lvl="2" fontAlgn="ctr">
              <a:buFont typeface="Arial" panose="020B0604020202020204" pitchFamily="34" charset="0"/>
              <a:buChar char="•"/>
            </a:pPr>
            <a:r>
              <a:rPr lang="en-US" sz="1400" dirty="0" smtClean="0">
                <a:solidFill>
                  <a:schemeClr val="tx1"/>
                </a:solidFill>
              </a:rPr>
              <a:t>Special </a:t>
            </a:r>
            <a:r>
              <a:rPr lang="en-US" sz="1400" dirty="0">
                <a:solidFill>
                  <a:schemeClr val="tx1"/>
                </a:solidFill>
              </a:rPr>
              <a:t>108 node Network Using TMCTP</a:t>
            </a:r>
          </a:p>
          <a:p>
            <a:pPr lvl="2" fontAlgn="ctr">
              <a:buFont typeface="Arial" panose="020B0604020202020204" pitchFamily="34" charset="0"/>
              <a:buChar char="•"/>
            </a:pPr>
            <a:r>
              <a:rPr lang="en-US" sz="1400" dirty="0">
                <a:solidFill>
                  <a:schemeClr val="tx1"/>
                </a:solidFill>
              </a:rPr>
              <a:t>However, can be used or non TMCTP networks</a:t>
            </a:r>
          </a:p>
          <a:p>
            <a:pPr lvl="1" fontAlgn="ctr">
              <a:buFont typeface="Arial" panose="020B0604020202020204" pitchFamily="34" charset="0"/>
              <a:buChar char="•"/>
            </a:pPr>
            <a:r>
              <a:rPr lang="en-US" sz="1400" dirty="0">
                <a:solidFill>
                  <a:schemeClr val="tx1"/>
                </a:solidFill>
              </a:rPr>
              <a:t>For simulations:</a:t>
            </a:r>
          </a:p>
          <a:p>
            <a:pPr lvl="2" fontAlgn="ctr">
              <a:buFont typeface="Arial" panose="020B0604020202020204" pitchFamily="34" charset="0"/>
              <a:buChar char="•"/>
            </a:pPr>
            <a:r>
              <a:rPr lang="en-US" sz="1400" dirty="0" smtClean="0">
                <a:solidFill>
                  <a:schemeClr val="tx1"/>
                </a:solidFill>
              </a:rPr>
              <a:t>IEEE </a:t>
            </a:r>
            <a:r>
              <a:rPr lang="en-US" sz="1400" dirty="0">
                <a:solidFill>
                  <a:schemeClr val="tx1"/>
                </a:solidFill>
              </a:rPr>
              <a:t>802.15.4m TMCTP</a:t>
            </a:r>
          </a:p>
          <a:p>
            <a:pPr lvl="3" fontAlgn="ctr">
              <a:buFont typeface="Arial" panose="020B0604020202020204" pitchFamily="34" charset="0"/>
              <a:buChar char="•"/>
            </a:pPr>
            <a:r>
              <a:rPr lang="en-US" sz="1400" dirty="0" smtClean="0">
                <a:solidFill>
                  <a:schemeClr val="tx1"/>
                </a:solidFill>
              </a:rPr>
              <a:t>Slotted </a:t>
            </a:r>
            <a:r>
              <a:rPr lang="en-US" sz="1400" dirty="0">
                <a:solidFill>
                  <a:schemeClr val="tx1"/>
                </a:solidFill>
              </a:rPr>
              <a:t>CSMA/CA (CAP only)</a:t>
            </a:r>
          </a:p>
          <a:p>
            <a:pPr lvl="3" fontAlgn="ctr">
              <a:buFont typeface="Arial" panose="020B0604020202020204" pitchFamily="34" charset="0"/>
              <a:buChar char="•"/>
            </a:pPr>
            <a:r>
              <a:rPr lang="en-US" sz="1400" dirty="0" smtClean="0">
                <a:solidFill>
                  <a:schemeClr val="tx1"/>
                </a:solidFill>
              </a:rPr>
              <a:t>Beacon </a:t>
            </a:r>
            <a:r>
              <a:rPr lang="en-US" sz="1400" dirty="0">
                <a:solidFill>
                  <a:schemeClr val="tx1"/>
                </a:solidFill>
              </a:rPr>
              <a:t>based synchronization and association response and request</a:t>
            </a:r>
          </a:p>
          <a:p>
            <a:pPr lvl="2" fontAlgn="ctr">
              <a:buFont typeface="Arial" panose="020B0604020202020204" pitchFamily="34" charset="0"/>
              <a:buChar char="•"/>
            </a:pPr>
            <a:r>
              <a:rPr lang="en-US" sz="1400" dirty="0" smtClean="0">
                <a:solidFill>
                  <a:schemeClr val="tx1"/>
                </a:solidFill>
              </a:rPr>
              <a:t>Frequency </a:t>
            </a:r>
            <a:r>
              <a:rPr lang="en-US" sz="1400" dirty="0">
                <a:solidFill>
                  <a:schemeClr val="tx1"/>
                </a:solidFill>
              </a:rPr>
              <a:t>and modulation: 2.4GHz O-QPSK</a:t>
            </a:r>
          </a:p>
          <a:p>
            <a:pPr lvl="2" fontAlgn="ctr">
              <a:buFont typeface="Arial" panose="020B0604020202020204" pitchFamily="34" charset="0"/>
              <a:buChar char="•"/>
            </a:pPr>
            <a:r>
              <a:rPr lang="en-US" sz="1400" dirty="0" smtClean="0">
                <a:solidFill>
                  <a:schemeClr val="tx1"/>
                </a:solidFill>
              </a:rPr>
              <a:t>Data </a:t>
            </a:r>
            <a:r>
              <a:rPr lang="en-US" sz="1400" dirty="0">
                <a:solidFill>
                  <a:schemeClr val="tx1"/>
                </a:solidFill>
              </a:rPr>
              <a:t>rate: 250 kbps</a:t>
            </a:r>
          </a:p>
          <a:p>
            <a:pPr lvl="2" fontAlgn="ctr">
              <a:buFont typeface="Arial" panose="020B0604020202020204" pitchFamily="34" charset="0"/>
              <a:buChar char="•"/>
            </a:pPr>
            <a:r>
              <a:rPr lang="en-US" sz="1400" dirty="0" smtClean="0">
                <a:solidFill>
                  <a:schemeClr val="tx1"/>
                </a:solidFill>
              </a:rPr>
              <a:t>Packet </a:t>
            </a:r>
            <a:r>
              <a:rPr lang="en-US" sz="1400" dirty="0">
                <a:solidFill>
                  <a:schemeClr val="tx1"/>
                </a:solidFill>
              </a:rPr>
              <a:t>Size: 100 bytes</a:t>
            </a:r>
          </a:p>
          <a:p>
            <a:pPr lvl="2" fontAlgn="ctr">
              <a:buFont typeface="Arial" panose="020B0604020202020204" pitchFamily="34" charset="0"/>
              <a:buChar char="•"/>
            </a:pPr>
            <a:r>
              <a:rPr lang="en-US" sz="1400" dirty="0" smtClean="0">
                <a:solidFill>
                  <a:schemeClr val="tx1"/>
                </a:solidFill>
              </a:rPr>
              <a:t>Data </a:t>
            </a:r>
            <a:r>
              <a:rPr lang="en-US" sz="1400" dirty="0">
                <a:solidFill>
                  <a:schemeClr val="tx1"/>
                </a:solidFill>
              </a:rPr>
              <a:t>Traffic Interval: 15 </a:t>
            </a:r>
            <a:r>
              <a:rPr lang="en-US" sz="1400" dirty="0" smtClean="0">
                <a:solidFill>
                  <a:schemeClr val="tx1"/>
                </a:solidFill>
              </a:rPr>
              <a:t>sec</a:t>
            </a:r>
          </a:p>
        </p:txBody>
      </p:sp>
    </p:spTree>
    <p:extLst>
      <p:ext uri="{BB962C8B-B14F-4D97-AF65-F5344CB8AC3E}">
        <p14:creationId xmlns:p14="http://schemas.microsoft.com/office/powerpoint/2010/main" val="262230401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4"/>
          <p:cNvSpPr>
            <a:spLocks noChangeArrowheads="1"/>
          </p:cNvSpPr>
          <p:nvPr/>
        </p:nvSpPr>
        <p:spPr bwMode="auto">
          <a:xfrm>
            <a:off x="609600" y="1557338"/>
            <a:ext cx="8077200" cy="4918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800" dirty="0">
              <a:solidFill>
                <a:srgbClr val="000000"/>
              </a:solidFill>
            </a:endParaRPr>
          </a:p>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400" dirty="0" smtClean="0">
                <a:solidFill>
                  <a:srgbClr val="000000"/>
                </a:solidFill>
              </a:rPr>
              <a:t>Full/Final Simulation Results and </a:t>
            </a:r>
            <a:r>
              <a:rPr lang="en-GB" sz="2400" dirty="0" err="1" smtClean="0">
                <a:solidFill>
                  <a:srgbClr val="000000"/>
                </a:solidFill>
              </a:rPr>
              <a:t>Perf</a:t>
            </a:r>
            <a:r>
              <a:rPr lang="en-GB" sz="2400" dirty="0" smtClean="0">
                <a:solidFill>
                  <a:srgbClr val="000000"/>
                </a:solidFill>
              </a:rPr>
              <a:t>. Metrics Presented</a:t>
            </a:r>
          </a:p>
          <a:p>
            <a:pPr marL="1268413" lvl="1"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000" dirty="0" smtClean="0">
                <a:solidFill>
                  <a:srgbClr val="000000"/>
                </a:solidFill>
              </a:rPr>
              <a:t>15-13-0753-19-0010-technical-guidance-document</a:t>
            </a:r>
            <a:endParaRPr lang="en-GB" sz="2000" dirty="0">
              <a:solidFill>
                <a:srgbClr val="000000"/>
              </a:solidFill>
            </a:endParaRPr>
          </a:p>
          <a:p>
            <a:pPr marL="1268413" lvl="1"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000" dirty="0" smtClean="0">
                <a:solidFill>
                  <a:srgbClr val="000000"/>
                </a:solidFill>
              </a:rPr>
              <a:t>15-14-0489-02-0010-performance-metrics-for-proposal-evaluation</a:t>
            </a:r>
          </a:p>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400" dirty="0" smtClean="0">
              <a:solidFill>
                <a:srgbClr val="000000"/>
              </a:solidFill>
            </a:endParaRPr>
          </a:p>
          <a:p>
            <a:pPr marL="1268413" lvl="1"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300" dirty="0">
                <a:solidFill>
                  <a:srgbClr val="000000"/>
                </a:solidFill>
                <a:cs typeface="Times New Roman" panose="02020603050405020304" pitchFamily="18" charset="0"/>
              </a:rPr>
              <a:t>Proposal #1 (Rabarijaona, et al): </a:t>
            </a:r>
            <a:r>
              <a:rPr lang="en-US" sz="2300" dirty="0" smtClean="0">
                <a:solidFill>
                  <a:srgbClr val="000000"/>
                </a:solidFill>
                <a:cs typeface="Times New Roman" panose="02020603050405020304" pitchFamily="18" charset="0"/>
              </a:rPr>
              <a:t>doc. # 15-14-0536-01</a:t>
            </a:r>
          </a:p>
          <a:p>
            <a:pPr marL="1268413" lvl="1"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400" dirty="0">
              <a:solidFill>
                <a:schemeClr val="tx1"/>
              </a:solidFill>
            </a:endParaRPr>
          </a:p>
          <a:p>
            <a:pPr marL="1268413" lvl="1"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300" dirty="0">
                <a:solidFill>
                  <a:srgbClr val="000000"/>
                </a:solidFill>
                <a:cs typeface="Times New Roman" panose="02020603050405020304" pitchFamily="18" charset="0"/>
              </a:rPr>
              <a:t>Proposal #2 (Sato, N., Fukui, K.): doc. </a:t>
            </a:r>
            <a:r>
              <a:rPr lang="en-US" sz="2300" dirty="0" smtClean="0">
                <a:solidFill>
                  <a:srgbClr val="000000"/>
                </a:solidFill>
                <a:cs typeface="Times New Roman" panose="02020603050405020304" pitchFamily="18" charset="0"/>
              </a:rPr>
              <a:t># 15-14-0532-00</a:t>
            </a:r>
          </a:p>
          <a:p>
            <a:pPr marL="1268413" lvl="1"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US" sz="2400" dirty="0">
              <a:solidFill>
                <a:srgbClr val="000000"/>
              </a:solidFill>
              <a:cs typeface="Times New Roman" panose="02020603050405020304" pitchFamily="18" charset="0"/>
            </a:endParaRPr>
          </a:p>
          <a:p>
            <a:pPr marL="1268413" lvl="1"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300" dirty="0">
                <a:solidFill>
                  <a:srgbClr val="000000"/>
                </a:solidFill>
                <a:cs typeface="Times New Roman" panose="02020603050405020304" pitchFamily="18" charset="0"/>
              </a:rPr>
              <a:t>Proposal #3 (</a:t>
            </a:r>
            <a:r>
              <a:rPr lang="da-DK" sz="2300" dirty="0">
                <a:solidFill>
                  <a:srgbClr val="000000"/>
                </a:solidFill>
                <a:cs typeface="Times New Roman" panose="02020603050405020304" pitchFamily="18" charset="0"/>
              </a:rPr>
              <a:t>Joo, S.-S., et al.</a:t>
            </a:r>
            <a:r>
              <a:rPr lang="en-US" sz="2300" dirty="0">
                <a:solidFill>
                  <a:srgbClr val="000000"/>
                </a:solidFill>
                <a:cs typeface="Times New Roman" panose="02020603050405020304" pitchFamily="18" charset="0"/>
              </a:rPr>
              <a:t>): doc</a:t>
            </a:r>
            <a:r>
              <a:rPr lang="en-US" sz="2300" dirty="0" smtClean="0">
                <a:solidFill>
                  <a:srgbClr val="000000"/>
                </a:solidFill>
                <a:cs typeface="Times New Roman" panose="02020603050405020304" pitchFamily="18" charset="0"/>
              </a:rPr>
              <a:t>. </a:t>
            </a:r>
            <a:r>
              <a:rPr lang="en-US" sz="2300" dirty="0">
                <a:solidFill>
                  <a:srgbClr val="000000"/>
                </a:solidFill>
                <a:cs typeface="Times New Roman" panose="02020603050405020304" pitchFamily="18" charset="0"/>
              </a:rPr>
              <a:t># </a:t>
            </a:r>
            <a:r>
              <a:rPr lang="en-US" sz="2300" dirty="0" smtClean="0">
                <a:solidFill>
                  <a:srgbClr val="000000"/>
                </a:solidFill>
                <a:cs typeface="Times New Roman" panose="02020603050405020304" pitchFamily="18" charset="0"/>
              </a:rPr>
              <a:t>15-14-0546-00</a:t>
            </a:r>
          </a:p>
          <a:p>
            <a:pPr marL="1268413" lvl="1" indent="-525463">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400" dirty="0">
              <a:solidFill>
                <a:schemeClr val="tx1"/>
              </a:solidFill>
            </a:endParaRPr>
          </a:p>
          <a:p>
            <a:pPr marL="1268413" lvl="1"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300" dirty="0">
                <a:solidFill>
                  <a:srgbClr val="000000"/>
                </a:solidFill>
              </a:rPr>
              <a:t>Proposal #4 (Lee, S., et al.): doc</a:t>
            </a:r>
            <a:r>
              <a:rPr lang="en-US" sz="2300" dirty="0" smtClean="0">
                <a:solidFill>
                  <a:srgbClr val="000000"/>
                </a:solidFill>
              </a:rPr>
              <a:t>. </a:t>
            </a:r>
            <a:r>
              <a:rPr lang="en-US" sz="2300" dirty="0">
                <a:solidFill>
                  <a:srgbClr val="000000"/>
                </a:solidFill>
              </a:rPr>
              <a:t># 15-14-0604-01</a:t>
            </a:r>
            <a:endParaRPr lang="en-GB" sz="2300" dirty="0">
              <a:solidFill>
                <a:srgbClr val="000000"/>
              </a:solidFill>
            </a:endParaRPr>
          </a:p>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400" dirty="0">
              <a:solidFill>
                <a:srgbClr val="000000"/>
              </a:solidFill>
            </a:endParaRPr>
          </a:p>
        </p:txBody>
      </p:sp>
      <p:sp>
        <p:nvSpPr>
          <p:cNvPr id="6" name="Text Box 3"/>
          <p:cNvSpPr txBox="1">
            <a:spLocks noChangeArrowheads="1"/>
          </p:cNvSpPr>
          <p:nvPr/>
        </p:nvSpPr>
        <p:spPr bwMode="auto">
          <a:xfrm>
            <a:off x="762000" y="838200"/>
            <a:ext cx="7772400" cy="609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600" dirty="0" smtClean="0"/>
              <a:t>Summary of Sept. 2014 Mtg.</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4"/>
          <p:cNvSpPr>
            <a:spLocks noChangeArrowheads="1"/>
          </p:cNvSpPr>
          <p:nvPr/>
        </p:nvSpPr>
        <p:spPr bwMode="auto">
          <a:xfrm>
            <a:off x="609600" y="1557338"/>
            <a:ext cx="8077200" cy="4918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800" dirty="0" smtClean="0">
              <a:solidFill>
                <a:srgbClr val="000000"/>
              </a:solidFill>
            </a:endParaRPr>
          </a:p>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400" dirty="0" smtClean="0">
                <a:solidFill>
                  <a:srgbClr val="000000"/>
                </a:solidFill>
              </a:rPr>
              <a:t>Draft TOC Developed &amp; Reviewed</a:t>
            </a:r>
          </a:p>
          <a:p>
            <a:pPr marL="1268413" lvl="1"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000" dirty="0">
                <a:solidFill>
                  <a:srgbClr val="000000"/>
                </a:solidFill>
              </a:rPr>
              <a:t>15-14-0516-01-0010-example-draft-toc</a:t>
            </a:r>
          </a:p>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400" dirty="0">
              <a:solidFill>
                <a:srgbClr val="000000"/>
              </a:solidFill>
            </a:endParaRPr>
          </a:p>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400" dirty="0" smtClean="0">
                <a:solidFill>
                  <a:srgbClr val="000000"/>
                </a:solidFill>
              </a:rPr>
              <a:t>Proposals to Baseline Process Selected</a:t>
            </a:r>
          </a:p>
          <a:p>
            <a:pPr marL="1268413" lvl="1"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000" dirty="0" smtClean="0">
                <a:solidFill>
                  <a:srgbClr val="000000"/>
                </a:solidFill>
              </a:rPr>
              <a:t>15-14-0517-00-0010-discussion-points-to-incorporate-the-proposals</a:t>
            </a:r>
          </a:p>
          <a:p>
            <a:pPr marL="1268413" lvl="1"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000" dirty="0">
                <a:solidFill>
                  <a:srgbClr val="000000"/>
                </a:solidFill>
              </a:rPr>
              <a:t>15-14-0518-00-0010-proposals-to-baseline-process</a:t>
            </a:r>
          </a:p>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400" dirty="0">
              <a:solidFill>
                <a:srgbClr val="000000"/>
              </a:solidFill>
            </a:endParaRPr>
          </a:p>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400" dirty="0" smtClean="0">
                <a:solidFill>
                  <a:srgbClr val="000000"/>
                </a:solidFill>
              </a:rPr>
              <a:t>Functionality Comparison of Proposals Generated</a:t>
            </a:r>
            <a:endParaRPr lang="en-GB" sz="2400" dirty="0">
              <a:solidFill>
                <a:srgbClr val="000000"/>
              </a:solidFill>
            </a:endParaRPr>
          </a:p>
          <a:p>
            <a:pPr marL="1268413" lvl="1"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000" dirty="0" smtClean="0">
                <a:solidFill>
                  <a:srgbClr val="000000"/>
                </a:solidFill>
              </a:rPr>
              <a:t>15-14-0520-02-0010-list-of-functionalities</a:t>
            </a:r>
            <a:endParaRPr lang="en-GB" sz="2400" dirty="0">
              <a:solidFill>
                <a:srgbClr val="000000"/>
              </a:solidFill>
            </a:endParaRPr>
          </a:p>
          <a:p>
            <a:pPr>
              <a:buClr>
                <a:srgbClr val="00B050"/>
              </a:buClr>
              <a:buSzPct val="10000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dirty="0">
              <a:solidFill>
                <a:srgbClr val="000000"/>
              </a:solidFill>
            </a:endParaRPr>
          </a:p>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400" dirty="0">
              <a:solidFill>
                <a:srgbClr val="000000"/>
              </a:solidFill>
            </a:endParaRPr>
          </a:p>
        </p:txBody>
      </p:sp>
      <p:sp>
        <p:nvSpPr>
          <p:cNvPr id="6" name="Text Box 3"/>
          <p:cNvSpPr txBox="1">
            <a:spLocks noChangeArrowheads="1"/>
          </p:cNvSpPr>
          <p:nvPr/>
        </p:nvSpPr>
        <p:spPr bwMode="auto">
          <a:xfrm>
            <a:off x="762000" y="838200"/>
            <a:ext cx="7772400" cy="609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600" dirty="0"/>
              <a:t>Summary </a:t>
            </a:r>
            <a:r>
              <a:rPr lang="en-US" sz="3600" dirty="0" smtClean="0"/>
              <a:t>of Sept. 2014 Mtg. (cont’d.)</a:t>
            </a:r>
          </a:p>
        </p:txBody>
      </p:sp>
    </p:spTree>
    <p:extLst>
      <p:ext uri="{BB962C8B-B14F-4D97-AF65-F5344CB8AC3E}">
        <p14:creationId xmlns:p14="http://schemas.microsoft.com/office/powerpoint/2010/main" val="18511033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4"/>
          <p:cNvSpPr>
            <a:spLocks noChangeArrowheads="1"/>
          </p:cNvSpPr>
          <p:nvPr/>
        </p:nvSpPr>
        <p:spPr bwMode="auto">
          <a:xfrm>
            <a:off x="609600" y="1557338"/>
            <a:ext cx="8077200" cy="4918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800" dirty="0">
              <a:solidFill>
                <a:srgbClr val="000000"/>
              </a:solidFill>
            </a:endParaRPr>
          </a:p>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400" dirty="0" smtClean="0">
                <a:solidFill>
                  <a:srgbClr val="000000"/>
                </a:solidFill>
              </a:rPr>
              <a:t>3 of the 4 Proposals working on merging since Sept. Mtg.</a:t>
            </a:r>
          </a:p>
          <a:p>
            <a:pPr marL="1268413" lvl="1"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000" dirty="0" smtClean="0">
                <a:solidFill>
                  <a:srgbClr val="000000"/>
                </a:solidFill>
              </a:rPr>
              <a:t>15-14-0622-00-0010-merged-proposal-to-tg10</a:t>
            </a:r>
          </a:p>
          <a:p>
            <a:pPr marL="1268413" lvl="1"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000" dirty="0" smtClean="0">
                <a:solidFill>
                  <a:srgbClr val="000000"/>
                </a:solidFill>
              </a:rPr>
              <a:t>Finalizing merger early this week</a:t>
            </a:r>
            <a:endParaRPr lang="en-GB" sz="2000" dirty="0">
              <a:solidFill>
                <a:srgbClr val="000000"/>
              </a:solidFill>
            </a:endParaRPr>
          </a:p>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000" dirty="0">
              <a:solidFill>
                <a:srgbClr val="000000"/>
              </a:solidFill>
            </a:endParaRPr>
          </a:p>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400" dirty="0" smtClean="0">
                <a:solidFill>
                  <a:srgbClr val="000000"/>
                </a:solidFill>
              </a:rPr>
              <a:t>4</a:t>
            </a:r>
            <a:r>
              <a:rPr lang="en-GB" sz="2400" baseline="30000" dirty="0" smtClean="0">
                <a:solidFill>
                  <a:srgbClr val="000000"/>
                </a:solidFill>
              </a:rPr>
              <a:t>th</a:t>
            </a:r>
            <a:r>
              <a:rPr lang="en-GB" sz="2400" dirty="0" smtClean="0">
                <a:solidFill>
                  <a:srgbClr val="000000"/>
                </a:solidFill>
              </a:rPr>
              <a:t> proposal to be merged with other 3 this week</a:t>
            </a:r>
            <a:endParaRPr lang="en-GB" sz="2400" dirty="0">
              <a:solidFill>
                <a:srgbClr val="000000"/>
              </a:solidFill>
            </a:endParaRPr>
          </a:p>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000" dirty="0">
              <a:solidFill>
                <a:srgbClr val="000000"/>
              </a:solidFill>
            </a:endParaRPr>
          </a:p>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400" dirty="0" smtClean="0">
                <a:solidFill>
                  <a:srgbClr val="000000"/>
                </a:solidFill>
              </a:rPr>
              <a:t>Next Steps</a:t>
            </a:r>
          </a:p>
          <a:p>
            <a:pPr marL="1268413" lvl="1"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000" dirty="0">
                <a:solidFill>
                  <a:srgbClr val="000000"/>
                </a:solidFill>
              </a:rPr>
              <a:t>Adopt a baseline proposal by </a:t>
            </a:r>
            <a:r>
              <a:rPr lang="en-GB" sz="2000" dirty="0" smtClean="0">
                <a:solidFill>
                  <a:srgbClr val="000000"/>
                </a:solidFill>
              </a:rPr>
              <a:t>EOW</a:t>
            </a:r>
          </a:p>
          <a:p>
            <a:pPr marL="1268413" lvl="1"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000" dirty="0" smtClean="0">
                <a:solidFill>
                  <a:srgbClr val="000000"/>
                </a:solidFill>
              </a:rPr>
              <a:t>Revise TOC</a:t>
            </a:r>
            <a:endParaRPr lang="en-GB" sz="2000" dirty="0">
              <a:solidFill>
                <a:srgbClr val="000000"/>
              </a:solidFill>
            </a:endParaRPr>
          </a:p>
          <a:p>
            <a:pPr marL="1268413" lvl="1"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000" dirty="0">
                <a:solidFill>
                  <a:srgbClr val="000000"/>
                </a:solidFill>
              </a:rPr>
              <a:t>Determine text drafting </a:t>
            </a:r>
            <a:r>
              <a:rPr lang="en-GB" sz="2000" dirty="0" smtClean="0">
                <a:solidFill>
                  <a:srgbClr val="000000"/>
                </a:solidFill>
              </a:rPr>
              <a:t>responsibilities by EOW</a:t>
            </a:r>
            <a:endParaRPr lang="en-GB" sz="2000" dirty="0">
              <a:solidFill>
                <a:srgbClr val="000000"/>
              </a:solidFill>
            </a:endParaRPr>
          </a:p>
          <a:p>
            <a:pPr marL="1268413" lvl="1"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000" dirty="0">
                <a:solidFill>
                  <a:srgbClr val="000000"/>
                </a:solidFill>
              </a:rPr>
              <a:t>Prepare baseline draft before Jan. </a:t>
            </a:r>
            <a:r>
              <a:rPr lang="en-GB" sz="2000" dirty="0" smtClean="0">
                <a:solidFill>
                  <a:srgbClr val="000000"/>
                </a:solidFill>
              </a:rPr>
              <a:t>Mtg</a:t>
            </a:r>
            <a:r>
              <a:rPr lang="en-GB" sz="2000" dirty="0">
                <a:solidFill>
                  <a:srgbClr val="000000"/>
                </a:solidFill>
              </a:rPr>
              <a:t>.</a:t>
            </a:r>
          </a:p>
          <a:p>
            <a:pPr marL="1268413" lvl="1"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000" dirty="0" smtClean="0">
                <a:solidFill>
                  <a:srgbClr val="000000"/>
                </a:solidFill>
              </a:rPr>
              <a:t>Pre-review </a:t>
            </a:r>
            <a:r>
              <a:rPr lang="en-GB" sz="2000" dirty="0">
                <a:solidFill>
                  <a:srgbClr val="000000"/>
                </a:solidFill>
              </a:rPr>
              <a:t>of baseline draft before Jan. M</a:t>
            </a:r>
            <a:r>
              <a:rPr lang="en-GB" sz="2000" dirty="0" smtClean="0">
                <a:solidFill>
                  <a:srgbClr val="000000"/>
                </a:solidFill>
              </a:rPr>
              <a:t>tg.</a:t>
            </a:r>
          </a:p>
          <a:p>
            <a:pPr marL="1268413" lvl="1"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000" dirty="0" smtClean="0">
                <a:solidFill>
                  <a:srgbClr val="000000"/>
                </a:solidFill>
              </a:rPr>
              <a:t>Finalize baseline draft at Jan. Mtg.</a:t>
            </a:r>
          </a:p>
          <a:p>
            <a:pPr marL="1268413" lvl="1"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000" dirty="0" smtClean="0">
                <a:solidFill>
                  <a:srgbClr val="000000"/>
                </a:solidFill>
              </a:rPr>
              <a:t>Start 1</a:t>
            </a:r>
            <a:r>
              <a:rPr lang="en-GB" sz="2000" baseline="30000" dirty="0" smtClean="0">
                <a:solidFill>
                  <a:srgbClr val="000000"/>
                </a:solidFill>
              </a:rPr>
              <a:t>st</a:t>
            </a:r>
            <a:r>
              <a:rPr lang="en-GB" sz="2000" dirty="0" smtClean="0">
                <a:solidFill>
                  <a:srgbClr val="000000"/>
                </a:solidFill>
              </a:rPr>
              <a:t> Letter Ballot after Jan. Mtg.</a:t>
            </a:r>
            <a:endParaRPr lang="en-GB" sz="2000" dirty="0">
              <a:solidFill>
                <a:srgbClr val="000000"/>
              </a:solidFill>
            </a:endParaRPr>
          </a:p>
          <a:p>
            <a:pPr marL="1268413" lvl="1"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400" dirty="0" smtClean="0">
              <a:solidFill>
                <a:srgbClr val="000000"/>
              </a:solidFill>
            </a:endParaRPr>
          </a:p>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400" dirty="0">
              <a:solidFill>
                <a:srgbClr val="000000"/>
              </a:solidFill>
            </a:endParaRPr>
          </a:p>
          <a:p>
            <a:pPr>
              <a:buClr>
                <a:srgbClr val="00B050"/>
              </a:buClr>
              <a:buSzPct val="10000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dirty="0">
              <a:solidFill>
                <a:srgbClr val="000000"/>
              </a:solidFill>
            </a:endParaRPr>
          </a:p>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400" dirty="0">
              <a:solidFill>
                <a:srgbClr val="000000"/>
              </a:solidFill>
            </a:endParaRPr>
          </a:p>
        </p:txBody>
      </p:sp>
      <p:sp>
        <p:nvSpPr>
          <p:cNvPr id="6" name="Text Box 3"/>
          <p:cNvSpPr txBox="1">
            <a:spLocks noChangeArrowheads="1"/>
          </p:cNvSpPr>
          <p:nvPr/>
        </p:nvSpPr>
        <p:spPr bwMode="auto">
          <a:xfrm>
            <a:off x="762000" y="838200"/>
            <a:ext cx="7772400" cy="609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600" dirty="0" smtClean="0"/>
              <a:t>Nov. 2014 Mtg.</a:t>
            </a:r>
          </a:p>
        </p:txBody>
      </p:sp>
    </p:spTree>
    <p:extLst>
      <p:ext uri="{BB962C8B-B14F-4D97-AF65-F5344CB8AC3E}">
        <p14:creationId xmlns:p14="http://schemas.microsoft.com/office/powerpoint/2010/main" val="327542937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762000" y="8382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600" dirty="0" smtClean="0"/>
              <a:t>802.15 TG10 (L2R)</a:t>
            </a:r>
          </a:p>
        </p:txBody>
      </p:sp>
      <p:sp>
        <p:nvSpPr>
          <p:cNvPr id="5124" name="Text Box 4"/>
          <p:cNvSpPr txBox="1">
            <a:spLocks noChangeArrowheads="1"/>
          </p:cNvSpPr>
          <p:nvPr/>
        </p:nvSpPr>
        <p:spPr bwMode="auto">
          <a:xfrm>
            <a:off x="381000" y="2205038"/>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lstStyle>
            <a:lvl1pPr marL="342900" indent="-334963">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1pPr>
            <a:lvl2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9pPr>
          </a:lstStyle>
          <a:p>
            <a:pPr marL="457200" lvl="1" indent="0">
              <a:spcBef>
                <a:spcPts val="375"/>
              </a:spcBef>
              <a:buSzPct val="100000"/>
              <a:buFont typeface="Times New Roman" pitchFamily="18" charset="0"/>
              <a:buNone/>
              <a:defRPr/>
            </a:pPr>
            <a:r>
              <a:rPr lang="en-US" sz="2800" dirty="0" smtClean="0"/>
              <a:t>Draft a recommended practice for Layer 2 Routing of Dynamically Changing 802.15.4 Mesh Networks.</a:t>
            </a: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4"/>
          <p:cNvSpPr>
            <a:spLocks noChangeArrowheads="1"/>
          </p:cNvSpPr>
          <p:nvPr/>
        </p:nvSpPr>
        <p:spPr bwMode="auto">
          <a:xfrm>
            <a:off x="609600" y="1557338"/>
            <a:ext cx="8077200" cy="4918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800" dirty="0">
              <a:solidFill>
                <a:srgbClr val="000000"/>
              </a:solidFill>
            </a:endParaRPr>
          </a:p>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400" dirty="0">
                <a:solidFill>
                  <a:srgbClr val="000000"/>
                </a:solidFill>
              </a:rPr>
              <a:t>Heard 4 </a:t>
            </a:r>
            <a:r>
              <a:rPr lang="en-GB" sz="2400" dirty="0" smtClean="0">
                <a:solidFill>
                  <a:srgbClr val="000000"/>
                </a:solidFill>
              </a:rPr>
              <a:t>Proposals</a:t>
            </a:r>
          </a:p>
          <a:p>
            <a:pPr marL="925513" lvl="2"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000" dirty="0">
                <a:solidFill>
                  <a:srgbClr val="000000"/>
                </a:solidFill>
              </a:rPr>
              <a:t>15-13-0753-19-0010-technical-guidance-document</a:t>
            </a:r>
          </a:p>
          <a:p>
            <a:pPr marL="525463" indent="-525463">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400" dirty="0">
              <a:solidFill>
                <a:schemeClr val="tx1"/>
              </a:solidFill>
            </a:endParaRPr>
          </a:p>
          <a:p>
            <a:pPr marL="1268413" lvl="1"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300" dirty="0" smtClean="0">
                <a:solidFill>
                  <a:srgbClr val="000000"/>
                </a:solidFill>
                <a:cs typeface="Times New Roman" panose="02020603050405020304" pitchFamily="18" charset="0"/>
              </a:rPr>
              <a:t>Proposal </a:t>
            </a:r>
            <a:r>
              <a:rPr lang="en-US" sz="2300" dirty="0">
                <a:solidFill>
                  <a:srgbClr val="000000"/>
                </a:solidFill>
                <a:cs typeface="Times New Roman" panose="02020603050405020304" pitchFamily="18" charset="0"/>
              </a:rPr>
              <a:t>#1 (Rabarijaona, et al</a:t>
            </a:r>
            <a:r>
              <a:rPr lang="en-US" sz="2300" dirty="0" smtClean="0">
                <a:solidFill>
                  <a:srgbClr val="000000"/>
                </a:solidFill>
                <a:cs typeface="Times New Roman" panose="02020603050405020304" pitchFamily="18" charset="0"/>
              </a:rPr>
              <a:t>): </a:t>
            </a:r>
            <a:r>
              <a:rPr lang="en-US" sz="2300" dirty="0">
                <a:solidFill>
                  <a:srgbClr val="000000"/>
                </a:solidFill>
                <a:cs typeface="Times New Roman" panose="02020603050405020304" pitchFamily="18" charset="0"/>
              </a:rPr>
              <a:t>doc. # </a:t>
            </a:r>
            <a:r>
              <a:rPr lang="en-US" sz="2300" dirty="0" smtClean="0">
                <a:solidFill>
                  <a:srgbClr val="000000"/>
                </a:solidFill>
                <a:cs typeface="Times New Roman" panose="02020603050405020304" pitchFamily="18" charset="0"/>
              </a:rPr>
              <a:t>15-14-0408-00</a:t>
            </a:r>
          </a:p>
          <a:p>
            <a:pPr marL="1268413" lvl="1" indent="-525463">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400" dirty="0">
              <a:solidFill>
                <a:schemeClr val="tx1"/>
              </a:solidFill>
            </a:endParaRPr>
          </a:p>
          <a:p>
            <a:pPr marL="1268413" lvl="1"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300" dirty="0" smtClean="0">
                <a:solidFill>
                  <a:srgbClr val="000000"/>
                </a:solidFill>
                <a:cs typeface="Times New Roman" panose="02020603050405020304" pitchFamily="18" charset="0"/>
              </a:rPr>
              <a:t>Proposal </a:t>
            </a:r>
            <a:r>
              <a:rPr lang="en-US" sz="2300" dirty="0">
                <a:solidFill>
                  <a:srgbClr val="000000"/>
                </a:solidFill>
                <a:cs typeface="Times New Roman" panose="02020603050405020304" pitchFamily="18" charset="0"/>
              </a:rPr>
              <a:t>#2 (Sato, N., Fukui, K</a:t>
            </a:r>
            <a:r>
              <a:rPr lang="en-US" sz="2300" dirty="0" smtClean="0">
                <a:solidFill>
                  <a:srgbClr val="000000"/>
                </a:solidFill>
                <a:cs typeface="Times New Roman" panose="02020603050405020304" pitchFamily="18" charset="0"/>
              </a:rPr>
              <a:t>.): </a:t>
            </a:r>
            <a:r>
              <a:rPr lang="en-US" sz="2300" dirty="0">
                <a:solidFill>
                  <a:srgbClr val="000000"/>
                </a:solidFill>
                <a:cs typeface="Times New Roman" panose="02020603050405020304" pitchFamily="18" charset="0"/>
              </a:rPr>
              <a:t>doc. # </a:t>
            </a:r>
            <a:r>
              <a:rPr lang="en-US" sz="2300" dirty="0" smtClean="0">
                <a:solidFill>
                  <a:srgbClr val="000000"/>
                </a:solidFill>
                <a:cs typeface="Times New Roman" panose="02020603050405020304" pitchFamily="18" charset="0"/>
              </a:rPr>
              <a:t>15-14-0393-02</a:t>
            </a:r>
            <a:endParaRPr lang="en-US" sz="2300" dirty="0">
              <a:solidFill>
                <a:srgbClr val="000000"/>
              </a:solidFill>
              <a:cs typeface="Times New Roman" panose="02020603050405020304" pitchFamily="18" charset="0"/>
            </a:endParaRPr>
          </a:p>
          <a:p>
            <a:pPr marL="1268413" lvl="1" indent="-525463">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400" dirty="0">
              <a:solidFill>
                <a:schemeClr val="tx1"/>
              </a:solidFill>
            </a:endParaRPr>
          </a:p>
          <a:p>
            <a:pPr marL="1268413" lvl="1"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300" dirty="0" smtClean="0">
                <a:solidFill>
                  <a:srgbClr val="000000"/>
                </a:solidFill>
                <a:cs typeface="Times New Roman" panose="02020603050405020304" pitchFamily="18" charset="0"/>
              </a:rPr>
              <a:t>Proposal </a:t>
            </a:r>
            <a:r>
              <a:rPr lang="en-US" sz="2300" dirty="0">
                <a:solidFill>
                  <a:srgbClr val="000000"/>
                </a:solidFill>
                <a:cs typeface="Times New Roman" panose="02020603050405020304" pitchFamily="18" charset="0"/>
              </a:rPr>
              <a:t>#3 </a:t>
            </a:r>
            <a:r>
              <a:rPr lang="en-US" sz="2300" dirty="0" smtClean="0">
                <a:solidFill>
                  <a:srgbClr val="000000"/>
                </a:solidFill>
                <a:cs typeface="Times New Roman" panose="02020603050405020304" pitchFamily="18" charset="0"/>
              </a:rPr>
              <a:t>(</a:t>
            </a:r>
            <a:r>
              <a:rPr lang="da-DK" sz="2300" dirty="0">
                <a:solidFill>
                  <a:srgbClr val="000000"/>
                </a:solidFill>
                <a:cs typeface="Times New Roman" panose="02020603050405020304" pitchFamily="18" charset="0"/>
              </a:rPr>
              <a:t>Joo, S.-S., et al</a:t>
            </a:r>
            <a:r>
              <a:rPr lang="da-DK" sz="2300" dirty="0" smtClean="0">
                <a:solidFill>
                  <a:srgbClr val="000000"/>
                </a:solidFill>
                <a:cs typeface="Times New Roman" panose="02020603050405020304" pitchFamily="18" charset="0"/>
              </a:rPr>
              <a:t>.</a:t>
            </a:r>
            <a:r>
              <a:rPr lang="en-US" sz="2300" dirty="0" smtClean="0">
                <a:solidFill>
                  <a:srgbClr val="000000"/>
                </a:solidFill>
                <a:cs typeface="Times New Roman" panose="02020603050405020304" pitchFamily="18" charset="0"/>
              </a:rPr>
              <a:t>): </a:t>
            </a:r>
            <a:r>
              <a:rPr lang="en-US" sz="2300" dirty="0">
                <a:solidFill>
                  <a:srgbClr val="000000"/>
                </a:solidFill>
                <a:cs typeface="Times New Roman" panose="02020603050405020304" pitchFamily="18" charset="0"/>
              </a:rPr>
              <a:t>doc. # 15-14-0401-01</a:t>
            </a:r>
            <a:endParaRPr lang="en-US" sz="2300" dirty="0" smtClean="0">
              <a:solidFill>
                <a:srgbClr val="000000"/>
              </a:solidFill>
              <a:cs typeface="Times New Roman" panose="02020603050405020304" pitchFamily="18" charset="0"/>
            </a:endParaRPr>
          </a:p>
          <a:p>
            <a:pPr marL="1268413" lvl="1" indent="-525463">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400" dirty="0">
              <a:solidFill>
                <a:schemeClr val="tx1"/>
              </a:solidFill>
            </a:endParaRPr>
          </a:p>
          <a:p>
            <a:pPr marL="1268413" lvl="1"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300" dirty="0" smtClean="0">
                <a:solidFill>
                  <a:srgbClr val="000000"/>
                </a:solidFill>
              </a:rPr>
              <a:t>Proposal </a:t>
            </a:r>
            <a:r>
              <a:rPr lang="en-US" sz="2300" dirty="0">
                <a:solidFill>
                  <a:srgbClr val="000000"/>
                </a:solidFill>
              </a:rPr>
              <a:t>#4 (Lee, S., et al</a:t>
            </a:r>
            <a:r>
              <a:rPr lang="en-US" sz="2300" dirty="0" smtClean="0">
                <a:solidFill>
                  <a:srgbClr val="000000"/>
                </a:solidFill>
              </a:rPr>
              <a:t>.): </a:t>
            </a:r>
            <a:r>
              <a:rPr lang="en-US" sz="2300" dirty="0">
                <a:solidFill>
                  <a:srgbClr val="000000"/>
                </a:solidFill>
              </a:rPr>
              <a:t>doc. # </a:t>
            </a:r>
            <a:r>
              <a:rPr lang="en-US" sz="2300" dirty="0" smtClean="0">
                <a:solidFill>
                  <a:srgbClr val="000000"/>
                </a:solidFill>
              </a:rPr>
              <a:t>15-14-0409-02</a:t>
            </a:r>
          </a:p>
          <a:p>
            <a:pPr marL="525463" indent="-525463">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400" dirty="0">
              <a:solidFill>
                <a:schemeClr val="tx1"/>
              </a:solidFill>
            </a:endParaRPr>
          </a:p>
        </p:txBody>
      </p:sp>
      <p:sp>
        <p:nvSpPr>
          <p:cNvPr id="6" name="Text Box 3"/>
          <p:cNvSpPr txBox="1">
            <a:spLocks noChangeArrowheads="1"/>
          </p:cNvSpPr>
          <p:nvPr/>
        </p:nvSpPr>
        <p:spPr bwMode="auto">
          <a:xfrm>
            <a:off x="762000" y="838200"/>
            <a:ext cx="7772400" cy="609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600" dirty="0"/>
              <a:t>S</a:t>
            </a:r>
            <a:r>
              <a:rPr lang="en-US" sz="3600" dirty="0" smtClean="0"/>
              <a:t>ummary of L2R Proposals</a:t>
            </a:r>
            <a:br>
              <a:rPr lang="en-US" sz="3600" dirty="0" smtClean="0"/>
            </a:br>
            <a:r>
              <a:rPr lang="en-US" sz="3600" dirty="0" smtClean="0"/>
              <a:t>Heard at July 2014 Mtg.</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3"/>
          <p:cNvSpPr txBox="1">
            <a:spLocks noChangeArrowheads="1"/>
          </p:cNvSpPr>
          <p:nvPr/>
        </p:nvSpPr>
        <p:spPr bwMode="auto">
          <a:xfrm>
            <a:off x="685800" y="692696"/>
            <a:ext cx="7772400" cy="108012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2400" dirty="0" smtClean="0"/>
              <a:t>Proposal </a:t>
            </a:r>
            <a:r>
              <a:rPr lang="en-US" sz="2400" dirty="0"/>
              <a:t>#1 - doc. # 15-14-0408-00</a:t>
            </a:r>
          </a:p>
          <a:p>
            <a:pPr algn="ctr">
              <a:buSzPct val="100000"/>
              <a:defRPr/>
            </a:pPr>
            <a:r>
              <a:rPr lang="en-US" sz="2400" dirty="0" smtClean="0"/>
              <a:t>Rabarijaona</a:t>
            </a:r>
            <a:r>
              <a:rPr lang="en-US" sz="2400" dirty="0"/>
              <a:t>, et al.</a:t>
            </a:r>
          </a:p>
          <a:p>
            <a:pPr algn="ctr">
              <a:buSzPct val="100000"/>
              <a:defRPr/>
            </a:pPr>
            <a:r>
              <a:rPr lang="en-US" sz="2400" dirty="0"/>
              <a:t>Hierarchical Mesh Tree Routing</a:t>
            </a:r>
          </a:p>
        </p:txBody>
      </p:sp>
      <p:sp>
        <p:nvSpPr>
          <p:cNvPr id="4" name="Rectangle 4"/>
          <p:cNvSpPr>
            <a:spLocks noChangeArrowheads="1"/>
          </p:cNvSpPr>
          <p:nvPr/>
        </p:nvSpPr>
        <p:spPr bwMode="auto">
          <a:xfrm>
            <a:off x="609600" y="1772816"/>
            <a:ext cx="8077200" cy="470259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r>
              <a:rPr lang="en-US" sz="1400" dirty="0" smtClean="0">
                <a:solidFill>
                  <a:schemeClr val="tx1"/>
                </a:solidFill>
              </a:rPr>
              <a:t>Main Topics Covered</a:t>
            </a:r>
            <a:endParaRPr lang="en-US" sz="1400" dirty="0">
              <a:solidFill>
                <a:schemeClr val="tx1"/>
              </a:solidFill>
            </a:endParaRPr>
          </a:p>
          <a:p>
            <a:pPr lvl="1" fontAlgn="ctr">
              <a:buFont typeface="Arial" panose="020B0604020202020204" pitchFamily="34" charset="0"/>
              <a:buChar char="•"/>
            </a:pPr>
            <a:r>
              <a:rPr lang="en-US" sz="1400" dirty="0">
                <a:solidFill>
                  <a:schemeClr val="tx1"/>
                </a:solidFill>
              </a:rPr>
              <a:t>Uses concept of Parent, Brother, Child nodes</a:t>
            </a:r>
          </a:p>
          <a:p>
            <a:pPr lvl="1" fontAlgn="ctr">
              <a:buFont typeface="Arial" panose="020B0604020202020204" pitchFamily="34" charset="0"/>
              <a:buChar char="•"/>
            </a:pPr>
            <a:r>
              <a:rPr lang="en-US" sz="1400" dirty="0" smtClean="0">
                <a:solidFill>
                  <a:schemeClr val="tx1"/>
                </a:solidFill>
              </a:rPr>
              <a:t>Hierarchical </a:t>
            </a:r>
            <a:r>
              <a:rPr lang="en-US" sz="1400" dirty="0">
                <a:solidFill>
                  <a:schemeClr val="tx1"/>
                </a:solidFill>
              </a:rPr>
              <a:t>Mesh Tree </a:t>
            </a:r>
            <a:r>
              <a:rPr lang="en-US" sz="1400" dirty="0" smtClean="0">
                <a:solidFill>
                  <a:schemeClr val="tx1"/>
                </a:solidFill>
              </a:rPr>
              <a:t>(HMT) Formation</a:t>
            </a:r>
            <a:r>
              <a:rPr lang="en-US" sz="1400" dirty="0">
                <a:solidFill>
                  <a:schemeClr val="tx1"/>
                </a:solidFill>
              </a:rPr>
              <a:t>, Maintenance Update</a:t>
            </a:r>
          </a:p>
          <a:p>
            <a:pPr lvl="2" fontAlgn="ctr">
              <a:buFont typeface="Arial" panose="020B0604020202020204" pitchFamily="34" charset="0"/>
              <a:buChar char="•"/>
            </a:pPr>
            <a:r>
              <a:rPr lang="en-US" sz="1400" dirty="0" smtClean="0">
                <a:solidFill>
                  <a:schemeClr val="tx1"/>
                </a:solidFill>
              </a:rPr>
              <a:t>Neighbors </a:t>
            </a:r>
            <a:r>
              <a:rPr lang="en-US" sz="1400" dirty="0">
                <a:solidFill>
                  <a:schemeClr val="tx1"/>
                </a:solidFill>
              </a:rPr>
              <a:t>are parent, brother, </a:t>
            </a:r>
            <a:r>
              <a:rPr lang="en-US" sz="1400" dirty="0" smtClean="0">
                <a:solidFill>
                  <a:schemeClr val="tx1"/>
                </a:solidFill>
              </a:rPr>
              <a:t>child depending </a:t>
            </a:r>
            <a:r>
              <a:rPr lang="en-US" sz="1400" dirty="0">
                <a:solidFill>
                  <a:schemeClr val="tx1"/>
                </a:solidFill>
              </a:rPr>
              <a:t>on depth</a:t>
            </a:r>
          </a:p>
          <a:p>
            <a:pPr lvl="2" fontAlgn="ctr">
              <a:buFont typeface="Arial" panose="020B0604020202020204" pitchFamily="34" charset="0"/>
              <a:buChar char="•"/>
            </a:pPr>
            <a:r>
              <a:rPr lang="en-US" sz="1400" dirty="0" smtClean="0">
                <a:solidFill>
                  <a:schemeClr val="tx1"/>
                </a:solidFill>
              </a:rPr>
              <a:t>Neighbor </a:t>
            </a:r>
            <a:r>
              <a:rPr lang="en-US" sz="1400" dirty="0">
                <a:solidFill>
                  <a:schemeClr val="tx1"/>
                </a:solidFill>
              </a:rPr>
              <a:t>table is filled after device association w/PAN</a:t>
            </a:r>
          </a:p>
          <a:p>
            <a:pPr lvl="2" fontAlgn="ctr">
              <a:buFont typeface="Arial" panose="020B0604020202020204" pitchFamily="34" charset="0"/>
              <a:buChar char="•"/>
            </a:pPr>
            <a:r>
              <a:rPr lang="en-US" sz="1400" dirty="0" smtClean="0">
                <a:solidFill>
                  <a:schemeClr val="tx1"/>
                </a:solidFill>
              </a:rPr>
              <a:t>Neighbor </a:t>
            </a:r>
            <a:r>
              <a:rPr lang="en-US" sz="1400" dirty="0">
                <a:solidFill>
                  <a:schemeClr val="tx1"/>
                </a:solidFill>
              </a:rPr>
              <a:t>table is maintained through EB broadcasts</a:t>
            </a:r>
          </a:p>
          <a:p>
            <a:pPr lvl="2" fontAlgn="ctr">
              <a:buFont typeface="Arial" panose="020B0604020202020204" pitchFamily="34" charset="0"/>
              <a:buChar char="•"/>
            </a:pPr>
            <a:r>
              <a:rPr lang="en-US" sz="1400" dirty="0" smtClean="0">
                <a:solidFill>
                  <a:schemeClr val="tx1"/>
                </a:solidFill>
              </a:rPr>
              <a:t>Metrics </a:t>
            </a:r>
            <a:r>
              <a:rPr lang="en-US" sz="1400" dirty="0">
                <a:solidFill>
                  <a:schemeClr val="tx1"/>
                </a:solidFill>
              </a:rPr>
              <a:t>- link quality (BER, success, latency, SINR</a:t>
            </a:r>
            <a:r>
              <a:rPr lang="en-US" sz="1400" dirty="0" smtClean="0">
                <a:solidFill>
                  <a:schemeClr val="tx1"/>
                </a:solidFill>
              </a:rPr>
              <a:t>...) - chosen </a:t>
            </a:r>
            <a:r>
              <a:rPr lang="en-US" sz="1400" dirty="0">
                <a:solidFill>
                  <a:schemeClr val="tx1"/>
                </a:solidFill>
              </a:rPr>
              <a:t>by the root of the </a:t>
            </a:r>
            <a:r>
              <a:rPr lang="en-US" sz="1400" dirty="0" smtClean="0">
                <a:solidFill>
                  <a:schemeClr val="tx1"/>
                </a:solidFill>
              </a:rPr>
              <a:t>tree</a:t>
            </a:r>
          </a:p>
          <a:p>
            <a:pPr lvl="1" fontAlgn="ctr">
              <a:buFont typeface="Arial" panose="020B0604020202020204" pitchFamily="34" charset="0"/>
              <a:buChar char="•"/>
            </a:pPr>
            <a:r>
              <a:rPr lang="en-US" sz="1400" dirty="0" smtClean="0">
                <a:solidFill>
                  <a:schemeClr val="tx1"/>
                </a:solidFill>
              </a:rPr>
              <a:t>HMT </a:t>
            </a:r>
            <a:r>
              <a:rPr lang="en-US" sz="1400" dirty="0">
                <a:solidFill>
                  <a:schemeClr val="tx1"/>
                </a:solidFill>
              </a:rPr>
              <a:t>Routing</a:t>
            </a:r>
          </a:p>
          <a:p>
            <a:pPr lvl="2" fontAlgn="ctr">
              <a:buFont typeface="Arial" panose="020B0604020202020204" pitchFamily="34" charset="0"/>
              <a:buChar char="•"/>
            </a:pPr>
            <a:r>
              <a:rPr lang="en-US" sz="1400" dirty="0" smtClean="0">
                <a:solidFill>
                  <a:schemeClr val="tx1"/>
                </a:solidFill>
              </a:rPr>
              <a:t>Link </a:t>
            </a:r>
            <a:r>
              <a:rPr lang="en-US" sz="1400" dirty="0">
                <a:solidFill>
                  <a:schemeClr val="tx1"/>
                </a:solidFill>
              </a:rPr>
              <a:t>Quality Threshold (LQT), w.r.t. chosen metric, is used to determine route</a:t>
            </a:r>
          </a:p>
          <a:p>
            <a:pPr lvl="2" fontAlgn="ctr">
              <a:buFont typeface="Arial" panose="020B0604020202020204" pitchFamily="34" charset="0"/>
              <a:buChar char="•"/>
            </a:pPr>
            <a:r>
              <a:rPr lang="en-US" sz="1400" dirty="0" smtClean="0">
                <a:solidFill>
                  <a:schemeClr val="tx1"/>
                </a:solidFill>
              </a:rPr>
              <a:t>Makes </a:t>
            </a:r>
            <a:r>
              <a:rPr lang="en-US" sz="1400" dirty="0">
                <a:solidFill>
                  <a:schemeClr val="tx1"/>
                </a:solidFill>
              </a:rPr>
              <a:t>use of Multipurpose (MP) Frame with a Destination Announcement IE</a:t>
            </a:r>
          </a:p>
          <a:p>
            <a:pPr lvl="2" fontAlgn="ctr">
              <a:buFont typeface="Arial" panose="020B0604020202020204" pitchFamily="34" charset="0"/>
              <a:buChar char="•"/>
            </a:pPr>
            <a:r>
              <a:rPr lang="en-US" sz="1400" dirty="0" smtClean="0">
                <a:solidFill>
                  <a:schemeClr val="tx1"/>
                </a:solidFill>
              </a:rPr>
              <a:t>If </a:t>
            </a:r>
            <a:r>
              <a:rPr lang="en-US" sz="1400" dirty="0">
                <a:solidFill>
                  <a:schemeClr val="tx1"/>
                </a:solidFill>
              </a:rPr>
              <a:t>the device does not have enough memory source routing will need to be utilized for packets going upstream</a:t>
            </a:r>
          </a:p>
          <a:p>
            <a:pPr lvl="2" fontAlgn="ctr">
              <a:buFont typeface="Arial" panose="020B0604020202020204" pitchFamily="34" charset="0"/>
              <a:buChar char="•"/>
            </a:pPr>
            <a:r>
              <a:rPr lang="en-US" sz="1400" dirty="0" smtClean="0">
                <a:solidFill>
                  <a:schemeClr val="tx1"/>
                </a:solidFill>
              </a:rPr>
              <a:t>Covered </a:t>
            </a:r>
            <a:r>
              <a:rPr lang="en-US" sz="1400" dirty="0">
                <a:solidFill>
                  <a:schemeClr val="tx1"/>
                </a:solidFill>
              </a:rPr>
              <a:t>Routing For</a:t>
            </a:r>
          </a:p>
          <a:p>
            <a:pPr lvl="3" fontAlgn="ctr">
              <a:buFont typeface="Arial" panose="020B0604020202020204" pitchFamily="34" charset="0"/>
              <a:buChar char="•"/>
            </a:pPr>
            <a:r>
              <a:rPr lang="en-US" sz="1400" dirty="0" smtClean="0">
                <a:solidFill>
                  <a:schemeClr val="tx1"/>
                </a:solidFill>
              </a:rPr>
              <a:t>Multi-Point </a:t>
            </a:r>
            <a:r>
              <a:rPr lang="en-US" sz="1400" dirty="0">
                <a:solidFill>
                  <a:schemeClr val="tx1"/>
                </a:solidFill>
              </a:rPr>
              <a:t>to Point (MP2P</a:t>
            </a:r>
            <a:r>
              <a:rPr lang="en-US" sz="1400" dirty="0" smtClean="0">
                <a:solidFill>
                  <a:schemeClr val="tx1"/>
                </a:solidFill>
              </a:rPr>
              <a:t>)</a:t>
            </a:r>
          </a:p>
          <a:p>
            <a:pPr lvl="3" fontAlgn="ctr">
              <a:buFont typeface="Arial" panose="020B0604020202020204" pitchFamily="34" charset="0"/>
              <a:buChar char="•"/>
            </a:pPr>
            <a:r>
              <a:rPr lang="en-US" sz="1400" dirty="0" smtClean="0">
                <a:solidFill>
                  <a:schemeClr val="tx1"/>
                </a:solidFill>
              </a:rPr>
              <a:t>Point </a:t>
            </a:r>
            <a:r>
              <a:rPr lang="en-US" sz="1400" dirty="0">
                <a:solidFill>
                  <a:schemeClr val="tx1"/>
                </a:solidFill>
              </a:rPr>
              <a:t>to Multi-Point (P2MP</a:t>
            </a:r>
            <a:r>
              <a:rPr lang="en-US" sz="1400" dirty="0" smtClean="0">
                <a:solidFill>
                  <a:schemeClr val="tx1"/>
                </a:solidFill>
              </a:rPr>
              <a:t>)</a:t>
            </a:r>
          </a:p>
          <a:p>
            <a:pPr lvl="3" fontAlgn="ctr">
              <a:buFont typeface="Arial" panose="020B0604020202020204" pitchFamily="34" charset="0"/>
              <a:buChar char="•"/>
            </a:pPr>
            <a:r>
              <a:rPr lang="en-US" sz="1400" dirty="0" smtClean="0">
                <a:solidFill>
                  <a:schemeClr val="tx1"/>
                </a:solidFill>
              </a:rPr>
              <a:t>Point </a:t>
            </a:r>
            <a:r>
              <a:rPr lang="en-US" sz="1400" dirty="0">
                <a:solidFill>
                  <a:schemeClr val="tx1"/>
                </a:solidFill>
              </a:rPr>
              <a:t>to Point (P2P)</a:t>
            </a:r>
          </a:p>
          <a:p>
            <a:pPr lvl="3" fontAlgn="ctr">
              <a:buFont typeface="Arial" panose="020B0604020202020204" pitchFamily="34" charset="0"/>
              <a:buChar char="•"/>
            </a:pPr>
            <a:r>
              <a:rPr lang="en-US" sz="1400" dirty="0" smtClean="0">
                <a:solidFill>
                  <a:schemeClr val="tx1"/>
                </a:solidFill>
              </a:rPr>
              <a:t>Multicast</a:t>
            </a:r>
            <a:endParaRPr lang="en-US" sz="1400" dirty="0">
              <a:solidFill>
                <a:schemeClr val="tx1"/>
              </a:solidFill>
            </a:endParaRPr>
          </a:p>
          <a:p>
            <a:pPr lvl="3" fontAlgn="ctr">
              <a:buFont typeface="Arial" panose="020B0604020202020204" pitchFamily="34" charset="0"/>
              <a:buChar char="•"/>
            </a:pPr>
            <a:r>
              <a:rPr lang="en-US" sz="1400" dirty="0" smtClean="0">
                <a:solidFill>
                  <a:schemeClr val="tx1"/>
                </a:solidFill>
              </a:rPr>
              <a:t>Broadcast</a:t>
            </a:r>
          </a:p>
          <a:p>
            <a:pPr lvl="1" fontAlgn="ctr">
              <a:buFont typeface="Arial" panose="020B0604020202020204" pitchFamily="34" charset="0"/>
              <a:buChar char="•"/>
            </a:pPr>
            <a:r>
              <a:rPr lang="en-US" sz="1400" dirty="0">
                <a:solidFill>
                  <a:schemeClr val="tx1"/>
                </a:solidFill>
              </a:rPr>
              <a:t>High Reliability</a:t>
            </a:r>
          </a:p>
          <a:p>
            <a:pPr lvl="2" fontAlgn="ctr">
              <a:buFont typeface="Arial" panose="020B0604020202020204" pitchFamily="34" charset="0"/>
              <a:buChar char="•"/>
            </a:pPr>
            <a:r>
              <a:rPr lang="en-US" sz="1400" dirty="0">
                <a:solidFill>
                  <a:schemeClr val="tx1"/>
                </a:solidFill>
              </a:rPr>
              <a:t>HR Option is invoked when Acknowledgement Request (AR) bit is set to 1</a:t>
            </a:r>
          </a:p>
          <a:p>
            <a:pPr lvl="2" fontAlgn="ctr">
              <a:buFont typeface="Arial" panose="020B0604020202020204" pitchFamily="34" charset="0"/>
              <a:buChar char="•"/>
            </a:pPr>
            <a:r>
              <a:rPr lang="en-US" sz="1400" dirty="0">
                <a:solidFill>
                  <a:schemeClr val="tx1"/>
                </a:solidFill>
              </a:rPr>
              <a:t>If ACK is not received packet is forwarded through another neighbor</a:t>
            </a:r>
          </a:p>
          <a:p>
            <a:pPr lvl="2" fontAlgn="ctr">
              <a:buFont typeface="Arial" panose="020B0604020202020204" pitchFamily="34" charset="0"/>
              <a:buChar char="•"/>
            </a:pPr>
            <a:r>
              <a:rPr lang="en-US" sz="1400" dirty="0">
                <a:solidFill>
                  <a:schemeClr val="tx1"/>
                </a:solidFill>
              </a:rPr>
              <a:t>In particular, HR option can be used when no LQT is </a:t>
            </a:r>
            <a:r>
              <a:rPr lang="en-US" sz="1400" dirty="0" smtClean="0">
                <a:solidFill>
                  <a:schemeClr val="tx1"/>
                </a:solidFill>
              </a:rPr>
              <a:t>set</a:t>
            </a:r>
            <a:endParaRPr lang="en-US" sz="1400" dirty="0">
              <a:solidFill>
                <a:schemeClr val="tx1"/>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3"/>
          <p:cNvSpPr txBox="1">
            <a:spLocks noChangeArrowheads="1"/>
          </p:cNvSpPr>
          <p:nvPr/>
        </p:nvSpPr>
        <p:spPr bwMode="auto">
          <a:xfrm>
            <a:off x="685800" y="692696"/>
            <a:ext cx="7772400" cy="108012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2400" dirty="0" smtClean="0"/>
              <a:t>Proposal </a:t>
            </a:r>
            <a:r>
              <a:rPr lang="en-US" sz="2400" dirty="0"/>
              <a:t>#1 - doc. # </a:t>
            </a:r>
            <a:r>
              <a:rPr lang="en-US" sz="2400" dirty="0" smtClean="0"/>
              <a:t>15-14-0408-00 (cont’d.)</a:t>
            </a:r>
            <a:endParaRPr lang="en-US" sz="2400" dirty="0"/>
          </a:p>
          <a:p>
            <a:pPr algn="ctr">
              <a:buSzPct val="100000"/>
              <a:defRPr/>
            </a:pPr>
            <a:r>
              <a:rPr lang="en-US" sz="2400" dirty="0" smtClean="0"/>
              <a:t>Rabarijaona</a:t>
            </a:r>
            <a:r>
              <a:rPr lang="en-US" sz="2400" dirty="0"/>
              <a:t>, et al.</a:t>
            </a:r>
          </a:p>
          <a:p>
            <a:pPr algn="ctr">
              <a:buSzPct val="100000"/>
              <a:defRPr/>
            </a:pPr>
            <a:r>
              <a:rPr lang="en-US" sz="2400" dirty="0"/>
              <a:t>Hierarchical Mesh Tree Routing</a:t>
            </a:r>
          </a:p>
        </p:txBody>
      </p:sp>
      <p:sp>
        <p:nvSpPr>
          <p:cNvPr id="4" name="Rectangle 4"/>
          <p:cNvSpPr>
            <a:spLocks noChangeArrowheads="1"/>
          </p:cNvSpPr>
          <p:nvPr/>
        </p:nvSpPr>
        <p:spPr bwMode="auto">
          <a:xfrm>
            <a:off x="609600" y="1772816"/>
            <a:ext cx="8077200" cy="470259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indent="-285750" fontAlgn="ctr"/>
            <a:r>
              <a:rPr lang="en-US" sz="1400" dirty="0">
                <a:solidFill>
                  <a:schemeClr val="tx1"/>
                </a:solidFill>
              </a:rPr>
              <a:t>Main Topics </a:t>
            </a:r>
            <a:r>
              <a:rPr lang="en-US" sz="1400" dirty="0" smtClean="0">
                <a:solidFill>
                  <a:schemeClr val="tx1"/>
                </a:solidFill>
              </a:rPr>
              <a:t>Covered (cont’d.)</a:t>
            </a:r>
            <a:endParaRPr lang="en-US" sz="1400" dirty="0">
              <a:solidFill>
                <a:schemeClr val="tx1"/>
              </a:solidFill>
            </a:endParaRPr>
          </a:p>
          <a:p>
            <a:pPr lvl="1" fontAlgn="ctr">
              <a:buFont typeface="Arial" panose="020B0604020202020204" pitchFamily="34" charset="0"/>
              <a:buChar char="•"/>
            </a:pPr>
            <a:r>
              <a:rPr lang="en-US" sz="1400" dirty="0" smtClean="0">
                <a:solidFill>
                  <a:schemeClr val="tx1"/>
                </a:solidFill>
              </a:rPr>
              <a:t>Data </a:t>
            </a:r>
            <a:r>
              <a:rPr lang="en-US" sz="1400" dirty="0">
                <a:solidFill>
                  <a:schemeClr val="tx1"/>
                </a:solidFill>
              </a:rPr>
              <a:t>Aggregation</a:t>
            </a:r>
          </a:p>
          <a:p>
            <a:pPr lvl="2" fontAlgn="ctr">
              <a:buFont typeface="Arial" panose="020B0604020202020204" pitchFamily="34" charset="0"/>
              <a:buChar char="•"/>
            </a:pPr>
            <a:r>
              <a:rPr lang="en-US" sz="1400" dirty="0">
                <a:solidFill>
                  <a:schemeClr val="tx1"/>
                </a:solidFill>
              </a:rPr>
              <a:t>Node aggregates the packets collected from its neighbors with its own pending packet (if present) before forwarding them</a:t>
            </a:r>
          </a:p>
          <a:p>
            <a:pPr lvl="2" fontAlgn="ctr">
              <a:buFont typeface="Arial" panose="020B0604020202020204" pitchFamily="34" charset="0"/>
              <a:buChar char="•"/>
            </a:pPr>
            <a:r>
              <a:rPr lang="en-US" sz="1400" dirty="0">
                <a:solidFill>
                  <a:schemeClr val="tx1"/>
                </a:solidFill>
              </a:rPr>
              <a:t>Need to use timer for length of time packet is buffered</a:t>
            </a:r>
          </a:p>
          <a:p>
            <a:endParaRPr lang="en-US" sz="1400" dirty="0">
              <a:solidFill>
                <a:schemeClr val="tx1"/>
              </a:solidFill>
            </a:endParaRPr>
          </a:p>
          <a:p>
            <a:r>
              <a:rPr lang="en-US" sz="1400" dirty="0" smtClean="0">
                <a:solidFill>
                  <a:schemeClr val="tx1"/>
                </a:solidFill>
              </a:rPr>
              <a:t>Requires the use </a:t>
            </a:r>
            <a:r>
              <a:rPr lang="en-US" sz="1400" dirty="0">
                <a:solidFill>
                  <a:schemeClr val="tx1"/>
                </a:solidFill>
              </a:rPr>
              <a:t>of 4 New Information Elements (IE's):</a:t>
            </a:r>
            <a:endParaRPr lang="en-US" sz="1400" dirty="0" smtClean="0">
              <a:solidFill>
                <a:schemeClr val="tx1"/>
              </a:solidFill>
            </a:endParaRPr>
          </a:p>
          <a:p>
            <a:pPr lvl="1" fontAlgn="ctr">
              <a:buFont typeface="Arial" panose="020B0604020202020204" pitchFamily="34" charset="0"/>
              <a:buChar char="•"/>
            </a:pPr>
            <a:r>
              <a:rPr lang="en-US" sz="1400" dirty="0" smtClean="0">
                <a:solidFill>
                  <a:schemeClr val="tx1"/>
                </a:solidFill>
              </a:rPr>
              <a:t>HMT </a:t>
            </a:r>
            <a:r>
              <a:rPr lang="en-US" sz="1400" dirty="0">
                <a:solidFill>
                  <a:schemeClr val="tx1"/>
                </a:solidFill>
              </a:rPr>
              <a:t>Construction IE</a:t>
            </a:r>
          </a:p>
          <a:p>
            <a:pPr lvl="2" fontAlgn="ctr">
              <a:buFont typeface="Arial" panose="020B0604020202020204" pitchFamily="34" charset="0"/>
              <a:buChar char="•"/>
            </a:pPr>
            <a:r>
              <a:rPr lang="en-US" sz="1400" dirty="0" smtClean="0">
                <a:solidFill>
                  <a:schemeClr val="tx1"/>
                </a:solidFill>
              </a:rPr>
              <a:t>Used </a:t>
            </a:r>
            <a:r>
              <a:rPr lang="en-US" sz="1400" dirty="0">
                <a:solidFill>
                  <a:schemeClr val="tx1"/>
                </a:solidFill>
              </a:rPr>
              <a:t>in a Enhanced Beacon or Command Frames</a:t>
            </a:r>
          </a:p>
          <a:p>
            <a:pPr lvl="1" fontAlgn="ctr">
              <a:buFont typeface="Arial" panose="020B0604020202020204" pitchFamily="34" charset="0"/>
              <a:buChar char="•"/>
            </a:pPr>
            <a:r>
              <a:rPr lang="en-US" sz="1400" dirty="0" smtClean="0">
                <a:solidFill>
                  <a:schemeClr val="tx1"/>
                </a:solidFill>
              </a:rPr>
              <a:t>L2R </a:t>
            </a:r>
            <a:r>
              <a:rPr lang="en-US" sz="1400" dirty="0">
                <a:solidFill>
                  <a:schemeClr val="tx1"/>
                </a:solidFill>
              </a:rPr>
              <a:t>Routing IE</a:t>
            </a:r>
          </a:p>
          <a:p>
            <a:pPr lvl="2" fontAlgn="ctr">
              <a:buFont typeface="Arial" panose="020B0604020202020204" pitchFamily="34" charset="0"/>
              <a:buChar char="•"/>
            </a:pPr>
            <a:r>
              <a:rPr lang="en-US" sz="1400" dirty="0">
                <a:solidFill>
                  <a:schemeClr val="tx1"/>
                </a:solidFill>
              </a:rPr>
              <a:t>Used in Data Frames</a:t>
            </a:r>
          </a:p>
          <a:p>
            <a:pPr lvl="1" fontAlgn="ctr">
              <a:buFont typeface="Arial" panose="020B0604020202020204" pitchFamily="34" charset="0"/>
              <a:buChar char="•"/>
            </a:pPr>
            <a:r>
              <a:rPr lang="en-US" sz="1400" dirty="0" smtClean="0">
                <a:solidFill>
                  <a:schemeClr val="tx1"/>
                </a:solidFill>
              </a:rPr>
              <a:t>Data </a:t>
            </a:r>
            <a:r>
              <a:rPr lang="en-US" sz="1400" dirty="0">
                <a:solidFill>
                  <a:schemeClr val="tx1"/>
                </a:solidFill>
              </a:rPr>
              <a:t>Aggregation IE</a:t>
            </a:r>
          </a:p>
          <a:p>
            <a:pPr lvl="2" fontAlgn="ctr">
              <a:buFont typeface="Arial" panose="020B0604020202020204" pitchFamily="34" charset="0"/>
              <a:buChar char="•"/>
            </a:pPr>
            <a:r>
              <a:rPr lang="en-US" sz="1400" dirty="0" smtClean="0">
                <a:solidFill>
                  <a:schemeClr val="tx1"/>
                </a:solidFill>
              </a:rPr>
              <a:t>Used </a:t>
            </a:r>
            <a:r>
              <a:rPr lang="en-US" sz="1400" dirty="0">
                <a:solidFill>
                  <a:schemeClr val="tx1"/>
                </a:solidFill>
              </a:rPr>
              <a:t>in Data Frames</a:t>
            </a:r>
          </a:p>
          <a:p>
            <a:pPr lvl="1" fontAlgn="ctr">
              <a:buFont typeface="Arial" panose="020B0604020202020204" pitchFamily="34" charset="0"/>
              <a:buChar char="•"/>
            </a:pPr>
            <a:r>
              <a:rPr lang="en-US" sz="1400" dirty="0" smtClean="0">
                <a:solidFill>
                  <a:schemeClr val="tx1"/>
                </a:solidFill>
              </a:rPr>
              <a:t>Destination </a:t>
            </a:r>
            <a:r>
              <a:rPr lang="en-US" sz="1400" dirty="0">
                <a:solidFill>
                  <a:schemeClr val="tx1"/>
                </a:solidFill>
              </a:rPr>
              <a:t>Announcement IE</a:t>
            </a:r>
          </a:p>
          <a:p>
            <a:pPr lvl="2" fontAlgn="ctr">
              <a:buFont typeface="Arial" panose="020B0604020202020204" pitchFamily="34" charset="0"/>
              <a:buChar char="•"/>
            </a:pPr>
            <a:r>
              <a:rPr lang="en-US" sz="1400" dirty="0" smtClean="0">
                <a:solidFill>
                  <a:schemeClr val="tx1"/>
                </a:solidFill>
              </a:rPr>
              <a:t>Used </a:t>
            </a:r>
            <a:r>
              <a:rPr lang="en-US" sz="1400" dirty="0">
                <a:solidFill>
                  <a:schemeClr val="tx1"/>
                </a:solidFill>
              </a:rPr>
              <a:t>in a MP Frame sent to the root of the tree</a:t>
            </a:r>
          </a:p>
          <a:p>
            <a:endParaRPr lang="en-US" sz="1400" dirty="0" smtClean="0">
              <a:solidFill>
                <a:schemeClr val="tx1"/>
              </a:solidFill>
            </a:endParaRPr>
          </a:p>
          <a:p>
            <a:r>
              <a:rPr lang="en-US" sz="1400" dirty="0">
                <a:solidFill>
                  <a:schemeClr val="tx1"/>
                </a:solidFill>
              </a:rPr>
              <a:t>Simulation Results</a:t>
            </a:r>
          </a:p>
          <a:p>
            <a:pPr lvl="1" fontAlgn="ctr">
              <a:buFont typeface="Arial" panose="020B0604020202020204" pitchFamily="34" charset="0"/>
              <a:buChar char="•"/>
            </a:pPr>
            <a:r>
              <a:rPr lang="en-US" sz="1400" dirty="0">
                <a:solidFill>
                  <a:schemeClr val="tx1"/>
                </a:solidFill>
              </a:rPr>
              <a:t>SINR used for metric, but flexible to use other </a:t>
            </a:r>
            <a:r>
              <a:rPr lang="en-US" sz="1400" dirty="0" smtClean="0">
                <a:solidFill>
                  <a:schemeClr val="tx1"/>
                </a:solidFill>
              </a:rPr>
              <a:t>metrics</a:t>
            </a:r>
          </a:p>
          <a:p>
            <a:pPr lvl="1" fontAlgn="ctr">
              <a:buFont typeface="Arial" panose="020B0604020202020204" pitchFamily="34" charset="0"/>
              <a:buChar char="•"/>
            </a:pPr>
            <a:r>
              <a:rPr lang="en-US" sz="1400" dirty="0">
                <a:solidFill>
                  <a:schemeClr val="tx1"/>
                </a:solidFill>
              </a:rPr>
              <a:t>Simulations assumed Enhanced Beacons (EB) were transmitted every 2 </a:t>
            </a:r>
            <a:r>
              <a:rPr lang="en-US" sz="1400" dirty="0" smtClean="0">
                <a:solidFill>
                  <a:schemeClr val="tx1"/>
                </a:solidFill>
              </a:rPr>
              <a:t>min</a:t>
            </a:r>
            <a:endParaRPr lang="en-US" sz="1400" dirty="0">
              <a:solidFill>
                <a:schemeClr val="tx1"/>
              </a:solidFill>
            </a:endParaRPr>
          </a:p>
        </p:txBody>
      </p:sp>
    </p:spTree>
    <p:extLst>
      <p:ext uri="{BB962C8B-B14F-4D97-AF65-F5344CB8AC3E}">
        <p14:creationId xmlns:p14="http://schemas.microsoft.com/office/powerpoint/2010/main" val="354835050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3"/>
          <p:cNvSpPr txBox="1">
            <a:spLocks noChangeArrowheads="1"/>
          </p:cNvSpPr>
          <p:nvPr/>
        </p:nvSpPr>
        <p:spPr bwMode="auto">
          <a:xfrm>
            <a:off x="685800" y="692696"/>
            <a:ext cx="7772400" cy="108012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2400" dirty="0"/>
              <a:t>Proposal #2 - doc. # 15-14-0393-02</a:t>
            </a:r>
          </a:p>
          <a:p>
            <a:pPr algn="ctr">
              <a:buSzPct val="100000"/>
              <a:defRPr/>
            </a:pPr>
            <a:r>
              <a:rPr lang="en-US" sz="2400" dirty="0"/>
              <a:t>Sato, N., Fukui, K.</a:t>
            </a:r>
          </a:p>
          <a:p>
            <a:pPr algn="ctr">
              <a:buSzPct val="100000"/>
              <a:defRPr/>
            </a:pPr>
            <a:r>
              <a:rPr lang="en-US" sz="2400" dirty="0"/>
              <a:t>L2R Final Proposal</a:t>
            </a:r>
          </a:p>
        </p:txBody>
      </p:sp>
      <p:sp>
        <p:nvSpPr>
          <p:cNvPr id="4" name="Rectangle 4"/>
          <p:cNvSpPr>
            <a:spLocks noChangeArrowheads="1"/>
          </p:cNvSpPr>
          <p:nvPr/>
        </p:nvSpPr>
        <p:spPr bwMode="auto">
          <a:xfrm>
            <a:off x="609600" y="1772816"/>
            <a:ext cx="8077200" cy="470259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r>
              <a:rPr lang="en-US" sz="1400" dirty="0" smtClean="0">
                <a:solidFill>
                  <a:schemeClr val="tx1"/>
                </a:solidFill>
              </a:rPr>
              <a:t>Main </a:t>
            </a:r>
            <a:r>
              <a:rPr lang="en-US" sz="1400" dirty="0">
                <a:solidFill>
                  <a:schemeClr val="tx1"/>
                </a:solidFill>
              </a:rPr>
              <a:t>Topics Covered</a:t>
            </a:r>
          </a:p>
          <a:p>
            <a:pPr lvl="1" fontAlgn="ctr">
              <a:buFont typeface="Arial" panose="020B0604020202020204" pitchFamily="34" charset="0"/>
              <a:buChar char="•"/>
            </a:pPr>
            <a:r>
              <a:rPr lang="en-US" sz="1400" dirty="0" smtClean="0">
                <a:solidFill>
                  <a:schemeClr val="tx1"/>
                </a:solidFill>
              </a:rPr>
              <a:t>Mapping </a:t>
            </a:r>
            <a:r>
              <a:rPr lang="en-US" sz="1400" dirty="0">
                <a:solidFill>
                  <a:schemeClr val="tx1"/>
                </a:solidFill>
              </a:rPr>
              <a:t>to the functional requirements of TGD</a:t>
            </a:r>
          </a:p>
          <a:p>
            <a:pPr lvl="2" fontAlgn="ctr">
              <a:buFont typeface="Arial" panose="020B0604020202020204" pitchFamily="34" charset="0"/>
              <a:buChar char="•"/>
            </a:pPr>
            <a:r>
              <a:rPr lang="en-US" sz="1400" dirty="0" smtClean="0">
                <a:solidFill>
                  <a:schemeClr val="tx1"/>
                </a:solidFill>
              </a:rPr>
              <a:t>Described </a:t>
            </a:r>
            <a:r>
              <a:rPr lang="en-US" sz="1400" dirty="0">
                <a:solidFill>
                  <a:schemeClr val="tx1"/>
                </a:solidFill>
              </a:rPr>
              <a:t>how/where the TGD functional requirements are covered in the proposal</a:t>
            </a:r>
          </a:p>
          <a:p>
            <a:pPr lvl="1" fontAlgn="ctr">
              <a:buFont typeface="Arial" panose="020B0604020202020204" pitchFamily="34" charset="0"/>
              <a:buChar char="•"/>
            </a:pPr>
            <a:r>
              <a:rPr lang="en-US" sz="1400" dirty="0" smtClean="0">
                <a:solidFill>
                  <a:schemeClr val="tx1"/>
                </a:solidFill>
              </a:rPr>
              <a:t>Boot </a:t>
            </a:r>
            <a:r>
              <a:rPr lang="en-US" sz="1400" dirty="0">
                <a:solidFill>
                  <a:schemeClr val="tx1"/>
                </a:solidFill>
              </a:rPr>
              <a:t>strap / key management / security</a:t>
            </a:r>
          </a:p>
          <a:p>
            <a:pPr lvl="2" fontAlgn="ctr">
              <a:buFont typeface="Arial" panose="020B0604020202020204" pitchFamily="34" charset="0"/>
              <a:buChar char="•"/>
            </a:pPr>
            <a:r>
              <a:rPr lang="en-US" sz="1400" dirty="0" smtClean="0">
                <a:solidFill>
                  <a:schemeClr val="tx1"/>
                </a:solidFill>
              </a:rPr>
              <a:t>Bootstrap </a:t>
            </a:r>
            <a:r>
              <a:rPr lang="en-US" sz="1400" dirty="0">
                <a:solidFill>
                  <a:schemeClr val="tx1"/>
                </a:solidFill>
              </a:rPr>
              <a:t>example given</a:t>
            </a:r>
          </a:p>
          <a:p>
            <a:pPr lvl="1" fontAlgn="ctr">
              <a:buFont typeface="Arial" panose="020B0604020202020204" pitchFamily="34" charset="0"/>
              <a:buChar char="•"/>
            </a:pPr>
            <a:r>
              <a:rPr lang="en-US" sz="1400" dirty="0" smtClean="0">
                <a:solidFill>
                  <a:schemeClr val="tx1"/>
                </a:solidFill>
              </a:rPr>
              <a:t>Proposal </a:t>
            </a:r>
            <a:r>
              <a:rPr lang="en-US" sz="1400" dirty="0">
                <a:solidFill>
                  <a:schemeClr val="tx1"/>
                </a:solidFill>
              </a:rPr>
              <a:t>of L2R commands / messages</a:t>
            </a:r>
          </a:p>
          <a:p>
            <a:pPr lvl="2" fontAlgn="ctr">
              <a:buFont typeface="Arial" panose="020B0604020202020204" pitchFamily="34" charset="0"/>
              <a:buChar char="•"/>
            </a:pPr>
            <a:r>
              <a:rPr lang="en-US" sz="1400" dirty="0" smtClean="0">
                <a:solidFill>
                  <a:schemeClr val="tx1"/>
                </a:solidFill>
              </a:rPr>
              <a:t>2 </a:t>
            </a:r>
            <a:r>
              <a:rPr lang="en-US" sz="1400" dirty="0">
                <a:solidFill>
                  <a:schemeClr val="tx1"/>
                </a:solidFill>
              </a:rPr>
              <a:t>step Route Establishment (Re)</a:t>
            </a:r>
          </a:p>
          <a:p>
            <a:pPr lvl="3" fontAlgn="ctr">
              <a:buFont typeface="Arial" panose="020B0604020202020204" pitchFamily="34" charset="0"/>
              <a:buChar char="•"/>
            </a:pPr>
            <a:r>
              <a:rPr lang="en-US" sz="1400" dirty="0" err="1" smtClean="0">
                <a:solidFill>
                  <a:schemeClr val="tx1"/>
                </a:solidFill>
              </a:rPr>
              <a:t>Estab</a:t>
            </a:r>
            <a:r>
              <a:rPr lang="en-US" sz="1400" dirty="0">
                <a:solidFill>
                  <a:schemeClr val="tx1"/>
                </a:solidFill>
              </a:rPr>
              <a:t>. of upward path</a:t>
            </a:r>
          </a:p>
          <a:p>
            <a:pPr lvl="3" fontAlgn="ctr">
              <a:buFont typeface="Arial" panose="020B0604020202020204" pitchFamily="34" charset="0"/>
              <a:buChar char="•"/>
            </a:pPr>
            <a:r>
              <a:rPr lang="en-US" sz="1400" dirty="0" smtClean="0">
                <a:solidFill>
                  <a:schemeClr val="tx1"/>
                </a:solidFill>
              </a:rPr>
              <a:t>Inform </a:t>
            </a:r>
            <a:r>
              <a:rPr lang="en-US" sz="1400" dirty="0">
                <a:solidFill>
                  <a:schemeClr val="tx1"/>
                </a:solidFill>
              </a:rPr>
              <a:t>relation od parent/child to PAN </a:t>
            </a:r>
            <a:r>
              <a:rPr lang="en-US" sz="1400" dirty="0" err="1">
                <a:solidFill>
                  <a:schemeClr val="tx1"/>
                </a:solidFill>
              </a:rPr>
              <a:t>coord</a:t>
            </a:r>
            <a:r>
              <a:rPr lang="en-US" sz="1400" dirty="0">
                <a:solidFill>
                  <a:schemeClr val="tx1"/>
                </a:solidFill>
              </a:rPr>
              <a:t>.</a:t>
            </a:r>
          </a:p>
          <a:p>
            <a:pPr lvl="2" fontAlgn="ctr">
              <a:buFont typeface="Arial" panose="020B0604020202020204" pitchFamily="34" charset="0"/>
              <a:buChar char="•"/>
            </a:pPr>
            <a:r>
              <a:rPr lang="en-US" sz="1400" dirty="0" smtClean="0">
                <a:solidFill>
                  <a:schemeClr val="tx1"/>
                </a:solidFill>
              </a:rPr>
              <a:t>Upward </a:t>
            </a:r>
            <a:r>
              <a:rPr lang="en-US" sz="1400" dirty="0">
                <a:solidFill>
                  <a:schemeClr val="tx1"/>
                </a:solidFill>
              </a:rPr>
              <a:t>Re</a:t>
            </a:r>
          </a:p>
          <a:p>
            <a:pPr lvl="3" fontAlgn="ctr">
              <a:buFont typeface="Arial" panose="020B0604020202020204" pitchFamily="34" charset="0"/>
              <a:buChar char="•"/>
            </a:pPr>
            <a:r>
              <a:rPr lang="en-US" sz="1400" dirty="0" smtClean="0">
                <a:solidFill>
                  <a:schemeClr val="tx1"/>
                </a:solidFill>
              </a:rPr>
              <a:t>All </a:t>
            </a:r>
            <a:r>
              <a:rPr lang="en-US" sz="1400" dirty="0">
                <a:solidFill>
                  <a:schemeClr val="tx1"/>
                </a:solidFill>
              </a:rPr>
              <a:t>nodes broadcast HELLO frame to neighbors, carrying link costs between (outgoing) its neighbor nodes and itself</a:t>
            </a:r>
          </a:p>
          <a:p>
            <a:pPr lvl="3" fontAlgn="ctr">
              <a:buFont typeface="Arial" panose="020B0604020202020204" pitchFamily="34" charset="0"/>
              <a:buChar char="•"/>
            </a:pPr>
            <a:r>
              <a:rPr lang="en-US" sz="1400" dirty="0" smtClean="0">
                <a:solidFill>
                  <a:schemeClr val="tx1"/>
                </a:solidFill>
              </a:rPr>
              <a:t>Receiving </a:t>
            </a:r>
            <a:r>
              <a:rPr lang="en-US" sz="1400" dirty="0">
                <a:solidFill>
                  <a:schemeClr val="tx1"/>
                </a:solidFill>
              </a:rPr>
              <a:t>nodes decide incoming link cost</a:t>
            </a:r>
          </a:p>
          <a:p>
            <a:pPr lvl="3" fontAlgn="ctr">
              <a:buFont typeface="Arial" panose="020B0604020202020204" pitchFamily="34" charset="0"/>
              <a:buChar char="•"/>
            </a:pPr>
            <a:r>
              <a:rPr lang="en-US" sz="1400" dirty="0">
                <a:solidFill>
                  <a:schemeClr val="tx1"/>
                </a:solidFill>
              </a:rPr>
              <a:t>Mutual out/in link cost is then decided by each device. Path cost to the root is calculated by adding link cost and announced to the neighbors. Choosing the lowest path cost, the parent is </a:t>
            </a:r>
            <a:r>
              <a:rPr lang="en-US" sz="1400" dirty="0" smtClean="0">
                <a:solidFill>
                  <a:schemeClr val="tx1"/>
                </a:solidFill>
              </a:rPr>
              <a:t>decided</a:t>
            </a:r>
          </a:p>
          <a:p>
            <a:pPr lvl="2" fontAlgn="ctr">
              <a:buFont typeface="Arial" panose="020B0604020202020204" pitchFamily="34" charset="0"/>
              <a:buChar char="•"/>
            </a:pPr>
            <a:r>
              <a:rPr lang="en-US" sz="1400" dirty="0" smtClean="0">
                <a:solidFill>
                  <a:schemeClr val="tx1"/>
                </a:solidFill>
              </a:rPr>
              <a:t>Downward </a:t>
            </a:r>
            <a:r>
              <a:rPr lang="en-US" sz="1400" dirty="0" smtClean="0">
                <a:solidFill>
                  <a:schemeClr val="tx1"/>
                </a:solidFill>
              </a:rPr>
              <a:t>Re</a:t>
            </a:r>
          </a:p>
          <a:p>
            <a:pPr lvl="3" fontAlgn="ctr">
              <a:buFont typeface="Arial" panose="020B0604020202020204" pitchFamily="34" charset="0"/>
              <a:buChar char="•"/>
            </a:pPr>
            <a:r>
              <a:rPr lang="en-US" sz="1400" dirty="0">
                <a:solidFill>
                  <a:schemeClr val="tx1"/>
                </a:solidFill>
              </a:rPr>
              <a:t>Each node starts to send RREC (route record) frame to its parent node periodically after upward routing is established. </a:t>
            </a:r>
            <a:r>
              <a:rPr lang="en-US" sz="1400" dirty="0">
                <a:solidFill>
                  <a:schemeClr val="tx1"/>
                </a:solidFill>
              </a:rPr>
              <a:t>RREC contains relationship of parent and </a:t>
            </a:r>
            <a:r>
              <a:rPr lang="en-US" sz="1400" dirty="0" smtClean="0">
                <a:solidFill>
                  <a:schemeClr val="tx1"/>
                </a:solidFill>
              </a:rPr>
              <a:t>child</a:t>
            </a:r>
            <a:endParaRPr lang="en-US" sz="1400" dirty="0">
              <a:solidFill>
                <a:schemeClr val="tx1"/>
              </a:solidFill>
            </a:endParaRPr>
          </a:p>
          <a:p>
            <a:pPr lvl="3" fontAlgn="ctr">
              <a:buFont typeface="Arial" panose="020B0604020202020204" pitchFamily="34" charset="0"/>
              <a:buChar char="•"/>
            </a:pPr>
            <a:r>
              <a:rPr lang="en-US" sz="1400" dirty="0">
                <a:solidFill>
                  <a:schemeClr val="tx1"/>
                </a:solidFill>
              </a:rPr>
              <a:t>PAN coordinator can get all of parent-child relationship info from the network by RREC. </a:t>
            </a:r>
            <a:r>
              <a:rPr lang="en-US" sz="1400" dirty="0">
                <a:solidFill>
                  <a:schemeClr val="tx1"/>
                </a:solidFill>
              </a:rPr>
              <a:t>PAN coordinator sends a frame  using source routing for downward </a:t>
            </a:r>
            <a:r>
              <a:rPr lang="en-US" sz="1400" dirty="0" smtClean="0">
                <a:solidFill>
                  <a:schemeClr val="tx1"/>
                </a:solidFill>
              </a:rPr>
              <a:t>transmission</a:t>
            </a:r>
            <a:endParaRPr lang="en-US" sz="1400" dirty="0">
              <a:solidFill>
                <a:schemeClr val="tx1"/>
              </a:solidFill>
            </a:endParaRPr>
          </a:p>
          <a:p>
            <a:pPr lvl="2" fontAlgn="ctr">
              <a:buFont typeface="Arial" panose="020B0604020202020204" pitchFamily="34" charset="0"/>
              <a:buChar char="•"/>
            </a:pPr>
            <a:endParaRPr lang="en-US" sz="1400" dirty="0" smtClean="0">
              <a:solidFill>
                <a:schemeClr val="tx1"/>
              </a:solidFill>
            </a:endParaRPr>
          </a:p>
          <a:p>
            <a:pPr marL="514350" lvl="1" indent="0" fontAlgn="ctr"/>
            <a:endParaRPr lang="en-US" sz="1400" dirty="0" smtClean="0">
              <a:solidFill>
                <a:schemeClr val="tx1"/>
              </a:solidFill>
            </a:endParaRPr>
          </a:p>
        </p:txBody>
      </p:sp>
    </p:spTree>
    <p:extLst>
      <p:ext uri="{BB962C8B-B14F-4D97-AF65-F5344CB8AC3E}">
        <p14:creationId xmlns:p14="http://schemas.microsoft.com/office/powerpoint/2010/main" val="342972306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3"/>
          <p:cNvSpPr txBox="1">
            <a:spLocks noChangeArrowheads="1"/>
          </p:cNvSpPr>
          <p:nvPr/>
        </p:nvSpPr>
        <p:spPr bwMode="auto">
          <a:xfrm>
            <a:off x="685800" y="692696"/>
            <a:ext cx="7772400" cy="108012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2400" dirty="0"/>
              <a:t>Proposal #2 - doc. # </a:t>
            </a:r>
            <a:r>
              <a:rPr lang="en-US" sz="2400" dirty="0" smtClean="0"/>
              <a:t>15-14-0393-02 (cont’d.)</a:t>
            </a:r>
            <a:endParaRPr lang="en-US" sz="2400" dirty="0"/>
          </a:p>
          <a:p>
            <a:pPr algn="ctr">
              <a:buSzPct val="100000"/>
              <a:defRPr/>
            </a:pPr>
            <a:r>
              <a:rPr lang="en-US" sz="2400" dirty="0"/>
              <a:t>Sato, N., Fukui, K.</a:t>
            </a:r>
          </a:p>
          <a:p>
            <a:pPr algn="ctr">
              <a:buSzPct val="100000"/>
              <a:defRPr/>
            </a:pPr>
            <a:r>
              <a:rPr lang="en-US" sz="2400" dirty="0"/>
              <a:t>L2R Final Proposal</a:t>
            </a:r>
          </a:p>
        </p:txBody>
      </p:sp>
      <p:sp>
        <p:nvSpPr>
          <p:cNvPr id="4" name="Rectangle 4"/>
          <p:cNvSpPr>
            <a:spLocks noChangeArrowheads="1"/>
          </p:cNvSpPr>
          <p:nvPr/>
        </p:nvSpPr>
        <p:spPr bwMode="auto">
          <a:xfrm>
            <a:off x="609600" y="1772816"/>
            <a:ext cx="8077200" cy="470259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indent="-285750" fontAlgn="ctr"/>
            <a:r>
              <a:rPr lang="en-US" sz="1400" dirty="0" smtClean="0">
                <a:solidFill>
                  <a:schemeClr val="tx1"/>
                </a:solidFill>
              </a:rPr>
              <a:t>L2R PIBs </a:t>
            </a:r>
            <a:r>
              <a:rPr lang="en-US" sz="1400" dirty="0" smtClean="0">
                <a:solidFill>
                  <a:schemeClr val="tx1"/>
                </a:solidFill>
              </a:rPr>
              <a:t>Needed</a:t>
            </a:r>
            <a:endParaRPr lang="en-US" sz="1400" dirty="0">
              <a:solidFill>
                <a:schemeClr val="tx1"/>
              </a:solidFill>
            </a:endParaRPr>
          </a:p>
          <a:p>
            <a:pPr lvl="1" fontAlgn="ctr">
              <a:buFont typeface="Arial" panose="020B0604020202020204" pitchFamily="34" charset="0"/>
              <a:buChar char="•"/>
            </a:pPr>
            <a:r>
              <a:rPr lang="en-US" sz="1400" dirty="0">
                <a:solidFill>
                  <a:schemeClr val="tx1"/>
                </a:solidFill>
              </a:rPr>
              <a:t>To Support RF </a:t>
            </a:r>
            <a:r>
              <a:rPr lang="en-US" sz="1400" dirty="0" err="1">
                <a:solidFill>
                  <a:schemeClr val="tx1"/>
                </a:solidFill>
              </a:rPr>
              <a:t>Tx</a:t>
            </a:r>
            <a:r>
              <a:rPr lang="en-US" sz="1400" dirty="0">
                <a:solidFill>
                  <a:schemeClr val="tx1"/>
                </a:solidFill>
              </a:rPr>
              <a:t> Power Control</a:t>
            </a:r>
          </a:p>
          <a:p>
            <a:pPr lvl="2" fontAlgn="ctr">
              <a:buFont typeface="Arial" panose="020B0604020202020204" pitchFamily="34" charset="0"/>
              <a:buChar char="•"/>
            </a:pPr>
            <a:r>
              <a:rPr lang="en-US" sz="1400" dirty="0">
                <a:solidFill>
                  <a:schemeClr val="tx1"/>
                </a:solidFill>
              </a:rPr>
              <a:t>Add "Number of neighbor" PIB</a:t>
            </a:r>
          </a:p>
          <a:p>
            <a:pPr lvl="2" fontAlgn="ctr">
              <a:buFont typeface="Arial" panose="020B0604020202020204" pitchFamily="34" charset="0"/>
              <a:buChar char="•"/>
            </a:pPr>
            <a:r>
              <a:rPr lang="en-US" sz="1400" dirty="0">
                <a:solidFill>
                  <a:schemeClr val="tx1"/>
                </a:solidFill>
              </a:rPr>
              <a:t>Add "Transmit Power" metric</a:t>
            </a:r>
          </a:p>
          <a:p>
            <a:pPr lvl="1" fontAlgn="ctr">
              <a:buFont typeface="Arial" panose="020B0604020202020204" pitchFamily="34" charset="0"/>
              <a:buChar char="•"/>
            </a:pPr>
            <a:r>
              <a:rPr lang="en-US" sz="1400" dirty="0" smtClean="0">
                <a:solidFill>
                  <a:schemeClr val="tx1"/>
                </a:solidFill>
              </a:rPr>
              <a:t>To </a:t>
            </a:r>
            <a:r>
              <a:rPr lang="en-US" sz="1400" dirty="0">
                <a:solidFill>
                  <a:schemeClr val="tx1"/>
                </a:solidFill>
              </a:rPr>
              <a:t>Support </a:t>
            </a:r>
            <a:r>
              <a:rPr lang="en-US" sz="1400" dirty="0" smtClean="0">
                <a:solidFill>
                  <a:schemeClr val="tx1"/>
                </a:solidFill>
              </a:rPr>
              <a:t>Frequency Agility</a:t>
            </a:r>
            <a:endParaRPr lang="en-US" sz="1400" dirty="0">
              <a:solidFill>
                <a:schemeClr val="tx1"/>
              </a:solidFill>
            </a:endParaRPr>
          </a:p>
          <a:p>
            <a:pPr lvl="2" fontAlgn="ctr">
              <a:buFont typeface="Arial" panose="020B0604020202020204" pitchFamily="34" charset="0"/>
              <a:buChar char="•"/>
            </a:pPr>
            <a:r>
              <a:rPr lang="en-US" sz="1400" dirty="0">
                <a:solidFill>
                  <a:schemeClr val="tx1"/>
                </a:solidFill>
              </a:rPr>
              <a:t>Add </a:t>
            </a:r>
            <a:r>
              <a:rPr lang="en-US" sz="1400" dirty="0" smtClean="0">
                <a:solidFill>
                  <a:schemeClr val="tx1"/>
                </a:solidFill>
              </a:rPr>
              <a:t>PAN </a:t>
            </a:r>
            <a:r>
              <a:rPr lang="en-US" sz="1400" dirty="0">
                <a:solidFill>
                  <a:schemeClr val="tx1"/>
                </a:solidFill>
              </a:rPr>
              <a:t>busy on  </a:t>
            </a:r>
            <a:r>
              <a:rPr lang="en-US" sz="1400" dirty="0" smtClean="0">
                <a:solidFill>
                  <a:schemeClr val="tx1"/>
                </a:solidFill>
              </a:rPr>
              <a:t>channel</a:t>
            </a:r>
          </a:p>
          <a:p>
            <a:pPr lvl="2" fontAlgn="ctr">
              <a:buFont typeface="Arial" panose="020B0604020202020204" pitchFamily="34" charset="0"/>
              <a:buChar char="•"/>
            </a:pPr>
            <a:r>
              <a:rPr lang="en-US" sz="1400" dirty="0" smtClean="0">
                <a:solidFill>
                  <a:schemeClr val="tx1"/>
                </a:solidFill>
              </a:rPr>
              <a:t>Add indication of new channel </a:t>
            </a:r>
            <a:r>
              <a:rPr lang="en-US" sz="1400" dirty="0">
                <a:solidFill>
                  <a:schemeClr val="tx1"/>
                </a:solidFill>
              </a:rPr>
              <a:t>and when to </a:t>
            </a:r>
            <a:r>
              <a:rPr lang="en-US" sz="1400" dirty="0" smtClean="0">
                <a:solidFill>
                  <a:schemeClr val="tx1"/>
                </a:solidFill>
              </a:rPr>
              <a:t>all nodes</a:t>
            </a:r>
            <a:endParaRPr lang="en-US" sz="1400" dirty="0">
              <a:solidFill>
                <a:schemeClr val="tx1"/>
              </a:solidFill>
            </a:endParaRPr>
          </a:p>
          <a:p>
            <a:pPr lvl="1" fontAlgn="ctr">
              <a:buFont typeface="Arial" panose="020B0604020202020204" pitchFamily="34" charset="0"/>
              <a:buChar char="•"/>
            </a:pPr>
            <a:r>
              <a:rPr lang="en-US" sz="1400" dirty="0">
                <a:solidFill>
                  <a:schemeClr val="tx1"/>
                </a:solidFill>
              </a:rPr>
              <a:t>Broadcast/Multicast</a:t>
            </a:r>
          </a:p>
          <a:p>
            <a:pPr lvl="2" fontAlgn="ctr">
              <a:buFont typeface="Arial" panose="020B0604020202020204" pitchFamily="34" charset="0"/>
              <a:buChar char="•"/>
            </a:pPr>
            <a:r>
              <a:rPr lang="en-US" sz="1400" dirty="0">
                <a:solidFill>
                  <a:schemeClr val="tx1"/>
                </a:solidFill>
              </a:rPr>
              <a:t>Rate control and jitter adjustment needed due to flooding of networks</a:t>
            </a:r>
          </a:p>
          <a:p>
            <a:pPr lvl="1" fontAlgn="ctr">
              <a:buFont typeface="Arial" panose="020B0604020202020204" pitchFamily="34" charset="0"/>
              <a:buChar char="•"/>
            </a:pPr>
            <a:r>
              <a:rPr lang="en-US" sz="1400" dirty="0">
                <a:solidFill>
                  <a:schemeClr val="tx1"/>
                </a:solidFill>
              </a:rPr>
              <a:t>Multicast</a:t>
            </a:r>
          </a:p>
          <a:p>
            <a:pPr lvl="2" fontAlgn="ctr">
              <a:buFont typeface="Arial" panose="020B0604020202020204" pitchFamily="34" charset="0"/>
              <a:buChar char="•"/>
            </a:pPr>
            <a:r>
              <a:rPr lang="en-US" sz="1400" dirty="0">
                <a:solidFill>
                  <a:schemeClr val="tx1"/>
                </a:solidFill>
              </a:rPr>
              <a:t>App. layer filtering by group id for flooding</a:t>
            </a:r>
          </a:p>
          <a:p>
            <a:endParaRPr lang="en-US" sz="1400" dirty="0" smtClean="0">
              <a:solidFill>
                <a:schemeClr val="tx1"/>
              </a:solidFill>
            </a:endParaRPr>
          </a:p>
          <a:p>
            <a:r>
              <a:rPr lang="en-US" sz="1400" dirty="0" smtClean="0">
                <a:solidFill>
                  <a:schemeClr val="tx1"/>
                </a:solidFill>
              </a:rPr>
              <a:t>Outline </a:t>
            </a:r>
            <a:r>
              <a:rPr lang="en-US" sz="1400" dirty="0">
                <a:solidFill>
                  <a:schemeClr val="tx1"/>
                </a:solidFill>
              </a:rPr>
              <a:t>of multiple subnets operation</a:t>
            </a:r>
          </a:p>
          <a:p>
            <a:pPr lvl="1" fontAlgn="ctr">
              <a:buFont typeface="Arial" panose="020B0604020202020204" pitchFamily="34" charset="0"/>
              <a:buChar char="•"/>
            </a:pPr>
            <a:r>
              <a:rPr lang="en-US" sz="1400" dirty="0">
                <a:solidFill>
                  <a:schemeClr val="tx1"/>
                </a:solidFill>
              </a:rPr>
              <a:t>Instance ID and individual path cost is needed for each instance</a:t>
            </a:r>
          </a:p>
          <a:p>
            <a:endParaRPr lang="en-US" sz="1400" dirty="0" smtClean="0">
              <a:solidFill>
                <a:schemeClr val="tx1"/>
              </a:solidFill>
            </a:endParaRPr>
          </a:p>
          <a:p>
            <a:r>
              <a:rPr lang="en-US" sz="1400" dirty="0" smtClean="0">
                <a:solidFill>
                  <a:schemeClr val="tx1"/>
                </a:solidFill>
              </a:rPr>
              <a:t>Routing </a:t>
            </a:r>
            <a:r>
              <a:rPr lang="en-US" sz="1400" dirty="0">
                <a:solidFill>
                  <a:schemeClr val="tx1"/>
                </a:solidFill>
              </a:rPr>
              <a:t>protocol operation details</a:t>
            </a:r>
          </a:p>
          <a:p>
            <a:pPr lvl="1" fontAlgn="ctr">
              <a:buFont typeface="Arial" panose="020B0604020202020204" pitchFamily="34" charset="0"/>
              <a:buChar char="•"/>
            </a:pPr>
            <a:r>
              <a:rPr lang="en-US" sz="1400" dirty="0">
                <a:solidFill>
                  <a:schemeClr val="tx1"/>
                </a:solidFill>
              </a:rPr>
              <a:t>New Payload Group ID "L2R IE" needed for L2R</a:t>
            </a:r>
          </a:p>
          <a:p>
            <a:pPr lvl="1" fontAlgn="ctr">
              <a:buFont typeface="Arial" panose="020B0604020202020204" pitchFamily="34" charset="0"/>
              <a:buChar char="•"/>
            </a:pPr>
            <a:r>
              <a:rPr lang="en-US" sz="1400" dirty="0">
                <a:solidFill>
                  <a:schemeClr val="tx1"/>
                </a:solidFill>
              </a:rPr>
              <a:t>Format same as Nested IE for MLME IE</a:t>
            </a:r>
          </a:p>
          <a:p>
            <a:pPr lvl="1" fontAlgn="ctr">
              <a:buFont typeface="Arial" panose="020B0604020202020204" pitchFamily="34" charset="0"/>
              <a:buChar char="•"/>
            </a:pPr>
            <a:r>
              <a:rPr lang="en-US" sz="1400" dirty="0">
                <a:solidFill>
                  <a:schemeClr val="tx1"/>
                </a:solidFill>
              </a:rPr>
              <a:t>Need to define Nested IE for each frame </a:t>
            </a:r>
            <a:r>
              <a:rPr lang="en-US" sz="1400" dirty="0" smtClean="0">
                <a:solidFill>
                  <a:schemeClr val="tx1"/>
                </a:solidFill>
              </a:rPr>
              <a:t>type (commands </a:t>
            </a:r>
            <a:r>
              <a:rPr lang="en-US" sz="1400" dirty="0">
                <a:solidFill>
                  <a:schemeClr val="tx1"/>
                </a:solidFill>
              </a:rPr>
              <a:t>or data frame)</a:t>
            </a:r>
          </a:p>
          <a:p>
            <a:pPr lvl="1" fontAlgn="ctr">
              <a:buFont typeface="Arial" panose="020B0604020202020204" pitchFamily="34" charset="0"/>
              <a:buChar char="•"/>
            </a:pPr>
            <a:r>
              <a:rPr lang="en-US" sz="1400" dirty="0">
                <a:solidFill>
                  <a:schemeClr val="tx1"/>
                </a:solidFill>
              </a:rPr>
              <a:t>L2R IE Header (HDR) field </a:t>
            </a:r>
            <a:r>
              <a:rPr lang="en-US" sz="1400" dirty="0" smtClean="0">
                <a:solidFill>
                  <a:schemeClr val="tx1"/>
                </a:solidFill>
              </a:rPr>
              <a:t>described</a:t>
            </a:r>
          </a:p>
          <a:p>
            <a:pPr lvl="2" fontAlgn="ctr">
              <a:buFont typeface="Arial" panose="020B0604020202020204" pitchFamily="34" charset="0"/>
              <a:buChar char="•"/>
            </a:pPr>
            <a:r>
              <a:rPr lang="en-US" sz="1400" dirty="0" smtClean="0">
                <a:solidFill>
                  <a:schemeClr val="tx1"/>
                </a:solidFill>
              </a:rPr>
              <a:t>Frame </a:t>
            </a:r>
            <a:r>
              <a:rPr lang="en-US" sz="1400" dirty="0">
                <a:solidFill>
                  <a:schemeClr val="tx1"/>
                </a:solidFill>
              </a:rPr>
              <a:t>Control field and  Sub-ID's for L2R Payload IE </a:t>
            </a:r>
            <a:r>
              <a:rPr lang="en-US" sz="1400" dirty="0" smtClean="0">
                <a:solidFill>
                  <a:schemeClr val="tx1"/>
                </a:solidFill>
              </a:rPr>
              <a:t>given</a:t>
            </a:r>
            <a:endParaRPr lang="en-US" sz="1400" dirty="0">
              <a:solidFill>
                <a:schemeClr val="tx1"/>
              </a:solidFill>
            </a:endParaRPr>
          </a:p>
        </p:txBody>
      </p:sp>
    </p:spTree>
    <p:extLst>
      <p:ext uri="{BB962C8B-B14F-4D97-AF65-F5344CB8AC3E}">
        <p14:creationId xmlns:p14="http://schemas.microsoft.com/office/powerpoint/2010/main" val="218756057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3"/>
          <p:cNvSpPr txBox="1">
            <a:spLocks noChangeArrowheads="1"/>
          </p:cNvSpPr>
          <p:nvPr/>
        </p:nvSpPr>
        <p:spPr bwMode="auto">
          <a:xfrm>
            <a:off x="685800" y="692696"/>
            <a:ext cx="7772400" cy="108012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2400" dirty="0"/>
              <a:t>Proposal #2 - doc. # </a:t>
            </a:r>
            <a:r>
              <a:rPr lang="en-US" sz="2400" dirty="0" smtClean="0"/>
              <a:t>15-14-0393-02 (cont’d.)</a:t>
            </a:r>
            <a:endParaRPr lang="en-US" sz="2400" dirty="0"/>
          </a:p>
          <a:p>
            <a:pPr algn="ctr">
              <a:buSzPct val="100000"/>
              <a:defRPr/>
            </a:pPr>
            <a:r>
              <a:rPr lang="en-US" sz="2400" dirty="0"/>
              <a:t>Sato, N., Fukui, K.</a:t>
            </a:r>
          </a:p>
          <a:p>
            <a:pPr algn="ctr">
              <a:buSzPct val="100000"/>
              <a:defRPr/>
            </a:pPr>
            <a:r>
              <a:rPr lang="en-US" sz="2400" dirty="0"/>
              <a:t>L2R Final Proposal</a:t>
            </a:r>
          </a:p>
        </p:txBody>
      </p:sp>
      <p:sp>
        <p:nvSpPr>
          <p:cNvPr id="4" name="Rectangle 4"/>
          <p:cNvSpPr>
            <a:spLocks noChangeArrowheads="1"/>
          </p:cNvSpPr>
          <p:nvPr/>
        </p:nvSpPr>
        <p:spPr bwMode="auto">
          <a:xfrm>
            <a:off x="609600" y="1772816"/>
            <a:ext cx="8077200" cy="470259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r>
              <a:rPr lang="en-US" sz="1400" dirty="0" smtClean="0">
                <a:solidFill>
                  <a:schemeClr val="tx1"/>
                </a:solidFill>
              </a:rPr>
              <a:t>Routing </a:t>
            </a:r>
            <a:r>
              <a:rPr lang="en-US" sz="1400" dirty="0">
                <a:solidFill>
                  <a:schemeClr val="tx1"/>
                </a:solidFill>
              </a:rPr>
              <a:t>protocol operation </a:t>
            </a:r>
            <a:r>
              <a:rPr lang="en-US" sz="1400" dirty="0" smtClean="0">
                <a:solidFill>
                  <a:schemeClr val="tx1"/>
                </a:solidFill>
              </a:rPr>
              <a:t>details (cont’d.)</a:t>
            </a:r>
            <a:endParaRPr lang="en-US" sz="1400" dirty="0">
              <a:solidFill>
                <a:schemeClr val="tx1"/>
              </a:solidFill>
            </a:endParaRPr>
          </a:p>
          <a:p>
            <a:pPr lvl="1" fontAlgn="ctr">
              <a:buFont typeface="Arial" panose="020B0604020202020204" pitchFamily="34" charset="0"/>
              <a:buChar char="•"/>
            </a:pPr>
            <a:r>
              <a:rPr lang="en-US" sz="1400" dirty="0">
                <a:solidFill>
                  <a:schemeClr val="tx1"/>
                </a:solidFill>
              </a:rPr>
              <a:t>The following frames were described:</a:t>
            </a:r>
          </a:p>
          <a:p>
            <a:pPr lvl="2" fontAlgn="ctr">
              <a:buFont typeface="Arial" panose="020B0604020202020204" pitchFamily="34" charset="0"/>
              <a:buChar char="•"/>
            </a:pPr>
            <a:r>
              <a:rPr lang="en-US" sz="1400" dirty="0">
                <a:solidFill>
                  <a:schemeClr val="tx1"/>
                </a:solidFill>
              </a:rPr>
              <a:t>Data (upward, downward) Frames</a:t>
            </a:r>
          </a:p>
          <a:p>
            <a:pPr lvl="2" fontAlgn="ctr">
              <a:buFont typeface="Arial" panose="020B0604020202020204" pitchFamily="34" charset="0"/>
              <a:buChar char="•"/>
            </a:pPr>
            <a:r>
              <a:rPr lang="en-US" sz="1400" dirty="0">
                <a:solidFill>
                  <a:schemeClr val="tx1"/>
                </a:solidFill>
              </a:rPr>
              <a:t>End-2-End ACK Frame</a:t>
            </a:r>
          </a:p>
          <a:p>
            <a:pPr lvl="2" fontAlgn="ctr">
              <a:buFont typeface="Arial" panose="020B0604020202020204" pitchFamily="34" charset="0"/>
              <a:buChar char="•"/>
            </a:pPr>
            <a:r>
              <a:rPr lang="en-US" sz="1400" dirty="0">
                <a:solidFill>
                  <a:schemeClr val="tx1"/>
                </a:solidFill>
              </a:rPr>
              <a:t>Hello command Frame</a:t>
            </a:r>
          </a:p>
          <a:p>
            <a:pPr lvl="2" fontAlgn="ctr">
              <a:buFont typeface="Arial" panose="020B0604020202020204" pitchFamily="34" charset="0"/>
              <a:buChar char="•"/>
            </a:pPr>
            <a:r>
              <a:rPr lang="en-US" sz="1400" dirty="0" smtClean="0">
                <a:solidFill>
                  <a:schemeClr val="tx1"/>
                </a:solidFill>
              </a:rPr>
              <a:t>Hello </a:t>
            </a:r>
            <a:r>
              <a:rPr lang="en-US" sz="1400" dirty="0">
                <a:solidFill>
                  <a:schemeClr val="tx1"/>
                </a:solidFill>
              </a:rPr>
              <a:t>Request command Frame</a:t>
            </a:r>
          </a:p>
          <a:p>
            <a:pPr lvl="2" fontAlgn="ctr">
              <a:buFont typeface="Arial" panose="020B0604020202020204" pitchFamily="34" charset="0"/>
              <a:buChar char="•"/>
            </a:pPr>
            <a:r>
              <a:rPr lang="en-US" sz="1400" dirty="0">
                <a:solidFill>
                  <a:schemeClr val="tx1"/>
                </a:solidFill>
              </a:rPr>
              <a:t>Route Record command Frame</a:t>
            </a:r>
          </a:p>
          <a:p>
            <a:pPr lvl="2" fontAlgn="ctr">
              <a:buFont typeface="Arial" panose="020B0604020202020204" pitchFamily="34" charset="0"/>
              <a:buChar char="•"/>
            </a:pPr>
            <a:r>
              <a:rPr lang="en-US" sz="1400" dirty="0">
                <a:solidFill>
                  <a:schemeClr val="tx1"/>
                </a:solidFill>
              </a:rPr>
              <a:t>MGT-request command Frame</a:t>
            </a:r>
          </a:p>
          <a:p>
            <a:pPr lvl="2" fontAlgn="ctr">
              <a:buFont typeface="Arial" panose="020B0604020202020204" pitchFamily="34" charset="0"/>
              <a:buChar char="•"/>
            </a:pPr>
            <a:r>
              <a:rPr lang="en-US" sz="1400" dirty="0">
                <a:solidFill>
                  <a:schemeClr val="tx1"/>
                </a:solidFill>
              </a:rPr>
              <a:t>MGT-response command Frame</a:t>
            </a:r>
          </a:p>
          <a:p>
            <a:pPr lvl="2" fontAlgn="ctr">
              <a:buFont typeface="Arial" panose="020B0604020202020204" pitchFamily="34" charset="0"/>
              <a:buChar char="•"/>
            </a:pPr>
            <a:r>
              <a:rPr lang="en-US" sz="1400" dirty="0">
                <a:solidFill>
                  <a:schemeClr val="tx1"/>
                </a:solidFill>
              </a:rPr>
              <a:t>KMP Relay command </a:t>
            </a:r>
            <a:r>
              <a:rPr lang="en-US" sz="1400" dirty="0" smtClean="0">
                <a:solidFill>
                  <a:schemeClr val="tx1"/>
                </a:solidFill>
              </a:rPr>
              <a:t>Frame</a:t>
            </a:r>
            <a:endParaRPr lang="en-US" sz="1400" dirty="0">
              <a:solidFill>
                <a:schemeClr val="tx1"/>
              </a:solidFill>
            </a:endParaRPr>
          </a:p>
          <a:p>
            <a:pPr lvl="2" fontAlgn="ctr">
              <a:buFont typeface="Arial" panose="020B0604020202020204" pitchFamily="34" charset="0"/>
              <a:buChar char="•"/>
            </a:pPr>
            <a:r>
              <a:rPr lang="en-US" sz="1400" dirty="0">
                <a:solidFill>
                  <a:schemeClr val="tx1"/>
                </a:solidFill>
              </a:rPr>
              <a:t>FA Notification command Frame</a:t>
            </a:r>
          </a:p>
          <a:p>
            <a:pPr lvl="2" fontAlgn="ctr">
              <a:buFont typeface="Arial" panose="020B0604020202020204" pitchFamily="34" charset="0"/>
              <a:buChar char="•"/>
            </a:pPr>
            <a:r>
              <a:rPr lang="en-US" sz="1400" dirty="0">
                <a:solidFill>
                  <a:schemeClr val="tx1"/>
                </a:solidFill>
              </a:rPr>
              <a:t>FA Channel update command Frame</a:t>
            </a:r>
          </a:p>
          <a:p>
            <a:pPr indent="-285750" fontAlgn="ctr"/>
            <a:endParaRPr lang="en-US" sz="1400" dirty="0">
              <a:solidFill>
                <a:schemeClr val="tx1"/>
              </a:solidFill>
            </a:endParaRPr>
          </a:p>
          <a:p>
            <a:r>
              <a:rPr lang="en-US" sz="1400" dirty="0" smtClean="0">
                <a:solidFill>
                  <a:schemeClr val="tx1"/>
                </a:solidFill>
              </a:rPr>
              <a:t>Simulation </a:t>
            </a:r>
            <a:r>
              <a:rPr lang="en-US" sz="1400" dirty="0">
                <a:solidFill>
                  <a:schemeClr val="tx1"/>
                </a:solidFill>
              </a:rPr>
              <a:t>Results</a:t>
            </a:r>
          </a:p>
          <a:p>
            <a:pPr lvl="1" fontAlgn="ctr">
              <a:buFont typeface="Arial" panose="020B0604020202020204" pitchFamily="34" charset="0"/>
              <a:buChar char="•"/>
            </a:pPr>
            <a:r>
              <a:rPr lang="en-US" sz="1400" dirty="0">
                <a:solidFill>
                  <a:schemeClr val="tx1"/>
                </a:solidFill>
              </a:rPr>
              <a:t>Hop Count used for metric, but flexible to use other metrics</a:t>
            </a:r>
          </a:p>
          <a:p>
            <a:pPr lvl="1" fontAlgn="ctr">
              <a:buFont typeface="Arial" panose="020B0604020202020204" pitchFamily="34" charset="0"/>
              <a:buChar char="•"/>
            </a:pPr>
            <a:r>
              <a:rPr lang="en-US" sz="1400" dirty="0" smtClean="0">
                <a:solidFill>
                  <a:schemeClr val="tx1"/>
                </a:solidFill>
              </a:rPr>
              <a:t>Hello </a:t>
            </a:r>
            <a:r>
              <a:rPr lang="en-US" sz="1400" dirty="0">
                <a:solidFill>
                  <a:schemeClr val="tx1"/>
                </a:solidFill>
              </a:rPr>
              <a:t>period of 64 </a:t>
            </a:r>
            <a:r>
              <a:rPr lang="en-US" sz="1400" dirty="0" smtClean="0">
                <a:solidFill>
                  <a:schemeClr val="tx1"/>
                </a:solidFill>
              </a:rPr>
              <a:t>sec</a:t>
            </a:r>
            <a:endParaRPr lang="en-US" sz="1400" dirty="0">
              <a:solidFill>
                <a:schemeClr val="tx1"/>
              </a:solidFill>
            </a:endParaRPr>
          </a:p>
          <a:p>
            <a:pPr lvl="1" fontAlgn="ctr">
              <a:buFont typeface="Arial" panose="020B0604020202020204" pitchFamily="34" charset="0"/>
              <a:buChar char="•"/>
            </a:pPr>
            <a:r>
              <a:rPr lang="en-US" sz="1400" dirty="0" smtClean="0">
                <a:solidFill>
                  <a:schemeClr val="tx1"/>
                </a:solidFill>
              </a:rPr>
              <a:t>Delay </a:t>
            </a:r>
            <a:r>
              <a:rPr lang="en-US" sz="1400" dirty="0">
                <a:solidFill>
                  <a:schemeClr val="tx1"/>
                </a:solidFill>
              </a:rPr>
              <a:t>of forwarding of </a:t>
            </a:r>
            <a:r>
              <a:rPr lang="en-US" sz="1400" dirty="0" smtClean="0">
                <a:solidFill>
                  <a:schemeClr val="tx1"/>
                </a:solidFill>
              </a:rPr>
              <a:t>10 </a:t>
            </a:r>
            <a:r>
              <a:rPr lang="en-US" sz="1400" dirty="0" err="1" smtClean="0">
                <a:solidFill>
                  <a:schemeClr val="tx1"/>
                </a:solidFill>
              </a:rPr>
              <a:t>mSec</a:t>
            </a:r>
            <a:endParaRPr lang="en-US" sz="1400" dirty="0">
              <a:solidFill>
                <a:schemeClr val="tx1"/>
              </a:solidFill>
            </a:endParaRPr>
          </a:p>
        </p:txBody>
      </p:sp>
    </p:spTree>
    <p:extLst>
      <p:ext uri="{BB962C8B-B14F-4D97-AF65-F5344CB8AC3E}">
        <p14:creationId xmlns:p14="http://schemas.microsoft.com/office/powerpoint/2010/main" val="1320994907"/>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3"/>
          <p:cNvSpPr txBox="1">
            <a:spLocks noChangeArrowheads="1"/>
          </p:cNvSpPr>
          <p:nvPr/>
        </p:nvSpPr>
        <p:spPr bwMode="auto">
          <a:xfrm>
            <a:off x="462372" y="692696"/>
            <a:ext cx="8219256" cy="108012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2400" dirty="0" smtClean="0"/>
              <a:t>Proposal #3 </a:t>
            </a:r>
            <a:r>
              <a:rPr lang="en-US" sz="2400" dirty="0"/>
              <a:t>- doc. # 15-14-0401-01</a:t>
            </a:r>
          </a:p>
          <a:p>
            <a:pPr algn="ctr">
              <a:buSzPct val="100000"/>
              <a:defRPr/>
            </a:pPr>
            <a:r>
              <a:rPr lang="en-US" sz="2400" dirty="0" smtClean="0"/>
              <a:t>Joo</a:t>
            </a:r>
            <a:r>
              <a:rPr lang="en-US" sz="2400" dirty="0"/>
              <a:t>, S.-S., et al.</a:t>
            </a:r>
          </a:p>
          <a:p>
            <a:pPr algn="ctr">
              <a:buSzPct val="100000"/>
              <a:defRPr/>
            </a:pPr>
            <a:r>
              <a:rPr lang="en-US" sz="2400" dirty="0"/>
              <a:t>Layer 2 </a:t>
            </a:r>
            <a:r>
              <a:rPr lang="en-US" sz="2400" dirty="0" smtClean="0"/>
              <a:t>Routing Final </a:t>
            </a:r>
            <a:r>
              <a:rPr lang="en-US" sz="2400" dirty="0"/>
              <a:t>Proposal to Call for Contributions</a:t>
            </a:r>
          </a:p>
        </p:txBody>
      </p:sp>
      <p:sp>
        <p:nvSpPr>
          <p:cNvPr id="7" name="Rectangle 4"/>
          <p:cNvSpPr>
            <a:spLocks noChangeArrowheads="1"/>
          </p:cNvSpPr>
          <p:nvPr/>
        </p:nvSpPr>
        <p:spPr bwMode="auto">
          <a:xfrm>
            <a:off x="609600" y="1772816"/>
            <a:ext cx="8077200" cy="470259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r>
              <a:rPr lang="en-US" sz="1400" dirty="0">
                <a:solidFill>
                  <a:schemeClr val="tx1"/>
                </a:solidFill>
              </a:rPr>
              <a:t>Main </a:t>
            </a:r>
            <a:r>
              <a:rPr lang="en-US" sz="1400" dirty="0" smtClean="0">
                <a:solidFill>
                  <a:schemeClr val="tx1"/>
                </a:solidFill>
              </a:rPr>
              <a:t>Topics Covered</a:t>
            </a:r>
            <a:endParaRPr lang="en-US" sz="1400" dirty="0">
              <a:solidFill>
                <a:schemeClr val="tx1"/>
              </a:solidFill>
            </a:endParaRPr>
          </a:p>
          <a:p>
            <a:pPr lvl="1" fontAlgn="ctr">
              <a:buFont typeface="Arial" panose="020B0604020202020204" pitchFamily="34" charset="0"/>
              <a:buChar char="•"/>
            </a:pPr>
            <a:r>
              <a:rPr lang="en-US" sz="1400" dirty="0" smtClean="0">
                <a:solidFill>
                  <a:schemeClr val="tx1"/>
                </a:solidFill>
              </a:rPr>
              <a:t>MAC </a:t>
            </a:r>
            <a:r>
              <a:rPr lang="en-US" sz="1400" dirty="0">
                <a:solidFill>
                  <a:schemeClr val="tx1"/>
                </a:solidFill>
              </a:rPr>
              <a:t>Link Network (MLN)</a:t>
            </a:r>
          </a:p>
          <a:p>
            <a:pPr lvl="2" fontAlgn="ctr">
              <a:buFont typeface="Arial" panose="020B0604020202020204" pitchFamily="34" charset="0"/>
              <a:buChar char="•"/>
            </a:pPr>
            <a:r>
              <a:rPr lang="en-US" sz="1400" dirty="0" smtClean="0">
                <a:solidFill>
                  <a:schemeClr val="tx1"/>
                </a:solidFill>
              </a:rPr>
              <a:t>Sub </a:t>
            </a:r>
            <a:r>
              <a:rPr lang="en-US" sz="1400" dirty="0">
                <a:solidFill>
                  <a:schemeClr val="tx1"/>
                </a:solidFill>
              </a:rPr>
              <a:t>layer peer control via</a:t>
            </a:r>
          </a:p>
          <a:p>
            <a:pPr lvl="3" fontAlgn="ctr">
              <a:buFont typeface="Arial" panose="020B0604020202020204" pitchFamily="34" charset="0"/>
              <a:buChar char="•"/>
            </a:pPr>
            <a:r>
              <a:rPr lang="en-US" sz="1400" dirty="0" smtClean="0">
                <a:solidFill>
                  <a:schemeClr val="tx1"/>
                </a:solidFill>
              </a:rPr>
              <a:t>L2R </a:t>
            </a:r>
            <a:r>
              <a:rPr lang="en-US" sz="1400" dirty="0">
                <a:solidFill>
                  <a:schemeClr val="tx1"/>
                </a:solidFill>
              </a:rPr>
              <a:t>IE -header</a:t>
            </a:r>
          </a:p>
          <a:p>
            <a:pPr lvl="3" fontAlgn="ctr">
              <a:buFont typeface="Arial" panose="020B0604020202020204" pitchFamily="34" charset="0"/>
              <a:buChar char="•"/>
            </a:pPr>
            <a:r>
              <a:rPr lang="en-US" sz="1400" dirty="0" smtClean="0">
                <a:solidFill>
                  <a:schemeClr val="tx1"/>
                </a:solidFill>
              </a:rPr>
              <a:t>L2R </a:t>
            </a:r>
            <a:r>
              <a:rPr lang="en-US" sz="1400" dirty="0">
                <a:solidFill>
                  <a:schemeClr val="tx1"/>
                </a:solidFill>
              </a:rPr>
              <a:t>payload IE - payload</a:t>
            </a:r>
          </a:p>
          <a:p>
            <a:pPr lvl="2" fontAlgn="ctr">
              <a:buFont typeface="Arial" panose="020B0604020202020204" pitchFamily="34" charset="0"/>
              <a:buChar char="•"/>
            </a:pPr>
            <a:r>
              <a:rPr lang="en-US" sz="1400" dirty="0" smtClean="0">
                <a:solidFill>
                  <a:schemeClr val="tx1"/>
                </a:solidFill>
              </a:rPr>
              <a:t>Joining</a:t>
            </a:r>
            <a:endParaRPr lang="en-US" sz="1400" dirty="0">
              <a:solidFill>
                <a:schemeClr val="tx1"/>
              </a:solidFill>
            </a:endParaRPr>
          </a:p>
          <a:p>
            <a:pPr lvl="3" fontAlgn="ctr">
              <a:buFont typeface="Arial" panose="020B0604020202020204" pitchFamily="34" charset="0"/>
              <a:buChar char="•"/>
            </a:pPr>
            <a:r>
              <a:rPr lang="en-US" sz="1400" dirty="0" smtClean="0">
                <a:solidFill>
                  <a:schemeClr val="tx1"/>
                </a:solidFill>
              </a:rPr>
              <a:t>Send </a:t>
            </a:r>
            <a:r>
              <a:rPr lang="en-US" sz="1400" dirty="0" err="1">
                <a:solidFill>
                  <a:schemeClr val="tx1"/>
                </a:solidFill>
              </a:rPr>
              <a:t>assoc</a:t>
            </a:r>
            <a:r>
              <a:rPr lang="en-US" sz="1400" dirty="0">
                <a:solidFill>
                  <a:schemeClr val="tx1"/>
                </a:solidFill>
              </a:rPr>
              <a:t> .req. as a cluster root or not</a:t>
            </a:r>
          </a:p>
          <a:p>
            <a:pPr lvl="2" fontAlgn="ctr">
              <a:buFont typeface="Arial" panose="020B0604020202020204" pitchFamily="34" charset="0"/>
              <a:buChar char="•"/>
            </a:pPr>
            <a:r>
              <a:rPr lang="en-US" sz="1400" dirty="0" smtClean="0">
                <a:solidFill>
                  <a:schemeClr val="tx1"/>
                </a:solidFill>
              </a:rPr>
              <a:t>Maintaining </a:t>
            </a:r>
            <a:r>
              <a:rPr lang="en-US" sz="1400" dirty="0">
                <a:solidFill>
                  <a:schemeClr val="tx1"/>
                </a:solidFill>
              </a:rPr>
              <a:t>Layer 2 Routing</a:t>
            </a:r>
          </a:p>
          <a:p>
            <a:pPr lvl="3" fontAlgn="ctr">
              <a:buFont typeface="Arial" panose="020B0604020202020204" pitchFamily="34" charset="0"/>
              <a:buChar char="•"/>
            </a:pPr>
            <a:r>
              <a:rPr lang="en-US" sz="1400" dirty="0" smtClean="0">
                <a:solidFill>
                  <a:schemeClr val="tx1"/>
                </a:solidFill>
              </a:rPr>
              <a:t>maintain </a:t>
            </a:r>
            <a:r>
              <a:rPr lang="en-US" sz="1400" dirty="0">
                <a:solidFill>
                  <a:schemeClr val="tx1"/>
                </a:solidFill>
              </a:rPr>
              <a:t>cluster matrix as PAN coordinator, cluster root router, router</a:t>
            </a:r>
          </a:p>
          <a:p>
            <a:pPr lvl="2" fontAlgn="ctr">
              <a:buFont typeface="Arial" panose="020B0604020202020204" pitchFamily="34" charset="0"/>
              <a:buChar char="•"/>
            </a:pPr>
            <a:r>
              <a:rPr lang="en-US" sz="1400" dirty="0" smtClean="0">
                <a:solidFill>
                  <a:schemeClr val="tx1"/>
                </a:solidFill>
              </a:rPr>
              <a:t>Relies </a:t>
            </a:r>
            <a:r>
              <a:rPr lang="en-US" sz="1400" dirty="0">
                <a:solidFill>
                  <a:schemeClr val="tx1"/>
                </a:solidFill>
              </a:rPr>
              <a:t>on using DSME</a:t>
            </a:r>
          </a:p>
          <a:p>
            <a:pPr lvl="2" fontAlgn="ctr">
              <a:buFont typeface="Arial" panose="020B0604020202020204" pitchFamily="34" charset="0"/>
              <a:buChar char="•"/>
            </a:pPr>
            <a:r>
              <a:rPr lang="en-US" sz="1400" dirty="0" smtClean="0">
                <a:solidFill>
                  <a:schemeClr val="tx1"/>
                </a:solidFill>
              </a:rPr>
              <a:t>Primitives </a:t>
            </a:r>
            <a:r>
              <a:rPr lang="en-US" sz="1400" dirty="0">
                <a:solidFill>
                  <a:schemeClr val="tx1"/>
                </a:solidFill>
              </a:rPr>
              <a:t>added</a:t>
            </a:r>
          </a:p>
          <a:p>
            <a:pPr lvl="3" fontAlgn="ctr">
              <a:buFont typeface="Arial" panose="020B0604020202020204" pitchFamily="34" charset="0"/>
              <a:buChar char="•"/>
            </a:pPr>
            <a:r>
              <a:rPr lang="en-US" sz="1400" dirty="0" smtClean="0">
                <a:solidFill>
                  <a:schemeClr val="tx1"/>
                </a:solidFill>
              </a:rPr>
              <a:t>MLC-LINK-</a:t>
            </a:r>
            <a:r>
              <a:rPr lang="en-US" sz="1400" dirty="0" err="1" smtClean="0">
                <a:solidFill>
                  <a:schemeClr val="tx1"/>
                </a:solidFill>
              </a:rPr>
              <a:t>SETUP.request</a:t>
            </a:r>
            <a:r>
              <a:rPr lang="en-US" sz="1400" dirty="0" smtClean="0">
                <a:solidFill>
                  <a:schemeClr val="tx1"/>
                </a:solidFill>
              </a:rPr>
              <a:t>/indication/response/confirm</a:t>
            </a:r>
            <a:endParaRPr lang="en-US" sz="1400" dirty="0">
              <a:solidFill>
                <a:schemeClr val="tx1"/>
              </a:solidFill>
            </a:endParaRPr>
          </a:p>
          <a:p>
            <a:pPr lvl="3" fontAlgn="ctr">
              <a:buFont typeface="Arial" panose="020B0604020202020204" pitchFamily="34" charset="0"/>
              <a:buChar char="•"/>
            </a:pPr>
            <a:r>
              <a:rPr lang="en-US" sz="1400" dirty="0" smtClean="0">
                <a:solidFill>
                  <a:schemeClr val="tx1"/>
                </a:solidFill>
              </a:rPr>
              <a:t>MLC-LINK-</a:t>
            </a:r>
            <a:r>
              <a:rPr lang="en-US" sz="1400" dirty="0" err="1" smtClean="0">
                <a:solidFill>
                  <a:schemeClr val="tx1"/>
                </a:solidFill>
              </a:rPr>
              <a:t>RELEASE.request</a:t>
            </a:r>
            <a:r>
              <a:rPr lang="en-US" sz="1400" dirty="0" smtClean="0">
                <a:solidFill>
                  <a:schemeClr val="tx1"/>
                </a:solidFill>
              </a:rPr>
              <a:t>/indication/response/confirm</a:t>
            </a:r>
            <a:endParaRPr lang="en-US" sz="1400" dirty="0">
              <a:solidFill>
                <a:schemeClr val="tx1"/>
              </a:solidFill>
            </a:endParaRPr>
          </a:p>
          <a:p>
            <a:pPr lvl="3" fontAlgn="ctr">
              <a:buFont typeface="Arial" panose="020B0604020202020204" pitchFamily="34" charset="0"/>
              <a:buChar char="•"/>
            </a:pPr>
            <a:r>
              <a:rPr lang="en-US" sz="1400" dirty="0" smtClean="0">
                <a:solidFill>
                  <a:schemeClr val="tx1"/>
                </a:solidFill>
              </a:rPr>
              <a:t>MLC-</a:t>
            </a:r>
            <a:r>
              <a:rPr lang="en-US" sz="1400" dirty="0" err="1" smtClean="0">
                <a:solidFill>
                  <a:schemeClr val="tx1"/>
                </a:solidFill>
              </a:rPr>
              <a:t>MANAGEMENT.request</a:t>
            </a:r>
            <a:r>
              <a:rPr lang="en-US" sz="1400" dirty="0" smtClean="0">
                <a:solidFill>
                  <a:schemeClr val="tx1"/>
                </a:solidFill>
              </a:rPr>
              <a:t>/confirm</a:t>
            </a:r>
            <a:endParaRPr lang="en-US" sz="1400" dirty="0">
              <a:solidFill>
                <a:schemeClr val="tx1"/>
              </a:solidFill>
            </a:endParaRPr>
          </a:p>
          <a:p>
            <a:pPr lvl="2" fontAlgn="ctr">
              <a:buFont typeface="Arial" panose="020B0604020202020204" pitchFamily="34" charset="0"/>
              <a:buChar char="•"/>
            </a:pPr>
            <a:r>
              <a:rPr lang="en-US" sz="1400" dirty="0" smtClean="0">
                <a:solidFill>
                  <a:schemeClr val="tx1"/>
                </a:solidFill>
              </a:rPr>
              <a:t>L2R </a:t>
            </a:r>
            <a:r>
              <a:rPr lang="en-US" sz="1400" dirty="0">
                <a:solidFill>
                  <a:schemeClr val="tx1"/>
                </a:solidFill>
              </a:rPr>
              <a:t>frames</a:t>
            </a:r>
          </a:p>
          <a:p>
            <a:pPr lvl="2" fontAlgn="ctr">
              <a:buFont typeface="Arial" panose="020B0604020202020204" pitchFamily="34" charset="0"/>
              <a:buChar char="•"/>
            </a:pPr>
            <a:r>
              <a:rPr lang="en-US" sz="1400" dirty="0" smtClean="0">
                <a:solidFill>
                  <a:schemeClr val="tx1"/>
                </a:solidFill>
              </a:rPr>
              <a:t>Uses </a:t>
            </a:r>
            <a:r>
              <a:rPr lang="en-US" sz="1400" dirty="0">
                <a:solidFill>
                  <a:schemeClr val="tx1"/>
                </a:solidFill>
              </a:rPr>
              <a:t>payload of MAC Data frame for L2R frames </a:t>
            </a:r>
            <a:endParaRPr lang="en-US" sz="1400" dirty="0" smtClean="0">
              <a:solidFill>
                <a:schemeClr val="tx1"/>
              </a:solidFill>
            </a:endParaRPr>
          </a:p>
          <a:p>
            <a:pPr lvl="1" fontAlgn="ctr">
              <a:buFont typeface="Arial" panose="020B0604020202020204" pitchFamily="34" charset="0"/>
              <a:buChar char="•"/>
            </a:pPr>
            <a:r>
              <a:rPr lang="en-US" sz="1400" dirty="0" smtClean="0">
                <a:solidFill>
                  <a:schemeClr val="tx1"/>
                </a:solidFill>
              </a:rPr>
              <a:t>Tiered </a:t>
            </a:r>
            <a:r>
              <a:rPr lang="en-US" sz="1400" dirty="0">
                <a:solidFill>
                  <a:schemeClr val="tx1"/>
                </a:solidFill>
              </a:rPr>
              <a:t>Cluster-Tree </a:t>
            </a:r>
            <a:r>
              <a:rPr lang="en-US" sz="1400" dirty="0" smtClean="0">
                <a:solidFill>
                  <a:schemeClr val="tx1"/>
                </a:solidFill>
              </a:rPr>
              <a:t>(TCT) concept introduced</a:t>
            </a:r>
          </a:p>
          <a:p>
            <a:pPr lvl="2" fontAlgn="ctr">
              <a:buFont typeface="Arial" panose="020B0604020202020204" pitchFamily="34" charset="0"/>
              <a:buChar char="•"/>
            </a:pPr>
            <a:r>
              <a:rPr lang="en-US" sz="1400" dirty="0" smtClean="0">
                <a:solidFill>
                  <a:schemeClr val="tx1"/>
                </a:solidFill>
              </a:rPr>
              <a:t>Device </a:t>
            </a:r>
            <a:r>
              <a:rPr lang="en-US" sz="1400" dirty="0">
                <a:solidFill>
                  <a:schemeClr val="tx1"/>
                </a:solidFill>
              </a:rPr>
              <a:t>location done via </a:t>
            </a:r>
            <a:r>
              <a:rPr lang="en-US" sz="1400" dirty="0" err="1">
                <a:solidFill>
                  <a:schemeClr val="tx1"/>
                </a:solidFill>
              </a:rPr>
              <a:t>Cskip</a:t>
            </a:r>
            <a:r>
              <a:rPr lang="en-US" sz="1400" dirty="0">
                <a:solidFill>
                  <a:schemeClr val="tx1"/>
                </a:solidFill>
              </a:rPr>
              <a:t> addressing (deprecated by </a:t>
            </a:r>
            <a:r>
              <a:rPr lang="en-US" sz="1400" dirty="0" smtClean="0">
                <a:solidFill>
                  <a:schemeClr val="tx1"/>
                </a:solidFill>
              </a:rPr>
              <a:t>ZigBee)</a:t>
            </a:r>
          </a:p>
          <a:p>
            <a:pPr lvl="2" fontAlgn="ctr">
              <a:buFont typeface="Arial" panose="020B0604020202020204" pitchFamily="34" charset="0"/>
              <a:buChar char="•"/>
            </a:pPr>
            <a:r>
              <a:rPr lang="en-US" sz="1400" dirty="0" smtClean="0">
                <a:solidFill>
                  <a:schemeClr val="tx1"/>
                </a:solidFill>
              </a:rPr>
              <a:t>Uses </a:t>
            </a:r>
            <a:r>
              <a:rPr lang="en-US" sz="1400" dirty="0">
                <a:solidFill>
                  <a:schemeClr val="tx1"/>
                </a:solidFill>
              </a:rPr>
              <a:t>a TCT routing information </a:t>
            </a:r>
            <a:r>
              <a:rPr lang="en-US" sz="1400" dirty="0" smtClean="0">
                <a:solidFill>
                  <a:schemeClr val="tx1"/>
                </a:solidFill>
              </a:rPr>
              <a:t>base</a:t>
            </a:r>
          </a:p>
          <a:p>
            <a:pPr lvl="1" fontAlgn="ctr">
              <a:buFont typeface="Arial" panose="020B0604020202020204" pitchFamily="34" charset="0"/>
              <a:buChar char="•"/>
            </a:pPr>
            <a:r>
              <a:rPr lang="en-US" sz="1400" dirty="0" smtClean="0">
                <a:solidFill>
                  <a:schemeClr val="tx1"/>
                </a:solidFill>
              </a:rPr>
              <a:t>TCT </a:t>
            </a:r>
            <a:r>
              <a:rPr lang="en-US" sz="1400" dirty="0">
                <a:solidFill>
                  <a:schemeClr val="tx1"/>
                </a:solidFill>
              </a:rPr>
              <a:t>Routing Metrics </a:t>
            </a:r>
            <a:r>
              <a:rPr lang="en-US" sz="1400" dirty="0" smtClean="0">
                <a:solidFill>
                  <a:schemeClr val="tx1"/>
                </a:solidFill>
              </a:rPr>
              <a:t>defined</a:t>
            </a:r>
          </a:p>
          <a:p>
            <a:pPr lvl="2" fontAlgn="ctr">
              <a:buFont typeface="Arial" panose="020B0604020202020204" pitchFamily="34" charset="0"/>
              <a:buChar char="•"/>
            </a:pPr>
            <a:r>
              <a:rPr lang="en-US" sz="1400" dirty="0" smtClean="0">
                <a:solidFill>
                  <a:schemeClr val="tx1"/>
                </a:solidFill>
              </a:rPr>
              <a:t>Routing- </a:t>
            </a:r>
            <a:r>
              <a:rPr lang="en-US" sz="1400" dirty="0">
                <a:solidFill>
                  <a:schemeClr val="tx1"/>
                </a:solidFill>
              </a:rPr>
              <a:t>link type, link quality, load </a:t>
            </a:r>
            <a:r>
              <a:rPr lang="en-US" sz="1400" dirty="0" smtClean="0">
                <a:solidFill>
                  <a:schemeClr val="tx1"/>
                </a:solidFill>
              </a:rPr>
              <a:t>balance</a:t>
            </a:r>
          </a:p>
          <a:p>
            <a:pPr lvl="2" fontAlgn="ctr">
              <a:buFont typeface="Arial" panose="020B0604020202020204" pitchFamily="34" charset="0"/>
              <a:buChar char="•"/>
            </a:pPr>
            <a:r>
              <a:rPr lang="en-US" sz="1400" dirty="0" smtClean="0">
                <a:solidFill>
                  <a:schemeClr val="tx1"/>
                </a:solidFill>
              </a:rPr>
              <a:t>Route </a:t>
            </a:r>
            <a:r>
              <a:rPr lang="en-US" sz="1400" dirty="0">
                <a:solidFill>
                  <a:schemeClr val="tx1"/>
                </a:solidFill>
              </a:rPr>
              <a:t>cost calc. - link cost, virtual link cost, route </a:t>
            </a:r>
            <a:r>
              <a:rPr lang="en-US" sz="1400" dirty="0" smtClean="0">
                <a:solidFill>
                  <a:schemeClr val="tx1"/>
                </a:solidFill>
              </a:rPr>
              <a:t>cost</a:t>
            </a:r>
            <a:endParaRPr lang="en-US" sz="1400" dirty="0">
              <a:solidFill>
                <a:schemeClr val="tx1"/>
              </a:solidFill>
            </a:endParaRPr>
          </a:p>
        </p:txBody>
      </p:sp>
    </p:spTree>
    <p:extLst>
      <p:ext uri="{BB962C8B-B14F-4D97-AF65-F5344CB8AC3E}">
        <p14:creationId xmlns:p14="http://schemas.microsoft.com/office/powerpoint/2010/main" val="899546067"/>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17963</TotalTime>
  <Words>1726</Words>
  <Application>Microsoft Office PowerPoint</Application>
  <PresentationFormat>On-screen Show (4:3)</PresentationFormat>
  <Paragraphs>319</Paragraphs>
  <Slides>15</Slides>
  <Notes>15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TG4g SUN Opening Report</dc:title>
  <dc:creator>Phil Beecher</dc:creator>
  <cp:lastModifiedBy>Clinton Powell</cp:lastModifiedBy>
  <cp:revision>1293</cp:revision>
  <cp:lastPrinted>2000-03-07T00:55:37Z</cp:lastPrinted>
  <dcterms:created xsi:type="dcterms:W3CDTF">2010-05-17T03:36:55Z</dcterms:created>
  <dcterms:modified xsi:type="dcterms:W3CDTF">2014-11-04T22:55:56Z</dcterms:modified>
</cp:coreProperties>
</file>