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9" r:id="rId2"/>
    <p:sldId id="258" r:id="rId3"/>
    <p:sldId id="279" r:id="rId4"/>
    <p:sldId id="256" r:id="rId5"/>
    <p:sldId id="260" r:id="rId6"/>
    <p:sldId id="261" r:id="rId7"/>
    <p:sldId id="281" r:id="rId8"/>
    <p:sldId id="264" r:id="rId9"/>
    <p:sldId id="262" r:id="rId10"/>
    <p:sldId id="267" r:id="rId11"/>
    <p:sldId id="269" r:id="rId12"/>
    <p:sldId id="274" r:id="rId13"/>
    <p:sldId id="275" r:id="rId14"/>
    <p:sldId id="282" r:id="rId15"/>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p:scale>
          <a:sx n="75" d="100"/>
          <a:sy n="75" d="100"/>
        </p:scale>
        <p:origin x="-672" y="-702"/>
      </p:cViewPr>
      <p:guideLst>
        <p:guide orient="horz" pos="2160"/>
        <p:guide pos="2880"/>
      </p:guideLst>
    </p:cSldViewPr>
  </p:slideViewPr>
  <p:notesTextViewPr>
    <p:cViewPr>
      <p:scale>
        <a:sx n="1" d="1"/>
        <a:sy n="1" d="1"/>
      </p:scale>
      <p:origin x="0" y="0"/>
    </p:cViewPr>
  </p:notesTextViewPr>
  <p:sorterViewPr>
    <p:cViewPr>
      <p:scale>
        <a:sx n="100" d="100"/>
        <a:sy n="100" d="100"/>
      </p:scale>
      <p:origin x="0" y="260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43444" y="199731"/>
            <a:ext cx="261689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a:t>doc.: IEEE 802.15-&lt;doc#&gt;</a:t>
            </a:r>
          </a:p>
        </p:txBody>
      </p:sp>
      <p:sp>
        <p:nvSpPr>
          <p:cNvPr id="3075" name="Rectangle 3"/>
          <p:cNvSpPr>
            <a:spLocks noGrp="1" noChangeArrowheads="1"/>
          </p:cNvSpPr>
          <p:nvPr>
            <p:ph type="dt" sz="quarter" idx="1"/>
          </p:nvPr>
        </p:nvSpPr>
        <p:spPr bwMode="auto">
          <a:xfrm>
            <a:off x="675427" y="199731"/>
            <a:ext cx="22437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a:t>&lt;month year&gt;</a:t>
            </a:r>
          </a:p>
        </p:txBody>
      </p:sp>
      <p:sp>
        <p:nvSpPr>
          <p:cNvPr id="3076" name="Rectangle 4"/>
          <p:cNvSpPr>
            <a:spLocks noGrp="1" noChangeArrowheads="1"/>
          </p:cNvSpPr>
          <p:nvPr>
            <p:ph type="ftr" sz="quarter" idx="2"/>
          </p:nvPr>
        </p:nvSpPr>
        <p:spPr bwMode="auto">
          <a:xfrm>
            <a:off x="4041767" y="9549025"/>
            <a:ext cx="2095673"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ja-JP"/>
              <a:t>&lt;author&gt;, &lt;company&gt;</a:t>
            </a:r>
          </a:p>
        </p:txBody>
      </p:sp>
      <p:sp>
        <p:nvSpPr>
          <p:cNvPr id="3077" name="Rectangle 5"/>
          <p:cNvSpPr>
            <a:spLocks noGrp="1" noChangeArrowheads="1"/>
          </p:cNvSpPr>
          <p:nvPr>
            <p:ph type="sldNum" sz="quarter" idx="3"/>
          </p:nvPr>
        </p:nvSpPr>
        <p:spPr bwMode="auto">
          <a:xfrm>
            <a:off x="2619978" y="9549025"/>
            <a:ext cx="1346227"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ja-JP"/>
              <a:t>Page </a:t>
            </a:r>
            <a:fld id="{E126E6A5-E688-47A8-A25B-5B2AC4DB0188}" type="slidenum">
              <a:rPr lang="en-US" altLang="ja-JP"/>
              <a:pPr>
                <a:defRPr/>
              </a:pPr>
              <a:t>‹#›</a:t>
            </a:fld>
            <a:endParaRPr lang="en-US" altLang="ja-JP"/>
          </a:p>
        </p:txBody>
      </p:sp>
      <p:sp>
        <p:nvSpPr>
          <p:cNvPr id="7174" name="Line 6"/>
          <p:cNvSpPr>
            <a:spLocks noChangeShapeType="1"/>
          </p:cNvSpPr>
          <p:nvPr/>
        </p:nvSpPr>
        <p:spPr bwMode="auto">
          <a:xfrm>
            <a:off x="673885" y="411800"/>
            <a:ext cx="538799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73885" y="9549026"/>
            <a:ext cx="69084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ja-JP" sz="1200" smtClean="0"/>
              <a:t>Submission</a:t>
            </a:r>
          </a:p>
        </p:txBody>
      </p:sp>
      <p:sp>
        <p:nvSpPr>
          <p:cNvPr id="7176" name="Line 8"/>
          <p:cNvSpPr>
            <a:spLocks noChangeShapeType="1"/>
          </p:cNvSpPr>
          <p:nvPr/>
        </p:nvSpPr>
        <p:spPr bwMode="auto">
          <a:xfrm>
            <a:off x="673885" y="9537211"/>
            <a:ext cx="553757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4156653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67882" y="115346"/>
            <a:ext cx="2734091"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a:t>doc.: IEEE 802.15-&lt;doc#&gt;</a:t>
            </a:r>
          </a:p>
        </p:txBody>
      </p:sp>
      <p:sp>
        <p:nvSpPr>
          <p:cNvPr id="2051" name="Rectangle 3"/>
          <p:cNvSpPr>
            <a:spLocks noGrp="1" noChangeArrowheads="1"/>
          </p:cNvSpPr>
          <p:nvPr>
            <p:ph type="dt" idx="1"/>
          </p:nvPr>
        </p:nvSpPr>
        <p:spPr bwMode="auto">
          <a:xfrm>
            <a:off x="635333" y="115346"/>
            <a:ext cx="265852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a:t>&lt;month year&gt;</a:t>
            </a:r>
          </a:p>
        </p:txBody>
      </p:sp>
      <p:sp>
        <p:nvSpPr>
          <p:cNvPr id="5124"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897485" y="4686752"/>
            <a:ext cx="4940793" cy="44403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2054" name="Rectangle 6"/>
          <p:cNvSpPr>
            <a:spLocks noGrp="1" noChangeArrowheads="1"/>
          </p:cNvSpPr>
          <p:nvPr>
            <p:ph type="ftr" sz="quarter" idx="4"/>
          </p:nvPr>
        </p:nvSpPr>
        <p:spPr bwMode="auto">
          <a:xfrm>
            <a:off x="3663959" y="9552401"/>
            <a:ext cx="243801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ja-JP"/>
              <a:t>&lt;author&gt;, &lt;company&gt;</a:t>
            </a:r>
          </a:p>
        </p:txBody>
      </p:sp>
      <p:sp>
        <p:nvSpPr>
          <p:cNvPr id="2055" name="Rectangle 7"/>
          <p:cNvSpPr>
            <a:spLocks noGrp="1" noChangeArrowheads="1"/>
          </p:cNvSpPr>
          <p:nvPr>
            <p:ph type="sldNum" sz="quarter" idx="5"/>
          </p:nvPr>
        </p:nvSpPr>
        <p:spPr bwMode="auto">
          <a:xfrm>
            <a:off x="2849746" y="9552401"/>
            <a:ext cx="77874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ja-JP"/>
              <a:t>Page </a:t>
            </a:r>
            <a:fld id="{A9782BB7-430D-405A-968A-20F9ED17DBE9}" type="slidenum">
              <a:rPr lang="en-US" altLang="ja-JP"/>
              <a:pPr>
                <a:defRPr/>
              </a:pPr>
              <a:t>‹#›</a:t>
            </a:fld>
            <a:endParaRPr lang="en-US" altLang="ja-JP"/>
          </a:p>
        </p:txBody>
      </p:sp>
      <p:sp>
        <p:nvSpPr>
          <p:cNvPr id="5128" name="Rectangle 8"/>
          <p:cNvSpPr>
            <a:spLocks noChangeArrowheads="1"/>
          </p:cNvSpPr>
          <p:nvPr/>
        </p:nvSpPr>
        <p:spPr bwMode="auto">
          <a:xfrm>
            <a:off x="703184" y="9552401"/>
            <a:ext cx="69084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ja-JP"/>
              <a:t>Submission</a:t>
            </a:r>
          </a:p>
        </p:txBody>
      </p:sp>
      <p:sp>
        <p:nvSpPr>
          <p:cNvPr id="5129" name="Line 9"/>
          <p:cNvSpPr>
            <a:spLocks noChangeShapeType="1"/>
          </p:cNvSpPr>
          <p:nvPr/>
        </p:nvSpPr>
        <p:spPr bwMode="auto">
          <a:xfrm>
            <a:off x="703184" y="9550713"/>
            <a:ext cx="532939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130" name="Line 10"/>
          <p:cNvSpPr>
            <a:spLocks noChangeShapeType="1"/>
          </p:cNvSpPr>
          <p:nvPr/>
        </p:nvSpPr>
        <p:spPr bwMode="auto">
          <a:xfrm>
            <a:off x="629165" y="315601"/>
            <a:ext cx="547743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789058635"/>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ja-JP" sz="1400"/>
              <a:t>doc.: IEEE 802.15-&lt;doc#&gt;</a:t>
            </a:r>
          </a:p>
        </p:txBody>
      </p:sp>
      <p:sp>
        <p:nvSpPr>
          <p:cNvPr id="6147"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ja-JP" sz="1400"/>
              <a:t>&lt;month year&gt;</a:t>
            </a:r>
          </a:p>
        </p:txBody>
      </p:sp>
      <p:sp>
        <p:nvSpPr>
          <p:cNvPr id="614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ltLang="ja-JP"/>
              <a:t>&lt;author&gt;, &lt;company&gt;</a:t>
            </a:r>
          </a:p>
        </p:txBody>
      </p:sp>
      <p:sp>
        <p:nvSpPr>
          <p:cNvPr id="614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ja-JP"/>
              <a:t>Page </a:t>
            </a:r>
            <a:fld id="{6C2B03F5-A674-4C00-86AB-4CD3779BB5E7}" type="slidenum">
              <a:rPr lang="en-US" altLang="ja-JP"/>
              <a:pPr/>
              <a:t>4</a:t>
            </a:fld>
            <a:endParaRPr lang="en-US" altLang="ja-JP"/>
          </a:p>
        </p:txBody>
      </p:sp>
      <p:sp>
        <p:nvSpPr>
          <p:cNvPr id="6150" name="Rectangle 2"/>
          <p:cNvSpPr>
            <a:spLocks noGrp="1" noRot="1" noChangeAspect="1" noChangeArrowheads="1" noTextEdit="1"/>
          </p:cNvSpPr>
          <p:nvPr>
            <p:ph type="sldImg"/>
          </p:nvPr>
        </p:nvSpPr>
        <p:spPr>
          <a:xfrm>
            <a:off x="909638" y="746125"/>
            <a:ext cx="4916487" cy="3687763"/>
          </a:xfrm>
          <a:ln/>
        </p:spPr>
      </p:sp>
      <p:sp>
        <p:nvSpPr>
          <p:cNvPr id="6151" name="Rectangle 3"/>
          <p:cNvSpPr>
            <a:spLocks noGrp="1" noChangeArrowheads="1"/>
          </p:cNvSpPr>
          <p:nvPr>
            <p:ph type="body" idx="1"/>
          </p:nvPr>
        </p:nvSpPr>
        <p:spPr>
          <a:noFill/>
        </p:spPr>
        <p:txBody>
          <a:bodyPr/>
          <a:lstStyle/>
          <a:p>
            <a:endParaRPr lang="ja-JP" altLang="ja-JP"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November 2014</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a:t>Shoichi Kitazawa,ATR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703CBEE4-F28A-4CF0-A452-ED8FF0DDF978}" type="slidenum">
              <a:rPr lang="en-US" altLang="ja-JP"/>
              <a:pPr>
                <a:defRPr/>
              </a:pPr>
              <a:t>‹#›</a:t>
            </a:fld>
            <a:endParaRPr lang="en-US" altLang="ja-JP"/>
          </a:p>
        </p:txBody>
      </p:sp>
    </p:spTree>
    <p:extLst>
      <p:ext uri="{BB962C8B-B14F-4D97-AF65-F5344CB8AC3E}">
        <p14:creationId xmlns:p14="http://schemas.microsoft.com/office/powerpoint/2010/main" val="30309654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November 2014</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a:t>Shoichi Kitazawa,ATR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14EBEAB-AC62-4904-9694-17755FBC9A68}" type="slidenum">
              <a:rPr lang="en-US" altLang="ja-JP"/>
              <a:pPr>
                <a:defRPr/>
              </a:pPr>
              <a:t>‹#›</a:t>
            </a:fld>
            <a:endParaRPr lang="en-US" altLang="ja-JP"/>
          </a:p>
        </p:txBody>
      </p:sp>
    </p:spTree>
    <p:extLst>
      <p:ext uri="{BB962C8B-B14F-4D97-AF65-F5344CB8AC3E}">
        <p14:creationId xmlns:p14="http://schemas.microsoft.com/office/powerpoint/2010/main" val="2655553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85800"/>
            <a:ext cx="1943100" cy="5410200"/>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685800" y="685800"/>
            <a:ext cx="5676900" cy="541020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November 2014</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a:t>Shoichi Kitazawa,ATR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7F0BECB0-714D-465C-B594-ED7C6882E4FC}" type="slidenum">
              <a:rPr lang="en-US" altLang="ja-JP"/>
              <a:pPr>
                <a:defRPr/>
              </a:pPr>
              <a:t>‹#›</a:t>
            </a:fld>
            <a:endParaRPr lang="en-US" altLang="ja-JP"/>
          </a:p>
        </p:txBody>
      </p:sp>
    </p:spTree>
    <p:extLst>
      <p:ext uri="{BB962C8B-B14F-4D97-AF65-F5344CB8AC3E}">
        <p14:creationId xmlns:p14="http://schemas.microsoft.com/office/powerpoint/2010/main" val="36487263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November 2014</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a:t>Shoichi Kitazawa,ATR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1AC1C5F9-EC66-44E5-A76B-A067659E710F}" type="slidenum">
              <a:rPr lang="en-US" altLang="ja-JP"/>
              <a:pPr>
                <a:defRPr/>
              </a:pPr>
              <a:t>‹#›</a:t>
            </a:fld>
            <a:endParaRPr lang="en-US" altLang="ja-JP"/>
          </a:p>
        </p:txBody>
      </p:sp>
    </p:spTree>
    <p:extLst>
      <p:ext uri="{BB962C8B-B14F-4D97-AF65-F5344CB8AC3E}">
        <p14:creationId xmlns:p14="http://schemas.microsoft.com/office/powerpoint/2010/main" val="29883198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November 2014</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a:t>Shoichi Kitazawa,ATR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14D7C10E-ECC1-4E5B-835B-FAC0AFB04A6E}" type="slidenum">
              <a:rPr lang="en-US" altLang="ja-JP"/>
              <a:pPr>
                <a:defRPr/>
              </a:pPr>
              <a:t>‹#›</a:t>
            </a:fld>
            <a:endParaRPr lang="en-US" altLang="ja-JP"/>
          </a:p>
        </p:txBody>
      </p:sp>
    </p:spTree>
    <p:extLst>
      <p:ext uri="{BB962C8B-B14F-4D97-AF65-F5344CB8AC3E}">
        <p14:creationId xmlns:p14="http://schemas.microsoft.com/office/powerpoint/2010/main" val="22180932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November 2014</a:t>
            </a: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a:t>Shoichi Kitazawa,ATR</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9D9359F3-AA72-4910-AF42-4154F8225AA2}" type="slidenum">
              <a:rPr lang="en-US" altLang="ja-JP"/>
              <a:pPr>
                <a:defRPr/>
              </a:pPr>
              <a:t>‹#›</a:t>
            </a:fld>
            <a:endParaRPr lang="en-US" altLang="ja-JP"/>
          </a:p>
        </p:txBody>
      </p:sp>
    </p:spTree>
    <p:extLst>
      <p:ext uri="{BB962C8B-B14F-4D97-AF65-F5344CB8AC3E}">
        <p14:creationId xmlns:p14="http://schemas.microsoft.com/office/powerpoint/2010/main" val="302076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November 2014</a:t>
            </a: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a:t>Shoichi Kitazawa,ATR</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4674BF74-45CF-45DC-861E-D09648E9534B}" type="slidenum">
              <a:rPr lang="en-US" altLang="ja-JP"/>
              <a:pPr>
                <a:defRPr/>
              </a:pPr>
              <a:t>‹#›</a:t>
            </a:fld>
            <a:endParaRPr lang="en-US" altLang="ja-JP"/>
          </a:p>
        </p:txBody>
      </p:sp>
    </p:spTree>
    <p:extLst>
      <p:ext uri="{BB962C8B-B14F-4D97-AF65-F5344CB8AC3E}">
        <p14:creationId xmlns:p14="http://schemas.microsoft.com/office/powerpoint/2010/main" val="38231619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November 2014</a:t>
            </a: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a:t>Shoichi Kitazawa,ATR</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58A5C235-9737-40C4-B2BA-A069E1307544}" type="slidenum">
              <a:rPr lang="en-US" altLang="ja-JP"/>
              <a:pPr>
                <a:defRPr/>
              </a:pPr>
              <a:t>‹#›</a:t>
            </a:fld>
            <a:endParaRPr lang="en-US" altLang="ja-JP"/>
          </a:p>
        </p:txBody>
      </p:sp>
    </p:spTree>
    <p:extLst>
      <p:ext uri="{BB962C8B-B14F-4D97-AF65-F5344CB8AC3E}">
        <p14:creationId xmlns:p14="http://schemas.microsoft.com/office/powerpoint/2010/main" val="2245277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November 2014</a:t>
            </a: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a:t>Shoichi Kitazawa,ATR</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186F059A-8482-4ED1-90B1-A2A9D7BCFAD5}" type="slidenum">
              <a:rPr lang="en-US" altLang="ja-JP"/>
              <a:pPr>
                <a:defRPr/>
              </a:pPr>
              <a:t>‹#›</a:t>
            </a:fld>
            <a:endParaRPr lang="en-US" altLang="ja-JP"/>
          </a:p>
        </p:txBody>
      </p:sp>
    </p:spTree>
    <p:extLst>
      <p:ext uri="{BB962C8B-B14F-4D97-AF65-F5344CB8AC3E}">
        <p14:creationId xmlns:p14="http://schemas.microsoft.com/office/powerpoint/2010/main" val="23307959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November 2014</a:t>
            </a: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a:t>Shoichi Kitazawa,ATR</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D964404B-3440-42E0-8250-BC03C895CBAE}" type="slidenum">
              <a:rPr lang="en-US" altLang="ja-JP"/>
              <a:pPr>
                <a:defRPr/>
              </a:pPr>
              <a:t>‹#›</a:t>
            </a:fld>
            <a:endParaRPr lang="en-US" altLang="ja-JP"/>
          </a:p>
        </p:txBody>
      </p:sp>
    </p:spTree>
    <p:extLst>
      <p:ext uri="{BB962C8B-B14F-4D97-AF65-F5344CB8AC3E}">
        <p14:creationId xmlns:p14="http://schemas.microsoft.com/office/powerpoint/2010/main" val="20459877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November 2014</a:t>
            </a: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a:t>Shoichi Kitazawa,ATR</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1CEEB056-7BDA-4A1D-9FE4-104E93CE22DF}" type="slidenum">
              <a:rPr lang="en-US" altLang="ja-JP"/>
              <a:pPr>
                <a:defRPr/>
              </a:pPr>
              <a:t>‹#›</a:t>
            </a:fld>
            <a:endParaRPr lang="en-US" altLang="ja-JP"/>
          </a:p>
        </p:txBody>
      </p:sp>
    </p:spTree>
    <p:extLst>
      <p:ext uri="{BB962C8B-B14F-4D97-AF65-F5344CB8AC3E}">
        <p14:creationId xmlns:p14="http://schemas.microsoft.com/office/powerpoint/2010/main" val="28502591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ea typeface="ＭＳ Ｐゴシック" charset="-128"/>
              </a:defRPr>
            </a:lvl1pPr>
          </a:lstStyle>
          <a:p>
            <a:pPr>
              <a:defRPr/>
            </a:pPr>
            <a:r>
              <a:rPr lang="en-US" altLang="ja-JP" smtClean="0"/>
              <a:t>November 2014</a:t>
            </a:r>
            <a:endParaRPr lang="en-US" altLang="ja-JP"/>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mtClean="0">
                <a:ea typeface="ＭＳ Ｐゴシック" charset="-128"/>
              </a:defRPr>
            </a:lvl1pPr>
          </a:lstStyle>
          <a:p>
            <a:pPr>
              <a:defRPr/>
            </a:pPr>
            <a:r>
              <a:rPr lang="en-US" altLang="ja-JP"/>
              <a:t>Shoichi Kitazawa,ATR</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ea typeface="ＭＳ Ｐゴシック" charset="-128"/>
              </a:defRPr>
            </a:lvl1pPr>
          </a:lstStyle>
          <a:p>
            <a:pPr>
              <a:defRPr/>
            </a:pPr>
            <a:r>
              <a:rPr lang="en-US" altLang="ja-JP"/>
              <a:t>Slide </a:t>
            </a:r>
            <a:fld id="{F03C0565-685E-4A3F-951A-3DEEB3BFFBF6}" type="slidenum">
              <a:rPr lang="en-US" altLang="ja-JP"/>
              <a:pPr>
                <a:defRPr/>
              </a:pPr>
              <a:t>‹#›</a:t>
            </a:fld>
            <a:endParaRPr lang="en-US" altLang="ja-JP"/>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marL="712788" lvl="4" indent="0" algn="r"/>
            <a:r>
              <a:rPr lang="en-US" altLang="ja-JP" sz="1400" b="1" dirty="0">
                <a:ea typeface="ＭＳ Ｐゴシック" charset="-128"/>
              </a:rPr>
              <a:t>doc.: IEEE </a:t>
            </a:r>
            <a:r>
              <a:rPr lang="en-US" altLang="ja-JP" sz="1400" b="1" dirty="0" smtClean="0">
                <a:ea typeface="ＭＳ Ｐゴシック" charset="-128"/>
              </a:rPr>
              <a:t>802.15-14-0624-00-004s</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ja-JP">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6.xml"/><Relationship Id="rId5" Type="http://schemas.openxmlformats.org/officeDocument/2006/relationships/image" Target="../media/image5.png"/><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6.xml"/><Relationship Id="rId4" Type="http://schemas.openxmlformats.org/officeDocument/2006/relationships/image" Target="../media/image8.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日付プレースホルダー 1"/>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ja-JP" sz="1400" smtClean="0"/>
              <a:t>November 2014</a:t>
            </a:r>
            <a:endParaRPr lang="en-US" altLang="ja-JP" sz="1400"/>
          </a:p>
        </p:txBody>
      </p:sp>
      <p:sp>
        <p:nvSpPr>
          <p:cNvPr id="2051" name="フッター プレースホルダー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ja-JP"/>
              <a:t>Shoichi Kitazawa,ATR</a:t>
            </a:r>
          </a:p>
        </p:txBody>
      </p:sp>
      <p:sp>
        <p:nvSpPr>
          <p:cNvPr id="2052" name="スライド番号プレースホルダー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ja-JP"/>
              <a:t>Slide </a:t>
            </a:r>
            <a:fld id="{98EE2F22-7DEA-4F6A-A16A-60A0C2C07BBA}" type="slidenum">
              <a:rPr lang="en-US" altLang="ja-JP"/>
              <a:pPr/>
              <a:t>1</a:t>
            </a:fld>
            <a:endParaRPr lang="en-US" altLang="ja-JP"/>
          </a:p>
        </p:txBody>
      </p:sp>
      <p:sp>
        <p:nvSpPr>
          <p:cNvPr id="27651" name="Rectangle 3"/>
          <p:cNvSpPr>
            <a:spLocks noChangeArrowheads="1"/>
          </p:cNvSpPr>
          <p:nvPr/>
        </p:nvSpPr>
        <p:spPr bwMode="auto">
          <a:xfrm>
            <a:off x="152400" y="620688"/>
            <a:ext cx="8991600" cy="47346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pPr>
              <a:defRPr/>
            </a:pP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Submission Title: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ja-JP" sz="1600" dirty="0">
                <a:ea typeface="ＭＳ Ｐゴシック" charset="-128"/>
              </a:rPr>
              <a:t>SRM related </a:t>
            </a:r>
            <a:r>
              <a:rPr lang="en-US" altLang="ja-JP" sz="1600" dirty="0" smtClean="0">
                <a:ea typeface="ＭＳ Ｐゴシック" charset="-128"/>
              </a:rPr>
              <a:t>functions </a:t>
            </a:r>
            <a:r>
              <a:rPr lang="en-US" altLang="ja-JP" sz="1600" dirty="0">
                <a:ea typeface="ＭＳ Ｐゴシック" charset="-128"/>
              </a:rPr>
              <a:t>in 802.15.4-2011</a:t>
            </a:r>
            <a:r>
              <a:rPr lang="en-US" altLang="ja-JP" sz="1600" dirty="0" smtClean="0">
                <a:solidFill>
                  <a:schemeClr val="tx2"/>
                </a:solidFill>
                <a:ea typeface="ＭＳ Ｐゴシック" charset="-128"/>
              </a:rPr>
              <a:t>]</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Date Submitted: </a:t>
            </a:r>
            <a:r>
              <a:rPr lang="en-US" altLang="ja-JP" sz="1600" dirty="0" smtClean="0">
                <a:solidFill>
                  <a:schemeClr val="tx2"/>
                </a:solidFill>
                <a:ea typeface="ＭＳ Ｐゴシック" charset="-128"/>
              </a:rPr>
              <a:t>[</a:t>
            </a:r>
            <a:r>
              <a:rPr lang="en-US" altLang="ja-JP" sz="1600" dirty="0" smtClean="0">
                <a:ea typeface="ＭＳ Ｐゴシック" charset="-128"/>
              </a:rPr>
              <a:t>31 October, 2014</a:t>
            </a:r>
            <a:r>
              <a:rPr lang="en-US" altLang="ja-JP" sz="1600" dirty="0" smtClean="0">
                <a:solidFill>
                  <a:schemeClr val="tx2"/>
                </a:solidFill>
                <a:ea typeface="ＭＳ Ｐゴシック" charset="-128"/>
              </a:rPr>
              <a:t>]</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Source:</a:t>
            </a:r>
            <a:r>
              <a:rPr lang="en-US" altLang="ja-JP" sz="1600" dirty="0">
                <a:solidFill>
                  <a:schemeClr val="tx2"/>
                </a:solidFill>
                <a:ea typeface="ＭＳ Ｐゴシック" charset="-128"/>
              </a:rPr>
              <a:t> [Shoichi </a:t>
            </a:r>
            <a:r>
              <a:rPr lang="en-US" altLang="ja-JP" sz="1600" dirty="0" smtClean="0">
                <a:solidFill>
                  <a:schemeClr val="tx2"/>
                </a:solidFill>
                <a:ea typeface="ＭＳ Ｐゴシック" charset="-128"/>
              </a:rPr>
              <a:t>Kitazawa, Masayuki Ariyoshi] </a:t>
            </a:r>
            <a:r>
              <a:rPr lang="en-US" altLang="ja-JP" sz="1600" dirty="0">
                <a:solidFill>
                  <a:schemeClr val="tx2"/>
                </a:solidFill>
                <a:ea typeface="ＭＳ Ｐゴシック" charset="-128"/>
              </a:rPr>
              <a:t>Company [ATR]</a:t>
            </a:r>
          </a:p>
          <a:p>
            <a:pPr>
              <a:defRPr/>
            </a:pPr>
            <a:r>
              <a:rPr lang="en-US" altLang="ja-JP" sz="1600" dirty="0">
                <a:solidFill>
                  <a:schemeClr val="tx2"/>
                </a:solidFill>
                <a:ea typeface="ＭＳ Ｐゴシック" charset="-128"/>
              </a:rPr>
              <a:t>Address [Hikaridai, Seika, Kyoto JAPAN]</a:t>
            </a:r>
          </a:p>
          <a:p>
            <a:pPr>
              <a:defRPr/>
            </a:pPr>
            <a:r>
              <a:rPr lang="en-US" altLang="ja-JP" sz="1600" dirty="0">
                <a:solidFill>
                  <a:schemeClr val="tx2"/>
                </a:solidFill>
                <a:ea typeface="ＭＳ Ｐゴシック" charset="-128"/>
              </a:rPr>
              <a:t>Voice</a:t>
            </a:r>
            <a:r>
              <a:rPr lang="en-US" altLang="ja-JP" sz="1600" dirty="0">
                <a:ea typeface="ＭＳ Ｐゴシック" charset="-128"/>
              </a:rPr>
              <a:t>:[+81-774-95-1565</a:t>
            </a:r>
            <a:r>
              <a:rPr lang="en-US" altLang="ja-JP" sz="1600" dirty="0">
                <a:solidFill>
                  <a:schemeClr val="tx2"/>
                </a:solidFill>
                <a:ea typeface="ＭＳ Ｐゴシック" charset="-128"/>
              </a:rPr>
              <a:t>], FAX: [], E-Mail:[kitazawa@atr.jp]	</a:t>
            </a:r>
          </a:p>
          <a:p>
            <a:pPr>
              <a:spcBef>
                <a:spcPts val="600"/>
              </a:spcBef>
              <a:spcAft>
                <a:spcPts val="600"/>
              </a:spcAft>
              <a:defRPr/>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100"/>
              </a:spcBef>
              <a:spcAft>
                <a:spcPts val="100"/>
              </a:spcAft>
              <a:defRPr/>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ja-JP" sz="1600" dirty="0"/>
              <a:t>Current version of 802.15.4-2011 </a:t>
            </a:r>
            <a:r>
              <a:rPr lang="en-US" altLang="ja-JP" sz="1600" dirty="0" smtClean="0"/>
              <a:t>is </a:t>
            </a:r>
            <a:r>
              <a:rPr lang="en-US" altLang="ja-JP" sz="1600" dirty="0"/>
              <a:t>reviewed for further </a:t>
            </a:r>
            <a:r>
              <a:rPr lang="en-US" altLang="ja-JP" sz="1600" dirty="0" smtClean="0"/>
              <a:t>TG4s discussions</a:t>
            </a:r>
            <a:r>
              <a:rPr lang="en-US" altLang="ja-JP" sz="1600" dirty="0" smtClean="0">
                <a:ea typeface="ＭＳ Ｐゴシック" charset="-128"/>
              </a:rPr>
              <a:t>.</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ja-JP" sz="1600" dirty="0" smtClean="0">
                <a:ea typeface="ＭＳ Ｐゴシック" charset="-128"/>
              </a:rPr>
              <a:t>For discussion</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dirty="0"/>
              <a:t>4.5.4.1 CSMA-CA mechanism</a:t>
            </a:r>
            <a:endParaRPr kumimoji="1" lang="ja-JP" altLang="en-US" dirty="0"/>
          </a:p>
        </p:txBody>
      </p:sp>
      <p:sp>
        <p:nvSpPr>
          <p:cNvPr id="3" name="コンテンツ プレースホルダー 2"/>
          <p:cNvSpPr>
            <a:spLocks noGrp="1"/>
          </p:cNvSpPr>
          <p:nvPr>
            <p:ph idx="1"/>
          </p:nvPr>
        </p:nvSpPr>
        <p:spPr>
          <a:xfrm>
            <a:off x="251520" y="1981200"/>
            <a:ext cx="8640960" cy="4114800"/>
          </a:xfrm>
        </p:spPr>
        <p:txBody>
          <a:bodyPr/>
          <a:lstStyle/>
          <a:p>
            <a:r>
              <a:rPr lang="en-US" altLang="ja-JP" dirty="0" smtClean="0"/>
              <a:t>beacon-enabled PAN</a:t>
            </a:r>
          </a:p>
          <a:p>
            <a:pPr lvl="1"/>
            <a:r>
              <a:rPr lang="en-US" altLang="ja-JP" dirty="0"/>
              <a:t>Beacon-enabled PANs use a slotted CSMA-CA channel access mechanism, where the </a:t>
            </a:r>
            <a:r>
              <a:rPr lang="en-US" altLang="ja-JP" dirty="0" err="1"/>
              <a:t>backoff</a:t>
            </a:r>
            <a:r>
              <a:rPr lang="en-US" altLang="ja-JP" dirty="0"/>
              <a:t> periods</a:t>
            </a:r>
            <a:endParaRPr lang="en-US" altLang="ja-JP" dirty="0" smtClean="0"/>
          </a:p>
          <a:p>
            <a:r>
              <a:rPr lang="en-US" altLang="ja-JP" dirty="0" err="1" smtClean="0"/>
              <a:t>Nonbeacon</a:t>
            </a:r>
            <a:r>
              <a:rPr lang="en-US" altLang="ja-JP" dirty="0" smtClean="0"/>
              <a:t>-enabled PANs</a:t>
            </a:r>
          </a:p>
          <a:p>
            <a:pPr lvl="1"/>
            <a:r>
              <a:rPr lang="en-US" altLang="ja-JP" dirty="0" err="1"/>
              <a:t>Nonbeacon</a:t>
            </a:r>
            <a:r>
              <a:rPr lang="en-US" altLang="ja-JP" dirty="0"/>
              <a:t>-enabled PANs use an </a:t>
            </a:r>
            <a:r>
              <a:rPr lang="en-US" altLang="ja-JP" dirty="0" err="1"/>
              <a:t>unslotted</a:t>
            </a:r>
            <a:r>
              <a:rPr lang="en-US" altLang="ja-JP" dirty="0"/>
              <a:t> CSMA-CA channel access mechanism, </a:t>
            </a:r>
            <a:r>
              <a:rPr lang="en-US" altLang="ja-JP" dirty="0" smtClean="0"/>
              <a:t>as described </a:t>
            </a:r>
            <a:r>
              <a:rPr lang="en-US" altLang="ja-JP" dirty="0"/>
              <a:t>in </a:t>
            </a:r>
            <a:r>
              <a:rPr lang="en-US" altLang="ja-JP" dirty="0" smtClean="0"/>
              <a:t>5.1.1.4</a:t>
            </a:r>
          </a:p>
        </p:txBody>
      </p:sp>
      <p:sp>
        <p:nvSpPr>
          <p:cNvPr id="4" name="日付プレースホルダー 3"/>
          <p:cNvSpPr>
            <a:spLocks noGrp="1"/>
          </p:cNvSpPr>
          <p:nvPr>
            <p:ph type="dt" sz="half" idx="10"/>
          </p:nvPr>
        </p:nvSpPr>
        <p:spPr/>
        <p:txBody>
          <a:bodyPr/>
          <a:lstStyle/>
          <a:p>
            <a:pPr>
              <a:defRPr/>
            </a:pPr>
            <a:r>
              <a:rPr lang="en-US" altLang="ja-JP" smtClean="0"/>
              <a:t>November 2014</a:t>
            </a:r>
            <a:endParaRPr lang="en-US" altLang="ja-JP"/>
          </a:p>
        </p:txBody>
      </p:sp>
      <p:sp>
        <p:nvSpPr>
          <p:cNvPr id="5" name="フッター プレースホルダー 4"/>
          <p:cNvSpPr>
            <a:spLocks noGrp="1"/>
          </p:cNvSpPr>
          <p:nvPr>
            <p:ph type="ftr" sz="quarter" idx="11"/>
          </p:nvPr>
        </p:nvSpPr>
        <p:spPr/>
        <p:txBody>
          <a:bodyPr/>
          <a:lstStyle/>
          <a:p>
            <a:pPr>
              <a:defRPr/>
            </a:pPr>
            <a:r>
              <a:rPr lang="en-US" altLang="ja-JP" smtClean="0"/>
              <a:t>Shoichi Kitazawa,ATR</a:t>
            </a:r>
            <a:endParaRPr lang="en-US" altLang="ja-JP"/>
          </a:p>
        </p:txBody>
      </p:sp>
      <p:sp>
        <p:nvSpPr>
          <p:cNvPr id="6" name="スライド番号プレースホルダー 5"/>
          <p:cNvSpPr>
            <a:spLocks noGrp="1"/>
          </p:cNvSpPr>
          <p:nvPr>
            <p:ph type="sldNum" sz="quarter" idx="12"/>
          </p:nvPr>
        </p:nvSpPr>
        <p:spPr/>
        <p:txBody>
          <a:bodyPr/>
          <a:lstStyle/>
          <a:p>
            <a:pPr>
              <a:defRPr/>
            </a:pPr>
            <a:r>
              <a:rPr lang="en-US" altLang="ja-JP" smtClean="0"/>
              <a:t>Slide </a:t>
            </a:r>
            <a:fld id="{1AC1C5F9-EC66-44E5-A76B-A067659E710F}" type="slidenum">
              <a:rPr lang="en-US" altLang="ja-JP" smtClean="0"/>
              <a:pPr>
                <a:defRPr/>
              </a:pPr>
              <a:t>10</a:t>
            </a:fld>
            <a:endParaRPr lang="en-US" altLang="ja-JP"/>
          </a:p>
        </p:txBody>
      </p:sp>
    </p:spTree>
    <p:extLst>
      <p:ext uri="{BB962C8B-B14F-4D97-AF65-F5344CB8AC3E}">
        <p14:creationId xmlns:p14="http://schemas.microsoft.com/office/powerpoint/2010/main" val="41937525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dirty="0"/>
              <a:t>4.5.4.2 ALOHA mechanism</a:t>
            </a:r>
            <a:endParaRPr kumimoji="1" lang="ja-JP" altLang="en-US" dirty="0"/>
          </a:p>
        </p:txBody>
      </p:sp>
      <p:sp>
        <p:nvSpPr>
          <p:cNvPr id="3" name="コンテンツ プレースホルダー 2"/>
          <p:cNvSpPr>
            <a:spLocks noGrp="1"/>
          </p:cNvSpPr>
          <p:nvPr>
            <p:ph idx="1"/>
          </p:nvPr>
        </p:nvSpPr>
        <p:spPr>
          <a:xfrm>
            <a:off x="251520" y="1981200"/>
            <a:ext cx="8640960" cy="4114800"/>
          </a:xfrm>
        </p:spPr>
        <p:txBody>
          <a:bodyPr/>
          <a:lstStyle/>
          <a:p>
            <a:r>
              <a:rPr lang="en-US" altLang="ja-JP" dirty="0" smtClean="0"/>
              <a:t>a </a:t>
            </a:r>
            <a:r>
              <a:rPr lang="en-US" altLang="ja-JP" dirty="0"/>
              <a:t>device transmits without sensing the medium or waiting for a specific time slot</a:t>
            </a:r>
            <a:r>
              <a:rPr lang="en-US" altLang="ja-JP" dirty="0" smtClean="0"/>
              <a:t>.</a:t>
            </a:r>
          </a:p>
          <a:p>
            <a:r>
              <a:rPr lang="en-US" altLang="ja-JP" dirty="0"/>
              <a:t>The ALOHA mechanism is appropriate for lightly loaded networks</a:t>
            </a:r>
            <a:endParaRPr kumimoji="1" lang="ja-JP" altLang="en-US" dirty="0"/>
          </a:p>
        </p:txBody>
      </p:sp>
      <p:sp>
        <p:nvSpPr>
          <p:cNvPr id="4" name="日付プレースホルダー 3"/>
          <p:cNvSpPr>
            <a:spLocks noGrp="1"/>
          </p:cNvSpPr>
          <p:nvPr>
            <p:ph type="dt" sz="half" idx="10"/>
          </p:nvPr>
        </p:nvSpPr>
        <p:spPr/>
        <p:txBody>
          <a:bodyPr/>
          <a:lstStyle/>
          <a:p>
            <a:pPr>
              <a:defRPr/>
            </a:pPr>
            <a:r>
              <a:rPr lang="en-US" altLang="ja-JP" smtClean="0"/>
              <a:t>November 2014</a:t>
            </a:r>
            <a:endParaRPr lang="en-US" altLang="ja-JP"/>
          </a:p>
        </p:txBody>
      </p:sp>
      <p:sp>
        <p:nvSpPr>
          <p:cNvPr id="5" name="フッター プレースホルダー 4"/>
          <p:cNvSpPr>
            <a:spLocks noGrp="1"/>
          </p:cNvSpPr>
          <p:nvPr>
            <p:ph type="ftr" sz="quarter" idx="11"/>
          </p:nvPr>
        </p:nvSpPr>
        <p:spPr/>
        <p:txBody>
          <a:bodyPr/>
          <a:lstStyle/>
          <a:p>
            <a:pPr>
              <a:defRPr/>
            </a:pPr>
            <a:r>
              <a:rPr lang="en-US" altLang="ja-JP" smtClean="0"/>
              <a:t>Shoichi Kitazawa,ATR</a:t>
            </a:r>
            <a:endParaRPr lang="en-US" altLang="ja-JP"/>
          </a:p>
        </p:txBody>
      </p:sp>
      <p:sp>
        <p:nvSpPr>
          <p:cNvPr id="6" name="スライド番号プレースホルダー 5"/>
          <p:cNvSpPr>
            <a:spLocks noGrp="1"/>
          </p:cNvSpPr>
          <p:nvPr>
            <p:ph type="sldNum" sz="quarter" idx="12"/>
          </p:nvPr>
        </p:nvSpPr>
        <p:spPr/>
        <p:txBody>
          <a:bodyPr/>
          <a:lstStyle/>
          <a:p>
            <a:pPr>
              <a:defRPr/>
            </a:pPr>
            <a:r>
              <a:rPr lang="en-US" altLang="ja-JP" smtClean="0"/>
              <a:t>Slide </a:t>
            </a:r>
            <a:fld id="{1AC1C5F9-EC66-44E5-A76B-A067659E710F}" type="slidenum">
              <a:rPr lang="en-US" altLang="ja-JP" smtClean="0"/>
              <a:pPr>
                <a:defRPr/>
              </a:pPr>
              <a:t>11</a:t>
            </a:fld>
            <a:endParaRPr lang="en-US" altLang="ja-JP"/>
          </a:p>
        </p:txBody>
      </p:sp>
    </p:spTree>
    <p:extLst>
      <p:ext uri="{BB962C8B-B14F-4D97-AF65-F5344CB8AC3E}">
        <p14:creationId xmlns:p14="http://schemas.microsoft.com/office/powerpoint/2010/main" val="22184070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p:cNvSpPr>
            <a:spLocks noGrp="1"/>
          </p:cNvSpPr>
          <p:nvPr>
            <p:ph type="title"/>
          </p:nvPr>
        </p:nvSpPr>
        <p:spPr>
          <a:xfrm>
            <a:off x="685800" y="685800"/>
            <a:ext cx="7772400" cy="599703"/>
          </a:xfrm>
        </p:spPr>
        <p:txBody>
          <a:bodyPr/>
          <a:lstStyle/>
          <a:p>
            <a:r>
              <a:rPr kumimoji="1" lang="en-US" altLang="ja-JP" dirty="0" smtClean="0"/>
              <a:t>MAC Frame</a:t>
            </a:r>
            <a:endParaRPr kumimoji="1" lang="ja-JP" altLang="en-US" dirty="0"/>
          </a:p>
        </p:txBody>
      </p:sp>
      <p:sp>
        <p:nvSpPr>
          <p:cNvPr id="4" name="日付プレースホルダー 3"/>
          <p:cNvSpPr>
            <a:spLocks noGrp="1"/>
          </p:cNvSpPr>
          <p:nvPr>
            <p:ph type="dt" sz="half" idx="10"/>
          </p:nvPr>
        </p:nvSpPr>
        <p:spPr>
          <a:xfrm>
            <a:off x="794400" y="1452611"/>
            <a:ext cx="1600200" cy="212725"/>
          </a:xfrm>
        </p:spPr>
        <p:txBody>
          <a:bodyPr/>
          <a:lstStyle/>
          <a:p>
            <a:pPr>
              <a:defRPr/>
            </a:pPr>
            <a:r>
              <a:rPr lang="en-US" altLang="ja-JP" smtClean="0"/>
              <a:t>November 2014</a:t>
            </a:r>
            <a:endParaRPr lang="en-US" altLang="ja-JP"/>
          </a:p>
        </p:txBody>
      </p:sp>
      <p:sp>
        <p:nvSpPr>
          <p:cNvPr id="5" name="フッター プレースホルダー 4"/>
          <p:cNvSpPr>
            <a:spLocks noGrp="1"/>
          </p:cNvSpPr>
          <p:nvPr>
            <p:ph type="ftr" sz="quarter" idx="11"/>
          </p:nvPr>
        </p:nvSpPr>
        <p:spPr/>
        <p:txBody>
          <a:bodyPr/>
          <a:lstStyle/>
          <a:p>
            <a:pPr>
              <a:defRPr/>
            </a:pPr>
            <a:r>
              <a:rPr lang="en-US" altLang="ja-JP" smtClean="0"/>
              <a:t>Shoichi Kitazawa,ATR</a:t>
            </a:r>
            <a:endParaRPr lang="en-US" altLang="ja-JP"/>
          </a:p>
        </p:txBody>
      </p:sp>
      <p:sp>
        <p:nvSpPr>
          <p:cNvPr id="6" name="スライド番号プレースホルダー 5"/>
          <p:cNvSpPr>
            <a:spLocks noGrp="1"/>
          </p:cNvSpPr>
          <p:nvPr>
            <p:ph type="sldNum" sz="quarter" idx="12"/>
          </p:nvPr>
        </p:nvSpPr>
        <p:spPr/>
        <p:txBody>
          <a:bodyPr/>
          <a:lstStyle/>
          <a:p>
            <a:pPr>
              <a:defRPr/>
            </a:pPr>
            <a:r>
              <a:rPr lang="en-US" altLang="ja-JP" smtClean="0"/>
              <a:t>Slide </a:t>
            </a:r>
            <a:fld id="{1AC1C5F9-EC66-44E5-A76B-A067659E710F}" type="slidenum">
              <a:rPr lang="en-US" altLang="ja-JP" smtClean="0"/>
              <a:pPr>
                <a:defRPr/>
              </a:pPr>
              <a:t>12</a:t>
            </a:fld>
            <a:endParaRPr lang="en-US" altLang="ja-JP"/>
          </a:p>
        </p:txBody>
      </p:sp>
      <p:pic>
        <p:nvPicPr>
          <p:cNvPr id="1536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0357" y="3211395"/>
            <a:ext cx="5400000" cy="133969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solidFill>
                  <a:schemeClr val="tx1"/>
                </a:solidFill>
                <a:prstDash val="solid"/>
                <a:miter lim="800000"/>
                <a:headEnd type="none" w="sm" len="sm"/>
                <a:tailEnd type="none" w="sm" len="sm"/>
              </a14:hiddenLine>
            </a:ext>
          </a:extLst>
        </p:spPr>
      </p:pic>
      <p:pic>
        <p:nvPicPr>
          <p:cNvPr id="15365"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63688" y="4735421"/>
            <a:ext cx="5400000" cy="17354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solidFill>
                  <a:schemeClr val="tx1"/>
                </a:solidFill>
                <a:prstDash val="solid"/>
                <a:miter lim="800000"/>
                <a:headEnd type="none" w="sm" len="sm"/>
                <a:tailEnd type="none" w="sm" len="sm"/>
              </a14:hiddenLine>
            </a:ext>
          </a:extLst>
        </p:spPr>
      </p:pic>
      <p:cxnSp>
        <p:nvCxnSpPr>
          <p:cNvPr id="9" name="直線コネクタ 8"/>
          <p:cNvCxnSpPr/>
          <p:nvPr/>
        </p:nvCxnSpPr>
        <p:spPr bwMode="auto">
          <a:xfrm flipH="1" flipV="1">
            <a:off x="323529" y="4304164"/>
            <a:ext cx="1469956" cy="431257"/>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直線コネクタ 10"/>
          <p:cNvCxnSpPr/>
          <p:nvPr/>
        </p:nvCxnSpPr>
        <p:spPr bwMode="auto">
          <a:xfrm flipV="1">
            <a:off x="2448009" y="4304164"/>
            <a:ext cx="2988087" cy="431257"/>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15366"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8600" y="1368578"/>
            <a:ext cx="2819400" cy="14954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solidFill>
                  <a:schemeClr val="tx1"/>
                </a:solidFill>
                <a:prstDash val="solid"/>
                <a:miter lim="800000"/>
                <a:headEnd type="none" w="sm" len="sm"/>
                <a:tailEnd type="none" w="sm" len="sm"/>
              </a14:hiddenLine>
            </a:ext>
          </a:extLst>
        </p:spPr>
      </p:pic>
      <p:cxnSp>
        <p:nvCxnSpPr>
          <p:cNvPr id="13" name="直線コネクタ 12"/>
          <p:cNvCxnSpPr/>
          <p:nvPr/>
        </p:nvCxnSpPr>
        <p:spPr bwMode="auto">
          <a:xfrm flipV="1">
            <a:off x="263990" y="2864003"/>
            <a:ext cx="0" cy="432048"/>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直線コネクタ 14"/>
          <p:cNvCxnSpPr/>
          <p:nvPr/>
        </p:nvCxnSpPr>
        <p:spPr bwMode="auto">
          <a:xfrm flipV="1">
            <a:off x="736513" y="2864003"/>
            <a:ext cx="1963279" cy="457077"/>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15367" name="Picture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47864" y="1268760"/>
            <a:ext cx="3962400" cy="15906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solidFill>
                  <a:schemeClr val="tx1"/>
                </a:solidFill>
                <a:prstDash val="solid"/>
                <a:miter lim="800000"/>
                <a:headEnd type="none" w="sm" len="sm"/>
                <a:tailEnd type="none" w="sm" len="sm"/>
              </a14:hiddenLine>
            </a:ext>
          </a:extLst>
        </p:spPr>
      </p:pic>
      <p:cxnSp>
        <p:nvCxnSpPr>
          <p:cNvPr id="33" name="直線コネクタ 32"/>
          <p:cNvCxnSpPr/>
          <p:nvPr/>
        </p:nvCxnSpPr>
        <p:spPr bwMode="auto">
          <a:xfrm flipV="1">
            <a:off x="4347424" y="2864003"/>
            <a:ext cx="2816264" cy="432049"/>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5" name="直線コネクタ 34"/>
          <p:cNvCxnSpPr/>
          <p:nvPr/>
        </p:nvCxnSpPr>
        <p:spPr bwMode="auto">
          <a:xfrm flipH="1" flipV="1">
            <a:off x="3347864" y="2859435"/>
            <a:ext cx="267471" cy="431258"/>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2779637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4490" t="12774" r="5278"/>
          <a:stretch/>
        </p:blipFill>
        <p:spPr bwMode="auto">
          <a:xfrm>
            <a:off x="251520" y="1762766"/>
            <a:ext cx="3780000" cy="109017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t="7285"/>
          <a:stretch/>
        </p:blipFill>
        <p:spPr bwMode="auto">
          <a:xfrm>
            <a:off x="4110401" y="1700808"/>
            <a:ext cx="4782079" cy="108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タイトル 1"/>
          <p:cNvSpPr>
            <a:spLocks noGrp="1"/>
          </p:cNvSpPr>
          <p:nvPr>
            <p:ph type="title"/>
          </p:nvPr>
        </p:nvSpPr>
        <p:spPr/>
        <p:txBody>
          <a:bodyPr/>
          <a:lstStyle/>
          <a:p>
            <a:r>
              <a:rPr lang="en-US" altLang="ja-JP" b="1" dirty="0"/>
              <a:t>5.2.2.1 Beacon frame format</a:t>
            </a:r>
            <a:endParaRPr kumimoji="1" lang="ja-JP" altLang="en-US" dirty="0"/>
          </a:p>
        </p:txBody>
      </p:sp>
      <p:sp>
        <p:nvSpPr>
          <p:cNvPr id="3" name="日付プレースホルダー 2"/>
          <p:cNvSpPr>
            <a:spLocks noGrp="1"/>
          </p:cNvSpPr>
          <p:nvPr>
            <p:ph type="dt" sz="half" idx="10"/>
          </p:nvPr>
        </p:nvSpPr>
        <p:spPr/>
        <p:txBody>
          <a:bodyPr/>
          <a:lstStyle/>
          <a:p>
            <a:pPr>
              <a:defRPr/>
            </a:pPr>
            <a:r>
              <a:rPr lang="en-US" altLang="ja-JP" smtClean="0"/>
              <a:t>November 2014</a:t>
            </a:r>
            <a:endParaRPr lang="en-US" altLang="ja-JP"/>
          </a:p>
        </p:txBody>
      </p:sp>
      <p:sp>
        <p:nvSpPr>
          <p:cNvPr id="4" name="フッター プレースホルダー 3"/>
          <p:cNvSpPr>
            <a:spLocks noGrp="1"/>
          </p:cNvSpPr>
          <p:nvPr>
            <p:ph type="ftr" sz="quarter" idx="11"/>
          </p:nvPr>
        </p:nvSpPr>
        <p:spPr/>
        <p:txBody>
          <a:bodyPr/>
          <a:lstStyle/>
          <a:p>
            <a:pPr>
              <a:defRPr/>
            </a:pPr>
            <a:r>
              <a:rPr lang="en-US" altLang="ja-JP" smtClean="0"/>
              <a:t>Shoichi Kitazawa,ATR</a:t>
            </a:r>
            <a:endParaRPr lang="en-US" altLang="ja-JP"/>
          </a:p>
        </p:txBody>
      </p:sp>
      <p:sp>
        <p:nvSpPr>
          <p:cNvPr id="5" name="スライド番号プレースホルダー 4"/>
          <p:cNvSpPr>
            <a:spLocks noGrp="1"/>
          </p:cNvSpPr>
          <p:nvPr>
            <p:ph type="sldNum" sz="quarter" idx="12"/>
          </p:nvPr>
        </p:nvSpPr>
        <p:spPr/>
        <p:txBody>
          <a:bodyPr/>
          <a:lstStyle/>
          <a:p>
            <a:pPr>
              <a:defRPr/>
            </a:pPr>
            <a:r>
              <a:rPr lang="en-US" altLang="ja-JP" smtClean="0"/>
              <a:t>Slide </a:t>
            </a:r>
            <a:fld id="{58A5C235-9737-40C4-B2BA-A069E1307544}" type="slidenum">
              <a:rPr lang="en-US" altLang="ja-JP" smtClean="0"/>
              <a:pPr>
                <a:defRPr/>
              </a:pPr>
              <a:t>13</a:t>
            </a:fld>
            <a:endParaRPr lang="en-US" altLang="ja-JP"/>
          </a:p>
        </p:txBody>
      </p:sp>
      <p:pic>
        <p:nvPicPr>
          <p:cNvPr id="1638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80416" y="3356992"/>
            <a:ext cx="7236000" cy="18705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solidFill>
                  <a:schemeClr val="tx1"/>
                </a:solidFill>
                <a:prstDash val="solid"/>
                <a:miter lim="800000"/>
                <a:headEnd type="none" w="sm" len="sm"/>
                <a:tailEnd type="none" w="sm" len="sm"/>
              </a14:hiddenLine>
            </a:ext>
          </a:extLst>
        </p:spPr>
      </p:pic>
      <p:cxnSp>
        <p:nvCxnSpPr>
          <p:cNvPr id="7" name="直線コネクタ 6"/>
          <p:cNvCxnSpPr/>
          <p:nvPr/>
        </p:nvCxnSpPr>
        <p:spPr bwMode="auto">
          <a:xfrm flipH="1" flipV="1">
            <a:off x="539552" y="2484488"/>
            <a:ext cx="4896544" cy="94451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 name="直線コネクタ 8"/>
          <p:cNvCxnSpPr/>
          <p:nvPr/>
        </p:nvCxnSpPr>
        <p:spPr bwMode="auto">
          <a:xfrm flipH="1" flipV="1">
            <a:off x="3707904" y="2365613"/>
            <a:ext cx="2448272" cy="1160537"/>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直線コネクタ 10"/>
          <p:cNvCxnSpPr/>
          <p:nvPr/>
        </p:nvCxnSpPr>
        <p:spPr bwMode="auto">
          <a:xfrm flipH="1" flipV="1">
            <a:off x="5076056" y="2484488"/>
            <a:ext cx="1080120" cy="94451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 name="直線コネクタ 12"/>
          <p:cNvCxnSpPr/>
          <p:nvPr/>
        </p:nvCxnSpPr>
        <p:spPr bwMode="auto">
          <a:xfrm flipV="1">
            <a:off x="6948264" y="2484488"/>
            <a:ext cx="1008112" cy="94451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0462762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Discussion point and next steps</a:t>
            </a:r>
            <a:endParaRPr kumimoji="1" lang="ja-JP" altLang="en-US" dirty="0"/>
          </a:p>
        </p:txBody>
      </p:sp>
      <p:sp>
        <p:nvSpPr>
          <p:cNvPr id="3" name="コンテンツ プレースホルダー 2"/>
          <p:cNvSpPr>
            <a:spLocks noGrp="1"/>
          </p:cNvSpPr>
          <p:nvPr>
            <p:ph idx="1"/>
          </p:nvPr>
        </p:nvSpPr>
        <p:spPr>
          <a:xfrm>
            <a:off x="251520" y="1981200"/>
            <a:ext cx="8640960" cy="4114800"/>
          </a:xfrm>
        </p:spPr>
        <p:txBody>
          <a:bodyPr/>
          <a:lstStyle/>
          <a:p>
            <a:r>
              <a:rPr lang="en-US" altLang="ja-JP" dirty="0"/>
              <a:t>C</a:t>
            </a:r>
            <a:r>
              <a:rPr kumimoji="1" lang="en-US" altLang="ja-JP" dirty="0" smtClean="0"/>
              <a:t>larify specific items to be in scope of the spectrum resource measurement</a:t>
            </a:r>
          </a:p>
          <a:p>
            <a:pPr lvl="1"/>
            <a:r>
              <a:rPr kumimoji="1" lang="en-US" altLang="ja-JP" dirty="0" smtClean="0"/>
              <a:t>PHY related metrics</a:t>
            </a:r>
          </a:p>
          <a:p>
            <a:pPr lvl="1"/>
            <a:r>
              <a:rPr kumimoji="1" lang="en-US" altLang="ja-JP" dirty="0" smtClean="0"/>
              <a:t>MAC functions</a:t>
            </a:r>
          </a:p>
          <a:p>
            <a:r>
              <a:rPr lang="en-US" altLang="ja-JP" dirty="0" smtClean="0"/>
              <a:t>Study related sequence flow with messages for the spectrum resource measurement</a:t>
            </a:r>
            <a:endParaRPr kumimoji="1" lang="en-US" altLang="ja-JP" dirty="0" smtClean="0"/>
          </a:p>
          <a:p>
            <a:endParaRPr kumimoji="1" lang="ja-JP" altLang="en-US" dirty="0"/>
          </a:p>
        </p:txBody>
      </p:sp>
      <p:sp>
        <p:nvSpPr>
          <p:cNvPr id="4" name="日付プレースホルダー 3"/>
          <p:cNvSpPr>
            <a:spLocks noGrp="1"/>
          </p:cNvSpPr>
          <p:nvPr>
            <p:ph type="dt" sz="half" idx="10"/>
          </p:nvPr>
        </p:nvSpPr>
        <p:spPr/>
        <p:txBody>
          <a:bodyPr/>
          <a:lstStyle/>
          <a:p>
            <a:pPr>
              <a:defRPr/>
            </a:pPr>
            <a:r>
              <a:rPr lang="en-US" altLang="ja-JP" smtClean="0"/>
              <a:t>November 2014</a:t>
            </a:r>
            <a:endParaRPr lang="en-US" altLang="ja-JP"/>
          </a:p>
        </p:txBody>
      </p:sp>
      <p:sp>
        <p:nvSpPr>
          <p:cNvPr id="5" name="フッター プレースホルダー 4"/>
          <p:cNvSpPr>
            <a:spLocks noGrp="1"/>
          </p:cNvSpPr>
          <p:nvPr>
            <p:ph type="ftr" sz="quarter" idx="11"/>
          </p:nvPr>
        </p:nvSpPr>
        <p:spPr/>
        <p:txBody>
          <a:bodyPr/>
          <a:lstStyle/>
          <a:p>
            <a:pPr>
              <a:defRPr/>
            </a:pPr>
            <a:r>
              <a:rPr lang="en-US" altLang="ja-JP" smtClean="0"/>
              <a:t>Shoichi Kitazawa,ATR</a:t>
            </a:r>
            <a:endParaRPr lang="en-US" altLang="ja-JP"/>
          </a:p>
        </p:txBody>
      </p:sp>
      <p:sp>
        <p:nvSpPr>
          <p:cNvPr id="6" name="スライド番号プレースホルダー 5"/>
          <p:cNvSpPr>
            <a:spLocks noGrp="1"/>
          </p:cNvSpPr>
          <p:nvPr>
            <p:ph type="sldNum" sz="quarter" idx="12"/>
          </p:nvPr>
        </p:nvSpPr>
        <p:spPr/>
        <p:txBody>
          <a:bodyPr/>
          <a:lstStyle/>
          <a:p>
            <a:pPr>
              <a:defRPr/>
            </a:pPr>
            <a:r>
              <a:rPr lang="en-US" altLang="ja-JP" smtClean="0"/>
              <a:t>Slide </a:t>
            </a:r>
            <a:fld id="{1AC1C5F9-EC66-44E5-A76B-A067659E710F}" type="slidenum">
              <a:rPr lang="en-US" altLang="ja-JP" smtClean="0"/>
              <a:pPr>
                <a:defRPr/>
              </a:pPr>
              <a:t>14</a:t>
            </a:fld>
            <a:endParaRPr lang="en-US" altLang="ja-JP"/>
          </a:p>
        </p:txBody>
      </p:sp>
    </p:spTree>
    <p:extLst>
      <p:ext uri="{BB962C8B-B14F-4D97-AF65-F5344CB8AC3E}">
        <p14:creationId xmlns:p14="http://schemas.microsoft.com/office/powerpoint/2010/main" val="20055842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日付プレースホルダー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ja-JP" sz="1400" smtClean="0"/>
              <a:t>November 2014</a:t>
            </a:r>
            <a:endParaRPr lang="en-US" altLang="ja-JP" sz="1400"/>
          </a:p>
        </p:txBody>
      </p:sp>
      <p:sp>
        <p:nvSpPr>
          <p:cNvPr id="3075" name="フッター プレースホルダー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ja-JP"/>
              <a:t>Shoichi Kitazawa,ATR</a:t>
            </a:r>
          </a:p>
        </p:txBody>
      </p:sp>
      <p:sp>
        <p:nvSpPr>
          <p:cNvPr id="3076" name="スライド番号プレースホルダー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ja-JP"/>
              <a:t>Slide </a:t>
            </a:r>
            <a:fld id="{F554166F-1D26-49F3-8DC7-7D4E401F47B8}" type="slidenum">
              <a:rPr lang="en-US" altLang="ja-JP"/>
              <a:pPr/>
              <a:t>2</a:t>
            </a:fld>
            <a:endParaRPr lang="en-US" altLang="ja-JP"/>
          </a:p>
        </p:txBody>
      </p:sp>
      <p:sp>
        <p:nvSpPr>
          <p:cNvPr id="3077" name="Rectangle 2"/>
          <p:cNvSpPr>
            <a:spLocks noGrp="1" noChangeArrowheads="1"/>
          </p:cNvSpPr>
          <p:nvPr>
            <p:ph type="ctrTitle"/>
          </p:nvPr>
        </p:nvSpPr>
        <p:spPr>
          <a:xfrm>
            <a:off x="685800" y="2286000"/>
            <a:ext cx="7772400" cy="1143000"/>
          </a:xfrm>
        </p:spPr>
        <p:txBody>
          <a:bodyPr/>
          <a:lstStyle/>
          <a:p>
            <a:r>
              <a:rPr lang="en-US" altLang="ja-JP" dirty="0" smtClean="0">
                <a:ea typeface="ＭＳ Ｐゴシック" charset="-128"/>
              </a:rPr>
              <a:t>SRM related functions in 802.15.4-2011</a:t>
            </a:r>
            <a:endParaRPr lang="ja-JP" altLang="ja-JP" dirty="0" smtClean="0">
              <a:ea typeface="ＭＳ Ｐゴシック" charset="-128"/>
            </a:endParaRPr>
          </a:p>
        </p:txBody>
      </p:sp>
      <p:sp>
        <p:nvSpPr>
          <p:cNvPr id="3078" name="Rectangle 3"/>
          <p:cNvSpPr>
            <a:spLocks noGrp="1" noChangeArrowheads="1"/>
          </p:cNvSpPr>
          <p:nvPr>
            <p:ph type="subTitle" idx="1"/>
          </p:nvPr>
        </p:nvSpPr>
        <p:spPr/>
        <p:txBody>
          <a:bodyPr/>
          <a:lstStyle/>
          <a:p>
            <a:r>
              <a:rPr lang="en-US" altLang="ja-JP" sz="2800" dirty="0" smtClean="0">
                <a:ea typeface="ＭＳ Ｐゴシック" charset="-128"/>
              </a:rPr>
              <a:t>Shoichi Kitazawa</a:t>
            </a:r>
          </a:p>
          <a:p>
            <a:r>
              <a:rPr lang="en-US" altLang="ja-JP" sz="2800" dirty="0" smtClean="0">
                <a:ea typeface="ＭＳ Ｐゴシック" charset="-128"/>
              </a:rPr>
              <a:t>Masayuki Ariyoshi</a:t>
            </a:r>
            <a:endParaRPr lang="ja-JP" altLang="ja-JP" sz="2800" dirty="0" smtClean="0">
              <a:ea typeface="ＭＳ Ｐゴシック" charset="-12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Abstract</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TG4s will d</a:t>
            </a:r>
            <a:r>
              <a:rPr lang="en-US" altLang="ja-JP" dirty="0" smtClean="0"/>
              <a:t>efine </a:t>
            </a:r>
            <a:r>
              <a:rPr lang="en-US" altLang="ja-JP" dirty="0"/>
              <a:t>MAC related functions to enable spectrum resource management</a:t>
            </a:r>
            <a:r>
              <a:rPr kumimoji="1" lang="en-US" altLang="ja-JP" dirty="0" smtClean="0"/>
              <a:t> (SRM).</a:t>
            </a:r>
          </a:p>
          <a:p>
            <a:r>
              <a:rPr lang="en-US" altLang="ja-JP" dirty="0" smtClean="0"/>
              <a:t>This contribution reviews the current version of 802.15.4-2011</a:t>
            </a:r>
            <a:r>
              <a:rPr lang="ja-JP" altLang="en-US" dirty="0"/>
              <a:t> </a:t>
            </a:r>
            <a:r>
              <a:rPr lang="en-US" altLang="ja-JP" dirty="0" smtClean="0"/>
              <a:t>for TG4s discussions.</a:t>
            </a:r>
            <a:endParaRPr kumimoji="1" lang="ja-JP" altLang="en-US" dirty="0"/>
          </a:p>
        </p:txBody>
      </p:sp>
      <p:sp>
        <p:nvSpPr>
          <p:cNvPr id="4" name="日付プレースホルダー 3"/>
          <p:cNvSpPr>
            <a:spLocks noGrp="1"/>
          </p:cNvSpPr>
          <p:nvPr>
            <p:ph type="dt" sz="half" idx="10"/>
          </p:nvPr>
        </p:nvSpPr>
        <p:spPr/>
        <p:txBody>
          <a:bodyPr/>
          <a:lstStyle/>
          <a:p>
            <a:pPr>
              <a:defRPr/>
            </a:pPr>
            <a:r>
              <a:rPr lang="en-US" altLang="ja-JP" smtClean="0"/>
              <a:t>November 2014</a:t>
            </a:r>
            <a:endParaRPr lang="en-US" altLang="ja-JP"/>
          </a:p>
        </p:txBody>
      </p:sp>
      <p:sp>
        <p:nvSpPr>
          <p:cNvPr id="5" name="フッター プレースホルダー 4"/>
          <p:cNvSpPr>
            <a:spLocks noGrp="1"/>
          </p:cNvSpPr>
          <p:nvPr>
            <p:ph type="ftr" sz="quarter" idx="11"/>
          </p:nvPr>
        </p:nvSpPr>
        <p:spPr/>
        <p:txBody>
          <a:bodyPr/>
          <a:lstStyle/>
          <a:p>
            <a:pPr>
              <a:defRPr/>
            </a:pPr>
            <a:r>
              <a:rPr lang="en-US" altLang="ja-JP" smtClean="0"/>
              <a:t>Shoichi Kitazawa,ATR</a:t>
            </a:r>
            <a:endParaRPr lang="en-US" altLang="ja-JP"/>
          </a:p>
        </p:txBody>
      </p:sp>
      <p:sp>
        <p:nvSpPr>
          <p:cNvPr id="6" name="スライド番号プレースホルダー 5"/>
          <p:cNvSpPr>
            <a:spLocks noGrp="1"/>
          </p:cNvSpPr>
          <p:nvPr>
            <p:ph type="sldNum" sz="quarter" idx="12"/>
          </p:nvPr>
        </p:nvSpPr>
        <p:spPr/>
        <p:txBody>
          <a:bodyPr/>
          <a:lstStyle/>
          <a:p>
            <a:pPr>
              <a:defRPr/>
            </a:pPr>
            <a:r>
              <a:rPr lang="en-US" altLang="ja-JP" smtClean="0"/>
              <a:t>Slide </a:t>
            </a:r>
            <a:fld id="{1AC1C5F9-EC66-44E5-A76B-A067659E710F}" type="slidenum">
              <a:rPr lang="en-US" altLang="ja-JP" smtClean="0"/>
              <a:pPr>
                <a:defRPr/>
              </a:pPr>
              <a:t>3</a:t>
            </a:fld>
            <a:endParaRPr lang="en-US" altLang="ja-JP"/>
          </a:p>
        </p:txBody>
      </p:sp>
    </p:spTree>
    <p:extLst>
      <p:ext uri="{BB962C8B-B14F-4D97-AF65-F5344CB8AC3E}">
        <p14:creationId xmlns:p14="http://schemas.microsoft.com/office/powerpoint/2010/main" val="23280501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日付プレースホルダー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ja-JP" sz="1400" smtClean="0"/>
              <a:t>November 2014</a:t>
            </a:r>
            <a:endParaRPr lang="en-US" altLang="ja-JP" sz="1400"/>
          </a:p>
        </p:txBody>
      </p:sp>
      <p:sp>
        <p:nvSpPr>
          <p:cNvPr id="4099" name="フッター プレースホルダー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ja-JP"/>
              <a:t>Shoichi Kitazawa,ATR</a:t>
            </a:r>
          </a:p>
        </p:txBody>
      </p:sp>
      <p:sp>
        <p:nvSpPr>
          <p:cNvPr id="4100" name="スライド番号プレースホルダー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ja-JP"/>
              <a:t>Slide </a:t>
            </a:r>
            <a:fld id="{E385EE0A-9302-4DC2-9577-9AF225AF916D}" type="slidenum">
              <a:rPr lang="en-US" altLang="ja-JP"/>
              <a:pPr/>
              <a:t>4</a:t>
            </a:fld>
            <a:endParaRPr lang="en-US" altLang="ja-JP"/>
          </a:p>
        </p:txBody>
      </p:sp>
      <p:sp>
        <p:nvSpPr>
          <p:cNvPr id="4101" name="Rectangle 2"/>
          <p:cNvSpPr>
            <a:spLocks noGrp="1" noChangeArrowheads="1"/>
          </p:cNvSpPr>
          <p:nvPr>
            <p:ph type="title"/>
          </p:nvPr>
        </p:nvSpPr>
        <p:spPr/>
        <p:txBody>
          <a:bodyPr/>
          <a:lstStyle/>
          <a:p>
            <a:r>
              <a:rPr lang="en-US" altLang="ja-JP" sz="3200" b="1" dirty="0" smtClean="0"/>
              <a:t>8.2.5 Receiver ED</a:t>
            </a:r>
            <a:endParaRPr lang="en-US" altLang="ja-JP" sz="3200" b="1" dirty="0"/>
          </a:p>
        </p:txBody>
      </p:sp>
      <p:sp>
        <p:nvSpPr>
          <p:cNvPr id="4102" name="Rectangle 3"/>
          <p:cNvSpPr>
            <a:spLocks noGrp="1" noChangeArrowheads="1"/>
          </p:cNvSpPr>
          <p:nvPr>
            <p:ph type="body" idx="1"/>
          </p:nvPr>
        </p:nvSpPr>
        <p:spPr>
          <a:xfrm>
            <a:off x="251520" y="1981200"/>
            <a:ext cx="8640960" cy="4114800"/>
          </a:xfrm>
        </p:spPr>
        <p:txBody>
          <a:bodyPr/>
          <a:lstStyle/>
          <a:p>
            <a:pPr marL="0" indent="0">
              <a:buNone/>
            </a:pPr>
            <a:r>
              <a:rPr lang="en-US" altLang="ja-JP" sz="2000" dirty="0" smtClean="0"/>
              <a:t>The </a:t>
            </a:r>
            <a:r>
              <a:rPr lang="en-US" altLang="ja-JP" sz="2000" dirty="0"/>
              <a:t>receiver ED measurement is intended for use by a network layer as part of a channel </a:t>
            </a:r>
            <a:r>
              <a:rPr lang="en-US" altLang="ja-JP" sz="2000" dirty="0" smtClean="0"/>
              <a:t>selection algorithm</a:t>
            </a:r>
            <a:r>
              <a:rPr lang="en-US" altLang="ja-JP" sz="2000" dirty="0"/>
              <a:t>. It is an estimate of the received signal power within the bandwidth of the channel. No attempt </a:t>
            </a:r>
            <a:r>
              <a:rPr lang="en-US" altLang="ja-JP" sz="2000" dirty="0" smtClean="0"/>
              <a:t>is made </a:t>
            </a:r>
            <a:r>
              <a:rPr lang="en-US" altLang="ja-JP" sz="2000" dirty="0"/>
              <a:t>to identify or decode signals on the channel. The ED measurement time, to average over, shall </a:t>
            </a:r>
            <a:r>
              <a:rPr lang="en-US" altLang="ja-JP" sz="2000" dirty="0" smtClean="0"/>
              <a:t>be equal </a:t>
            </a:r>
            <a:r>
              <a:rPr lang="en-US" altLang="ja-JP" sz="2000" dirty="0"/>
              <a:t>to 8 symbol </a:t>
            </a:r>
            <a:r>
              <a:rPr lang="en-US" altLang="ja-JP" sz="2000" dirty="0" smtClean="0"/>
              <a:t>periods.</a:t>
            </a:r>
          </a:p>
          <a:p>
            <a:pPr marL="0" indent="0">
              <a:buNone/>
            </a:pPr>
            <a:endParaRPr lang="en-US" altLang="ja-JP" sz="2000" dirty="0" smtClean="0"/>
          </a:p>
          <a:p>
            <a:pPr marL="0" indent="0">
              <a:buNone/>
            </a:pPr>
            <a:r>
              <a:rPr lang="en-US" altLang="ja-JP" sz="2000" dirty="0" smtClean="0"/>
              <a:t>The </a:t>
            </a:r>
            <a:r>
              <a:rPr lang="en-US" altLang="ja-JP" sz="2000" dirty="0"/>
              <a:t>ED result shall be reported to the next higher layer using MLME-</a:t>
            </a:r>
            <a:r>
              <a:rPr lang="en-US" altLang="ja-JP" sz="2000" dirty="0" err="1"/>
              <a:t>SCAN.confirm</a:t>
            </a:r>
            <a:r>
              <a:rPr lang="en-US" altLang="ja-JP" sz="2000" dirty="0"/>
              <a:t>. The minimum </a:t>
            </a:r>
            <a:r>
              <a:rPr lang="en-US" altLang="ja-JP" sz="2000" dirty="0" smtClean="0"/>
              <a:t>ED value </a:t>
            </a:r>
            <a:r>
              <a:rPr lang="en-US" altLang="ja-JP" sz="2000" dirty="0"/>
              <a:t>(zero) shall indicate received power less than 10 dB above the maximum allowed receiver </a:t>
            </a:r>
            <a:r>
              <a:rPr lang="en-US" altLang="ja-JP" sz="2000" dirty="0" smtClean="0"/>
              <a:t>sensitivity for </a:t>
            </a:r>
            <a:r>
              <a:rPr lang="en-US" altLang="ja-JP" sz="2000" dirty="0"/>
              <a:t>the PHY. The range of received power spanned by the ED values shall be at least 40 </a:t>
            </a:r>
            <a:r>
              <a:rPr lang="en-US" altLang="ja-JP" sz="2000" dirty="0" err="1"/>
              <a:t>dB.</a:t>
            </a:r>
            <a:r>
              <a:rPr lang="en-US" altLang="ja-JP" sz="2000" dirty="0"/>
              <a:t> Within </a:t>
            </a:r>
            <a:r>
              <a:rPr lang="en-US" altLang="ja-JP" sz="2000" dirty="0" smtClean="0"/>
              <a:t>this range</a:t>
            </a:r>
            <a:r>
              <a:rPr lang="en-US" altLang="ja-JP" sz="2000" dirty="0"/>
              <a:t>, the mapping from the received power in decibels to ED value shall be linear with an accuracy </a:t>
            </a:r>
            <a:r>
              <a:rPr lang="en-US" altLang="ja-JP" sz="2000" dirty="0" smtClean="0"/>
              <a:t>of ± </a:t>
            </a:r>
            <a:r>
              <a:rPr lang="en-US" altLang="ja-JP" sz="2000" dirty="0"/>
              <a:t>6 </a:t>
            </a:r>
            <a:r>
              <a:rPr lang="en-US" altLang="ja-JP" sz="2000" dirty="0" err="1"/>
              <a:t>dB</a:t>
            </a:r>
            <a:r>
              <a:rPr lang="en-US" altLang="ja-JP" sz="2000" dirty="0" err="1" smtClean="0"/>
              <a:t>.</a:t>
            </a:r>
            <a:endParaRPr lang="en-US" altLang="ja-JP"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dirty="0" smtClean="0"/>
              <a:t>8.2.6 Link quality indicator (LQI)</a:t>
            </a:r>
            <a:endParaRPr kumimoji="1" lang="ja-JP" altLang="en-US" dirty="0"/>
          </a:p>
        </p:txBody>
      </p:sp>
      <p:sp>
        <p:nvSpPr>
          <p:cNvPr id="3" name="コンテンツ プレースホルダー 2"/>
          <p:cNvSpPr>
            <a:spLocks noGrp="1"/>
          </p:cNvSpPr>
          <p:nvPr>
            <p:ph idx="1"/>
          </p:nvPr>
        </p:nvSpPr>
        <p:spPr>
          <a:xfrm>
            <a:off x="251520" y="1772816"/>
            <a:ext cx="8640960" cy="4536504"/>
          </a:xfrm>
        </p:spPr>
        <p:txBody>
          <a:bodyPr/>
          <a:lstStyle/>
          <a:p>
            <a:pPr marL="0" indent="0">
              <a:buNone/>
            </a:pPr>
            <a:r>
              <a:rPr lang="en-US" altLang="ja-JP" sz="2000" dirty="0" smtClean="0"/>
              <a:t>The LQI measurement is a characterization of the strength and/or quality of a received packet. The measurement may be implemented using receiver ED, a signal-to-noise ratio estimation, or a combination of these methods. The use of the LQI result by the network or application layers is not specified in this standard.</a:t>
            </a:r>
          </a:p>
          <a:p>
            <a:pPr marL="0" indent="0">
              <a:buNone/>
            </a:pPr>
            <a:endParaRPr lang="en-US" altLang="ja-JP" sz="2000" dirty="0" smtClean="0"/>
          </a:p>
          <a:p>
            <a:pPr marL="0" indent="0">
              <a:buNone/>
            </a:pPr>
            <a:r>
              <a:rPr lang="en-US" altLang="ja-JP" sz="2000" dirty="0" smtClean="0"/>
              <a:t>The LQI measurement shall be performed for each received packet. The minimum and maximum LQI values (0x00 and 0xff) should be associated with the lowest and highest quality compliant signals detectable by the receiver, and LQI values in between should be uniformly distributed between these two limits. At least eight unique values of LQI shall be used.</a:t>
            </a:r>
            <a:endParaRPr lang="ja-JP" altLang="ja-JP" sz="2000" dirty="0" smtClean="0">
              <a:ea typeface="ＭＳ Ｐゴシック" charset="-128"/>
            </a:endParaRPr>
          </a:p>
          <a:p>
            <a:endParaRPr kumimoji="1" lang="ja-JP" altLang="en-US" sz="2000" dirty="0"/>
          </a:p>
        </p:txBody>
      </p:sp>
      <p:sp>
        <p:nvSpPr>
          <p:cNvPr id="4" name="日付プレースホルダー 3"/>
          <p:cNvSpPr>
            <a:spLocks noGrp="1"/>
          </p:cNvSpPr>
          <p:nvPr>
            <p:ph type="dt" sz="half" idx="10"/>
          </p:nvPr>
        </p:nvSpPr>
        <p:spPr/>
        <p:txBody>
          <a:bodyPr/>
          <a:lstStyle/>
          <a:p>
            <a:pPr>
              <a:defRPr/>
            </a:pPr>
            <a:r>
              <a:rPr lang="en-US" altLang="ja-JP" smtClean="0"/>
              <a:t>November 2014</a:t>
            </a:r>
            <a:endParaRPr lang="en-US" altLang="ja-JP"/>
          </a:p>
        </p:txBody>
      </p:sp>
      <p:sp>
        <p:nvSpPr>
          <p:cNvPr id="5" name="フッター プレースホルダー 4"/>
          <p:cNvSpPr>
            <a:spLocks noGrp="1"/>
          </p:cNvSpPr>
          <p:nvPr>
            <p:ph type="ftr" sz="quarter" idx="11"/>
          </p:nvPr>
        </p:nvSpPr>
        <p:spPr/>
        <p:txBody>
          <a:bodyPr/>
          <a:lstStyle/>
          <a:p>
            <a:pPr>
              <a:defRPr/>
            </a:pPr>
            <a:r>
              <a:rPr lang="en-US" altLang="ja-JP" smtClean="0"/>
              <a:t>Shoichi Kitazawa,ATR</a:t>
            </a:r>
            <a:endParaRPr lang="en-US" altLang="ja-JP"/>
          </a:p>
        </p:txBody>
      </p:sp>
      <p:sp>
        <p:nvSpPr>
          <p:cNvPr id="6" name="スライド番号プレースホルダー 5"/>
          <p:cNvSpPr>
            <a:spLocks noGrp="1"/>
          </p:cNvSpPr>
          <p:nvPr>
            <p:ph type="sldNum" sz="quarter" idx="12"/>
          </p:nvPr>
        </p:nvSpPr>
        <p:spPr/>
        <p:txBody>
          <a:bodyPr/>
          <a:lstStyle/>
          <a:p>
            <a:pPr>
              <a:defRPr/>
            </a:pPr>
            <a:r>
              <a:rPr lang="en-US" altLang="ja-JP" smtClean="0"/>
              <a:t>Slide </a:t>
            </a:r>
            <a:fld id="{1AC1C5F9-EC66-44E5-A76B-A067659E710F}" type="slidenum">
              <a:rPr lang="en-US" altLang="ja-JP" smtClean="0"/>
              <a:pPr>
                <a:defRPr/>
              </a:pPr>
              <a:t>5</a:t>
            </a:fld>
            <a:endParaRPr lang="en-US" altLang="ja-JP"/>
          </a:p>
        </p:txBody>
      </p:sp>
    </p:spTree>
    <p:extLst>
      <p:ext uri="{BB962C8B-B14F-4D97-AF65-F5344CB8AC3E}">
        <p14:creationId xmlns:p14="http://schemas.microsoft.com/office/powerpoint/2010/main" val="1540122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dirty="0"/>
              <a:t>8.2.7 Clear channel assessment (CCA)</a:t>
            </a:r>
            <a:endParaRPr kumimoji="1" lang="ja-JP" altLang="en-US" dirty="0"/>
          </a:p>
        </p:txBody>
      </p:sp>
      <p:sp>
        <p:nvSpPr>
          <p:cNvPr id="3" name="コンテンツ プレースホルダー 2"/>
          <p:cNvSpPr>
            <a:spLocks noGrp="1"/>
          </p:cNvSpPr>
          <p:nvPr>
            <p:ph idx="1"/>
          </p:nvPr>
        </p:nvSpPr>
        <p:spPr>
          <a:xfrm>
            <a:off x="251520" y="1700808"/>
            <a:ext cx="8640960" cy="4680520"/>
          </a:xfrm>
        </p:spPr>
        <p:txBody>
          <a:bodyPr>
            <a:normAutofit fontScale="92500" lnSpcReduction="10000"/>
          </a:bodyPr>
          <a:lstStyle/>
          <a:p>
            <a:pPr marL="0" indent="0">
              <a:buNone/>
            </a:pPr>
            <a:r>
              <a:rPr lang="en-US" altLang="ja-JP" sz="1800" dirty="0" smtClean="0"/>
              <a:t>The PHY shall provide the capability to perform CCA according to at least one of the following methods:</a:t>
            </a:r>
          </a:p>
          <a:p>
            <a:pPr marL="0" indent="0">
              <a:buNone/>
            </a:pPr>
            <a:r>
              <a:rPr lang="en-US" altLang="ja-JP" sz="1800" dirty="0" smtClean="0"/>
              <a:t>— </a:t>
            </a:r>
            <a:r>
              <a:rPr lang="en-US" altLang="ja-JP" sz="1800" i="1" dirty="0" smtClean="0"/>
              <a:t>CCA Mode 1: Energy above threshold. </a:t>
            </a:r>
            <a:r>
              <a:rPr lang="en-US" altLang="ja-JP" sz="1800" dirty="0" smtClean="0"/>
              <a:t>CCA shall report a busy medium upon detecting any energy above the ED threshold.</a:t>
            </a:r>
          </a:p>
          <a:p>
            <a:pPr marL="0" indent="0">
              <a:buNone/>
            </a:pPr>
            <a:r>
              <a:rPr lang="en-US" altLang="ja-JP" sz="1800" dirty="0" smtClean="0"/>
              <a:t>— </a:t>
            </a:r>
            <a:r>
              <a:rPr lang="en-US" altLang="ja-JP" sz="1800" i="1" dirty="0" smtClean="0"/>
              <a:t>CCA Mode 2: Carrier sense only. </a:t>
            </a:r>
            <a:r>
              <a:rPr lang="en-US" altLang="ja-JP" sz="1800" dirty="0" smtClean="0"/>
              <a:t>CCA shall report a busy medium only upon the detection of a signal compliant with this standard with the same modulation and spreading characteristics of the PHY that is currently in use by the device. This signal may be above or below the ED threshold.</a:t>
            </a:r>
          </a:p>
          <a:p>
            <a:pPr marL="0" indent="0">
              <a:buNone/>
            </a:pPr>
            <a:r>
              <a:rPr lang="en-US" altLang="ja-JP" sz="1800" dirty="0" smtClean="0"/>
              <a:t>— </a:t>
            </a:r>
            <a:r>
              <a:rPr lang="en-US" altLang="ja-JP" sz="1800" i="1" dirty="0" smtClean="0"/>
              <a:t>CCA Mode 3: Carrier sense with energy above threshold. </a:t>
            </a:r>
            <a:r>
              <a:rPr lang="en-US" altLang="ja-JP" sz="1800" dirty="0" smtClean="0"/>
              <a:t>CCA shall report a busy medium using a logical combination of:</a:t>
            </a:r>
          </a:p>
          <a:p>
            <a:pPr marL="400050" lvl="1" indent="0">
              <a:buNone/>
            </a:pPr>
            <a:r>
              <a:rPr lang="en-US" altLang="ja-JP" sz="1400" dirty="0" smtClean="0"/>
              <a:t>— Detection of a signal with the modulation and spreading characteristics of this standard, and</a:t>
            </a:r>
          </a:p>
          <a:p>
            <a:pPr marL="400050" lvl="1" indent="0">
              <a:buNone/>
            </a:pPr>
            <a:r>
              <a:rPr lang="en-US" altLang="ja-JP" sz="1400" dirty="0" smtClean="0"/>
              <a:t>— Energy above the ED threshold, where the logical operator may be AND or </a:t>
            </a:r>
            <a:r>
              <a:rPr lang="en-US" altLang="ja-JP" sz="1400" dirty="0" err="1" smtClean="0"/>
              <a:t>OR</a:t>
            </a:r>
            <a:r>
              <a:rPr lang="en-US" altLang="ja-JP" sz="1400" dirty="0" smtClean="0"/>
              <a:t>.</a:t>
            </a:r>
          </a:p>
          <a:p>
            <a:pPr marL="0" indent="0">
              <a:buNone/>
            </a:pPr>
            <a:r>
              <a:rPr lang="en-US" altLang="ja-JP" sz="1800" dirty="0" smtClean="0"/>
              <a:t>— </a:t>
            </a:r>
            <a:r>
              <a:rPr lang="en-US" altLang="ja-JP" sz="1800" i="1" dirty="0" smtClean="0"/>
              <a:t>CCA Mode 4: ALOHA. </a:t>
            </a:r>
            <a:r>
              <a:rPr lang="en-US" altLang="ja-JP" sz="1800" dirty="0" smtClean="0"/>
              <a:t>CCA shall always report an idle medium.</a:t>
            </a:r>
          </a:p>
          <a:p>
            <a:pPr marL="0" indent="0">
              <a:buNone/>
            </a:pPr>
            <a:r>
              <a:rPr lang="en-US" altLang="ja-JP" sz="1800" dirty="0" smtClean="0"/>
              <a:t>— </a:t>
            </a:r>
            <a:r>
              <a:rPr lang="en-US" altLang="ja-JP" sz="1800" i="1" dirty="0" smtClean="0"/>
              <a:t>CCA Mode 5: HRP UWB preamble sense based on the SHR of a frame. </a:t>
            </a:r>
            <a:r>
              <a:rPr lang="en-US" altLang="ja-JP" sz="1800" dirty="0" smtClean="0"/>
              <a:t>CCA shall report a busy medium upon detection of a preamble symbol as specified in 15.2.5. An idle channel shall be reported if no preamble symbol is detected up to a period not shorter than the maximum packet duration plus the maximum period for acknowledgment.</a:t>
            </a:r>
          </a:p>
          <a:p>
            <a:pPr marL="0" indent="0">
              <a:buNone/>
            </a:pPr>
            <a:endParaRPr kumimoji="1" lang="ja-JP" altLang="en-US" dirty="0"/>
          </a:p>
        </p:txBody>
      </p:sp>
      <p:sp>
        <p:nvSpPr>
          <p:cNvPr id="4" name="日付プレースホルダー 3"/>
          <p:cNvSpPr>
            <a:spLocks noGrp="1"/>
          </p:cNvSpPr>
          <p:nvPr>
            <p:ph type="dt" sz="half" idx="10"/>
          </p:nvPr>
        </p:nvSpPr>
        <p:spPr/>
        <p:txBody>
          <a:bodyPr/>
          <a:lstStyle/>
          <a:p>
            <a:pPr>
              <a:defRPr/>
            </a:pPr>
            <a:r>
              <a:rPr lang="en-US" altLang="ja-JP" smtClean="0"/>
              <a:t>November 2014</a:t>
            </a:r>
            <a:endParaRPr lang="en-US" altLang="ja-JP"/>
          </a:p>
        </p:txBody>
      </p:sp>
      <p:sp>
        <p:nvSpPr>
          <p:cNvPr id="5" name="フッター プレースホルダー 4"/>
          <p:cNvSpPr>
            <a:spLocks noGrp="1"/>
          </p:cNvSpPr>
          <p:nvPr>
            <p:ph type="ftr" sz="quarter" idx="11"/>
          </p:nvPr>
        </p:nvSpPr>
        <p:spPr/>
        <p:txBody>
          <a:bodyPr/>
          <a:lstStyle/>
          <a:p>
            <a:pPr>
              <a:defRPr/>
            </a:pPr>
            <a:r>
              <a:rPr lang="en-US" altLang="ja-JP" smtClean="0"/>
              <a:t>Shoichi Kitazawa,ATR</a:t>
            </a:r>
            <a:endParaRPr lang="en-US" altLang="ja-JP"/>
          </a:p>
        </p:txBody>
      </p:sp>
      <p:sp>
        <p:nvSpPr>
          <p:cNvPr id="6" name="スライド番号プレースホルダー 5"/>
          <p:cNvSpPr>
            <a:spLocks noGrp="1"/>
          </p:cNvSpPr>
          <p:nvPr>
            <p:ph type="sldNum" sz="quarter" idx="12"/>
          </p:nvPr>
        </p:nvSpPr>
        <p:spPr/>
        <p:txBody>
          <a:bodyPr/>
          <a:lstStyle/>
          <a:p>
            <a:pPr>
              <a:defRPr/>
            </a:pPr>
            <a:r>
              <a:rPr lang="en-US" altLang="ja-JP" smtClean="0"/>
              <a:t>Slide </a:t>
            </a:r>
            <a:fld id="{1AC1C5F9-EC66-44E5-A76B-A067659E710F}" type="slidenum">
              <a:rPr lang="en-US" altLang="ja-JP" smtClean="0"/>
              <a:pPr>
                <a:defRPr/>
              </a:pPr>
              <a:t>6</a:t>
            </a:fld>
            <a:endParaRPr lang="en-US" altLang="ja-JP"/>
          </a:p>
        </p:txBody>
      </p:sp>
    </p:spTree>
    <p:extLst>
      <p:ext uri="{BB962C8B-B14F-4D97-AF65-F5344CB8AC3E}">
        <p14:creationId xmlns:p14="http://schemas.microsoft.com/office/powerpoint/2010/main" val="37745296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p:cNvSpPr>
            <a:spLocks noGrp="1"/>
          </p:cNvSpPr>
          <p:nvPr>
            <p:ph type="title"/>
          </p:nvPr>
        </p:nvSpPr>
        <p:spPr/>
        <p:txBody>
          <a:bodyPr/>
          <a:lstStyle/>
          <a:p>
            <a:r>
              <a:rPr lang="en-US" altLang="ja-JP" dirty="0"/>
              <a:t>R</a:t>
            </a:r>
            <a:r>
              <a:rPr kumimoji="1" lang="en-US" altLang="ja-JP" dirty="0" smtClean="0"/>
              <a:t>elated PHY PIB</a:t>
            </a:r>
            <a:endParaRPr kumimoji="1" lang="ja-JP" altLang="en-US" dirty="0"/>
          </a:p>
        </p:txBody>
      </p:sp>
      <p:sp>
        <p:nvSpPr>
          <p:cNvPr id="4" name="日付プレースホルダー 3"/>
          <p:cNvSpPr>
            <a:spLocks noGrp="1"/>
          </p:cNvSpPr>
          <p:nvPr>
            <p:ph type="dt" sz="half" idx="10"/>
          </p:nvPr>
        </p:nvSpPr>
        <p:spPr/>
        <p:txBody>
          <a:bodyPr/>
          <a:lstStyle/>
          <a:p>
            <a:pPr>
              <a:defRPr/>
            </a:pPr>
            <a:r>
              <a:rPr lang="en-US" altLang="ja-JP" smtClean="0"/>
              <a:t>November 2014</a:t>
            </a:r>
            <a:endParaRPr lang="en-US" altLang="ja-JP"/>
          </a:p>
        </p:txBody>
      </p:sp>
      <p:sp>
        <p:nvSpPr>
          <p:cNvPr id="5" name="フッター プレースホルダー 4"/>
          <p:cNvSpPr>
            <a:spLocks noGrp="1"/>
          </p:cNvSpPr>
          <p:nvPr>
            <p:ph type="ftr" sz="quarter" idx="11"/>
          </p:nvPr>
        </p:nvSpPr>
        <p:spPr/>
        <p:txBody>
          <a:bodyPr/>
          <a:lstStyle/>
          <a:p>
            <a:pPr>
              <a:defRPr/>
            </a:pPr>
            <a:r>
              <a:rPr lang="en-US" altLang="ja-JP" smtClean="0"/>
              <a:t>Shoichi Kitazawa,ATR</a:t>
            </a:r>
            <a:endParaRPr lang="en-US" altLang="ja-JP"/>
          </a:p>
        </p:txBody>
      </p:sp>
      <p:sp>
        <p:nvSpPr>
          <p:cNvPr id="6" name="スライド番号プレースホルダー 5"/>
          <p:cNvSpPr>
            <a:spLocks noGrp="1"/>
          </p:cNvSpPr>
          <p:nvPr>
            <p:ph type="sldNum" sz="quarter" idx="12"/>
          </p:nvPr>
        </p:nvSpPr>
        <p:spPr/>
        <p:txBody>
          <a:bodyPr/>
          <a:lstStyle/>
          <a:p>
            <a:pPr>
              <a:defRPr/>
            </a:pPr>
            <a:r>
              <a:rPr lang="en-US" altLang="ja-JP" smtClean="0"/>
              <a:t>Slide </a:t>
            </a:r>
            <a:fld id="{1AC1C5F9-EC66-44E5-A76B-A067659E710F}" type="slidenum">
              <a:rPr lang="en-US" altLang="ja-JP" smtClean="0"/>
              <a:pPr>
                <a:defRPr/>
              </a:pPr>
              <a:t>7</a:t>
            </a:fld>
            <a:endParaRPr lang="en-US" altLang="ja-JP"/>
          </a:p>
        </p:txBody>
      </p:sp>
      <p:graphicFrame>
        <p:nvGraphicFramePr>
          <p:cNvPr id="2" name="表 1"/>
          <p:cNvGraphicFramePr>
            <a:graphicFrameLocks noGrp="1"/>
          </p:cNvGraphicFramePr>
          <p:nvPr>
            <p:extLst>
              <p:ext uri="{D42A27DB-BD31-4B8C-83A1-F6EECF244321}">
                <p14:modId xmlns:p14="http://schemas.microsoft.com/office/powerpoint/2010/main" val="2435847040"/>
              </p:ext>
            </p:extLst>
          </p:nvPr>
        </p:nvGraphicFramePr>
        <p:xfrm>
          <a:off x="251520" y="2566988"/>
          <a:ext cx="8640000" cy="2586720"/>
        </p:xfrm>
        <a:graphic>
          <a:graphicData uri="http://schemas.openxmlformats.org/drawingml/2006/table">
            <a:tbl>
              <a:tblPr>
                <a:tableStyleId>{5940675A-B579-460E-94D1-54222C63F5DA}</a:tableStyleId>
              </a:tblPr>
              <a:tblGrid>
                <a:gridCol w="2160000"/>
                <a:gridCol w="1188000"/>
                <a:gridCol w="1188000"/>
                <a:gridCol w="4104000"/>
              </a:tblGrid>
              <a:tr h="360000">
                <a:tc>
                  <a:txBody>
                    <a:bodyPr/>
                    <a:lstStyle/>
                    <a:p>
                      <a:pPr algn="ctr" fontAlgn="ctr"/>
                      <a:r>
                        <a:rPr lang="en-US" sz="1400" u="none" strike="noStrike" dirty="0">
                          <a:effectLst/>
                        </a:rPr>
                        <a:t>Attribute</a:t>
                      </a:r>
                      <a:endParaRPr lang="en-US" sz="1400" b="0" i="0" u="none" strike="noStrike" dirty="0">
                        <a:solidFill>
                          <a:srgbClr val="000000"/>
                        </a:solidFill>
                        <a:effectLst/>
                        <a:latin typeface="Arial"/>
                      </a:endParaRPr>
                    </a:p>
                  </a:txBody>
                  <a:tcPr marL="36000" marR="36000" marT="36000" marB="36000" anchor="ctr"/>
                </a:tc>
                <a:tc>
                  <a:txBody>
                    <a:bodyPr/>
                    <a:lstStyle/>
                    <a:p>
                      <a:pPr algn="ctr" fontAlgn="ctr"/>
                      <a:r>
                        <a:rPr lang="en-US" sz="1400" u="none" strike="noStrike" dirty="0">
                          <a:effectLst/>
                        </a:rPr>
                        <a:t>Type</a:t>
                      </a:r>
                      <a:endParaRPr lang="en-US" sz="1400" b="0" i="0" u="none" strike="noStrike" dirty="0">
                        <a:solidFill>
                          <a:srgbClr val="000000"/>
                        </a:solidFill>
                        <a:effectLst/>
                        <a:latin typeface="Arial"/>
                      </a:endParaRPr>
                    </a:p>
                  </a:txBody>
                  <a:tcPr marL="36000" marR="36000" marT="36000" marB="36000" anchor="ctr"/>
                </a:tc>
                <a:tc>
                  <a:txBody>
                    <a:bodyPr/>
                    <a:lstStyle/>
                    <a:p>
                      <a:pPr algn="ctr" fontAlgn="ctr"/>
                      <a:r>
                        <a:rPr lang="en-US" sz="1400" u="none" strike="noStrike" dirty="0">
                          <a:effectLst/>
                        </a:rPr>
                        <a:t>Range</a:t>
                      </a:r>
                      <a:endParaRPr lang="en-US" sz="1400" b="0" i="0" u="none" strike="noStrike" dirty="0">
                        <a:solidFill>
                          <a:srgbClr val="000000"/>
                        </a:solidFill>
                        <a:effectLst/>
                        <a:latin typeface="Arial"/>
                      </a:endParaRPr>
                    </a:p>
                  </a:txBody>
                  <a:tcPr marL="36000" marR="36000" marT="36000" marB="36000" anchor="ctr"/>
                </a:tc>
                <a:tc>
                  <a:txBody>
                    <a:bodyPr/>
                    <a:lstStyle/>
                    <a:p>
                      <a:pPr algn="ctr" fontAlgn="ctr"/>
                      <a:r>
                        <a:rPr lang="en-US" sz="1400" u="none" strike="noStrike" dirty="0">
                          <a:effectLst/>
                        </a:rPr>
                        <a:t>Description</a:t>
                      </a:r>
                      <a:endParaRPr lang="en-US" sz="1400" b="0" i="0" u="none" strike="noStrike" dirty="0">
                        <a:solidFill>
                          <a:srgbClr val="000000"/>
                        </a:solidFill>
                        <a:effectLst/>
                        <a:latin typeface="Arial"/>
                      </a:endParaRPr>
                    </a:p>
                  </a:txBody>
                  <a:tcPr marL="36000" marR="36000" marT="36000" marB="36000" anchor="ctr"/>
                </a:tc>
              </a:tr>
              <a:tr h="288000">
                <a:tc>
                  <a:txBody>
                    <a:bodyPr/>
                    <a:lstStyle/>
                    <a:p>
                      <a:pPr algn="l" fontAlgn="ctr"/>
                      <a:r>
                        <a:rPr lang="en-US" sz="1400" u="none" strike="noStrike" dirty="0" err="1">
                          <a:effectLst/>
                        </a:rPr>
                        <a:t>phyCurrentChannel</a:t>
                      </a:r>
                      <a:endParaRPr lang="en-US" sz="1400" b="0" i="1" u="none" strike="noStrike" dirty="0">
                        <a:solidFill>
                          <a:srgbClr val="000000"/>
                        </a:solidFill>
                        <a:effectLst/>
                        <a:latin typeface="Arial"/>
                      </a:endParaRPr>
                    </a:p>
                  </a:txBody>
                  <a:tcPr marL="36000" marR="36000" marT="36000" marB="36000" anchor="ctr"/>
                </a:tc>
                <a:tc>
                  <a:txBody>
                    <a:bodyPr/>
                    <a:lstStyle/>
                    <a:p>
                      <a:pPr algn="ctr" fontAlgn="ctr"/>
                      <a:r>
                        <a:rPr lang="en-US" sz="1400" u="none" strike="noStrike" dirty="0">
                          <a:effectLst/>
                        </a:rPr>
                        <a:t>Integer</a:t>
                      </a:r>
                      <a:endParaRPr lang="en-US" sz="1400" b="0" i="0" u="none" strike="noStrike" dirty="0">
                        <a:solidFill>
                          <a:srgbClr val="000000"/>
                        </a:solidFill>
                        <a:effectLst/>
                        <a:latin typeface="Arial"/>
                      </a:endParaRPr>
                    </a:p>
                  </a:txBody>
                  <a:tcPr marL="36000" marR="36000" marT="36000" marB="36000" anchor="ctr"/>
                </a:tc>
                <a:tc>
                  <a:txBody>
                    <a:bodyPr/>
                    <a:lstStyle/>
                    <a:p>
                      <a:pPr algn="ctr" fontAlgn="ctr"/>
                      <a:r>
                        <a:rPr lang="en-US" altLang="ja-JP" sz="1400" u="none" strike="noStrike" dirty="0" smtClean="0">
                          <a:effectLst/>
                        </a:rPr>
                        <a:t>As defined in</a:t>
                      </a:r>
                    </a:p>
                    <a:p>
                      <a:pPr algn="ctr" fontAlgn="ctr"/>
                      <a:r>
                        <a:rPr lang="en-US" altLang="ja-JP" sz="1400" u="none" strike="noStrike" dirty="0" smtClean="0">
                          <a:effectLst/>
                        </a:rPr>
                        <a:t>8.1.2</a:t>
                      </a:r>
                      <a:r>
                        <a:rPr lang="ja-JP" altLang="en-US" sz="1400" u="none" strike="noStrike" dirty="0">
                          <a:effectLst/>
                        </a:rPr>
                        <a:t>　</a:t>
                      </a:r>
                      <a:endParaRPr lang="ja-JP" altLang="en-US" sz="1400" b="0" i="0" u="none" strike="noStrike" dirty="0">
                        <a:solidFill>
                          <a:srgbClr val="000000"/>
                        </a:solidFill>
                        <a:effectLst/>
                        <a:latin typeface="Arial"/>
                      </a:endParaRPr>
                    </a:p>
                  </a:txBody>
                  <a:tcPr marL="36000" marR="36000" marT="36000" marB="36000" anchor="ctr"/>
                </a:tc>
                <a:tc>
                  <a:txBody>
                    <a:bodyPr/>
                    <a:lstStyle/>
                    <a:p>
                      <a:pPr algn="l" fontAlgn="ctr"/>
                      <a:r>
                        <a:rPr lang="en-US" altLang="ja-JP" sz="1400" u="none" strike="noStrike" dirty="0" smtClean="0">
                          <a:effectLst/>
                        </a:rPr>
                        <a:t>The RF channel to use for all following transmissions</a:t>
                      </a:r>
                      <a:r>
                        <a:rPr lang="en-US" altLang="ja-JP" sz="1400" u="none" strike="noStrike" baseline="0" dirty="0" smtClean="0">
                          <a:effectLst/>
                        </a:rPr>
                        <a:t> </a:t>
                      </a:r>
                      <a:r>
                        <a:rPr lang="en-US" altLang="ja-JP" sz="1400" u="none" strike="noStrike" dirty="0" smtClean="0">
                          <a:effectLst/>
                        </a:rPr>
                        <a:t>and receptions, 8.1.2</a:t>
                      </a:r>
                      <a:endParaRPr lang="ja-JP" altLang="en-US" sz="1400" b="0" i="0" u="none" strike="noStrike" dirty="0">
                        <a:solidFill>
                          <a:srgbClr val="000000"/>
                        </a:solidFill>
                        <a:effectLst/>
                        <a:latin typeface="Arial"/>
                      </a:endParaRPr>
                    </a:p>
                  </a:txBody>
                  <a:tcPr marL="36000" marR="36000" marT="36000" marB="36000" anchor="ctr"/>
                </a:tc>
              </a:tr>
              <a:tr h="720000">
                <a:tc>
                  <a:txBody>
                    <a:bodyPr/>
                    <a:lstStyle/>
                    <a:p>
                      <a:pPr algn="l" fontAlgn="ctr"/>
                      <a:r>
                        <a:rPr lang="en-US" sz="1400" u="none" strike="noStrike" dirty="0" err="1">
                          <a:effectLst/>
                        </a:rPr>
                        <a:t>phyChannelsSupported</a:t>
                      </a:r>
                      <a:r>
                        <a:rPr lang="en-US" sz="1400" u="none" strike="noStrike" baseline="30000" dirty="0">
                          <a:effectLst/>
                        </a:rPr>
                        <a:t>†</a:t>
                      </a:r>
                      <a:endParaRPr lang="en-US" sz="1400" b="0" i="1" u="none" strike="noStrike" baseline="30000" dirty="0">
                        <a:solidFill>
                          <a:srgbClr val="000000"/>
                        </a:solidFill>
                        <a:effectLst/>
                        <a:latin typeface="Arial"/>
                      </a:endParaRPr>
                    </a:p>
                  </a:txBody>
                  <a:tcPr marL="36000" marR="36000" marT="36000" marB="36000" anchor="ctr"/>
                </a:tc>
                <a:tc>
                  <a:txBody>
                    <a:bodyPr/>
                    <a:lstStyle/>
                    <a:p>
                      <a:pPr algn="ctr" fontAlgn="ctr"/>
                      <a:r>
                        <a:rPr lang="en-US" sz="1400" u="none" strike="noStrike" dirty="0">
                          <a:effectLst/>
                        </a:rPr>
                        <a:t>List of</a:t>
                      </a:r>
                      <a:br>
                        <a:rPr lang="en-US" sz="1400" u="none" strike="noStrike" dirty="0">
                          <a:effectLst/>
                        </a:rPr>
                      </a:br>
                      <a:r>
                        <a:rPr lang="en-US" sz="1400" u="none" strike="noStrike" dirty="0">
                          <a:effectLst/>
                        </a:rPr>
                        <a:t>channel</a:t>
                      </a:r>
                      <a:br>
                        <a:rPr lang="en-US" sz="1400" u="none" strike="noStrike" dirty="0">
                          <a:effectLst/>
                        </a:rPr>
                      </a:br>
                      <a:r>
                        <a:rPr lang="en-US" sz="1400" u="none" strike="noStrike" dirty="0">
                          <a:effectLst/>
                        </a:rPr>
                        <a:t>descriptions</a:t>
                      </a:r>
                      <a:endParaRPr lang="en-US" sz="1400" b="0" i="0" u="none" strike="noStrike" dirty="0">
                        <a:solidFill>
                          <a:srgbClr val="000000"/>
                        </a:solidFill>
                        <a:effectLst/>
                        <a:latin typeface="Arial"/>
                      </a:endParaRPr>
                    </a:p>
                  </a:txBody>
                  <a:tcPr marL="36000" marR="36000" marT="36000" marB="36000" anchor="ctr"/>
                </a:tc>
                <a:tc>
                  <a:txBody>
                    <a:bodyPr/>
                    <a:lstStyle/>
                    <a:p>
                      <a:pPr algn="ctr" fontAlgn="ctr"/>
                      <a:r>
                        <a:rPr lang="en-US" altLang="ja-JP" sz="1400" u="none" strike="noStrike" dirty="0">
                          <a:effectLst/>
                        </a:rPr>
                        <a:t>—</a:t>
                      </a:r>
                      <a:endParaRPr lang="en-US" altLang="ja-JP" sz="1400" b="0" i="0" u="none" strike="noStrike" dirty="0">
                        <a:solidFill>
                          <a:srgbClr val="000000"/>
                        </a:solidFill>
                        <a:effectLst/>
                        <a:latin typeface="Arial"/>
                      </a:endParaRPr>
                    </a:p>
                  </a:txBody>
                  <a:tcPr marL="36000" marR="36000" marT="36000" marB="36000" anchor="ctr"/>
                </a:tc>
                <a:tc>
                  <a:txBody>
                    <a:bodyPr/>
                    <a:lstStyle/>
                    <a:p>
                      <a:pPr algn="l" fontAlgn="ctr"/>
                      <a:r>
                        <a:rPr lang="en-US" sz="1400" u="none" strike="noStrike" dirty="0">
                          <a:effectLst/>
                        </a:rPr>
                        <a:t>Each entry in the list consists of a channel page</a:t>
                      </a:r>
                      <a:br>
                        <a:rPr lang="en-US" sz="1400" u="none" strike="noStrike" dirty="0">
                          <a:effectLst/>
                        </a:rPr>
                      </a:br>
                      <a:r>
                        <a:rPr lang="en-US" sz="1400" u="none" strike="noStrike" dirty="0">
                          <a:effectLst/>
                        </a:rPr>
                        <a:t>and a list of channel numbers supported for that</a:t>
                      </a:r>
                      <a:br>
                        <a:rPr lang="en-US" sz="1400" u="none" strike="noStrike" dirty="0">
                          <a:effectLst/>
                        </a:rPr>
                      </a:br>
                      <a:r>
                        <a:rPr lang="en-US" sz="1400" u="none" strike="noStrike" dirty="0">
                          <a:effectLst/>
                        </a:rPr>
                        <a:t>channel page.</a:t>
                      </a:r>
                      <a:endParaRPr lang="en-US" sz="1400" b="0" i="0" u="none" strike="noStrike" dirty="0">
                        <a:solidFill>
                          <a:srgbClr val="000000"/>
                        </a:solidFill>
                        <a:effectLst/>
                        <a:latin typeface="Arial"/>
                      </a:endParaRPr>
                    </a:p>
                  </a:txBody>
                  <a:tcPr marL="36000" marR="36000" marT="36000" marB="36000" anchor="ctr"/>
                </a:tc>
              </a:tr>
              <a:tr h="288000">
                <a:tc>
                  <a:txBody>
                    <a:bodyPr/>
                    <a:lstStyle/>
                    <a:p>
                      <a:pPr algn="l" fontAlgn="ctr"/>
                      <a:r>
                        <a:rPr lang="en-US" sz="1400" u="none" strike="noStrike" dirty="0" err="1">
                          <a:effectLst/>
                        </a:rPr>
                        <a:t>phyCCAMode</a:t>
                      </a:r>
                      <a:endParaRPr lang="en-US" sz="1400" b="0" i="1" u="none" strike="noStrike" dirty="0">
                        <a:solidFill>
                          <a:srgbClr val="000000"/>
                        </a:solidFill>
                        <a:effectLst/>
                        <a:latin typeface="Arial"/>
                      </a:endParaRPr>
                    </a:p>
                  </a:txBody>
                  <a:tcPr marL="36000" marR="36000" marT="36000" marB="36000" anchor="ctr"/>
                </a:tc>
                <a:tc>
                  <a:txBody>
                    <a:bodyPr/>
                    <a:lstStyle/>
                    <a:p>
                      <a:pPr algn="ctr" fontAlgn="ctr"/>
                      <a:r>
                        <a:rPr lang="en-US" sz="1400" u="none" strike="noStrike" dirty="0">
                          <a:effectLst/>
                        </a:rPr>
                        <a:t>Integer</a:t>
                      </a:r>
                      <a:endParaRPr lang="en-US" sz="1400" b="0" i="0" u="none" strike="noStrike" dirty="0">
                        <a:solidFill>
                          <a:srgbClr val="000000"/>
                        </a:solidFill>
                        <a:effectLst/>
                        <a:latin typeface="Arial"/>
                      </a:endParaRPr>
                    </a:p>
                  </a:txBody>
                  <a:tcPr marL="36000" marR="36000" marT="36000" marB="36000" anchor="ctr"/>
                </a:tc>
                <a:tc>
                  <a:txBody>
                    <a:bodyPr/>
                    <a:lstStyle/>
                    <a:p>
                      <a:pPr algn="ctr" fontAlgn="ctr"/>
                      <a:r>
                        <a:rPr lang="en-US" altLang="ja-JP" sz="1400" u="none" strike="noStrike" dirty="0">
                          <a:effectLst/>
                        </a:rPr>
                        <a:t>1-6</a:t>
                      </a:r>
                      <a:endParaRPr lang="en-US" altLang="ja-JP" sz="1400" b="0" i="0" u="none" strike="noStrike" dirty="0">
                        <a:solidFill>
                          <a:srgbClr val="000000"/>
                        </a:solidFill>
                        <a:effectLst/>
                        <a:latin typeface="Arial"/>
                      </a:endParaRPr>
                    </a:p>
                  </a:txBody>
                  <a:tcPr marL="36000" marR="36000" marT="36000" marB="36000" anchor="ctr"/>
                </a:tc>
                <a:tc>
                  <a:txBody>
                    <a:bodyPr/>
                    <a:lstStyle/>
                    <a:p>
                      <a:pPr algn="l" fontAlgn="ctr"/>
                      <a:r>
                        <a:rPr lang="en-US" sz="1400" u="none" strike="noStrike" dirty="0">
                          <a:effectLst/>
                        </a:rPr>
                        <a:t>The CCA mode, as defined in 8.2.7.</a:t>
                      </a:r>
                      <a:endParaRPr lang="en-US" sz="1400" b="0" i="0" u="none" strike="noStrike" dirty="0">
                        <a:solidFill>
                          <a:srgbClr val="000000"/>
                        </a:solidFill>
                        <a:effectLst/>
                        <a:latin typeface="Arial"/>
                      </a:endParaRPr>
                    </a:p>
                  </a:txBody>
                  <a:tcPr marL="36000" marR="36000" marT="36000" marB="36000" anchor="ctr"/>
                </a:tc>
              </a:tr>
              <a:tr h="720000">
                <a:tc>
                  <a:txBody>
                    <a:bodyPr/>
                    <a:lstStyle/>
                    <a:p>
                      <a:pPr algn="l" fontAlgn="ctr"/>
                      <a:r>
                        <a:rPr lang="en-US" sz="1400" u="none" strike="noStrike" dirty="0" err="1">
                          <a:effectLst/>
                        </a:rPr>
                        <a:t>phyCCADuration</a:t>
                      </a:r>
                      <a:endParaRPr lang="en-US" sz="1400" b="0" i="1" u="none" strike="noStrike" dirty="0">
                        <a:solidFill>
                          <a:srgbClr val="000000"/>
                        </a:solidFill>
                        <a:effectLst/>
                        <a:latin typeface="Arial"/>
                      </a:endParaRPr>
                    </a:p>
                  </a:txBody>
                  <a:tcPr marL="36000" marR="36000" marT="36000" marB="36000" anchor="ctr"/>
                </a:tc>
                <a:tc>
                  <a:txBody>
                    <a:bodyPr/>
                    <a:lstStyle/>
                    <a:p>
                      <a:pPr algn="ctr" fontAlgn="ctr"/>
                      <a:r>
                        <a:rPr lang="en-US" sz="1400" u="none" strike="noStrike" dirty="0">
                          <a:effectLst/>
                        </a:rPr>
                        <a:t>Integer</a:t>
                      </a:r>
                      <a:endParaRPr lang="en-US" sz="1400" b="0" i="0" u="none" strike="noStrike" dirty="0">
                        <a:solidFill>
                          <a:srgbClr val="000000"/>
                        </a:solidFill>
                        <a:effectLst/>
                        <a:latin typeface="Arial"/>
                      </a:endParaRPr>
                    </a:p>
                  </a:txBody>
                  <a:tcPr marL="36000" marR="36000" marT="36000" marB="36000" anchor="ctr"/>
                </a:tc>
                <a:tc>
                  <a:txBody>
                    <a:bodyPr/>
                    <a:lstStyle/>
                    <a:p>
                      <a:pPr algn="ctr" fontAlgn="ctr"/>
                      <a:r>
                        <a:rPr lang="en-US" altLang="ja-JP" sz="1400" u="none" strike="noStrike" dirty="0">
                          <a:effectLst/>
                        </a:rPr>
                        <a:t>0-1000</a:t>
                      </a:r>
                      <a:endParaRPr lang="en-US" altLang="ja-JP" sz="1400" b="0" i="0" u="none" strike="noStrike" dirty="0">
                        <a:solidFill>
                          <a:srgbClr val="000000"/>
                        </a:solidFill>
                        <a:effectLst/>
                        <a:latin typeface="Arial"/>
                      </a:endParaRPr>
                    </a:p>
                  </a:txBody>
                  <a:tcPr marL="36000" marR="36000" marT="36000" marB="36000" anchor="ctr"/>
                </a:tc>
                <a:tc>
                  <a:txBody>
                    <a:bodyPr/>
                    <a:lstStyle/>
                    <a:p>
                      <a:pPr algn="l" fontAlgn="ctr"/>
                      <a:r>
                        <a:rPr lang="en-US" sz="1400" u="none" strike="noStrike" dirty="0">
                          <a:effectLst/>
                        </a:rPr>
                        <a:t>The duration for CCA, specified in symbols. This</a:t>
                      </a:r>
                      <a:br>
                        <a:rPr lang="en-US" sz="1400" u="none" strike="noStrike" dirty="0">
                          <a:effectLst/>
                        </a:rPr>
                      </a:br>
                      <a:r>
                        <a:rPr lang="en-US" sz="1400" u="none" strike="noStrike" dirty="0">
                          <a:effectLst/>
                        </a:rPr>
                        <a:t>attribute shall only be implemented with PHYs</a:t>
                      </a:r>
                      <a:br>
                        <a:rPr lang="en-US" sz="1400" u="none" strike="noStrike" dirty="0">
                          <a:effectLst/>
                        </a:rPr>
                      </a:br>
                      <a:r>
                        <a:rPr lang="en-US" sz="1400" u="none" strike="noStrike" dirty="0">
                          <a:effectLst/>
                        </a:rPr>
                        <a:t>operating in the 950 MHz band.</a:t>
                      </a:r>
                      <a:endParaRPr lang="en-US" sz="1400" b="0" i="0" u="none" strike="noStrike" dirty="0">
                        <a:solidFill>
                          <a:srgbClr val="000000"/>
                        </a:solidFill>
                        <a:effectLst/>
                        <a:latin typeface="Arial"/>
                      </a:endParaRPr>
                    </a:p>
                  </a:txBody>
                  <a:tcPr marL="36000" marR="36000" marT="36000" marB="36000" anchor="ctr"/>
                </a:tc>
              </a:tr>
            </a:tbl>
          </a:graphicData>
        </a:graphic>
      </p:graphicFrame>
    </p:spTree>
    <p:extLst>
      <p:ext uri="{BB962C8B-B14F-4D97-AF65-F5344CB8AC3E}">
        <p14:creationId xmlns:p14="http://schemas.microsoft.com/office/powerpoint/2010/main" val="35625701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dirty="0"/>
              <a:t>8.1.7 Receiver sensitivity definitions</a:t>
            </a:r>
            <a:endParaRPr kumimoji="1" lang="ja-JP" altLang="en-US" dirty="0"/>
          </a:p>
        </p:txBody>
      </p:sp>
      <p:sp>
        <p:nvSpPr>
          <p:cNvPr id="3" name="コンテンツ プレースホルダー 2"/>
          <p:cNvSpPr>
            <a:spLocks noGrp="1"/>
          </p:cNvSpPr>
          <p:nvPr>
            <p:ph idx="1"/>
          </p:nvPr>
        </p:nvSpPr>
        <p:spPr>
          <a:xfrm>
            <a:off x="251520" y="1981200"/>
            <a:ext cx="8640960" cy="4114800"/>
          </a:xfrm>
        </p:spPr>
        <p:txBody>
          <a:bodyPr/>
          <a:lstStyle/>
          <a:p>
            <a:pPr marL="0" indent="0">
              <a:buNone/>
            </a:pPr>
            <a:r>
              <a:rPr lang="en-US" altLang="ja-JP" sz="2800" dirty="0"/>
              <a:t>The conditions for measuring receiver sensitivity are defined in Table 69.</a:t>
            </a:r>
            <a:endParaRPr kumimoji="1" lang="ja-JP" altLang="en-US" sz="2800" dirty="0"/>
          </a:p>
        </p:txBody>
      </p:sp>
      <p:sp>
        <p:nvSpPr>
          <p:cNvPr id="4" name="日付プレースホルダー 3"/>
          <p:cNvSpPr>
            <a:spLocks noGrp="1"/>
          </p:cNvSpPr>
          <p:nvPr>
            <p:ph type="dt" sz="half" idx="10"/>
          </p:nvPr>
        </p:nvSpPr>
        <p:spPr/>
        <p:txBody>
          <a:bodyPr/>
          <a:lstStyle/>
          <a:p>
            <a:pPr>
              <a:defRPr/>
            </a:pPr>
            <a:r>
              <a:rPr lang="en-US" altLang="ja-JP" smtClean="0"/>
              <a:t>November 2014</a:t>
            </a:r>
            <a:endParaRPr lang="en-US" altLang="ja-JP"/>
          </a:p>
        </p:txBody>
      </p:sp>
      <p:sp>
        <p:nvSpPr>
          <p:cNvPr id="5" name="フッター プレースホルダー 4"/>
          <p:cNvSpPr>
            <a:spLocks noGrp="1"/>
          </p:cNvSpPr>
          <p:nvPr>
            <p:ph type="ftr" sz="quarter" idx="11"/>
          </p:nvPr>
        </p:nvSpPr>
        <p:spPr/>
        <p:txBody>
          <a:bodyPr/>
          <a:lstStyle/>
          <a:p>
            <a:pPr>
              <a:defRPr/>
            </a:pPr>
            <a:r>
              <a:rPr lang="en-US" altLang="ja-JP" smtClean="0"/>
              <a:t>Shoichi Kitazawa,ATR</a:t>
            </a:r>
            <a:endParaRPr lang="en-US" altLang="ja-JP"/>
          </a:p>
        </p:txBody>
      </p:sp>
      <p:sp>
        <p:nvSpPr>
          <p:cNvPr id="6" name="スライド番号プレースホルダー 5"/>
          <p:cNvSpPr>
            <a:spLocks noGrp="1"/>
          </p:cNvSpPr>
          <p:nvPr>
            <p:ph type="sldNum" sz="quarter" idx="12"/>
          </p:nvPr>
        </p:nvSpPr>
        <p:spPr/>
        <p:txBody>
          <a:bodyPr/>
          <a:lstStyle/>
          <a:p>
            <a:pPr>
              <a:defRPr/>
            </a:pPr>
            <a:r>
              <a:rPr lang="en-US" altLang="ja-JP" smtClean="0"/>
              <a:t>Slide </a:t>
            </a:r>
            <a:fld id="{1AC1C5F9-EC66-44E5-A76B-A067659E710F}" type="slidenum">
              <a:rPr lang="en-US" altLang="ja-JP" smtClean="0"/>
              <a:pPr>
                <a:defRPr/>
              </a:pPr>
              <a:t>8</a:t>
            </a:fld>
            <a:endParaRPr lang="en-US" altLang="ja-JP"/>
          </a:p>
        </p:txBody>
      </p:sp>
      <p:pic>
        <p:nvPicPr>
          <p:cNvPr id="819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8456" y="3645024"/>
            <a:ext cx="8208000" cy="24582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solidFill>
                  <a:schemeClr val="tx1"/>
                </a:solidFill>
                <a:prstDash val="solid"/>
                <a:miter lim="800000"/>
                <a:headEnd type="none" w="sm" len="sm"/>
                <a:tailEnd type="none" w="sm" len="sm"/>
              </a14:hiddenLine>
            </a:ext>
          </a:extLst>
        </p:spPr>
      </p:pic>
    </p:spTree>
    <p:extLst>
      <p:ext uri="{BB962C8B-B14F-4D97-AF65-F5344CB8AC3E}">
        <p14:creationId xmlns:p14="http://schemas.microsoft.com/office/powerpoint/2010/main" val="41221145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dirty="0"/>
              <a:t>Receiver sensitivity</a:t>
            </a:r>
            <a:endParaRPr kumimoji="1" lang="ja-JP" altLang="en-US" dirty="0"/>
          </a:p>
        </p:txBody>
      </p:sp>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3512279806"/>
              </p:ext>
            </p:extLst>
          </p:nvPr>
        </p:nvGraphicFramePr>
        <p:xfrm>
          <a:off x="251520" y="2492896"/>
          <a:ext cx="8352928" cy="3235960"/>
        </p:xfrm>
        <a:graphic>
          <a:graphicData uri="http://schemas.openxmlformats.org/drawingml/2006/table">
            <a:tbl>
              <a:tblPr firstRow="1" bandRow="1">
                <a:tableStyleId>{5C22544A-7EE6-4342-B048-85BDC9FD1C3A}</a:tableStyleId>
              </a:tblPr>
              <a:tblGrid>
                <a:gridCol w="1440160"/>
                <a:gridCol w="3950441"/>
                <a:gridCol w="1443185"/>
                <a:gridCol w="1519142"/>
              </a:tblGrid>
              <a:tr h="370840">
                <a:tc>
                  <a:txBody>
                    <a:bodyPr/>
                    <a:lstStyle/>
                    <a:p>
                      <a:pPr algn="ctr"/>
                      <a:r>
                        <a:rPr kumimoji="1" lang="en-US" altLang="ja-JP" dirty="0" smtClean="0"/>
                        <a:t>PHY</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ja-JP" b="1" dirty="0" smtClean="0"/>
                        <a:t>Sensitivity</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dirty="0" smtClean="0"/>
                        <a:t>15.4-2011</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dirty="0" smtClean="0"/>
                        <a:t>Revc-DF2</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kumimoji="1" lang="en-US" altLang="ja-JP" dirty="0" smtClean="0"/>
                        <a:t>O-QPSK</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800" b="0" i="0" u="none" strike="noStrike" kern="1200" baseline="0" dirty="0" smtClean="0">
                          <a:solidFill>
                            <a:schemeClr val="dk1"/>
                          </a:solidFill>
                          <a:latin typeface="+mn-lt"/>
                          <a:ea typeface="+mn-ea"/>
                          <a:cs typeface="+mn-cs"/>
                        </a:rPr>
                        <a:t>–85 dBm or better</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800" b="0" i="0" u="none" strike="noStrike" kern="1200" baseline="0" dirty="0" smtClean="0">
                          <a:solidFill>
                            <a:schemeClr val="dk1"/>
                          </a:solidFill>
                          <a:latin typeface="+mn-lt"/>
                          <a:ea typeface="+mn-ea"/>
                          <a:cs typeface="+mn-cs"/>
                        </a:rPr>
                        <a:t>10.3.4</a:t>
                      </a:r>
                      <a:endParaRPr kumimoji="1" lang="ja-JP" altLang="en-US"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b="0" dirty="0" smtClean="0"/>
                        <a:t>12.3.4</a:t>
                      </a:r>
                      <a:endParaRPr kumimoji="1" lang="ja-JP" altLang="en-US"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kumimoji="1" lang="en-US" altLang="ja-JP" dirty="0" smtClean="0"/>
                        <a:t>BPSK</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800" b="0" i="0" u="none" strike="noStrike" kern="1200" baseline="0" dirty="0" smtClean="0">
                          <a:solidFill>
                            <a:schemeClr val="dk1"/>
                          </a:solidFill>
                          <a:latin typeface="+mn-lt"/>
                          <a:ea typeface="+mn-ea"/>
                          <a:cs typeface="+mn-cs"/>
                        </a:rPr>
                        <a:t>–92 dBm or better</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dirty="0" smtClean="0"/>
                        <a:t>11.3.4</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dirty="0" smtClean="0"/>
                        <a:t>13.3.4</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kumimoji="1" lang="en-US" altLang="ja-JP" dirty="0" smtClean="0"/>
                        <a:t>ASK</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800" b="0" i="0" u="none" strike="noStrike" kern="1200" baseline="0" dirty="0" smtClean="0">
                          <a:solidFill>
                            <a:schemeClr val="dk1"/>
                          </a:solidFill>
                          <a:latin typeface="+mn-lt"/>
                          <a:ea typeface="+mn-ea"/>
                          <a:cs typeface="+mn-cs"/>
                        </a:rPr>
                        <a:t>–85 dBm or better</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dirty="0" smtClean="0"/>
                        <a:t>12.3.4</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dirty="0" smtClean="0"/>
                        <a:t>14.4.4</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kumimoji="1" lang="en-US" altLang="ja-JP" dirty="0" smtClean="0"/>
                        <a:t>CSS</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800" b="0" i="0" u="none" strike="noStrike" kern="1200" baseline="0" dirty="0" smtClean="0">
                          <a:solidFill>
                            <a:schemeClr val="dk1"/>
                          </a:solidFill>
                          <a:latin typeface="+mn-lt"/>
                          <a:ea typeface="+mn-ea"/>
                          <a:cs typeface="+mn-cs"/>
                        </a:rPr>
                        <a:t>–85 dBm or better for 1 Mb/s and </a:t>
                      </a:r>
                    </a:p>
                    <a:p>
                      <a:r>
                        <a:rPr kumimoji="1" lang="en-US" altLang="ja-JP" sz="1800" b="0" i="0" u="none" strike="noStrike" kern="1200" baseline="0" dirty="0" smtClean="0">
                          <a:solidFill>
                            <a:schemeClr val="dk1"/>
                          </a:solidFill>
                          <a:latin typeface="+mn-lt"/>
                          <a:ea typeface="+mn-ea"/>
                          <a:cs typeface="+mn-cs"/>
                        </a:rPr>
                        <a:t>–91 dBm or better for 250 kb/s</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dirty="0" smtClean="0"/>
                        <a:t>13.4.3</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dirty="0" smtClean="0"/>
                        <a:t>15.4.3</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kumimoji="1" lang="en-US" altLang="ja-JP" dirty="0" smtClean="0"/>
                        <a:t>UWB </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kumimoji="1" lang="en-US" altLang="ja-JP" dirty="0" smtClean="0"/>
                        <a:t>GSFK</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800" b="0" i="0" u="none" strike="noStrike" kern="1200" baseline="0" dirty="0" smtClean="0">
                          <a:solidFill>
                            <a:schemeClr val="dk1"/>
                          </a:solidFill>
                          <a:latin typeface="+mn-lt"/>
                          <a:ea typeface="+mn-ea"/>
                          <a:cs typeface="+mn-cs"/>
                        </a:rPr>
                        <a:t>–85 dBm or better.</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dirty="0" smtClean="0"/>
                        <a:t>15.3.4</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dirty="0" smtClean="0"/>
                        <a:t>17.3.4</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kumimoji="1" lang="en-US" altLang="ja-JP" dirty="0" smtClean="0"/>
                        <a:t>MSK</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4" name="日付プレースホルダー 3"/>
          <p:cNvSpPr>
            <a:spLocks noGrp="1"/>
          </p:cNvSpPr>
          <p:nvPr>
            <p:ph type="dt" sz="half" idx="10"/>
          </p:nvPr>
        </p:nvSpPr>
        <p:spPr/>
        <p:txBody>
          <a:bodyPr/>
          <a:lstStyle/>
          <a:p>
            <a:pPr>
              <a:defRPr/>
            </a:pPr>
            <a:r>
              <a:rPr lang="en-US" altLang="ja-JP" smtClean="0"/>
              <a:t>November 2014</a:t>
            </a:r>
            <a:endParaRPr lang="en-US" altLang="ja-JP"/>
          </a:p>
        </p:txBody>
      </p:sp>
      <p:sp>
        <p:nvSpPr>
          <p:cNvPr id="5" name="フッター プレースホルダー 4"/>
          <p:cNvSpPr>
            <a:spLocks noGrp="1"/>
          </p:cNvSpPr>
          <p:nvPr>
            <p:ph type="ftr" sz="quarter" idx="11"/>
          </p:nvPr>
        </p:nvSpPr>
        <p:spPr/>
        <p:txBody>
          <a:bodyPr/>
          <a:lstStyle/>
          <a:p>
            <a:pPr>
              <a:defRPr/>
            </a:pPr>
            <a:r>
              <a:rPr lang="en-US" altLang="ja-JP" smtClean="0"/>
              <a:t>Shoichi Kitazawa,ATR</a:t>
            </a:r>
            <a:endParaRPr lang="en-US" altLang="ja-JP"/>
          </a:p>
        </p:txBody>
      </p:sp>
      <p:sp>
        <p:nvSpPr>
          <p:cNvPr id="8" name="テキスト ボックス 7"/>
          <p:cNvSpPr txBox="1"/>
          <p:nvPr/>
        </p:nvSpPr>
        <p:spPr>
          <a:xfrm>
            <a:off x="467543" y="1700808"/>
            <a:ext cx="7992889" cy="646331"/>
          </a:xfrm>
          <a:prstGeom prst="rect">
            <a:avLst/>
          </a:prstGeom>
          <a:noFill/>
        </p:spPr>
        <p:txBody>
          <a:bodyPr wrap="square" rtlCol="0">
            <a:spAutoFit/>
          </a:bodyPr>
          <a:lstStyle/>
          <a:p>
            <a:r>
              <a:rPr lang="en-US" altLang="ja-JP" sz="1800" dirty="0"/>
              <a:t>Under the conditions specified in 8.1.7, a compliant device shall be capable of achieving a </a:t>
            </a:r>
            <a:r>
              <a:rPr lang="en-US" altLang="ja-JP" sz="1800" dirty="0" smtClean="0"/>
              <a:t>receiver sensitivity </a:t>
            </a:r>
            <a:r>
              <a:rPr lang="en-US" altLang="ja-JP" sz="1800" dirty="0"/>
              <a:t>of –85 dBm or better.</a:t>
            </a:r>
            <a:endParaRPr kumimoji="1" lang="ja-JP" altLang="en-US" sz="1800" dirty="0"/>
          </a:p>
        </p:txBody>
      </p:sp>
      <p:sp>
        <p:nvSpPr>
          <p:cNvPr id="9" name="スライド番号プレースホルダー 8"/>
          <p:cNvSpPr>
            <a:spLocks noGrp="1"/>
          </p:cNvSpPr>
          <p:nvPr>
            <p:ph type="sldNum" sz="quarter" idx="12"/>
          </p:nvPr>
        </p:nvSpPr>
        <p:spPr/>
        <p:txBody>
          <a:bodyPr/>
          <a:lstStyle/>
          <a:p>
            <a:pPr>
              <a:defRPr/>
            </a:pPr>
            <a:r>
              <a:rPr lang="en-US" altLang="ja-JP" smtClean="0"/>
              <a:t>Slide </a:t>
            </a:r>
            <a:fld id="{1AC1C5F9-EC66-44E5-A76B-A067659E710F}" type="slidenum">
              <a:rPr lang="en-US" altLang="ja-JP" smtClean="0"/>
              <a:pPr>
                <a:defRPr/>
              </a:pPr>
              <a:t>9</a:t>
            </a:fld>
            <a:endParaRPr lang="en-US" altLang="ja-JP"/>
          </a:p>
        </p:txBody>
      </p:sp>
    </p:spTree>
    <p:extLst>
      <p:ext uri="{BB962C8B-B14F-4D97-AF65-F5344CB8AC3E}">
        <p14:creationId xmlns:p14="http://schemas.microsoft.com/office/powerpoint/2010/main" val="1019404911"/>
      </p:ext>
    </p:extLst>
  </p:cSld>
  <p:clrMapOvr>
    <a:masterClrMapping/>
  </p:clrMapOvr>
</p:sld>
</file>

<file path=ppt/theme/theme1.xml><?xml version="1.0" encoding="utf-8"?>
<a:theme xmlns:a="http://schemas.openxmlformats.org/drawingml/2006/main" name="IEEE-P802_15_for_kitazawa">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IEEE-P802_15_for_kitazawa</Template>
  <TotalTime>1491</TotalTime>
  <Words>951</Words>
  <Application>Microsoft Office PowerPoint</Application>
  <PresentationFormat>画面に合わせる (4:3)</PresentationFormat>
  <Paragraphs>150</Paragraphs>
  <Slides>14</Slides>
  <Notes>1</Notes>
  <HiddenSlides>0</HiddenSlides>
  <MMClips>0</MMClips>
  <ScaleCrop>false</ScaleCrop>
  <HeadingPairs>
    <vt:vector size="4" baseType="variant">
      <vt:variant>
        <vt:lpstr>テーマ</vt:lpstr>
      </vt:variant>
      <vt:variant>
        <vt:i4>1</vt:i4>
      </vt:variant>
      <vt:variant>
        <vt:lpstr>スライド タイトル</vt:lpstr>
      </vt:variant>
      <vt:variant>
        <vt:i4>14</vt:i4>
      </vt:variant>
    </vt:vector>
  </HeadingPairs>
  <TitlesOfParts>
    <vt:vector size="15" baseType="lpstr">
      <vt:lpstr>IEEE-P802_15_for_kitazawa</vt:lpstr>
      <vt:lpstr>PowerPoint プレゼンテーション</vt:lpstr>
      <vt:lpstr>SRM related functions in 802.15.4-2011</vt:lpstr>
      <vt:lpstr>Abstract</vt:lpstr>
      <vt:lpstr>8.2.5 Receiver ED</vt:lpstr>
      <vt:lpstr>8.2.6 Link quality indicator (LQI)</vt:lpstr>
      <vt:lpstr>8.2.7 Clear channel assessment (CCA)</vt:lpstr>
      <vt:lpstr>Related PHY PIB</vt:lpstr>
      <vt:lpstr>8.1.7 Receiver sensitivity definitions</vt:lpstr>
      <vt:lpstr>Receiver sensitivity</vt:lpstr>
      <vt:lpstr>4.5.4.1 CSMA-CA mechanism</vt:lpstr>
      <vt:lpstr>4.5.4.2 ALOHA mechanism</vt:lpstr>
      <vt:lpstr>MAC Frame</vt:lpstr>
      <vt:lpstr>5.2.2.1 Beacon frame format</vt:lpstr>
      <vt:lpstr>Discussion point and next steps</vt:lpstr>
    </vt:vector>
  </TitlesOfParts>
  <Company>ATR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SRM related function in 802.15.4-2011</dc:title>
  <dc:subject>IEEE 802.15 &lt;subject&gt;</dc:subject>
  <dc:creator>Shoichi Kitazawa</dc:creator>
  <dc:description>&lt;doc#&gt;</dc:description>
  <cp:lastModifiedBy>Shoichi Kitazawa</cp:lastModifiedBy>
  <cp:revision>43</cp:revision>
  <cp:lastPrinted>2014-10-30T06:17:06Z</cp:lastPrinted>
  <dcterms:created xsi:type="dcterms:W3CDTF">2014-10-29T06:47:42Z</dcterms:created>
  <dcterms:modified xsi:type="dcterms:W3CDTF">2014-10-31T09:22:30Z</dcterms:modified>
</cp:coreProperties>
</file>