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60" r:id="rId3"/>
    <p:sldId id="261" r:id="rId4"/>
    <p:sldId id="262" r:id="rId5"/>
    <p:sldId id="263" r:id="rId6"/>
    <p:sldId id="264" r:id="rId7"/>
    <p:sldId id="265" r:id="rId8"/>
    <p:sldId id="266" r:id="rId9"/>
    <p:sldId id="267" r:id="rId10"/>
    <p:sldId id="268" r:id="rId11"/>
    <p:sldId id="270"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8" d="100"/>
          <a:sy n="78" d="100"/>
        </p:scale>
        <p:origin x="-198"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C96ADB9-E040-4ED5-A6F3-53AC637430A7}" type="slidenum">
              <a:rPr lang="en-US" altLang="ja-JP"/>
              <a:pPr/>
              <a:t>&lt;#&gt;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xmlns="" val="5032180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451B517E-CAA4-476D-B642-A4F0BA80CD95}" type="slidenum">
              <a:rPr lang="en-US" altLang="ja-JP"/>
              <a:pPr/>
              <a:t>&lt;#&gt;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xmlns="" val="27431697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953E0429-AC67-4D83-876E-FD2E4C67B0F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933700" y="8985250"/>
            <a:ext cx="801688"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7</a:t>
            </a:fld>
            <a:endParaRPr lang="en-US" altLang="ja-JP" sz="1200" dirty="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xfrm>
            <a:off x="923926" y="4408488"/>
            <a:ext cx="5086350" cy="4176712"/>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C63BE876-24F8-4D87-A1BE-1C84FC83F4E8}"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November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D62CE562-E1FE-45CA-83C1-C5231C5EC399}" type="slidenum">
              <a:rPr lang="en-US" altLang="ja-JP"/>
              <a:pPr/>
              <a:t>&lt;#&gt;</a:t>
            </a:fld>
            <a:endParaRPr lang="en-US" altLang="ja-JP"/>
          </a:p>
        </p:txBody>
      </p:sp>
    </p:spTree>
    <p:extLst>
      <p:ext uri="{BB962C8B-B14F-4D97-AF65-F5344CB8AC3E}">
        <p14:creationId xmlns:p14="http://schemas.microsoft.com/office/powerpoint/2010/main" xmlns="" val="2913651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November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FC74DB7-4F65-4BCE-A56C-16F49AFC721F}" type="slidenum">
              <a:rPr lang="en-US" altLang="ja-JP"/>
              <a:pPr/>
              <a:t>&lt;#&gt;</a:t>
            </a:fld>
            <a:endParaRPr lang="en-US" altLang="ja-JP"/>
          </a:p>
        </p:txBody>
      </p:sp>
    </p:spTree>
    <p:extLst>
      <p:ext uri="{BB962C8B-B14F-4D97-AF65-F5344CB8AC3E}">
        <p14:creationId xmlns:p14="http://schemas.microsoft.com/office/powerpoint/2010/main" xmlns="" val="1874197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November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3BFC9F7D-11A2-4DA0-AAB6-6A5D4E8534AD}" type="slidenum">
              <a:rPr lang="en-US" altLang="ja-JP"/>
              <a:pPr/>
              <a:t>&lt;#&gt;</a:t>
            </a:fld>
            <a:endParaRPr lang="en-US" altLang="ja-JP"/>
          </a:p>
        </p:txBody>
      </p:sp>
    </p:spTree>
    <p:extLst>
      <p:ext uri="{BB962C8B-B14F-4D97-AF65-F5344CB8AC3E}">
        <p14:creationId xmlns:p14="http://schemas.microsoft.com/office/powerpoint/2010/main" xmlns="" val="41600702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November 2014</a:t>
            </a:r>
            <a:endParaRPr lang="en-US" altLang="ja-JP" dirty="0"/>
          </a:p>
        </p:txBody>
      </p:sp>
    </p:spTree>
    <p:extLst>
      <p:ext uri="{BB962C8B-B14F-4D97-AF65-F5344CB8AC3E}">
        <p14:creationId xmlns:p14="http://schemas.microsoft.com/office/powerpoint/2010/main" xmlns="" val="364914399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November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21B7A258-50B2-4275-9048-608D5843682C}" type="slidenum">
              <a:rPr lang="en-US" altLang="ja-JP"/>
              <a:pPr/>
              <a:t>&lt;#&gt;</a:t>
            </a:fld>
            <a:endParaRPr lang="en-US" altLang="ja-JP"/>
          </a:p>
        </p:txBody>
      </p:sp>
    </p:spTree>
    <p:extLst>
      <p:ext uri="{BB962C8B-B14F-4D97-AF65-F5344CB8AC3E}">
        <p14:creationId xmlns:p14="http://schemas.microsoft.com/office/powerpoint/2010/main" xmlns="" val="2131217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November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06A554D4-DF37-43C3-B05C-248A527E5C0E}" type="slidenum">
              <a:rPr lang="en-US" altLang="ja-JP"/>
              <a:pPr/>
              <a:t>&lt;#&gt;</a:t>
            </a:fld>
            <a:endParaRPr lang="en-US" altLang="ja-JP"/>
          </a:p>
        </p:txBody>
      </p:sp>
    </p:spTree>
    <p:extLst>
      <p:ext uri="{BB962C8B-B14F-4D97-AF65-F5344CB8AC3E}">
        <p14:creationId xmlns:p14="http://schemas.microsoft.com/office/powerpoint/2010/main" xmlns="" val="2624679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November 2014</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B14EF440-4C37-4902-A229-FBA12E786F64}" type="slidenum">
              <a:rPr lang="en-US" altLang="ja-JP"/>
              <a:pPr/>
              <a:t>&lt;#&gt;</a:t>
            </a:fld>
            <a:endParaRPr lang="en-US" altLang="ja-JP"/>
          </a:p>
        </p:txBody>
      </p:sp>
    </p:spTree>
    <p:extLst>
      <p:ext uri="{BB962C8B-B14F-4D97-AF65-F5344CB8AC3E}">
        <p14:creationId xmlns:p14="http://schemas.microsoft.com/office/powerpoint/2010/main" xmlns="" val="3095484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November 2014</a:t>
            </a:r>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C64D7CEF-E61A-41D2-A6D7-93723D5BC624}" type="slidenum">
              <a:rPr lang="en-US" altLang="ja-JP"/>
              <a:pPr/>
              <a:t>&lt;#&gt;</a:t>
            </a:fld>
            <a:endParaRPr lang="en-US" altLang="ja-JP"/>
          </a:p>
        </p:txBody>
      </p:sp>
    </p:spTree>
    <p:extLst>
      <p:ext uri="{BB962C8B-B14F-4D97-AF65-F5344CB8AC3E}">
        <p14:creationId xmlns:p14="http://schemas.microsoft.com/office/powerpoint/2010/main" xmlns="" val="3846644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November 2014</a:t>
            </a:r>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3749F404-0DCB-4047-AABD-D59CAA2F236C}" type="slidenum">
              <a:rPr lang="en-US" altLang="ja-JP"/>
              <a:pPr/>
              <a:t>&lt;#&gt;</a:t>
            </a:fld>
            <a:endParaRPr lang="en-US" altLang="ja-JP"/>
          </a:p>
        </p:txBody>
      </p:sp>
    </p:spTree>
    <p:extLst>
      <p:ext uri="{BB962C8B-B14F-4D97-AF65-F5344CB8AC3E}">
        <p14:creationId xmlns:p14="http://schemas.microsoft.com/office/powerpoint/2010/main" xmlns="" val="3687867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November 2014</a:t>
            </a:r>
            <a:endParaRPr lang="en-US" altLang="ja-JP"/>
          </a:p>
        </p:txBody>
      </p:sp>
      <p:sp>
        <p:nvSpPr>
          <p:cNvPr id="3" name="フッター プレースホルダー 2"/>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8B450183-F837-4266-AB0E-3CEB070CDB49}" type="slidenum">
              <a:rPr lang="en-US" altLang="ja-JP"/>
              <a:pPr/>
              <a:t>&lt;#&gt;</a:t>
            </a:fld>
            <a:endParaRPr lang="en-US" altLang="ja-JP"/>
          </a:p>
        </p:txBody>
      </p:sp>
    </p:spTree>
    <p:extLst>
      <p:ext uri="{BB962C8B-B14F-4D97-AF65-F5344CB8AC3E}">
        <p14:creationId xmlns:p14="http://schemas.microsoft.com/office/powerpoint/2010/main" xmlns="" val="2574485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November 2014</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E446F671-99A1-49E4-9538-B993B55A9D5A}" type="slidenum">
              <a:rPr lang="en-US" altLang="ja-JP"/>
              <a:pPr/>
              <a:t>&lt;#&gt;</a:t>
            </a:fld>
            <a:endParaRPr lang="en-US" altLang="ja-JP"/>
          </a:p>
        </p:txBody>
      </p:sp>
    </p:spTree>
    <p:extLst>
      <p:ext uri="{BB962C8B-B14F-4D97-AF65-F5344CB8AC3E}">
        <p14:creationId xmlns:p14="http://schemas.microsoft.com/office/powerpoint/2010/main" xmlns="" val="3174162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November 2014</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13FA9A04-4CBC-40C5-8687-3F7C33934BE5}" type="slidenum">
              <a:rPr lang="en-US" altLang="ja-JP"/>
              <a:pPr/>
              <a:t>&lt;#&gt;</a:t>
            </a:fld>
            <a:endParaRPr lang="en-US" altLang="ja-JP"/>
          </a:p>
        </p:txBody>
      </p:sp>
    </p:spTree>
    <p:extLst>
      <p:ext uri="{BB962C8B-B14F-4D97-AF65-F5344CB8AC3E}">
        <p14:creationId xmlns:p14="http://schemas.microsoft.com/office/powerpoint/2010/main" xmlns="" val="3925774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November 2014</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smtClean="0"/>
              <a:t>Shoichi Kitazawa (ATR)</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a:t>Slide </a:t>
            </a:r>
            <a:fld id="{A00E799E-F526-4132-AD14-2CA34A40B0F5}" type="slidenum">
              <a:rPr lang="en-US" altLang="ja-JP"/>
              <a:pPr/>
              <a:t>&lt;#&gt;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802.15-14-0623-01-004s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dirty="0" smtClean="0"/>
              <a:t>November 2014</a:t>
            </a:r>
            <a:endParaRPr lang="en-US" altLang="ja-JP" dirty="0"/>
          </a:p>
        </p:txBody>
      </p:sp>
      <p:sp>
        <p:nvSpPr>
          <p:cNvPr id="5" name="フッター プレースホルダー 2"/>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3"/>
          <p:cNvSpPr>
            <a:spLocks noGrp="1"/>
          </p:cNvSpPr>
          <p:nvPr>
            <p:ph type="sldNum" sz="quarter" idx="12"/>
          </p:nvPr>
        </p:nvSpPr>
        <p:spPr/>
        <p:txBody>
          <a:bodyPr/>
          <a:lstStyle/>
          <a:p>
            <a:r>
              <a:rPr lang="en-US" altLang="ja-JP"/>
              <a:t>Slide </a:t>
            </a:r>
            <a:fld id="{F60DA580-FA57-4729-B143-5DC051FCAE03}" type="slidenum">
              <a:rPr lang="en-US" altLang="ja-JP"/>
              <a:pPr/>
              <a:t>1</a:t>
            </a:fld>
            <a:endParaRPr lang="en-US" altLang="ja-JP"/>
          </a:p>
        </p:txBody>
      </p:sp>
      <p:sp>
        <p:nvSpPr>
          <p:cNvPr id="27651" name="Rectangle 3"/>
          <p:cNvSpPr>
            <a:spLocks noChangeArrowheads="1"/>
          </p:cNvSpPr>
          <p:nvPr/>
        </p:nvSpPr>
        <p:spPr bwMode="auto">
          <a:xfrm>
            <a:off x="76200" y="621626"/>
            <a:ext cx="8991600" cy="47346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[TG4s Opening Information for November 2014]</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[31 October, 2014]</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[ATR]</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[Hikaridai, Seika Kyoto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:[+81-774-95-1565], </a:t>
            </a:r>
            <a:r>
              <a:rPr lang="en-US" altLang="ja-JP" sz="1600" dirty="0">
                <a:ea typeface="ＭＳ Ｐゴシック" charset="-128"/>
              </a:rPr>
              <a:t>FAX: </a:t>
            </a:r>
            <a:r>
              <a:rPr lang="en-US" altLang="ja-JP" sz="1600" dirty="0" smtClean="0">
                <a:ea typeface="ＭＳ Ｐゴシック" charset="-128"/>
              </a:rPr>
              <a:t>[ ], </a:t>
            </a:r>
            <a:r>
              <a:rPr lang="en-US" altLang="ja-JP" sz="1600" dirty="0">
                <a:ea typeface="ＭＳ Ｐゴシック" charset="-128"/>
              </a:rPr>
              <a:t>E-Mail</a:t>
            </a:r>
            <a:r>
              <a:rPr lang="en-US" altLang="ja-JP" sz="1600" dirty="0" smtClean="0">
                <a:ea typeface="ＭＳ Ｐゴシック" charset="-128"/>
              </a:rPr>
              <a:t>:[kitazawa@atr.jp]</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100"/>
              </a:spcBef>
              <a:spcAft>
                <a:spcPts val="100"/>
              </a:spcAft>
            </a:pPr>
            <a:r>
              <a:rPr lang="en-US" altLang="ja-JP" dirty="0">
                <a:ea typeface="ＭＳ Ｐゴシック" charset="-128"/>
              </a:rPr>
              <a:t>	</a:t>
            </a:r>
          </a:p>
          <a:p>
            <a:pPr>
              <a:spcBef>
                <a:spcPts val="600"/>
              </a:spcBef>
              <a:spcAft>
                <a:spcPts val="600"/>
              </a:spcAft>
            </a:pPr>
            <a:r>
              <a:rPr lang="en-US" altLang="ja-JP" sz="1600" b="1" dirty="0">
                <a:ea typeface="ＭＳ Ｐゴシック" charset="-128"/>
              </a:rPr>
              <a:t>Abstract:</a:t>
            </a:r>
            <a:r>
              <a:rPr lang="en-US" altLang="ja-JP" sz="1600" dirty="0">
                <a:ea typeface="ＭＳ Ｐゴシック" charset="-128"/>
              </a:rPr>
              <a:t>	</a:t>
            </a:r>
            <a:r>
              <a:rPr lang="en-US" altLang="ja-JP" sz="1600" dirty="0" smtClean="0">
                <a:ea typeface="ＭＳ Ｐゴシック" charset="-128"/>
              </a:rPr>
              <a:t>[This document contains opening information and meeting agenda for the TG4s meeting.]</a:t>
            </a:r>
            <a:endParaRPr lang="en-US" altLang="ja-JP" sz="1600" dirty="0">
              <a:ea typeface="ＭＳ Ｐゴシック" charset="-128"/>
            </a:endParaRPr>
          </a:p>
          <a:p>
            <a:pPr>
              <a:spcBef>
                <a:spcPts val="600"/>
              </a:spcBef>
              <a:spcAft>
                <a:spcPts val="600"/>
              </a:spcAft>
            </a:pPr>
            <a:r>
              <a:rPr lang="en-US" altLang="ja-JP" sz="1600" b="1" dirty="0">
                <a:ea typeface="ＭＳ Ｐゴシック" charset="-128"/>
              </a:rPr>
              <a:t>Purpose:</a:t>
            </a:r>
            <a:r>
              <a:rPr lang="en-US" altLang="ja-JP" sz="1600" dirty="0">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r>
              <a:rPr lang="en-US" altLang="ja-JP" smtClean="0"/>
              <a:t>November 2014</a:t>
            </a:r>
            <a:endParaRPr lang="en-US" altLang="ja-JP" dirty="0"/>
          </a:p>
        </p:txBody>
      </p:sp>
      <p:sp>
        <p:nvSpPr>
          <p:cNvPr id="5" name="フッター プレースホルダ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a:t>Slide </a:t>
            </a:r>
            <a:fld id="{D5798E63-F48B-4FA3-B1EA-49F461E46462}" type="slidenum">
              <a:rPr lang="en-US" altLang="ja-JP"/>
              <a:pPr/>
              <a:t>10</a:t>
            </a:fld>
            <a:endParaRPr lang="en-US" altLang="ja-JP" dirty="0"/>
          </a:p>
        </p:txBody>
      </p:sp>
      <p:sp>
        <p:nvSpPr>
          <p:cNvPr id="4098" name="Rectangle 2"/>
          <p:cNvSpPr>
            <a:spLocks noGrp="1" noChangeArrowheads="1"/>
          </p:cNvSpPr>
          <p:nvPr>
            <p:ph type="title"/>
          </p:nvPr>
        </p:nvSpPr>
        <p:spPr>
          <a:ln/>
        </p:spPr>
        <p:txBody>
          <a:bodyPr/>
          <a:lstStyle/>
          <a:p>
            <a:r>
              <a:rPr lang="en-US" altLang="ja-JP" dirty="0" smtClean="0"/>
              <a:t>Agenda for Monday</a:t>
            </a:r>
            <a:r>
              <a:rPr lang="ja-JP" altLang="en-US" dirty="0" smtClean="0"/>
              <a:t> </a:t>
            </a:r>
            <a:r>
              <a:rPr lang="en-US" altLang="ja-JP" dirty="0"/>
              <a:t>P</a:t>
            </a:r>
            <a:r>
              <a:rPr lang="en-US" altLang="ja-JP" dirty="0" smtClean="0"/>
              <a:t>M2</a:t>
            </a:r>
            <a:endParaRPr lang="ja-JP" altLang="ja-JP" dirty="0"/>
          </a:p>
        </p:txBody>
      </p:sp>
      <p:sp>
        <p:nvSpPr>
          <p:cNvPr id="4099" name="Rectangle 3"/>
          <p:cNvSpPr>
            <a:spLocks noGrp="1" noChangeArrowheads="1"/>
          </p:cNvSpPr>
          <p:nvPr>
            <p:ph type="body" idx="1"/>
          </p:nvPr>
        </p:nvSpPr>
        <p:spPr>
          <a:ln/>
        </p:spPr>
        <p:txBody>
          <a:bodyPr/>
          <a:lstStyle/>
          <a:p>
            <a:r>
              <a:rPr lang="en-US" altLang="ja-JP" sz="2400" dirty="0" smtClean="0"/>
              <a:t>OPEN/Patent Policy</a:t>
            </a:r>
          </a:p>
          <a:p>
            <a:r>
              <a:rPr lang="en-US" altLang="ja-JP" sz="2400" dirty="0" smtClean="0"/>
              <a:t>Approve Agenda </a:t>
            </a:r>
          </a:p>
          <a:p>
            <a:r>
              <a:rPr lang="en-US" altLang="ja-JP" sz="2400" dirty="0" smtClean="0"/>
              <a:t>Athens meeting minutes</a:t>
            </a:r>
          </a:p>
          <a:p>
            <a:r>
              <a:rPr lang="en-US" altLang="ja-JP" sz="2400" dirty="0" smtClean="0"/>
              <a:t>Opening information  </a:t>
            </a:r>
          </a:p>
          <a:p>
            <a:r>
              <a:rPr lang="en-US" altLang="ja-JP" sz="2400" dirty="0" smtClean="0"/>
              <a:t>Press release</a:t>
            </a:r>
          </a:p>
          <a:p>
            <a:r>
              <a:rPr lang="en-US" altLang="ja-JP" sz="2400" dirty="0" smtClean="0"/>
              <a:t>Presentations </a:t>
            </a:r>
            <a:endParaRPr lang="ja-JP" altLang="ja-JP" sz="2400" dirty="0"/>
          </a:p>
        </p:txBody>
      </p:sp>
    </p:spTree>
    <p:extLst>
      <p:ext uri="{BB962C8B-B14F-4D97-AF65-F5344CB8AC3E}">
        <p14:creationId xmlns:p14="http://schemas.microsoft.com/office/powerpoint/2010/main" xmlns="" val="9603331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Agenda for Tuesday</a:t>
            </a:r>
            <a:endParaRPr kumimoji="1" lang="ja-JP" altLang="en-US" dirty="0"/>
          </a:p>
        </p:txBody>
      </p:sp>
      <p:sp>
        <p:nvSpPr>
          <p:cNvPr id="3" name="コンテンツ プレースホルダ 2"/>
          <p:cNvSpPr>
            <a:spLocks noGrp="1"/>
          </p:cNvSpPr>
          <p:nvPr>
            <p:ph idx="1"/>
          </p:nvPr>
        </p:nvSpPr>
        <p:spPr/>
        <p:txBody>
          <a:bodyPr/>
          <a:lstStyle/>
          <a:p>
            <a:pPr>
              <a:buNone/>
            </a:pPr>
            <a:r>
              <a:rPr lang="en-US" altLang="ja-JP" sz="2800" dirty="0" smtClean="0"/>
              <a:t>PM1</a:t>
            </a:r>
          </a:p>
          <a:p>
            <a:r>
              <a:rPr lang="en-US" altLang="ja-JP" sz="2400" dirty="0" smtClean="0"/>
              <a:t>Press Release</a:t>
            </a:r>
          </a:p>
          <a:p>
            <a:r>
              <a:rPr lang="en-US" altLang="ja-JP" sz="2400" dirty="0" smtClean="0"/>
              <a:t>Work </a:t>
            </a:r>
            <a:r>
              <a:rPr lang="en-US" altLang="ja-JP" sz="2400" dirty="0" smtClean="0"/>
              <a:t>on Technical Guidance Document </a:t>
            </a:r>
          </a:p>
          <a:p>
            <a:pPr>
              <a:buNone/>
            </a:pPr>
            <a:endParaRPr lang="en-US" altLang="ja-JP" sz="2400" dirty="0" smtClean="0"/>
          </a:p>
          <a:p>
            <a:pPr>
              <a:buNone/>
            </a:pPr>
            <a:r>
              <a:rPr lang="en-US" altLang="ja-JP" sz="2800" dirty="0" smtClean="0"/>
              <a:t>PM2</a:t>
            </a:r>
            <a:endParaRPr kumimoji="1" lang="en-US" altLang="ja-JP" sz="2800" dirty="0" smtClean="0"/>
          </a:p>
          <a:p>
            <a:r>
              <a:rPr lang="en-US" altLang="ja-JP" sz="2400" dirty="0" smtClean="0"/>
              <a:t>Work on Technical Guidance Document  </a:t>
            </a:r>
          </a:p>
          <a:p>
            <a:pPr>
              <a:lnSpc>
                <a:spcPct val="80000"/>
              </a:lnSpc>
            </a:pPr>
            <a:r>
              <a:rPr lang="en-US" altLang="ja-JP" sz="2400" dirty="0" smtClean="0"/>
              <a:t>Plan for January meeting and Teleconference</a:t>
            </a:r>
          </a:p>
          <a:p>
            <a:r>
              <a:rPr lang="en-US" altLang="ja-JP" sz="2400" dirty="0" smtClean="0"/>
              <a:t>Other business </a:t>
            </a:r>
          </a:p>
        </p:txBody>
      </p:sp>
      <p:sp>
        <p:nvSpPr>
          <p:cNvPr id="4" name="日付プレースホルダ 3"/>
          <p:cNvSpPr>
            <a:spLocks noGrp="1"/>
          </p:cNvSpPr>
          <p:nvPr>
            <p:ph type="dt" sz="half" idx="10"/>
          </p:nvPr>
        </p:nvSpPr>
        <p:spPr/>
        <p:txBody>
          <a:bodyPr/>
          <a:lstStyle/>
          <a:p>
            <a:r>
              <a:rPr lang="en-US" altLang="ja-JP" smtClean="0"/>
              <a:t>November 2014</a:t>
            </a:r>
            <a:endParaRPr lang="en-US" altLang="ja-JP" dirty="0"/>
          </a:p>
        </p:txBody>
      </p:sp>
      <p:sp>
        <p:nvSpPr>
          <p:cNvPr id="5" name="フッター プレースホルダ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4B588E1A-E1FD-4A9E-88A5-393AC6E4E876}" type="slidenum">
              <a:rPr lang="en-US" altLang="ja-JP" smtClean="0"/>
              <a:pPr/>
              <a:t>11</a:t>
            </a:fld>
            <a:endParaRPr lang="en-US" altLang="ja-JP" dirty="0"/>
          </a:p>
        </p:txBody>
      </p:sp>
    </p:spTree>
    <p:extLst>
      <p:ext uri="{BB962C8B-B14F-4D97-AF65-F5344CB8AC3E}">
        <p14:creationId xmlns:p14="http://schemas.microsoft.com/office/powerpoint/2010/main" xmlns="" val="19132493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r>
              <a:rPr lang="en-US" altLang="ja-JP" smtClean="0"/>
              <a:t>November 2014</a:t>
            </a:r>
            <a:endParaRPr lang="en-US" altLang="ja-JP" dirty="0"/>
          </a:p>
        </p:txBody>
      </p:sp>
      <p:sp>
        <p:nvSpPr>
          <p:cNvPr id="5" name="フッター プレースホルダ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a:t>Slide </a:t>
            </a:r>
            <a:fld id="{FAE5218A-06A6-41C1-8A82-3B0EE0A386FD}" type="slidenum">
              <a:rPr lang="en-US" altLang="ja-JP"/>
              <a:pPr/>
              <a:t>2</a:t>
            </a:fld>
            <a:endParaRPr lang="en-US" altLang="ja-JP" dirty="0"/>
          </a:p>
        </p:txBody>
      </p:sp>
      <p:sp>
        <p:nvSpPr>
          <p:cNvPr id="26626" name="Rectangle 2"/>
          <p:cNvSpPr>
            <a:spLocks noGrp="1" noChangeArrowheads="1"/>
          </p:cNvSpPr>
          <p:nvPr>
            <p:ph type="ctrTitle"/>
          </p:nvPr>
        </p:nvSpPr>
        <p:spPr>
          <a:xfrm>
            <a:off x="685800" y="1124744"/>
            <a:ext cx="7772400" cy="4104456"/>
          </a:xfrm>
        </p:spPr>
        <p:txBody>
          <a:bodyPr/>
          <a:lstStyle/>
          <a:p>
            <a:r>
              <a:rPr lang="en-US" altLang="ja-JP" b="1" dirty="0" smtClean="0">
                <a:ea typeface="ＭＳ Ｐゴシック" pitchFamily="50" charset="-128"/>
              </a:rPr>
              <a:t>IEEE 802.15  TG4s</a:t>
            </a:r>
            <a:br>
              <a:rPr lang="en-US" altLang="ja-JP" b="1" dirty="0" smtClean="0">
                <a:ea typeface="ＭＳ Ｐゴシック" pitchFamily="50" charset="-128"/>
              </a:rPr>
            </a:br>
            <a:r>
              <a:rPr lang="en-US" altLang="ja-JP" b="1" dirty="0" smtClean="0">
                <a:ea typeface="ＭＳ Ｐゴシック" pitchFamily="50" charset="-128"/>
              </a:rPr>
              <a:t/>
            </a:r>
            <a:br>
              <a:rPr lang="en-US" altLang="ja-JP" b="1" dirty="0" smtClean="0">
                <a:ea typeface="ＭＳ Ｐゴシック" pitchFamily="50" charset="-128"/>
              </a:rPr>
            </a:br>
            <a:r>
              <a:rPr lang="en-US" altLang="ja-JP" dirty="0" smtClean="0">
                <a:ea typeface="ＭＳ Ｐゴシック" pitchFamily="50" charset="-128"/>
              </a:rPr>
              <a:t>Opening Information</a:t>
            </a:r>
            <a:br>
              <a:rPr lang="en-US" altLang="ja-JP" dirty="0" smtClean="0">
                <a:ea typeface="ＭＳ Ｐゴシック" pitchFamily="50" charset="-128"/>
              </a:rPr>
            </a:b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San Antonio, TX</a:t>
            </a:r>
            <a:br>
              <a:rPr lang="en-US" altLang="ja-JP" dirty="0" smtClean="0">
                <a:ea typeface="ＭＳ Ｐゴシック" pitchFamily="50" charset="-128"/>
              </a:rPr>
            </a:br>
            <a:r>
              <a:rPr lang="en-US" altLang="ja-JP" dirty="0" smtClean="0">
                <a:ea typeface="ＭＳ Ｐゴシック" pitchFamily="50" charset="-128"/>
              </a:rPr>
              <a:t>November 3, 2014</a:t>
            </a:r>
            <a:endParaRPr lang="ja-JP" altLang="ja-JP" dirty="0"/>
          </a:p>
        </p:txBody>
      </p:sp>
    </p:spTree>
    <p:extLst>
      <p:ext uri="{BB962C8B-B14F-4D97-AF65-F5344CB8AC3E}">
        <p14:creationId xmlns:p14="http://schemas.microsoft.com/office/powerpoint/2010/main" xmlns="" val="6760374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November 2014</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010EF666-04CB-4A0C-82F6-9B75A1863274}" type="slidenum">
              <a:rPr lang="en-US" altLang="ja-JP"/>
              <a:pPr/>
              <a:t>3</a:t>
            </a:fld>
            <a:endParaRPr lang="en-US" altLang="ja-JP" dirty="0"/>
          </a:p>
        </p:txBody>
      </p:sp>
      <p:sp>
        <p:nvSpPr>
          <p:cNvPr id="4098" name="Rectangle 2"/>
          <p:cNvSpPr>
            <a:spLocks noGrp="1" noChangeArrowheads="1"/>
          </p:cNvSpPr>
          <p:nvPr>
            <p:ph type="title"/>
          </p:nvPr>
        </p:nvSpPr>
        <p:spPr>
          <a:ln/>
        </p:spPr>
        <p:txBody>
          <a:bodyPr/>
          <a:lstStyle/>
          <a:p>
            <a:r>
              <a:rPr lang="en-US" altLang="ja-JP" dirty="0" smtClean="0"/>
              <a:t>Attendance</a:t>
            </a:r>
            <a:endParaRPr lang="ja-JP" altLang="ja-JP" dirty="0"/>
          </a:p>
        </p:txBody>
      </p:sp>
      <p:sp>
        <p:nvSpPr>
          <p:cNvPr id="4099" name="Rectangle 3"/>
          <p:cNvSpPr>
            <a:spLocks noGrp="1" noChangeArrowheads="1"/>
          </p:cNvSpPr>
          <p:nvPr>
            <p:ph type="body" idx="1"/>
          </p:nvPr>
        </p:nvSpPr>
        <p:spPr>
          <a:ln/>
        </p:spPr>
        <p:txBody>
          <a:bodyPr/>
          <a:lstStyle/>
          <a:p>
            <a:pPr marL="457200" indent="-457200"/>
            <a:r>
              <a:rPr lang="en-US" altLang="ja-JP" sz="2800" dirty="0" smtClean="0"/>
              <a:t>https://imat.ieee.org</a:t>
            </a:r>
          </a:p>
          <a:p>
            <a:pPr marL="457200" indent="-457200">
              <a:buNone/>
            </a:pPr>
            <a:endParaRPr lang="en-US" altLang="ja-JP" sz="2800" dirty="0" smtClean="0"/>
          </a:p>
          <a:p>
            <a:pPr marL="457200" indent="-457200">
              <a:buFontTx/>
              <a:buAutoNum type="arabicPeriod"/>
            </a:pPr>
            <a:r>
              <a:rPr lang="en-US" altLang="ja-JP" sz="2800" dirty="0" smtClean="0"/>
              <a:t>Register</a:t>
            </a:r>
          </a:p>
          <a:p>
            <a:pPr marL="457200" indent="-457200">
              <a:buFontTx/>
              <a:buAutoNum type="arabicPeriod"/>
            </a:pPr>
            <a:r>
              <a:rPr lang="en-US" altLang="ja-JP" sz="2800" dirty="0" smtClean="0"/>
              <a:t>Indicate attendance</a:t>
            </a:r>
          </a:p>
          <a:p>
            <a:pPr>
              <a:buNone/>
            </a:pPr>
            <a:endParaRPr lang="ja-JP" altLang="ja-JP" sz="2800" dirty="0"/>
          </a:p>
        </p:txBody>
      </p:sp>
    </p:spTree>
    <p:extLst>
      <p:ext uri="{BB962C8B-B14F-4D97-AF65-F5344CB8AC3E}">
        <p14:creationId xmlns:p14="http://schemas.microsoft.com/office/powerpoint/2010/main" xmlns="" val="2796923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November 2014</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u="sng" kern="0" dirty="0" smtClean="0">
                <a:ea typeface="ＭＳ Ｐゴシック" charset="-128"/>
              </a:rPr>
              <a:t>Participants, Patents, and Duty to Inform</a:t>
            </a:r>
            <a:endParaRPr lang="en-US" altLang="ja-JP" sz="3200"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#1</a:t>
            </a:r>
          </a:p>
        </p:txBody>
      </p:sp>
    </p:spTree>
    <p:extLst>
      <p:ext uri="{BB962C8B-B14F-4D97-AF65-F5344CB8AC3E}">
        <p14:creationId xmlns:p14="http://schemas.microsoft.com/office/powerpoint/2010/main" xmlns="" val="10205933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sz="3200" u="sng" kern="0" dirty="0"/>
              <a:t>Patent Related Links</a:t>
            </a:r>
            <a:endParaRPr lang="en-US" altLang="ja-JP" sz="3200" u="sng" kern="0"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November 2014</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5</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0" lvl="1" indent="0">
              <a:lnSpc>
                <a:spcPct val="90000"/>
              </a:lnSpc>
              <a:buFont typeface="Monotype Sorts" pitchFamily="2" charset="2"/>
              <a:buNone/>
            </a:pPr>
            <a:r>
              <a:rPr lang="en-US" altLang="ja-JP" sz="2000" kern="0" dirty="0" smtClean="0">
                <a:ea typeface="ＭＳ Ｐゴシック" charset="-128"/>
                <a:cs typeface="Times New Roman" pitchFamily="18" charset="0"/>
              </a:rPr>
              <a:t>All participants should be familiar with their obligations under the IEEE-SA Policies &amp; Procedures for standards development.</a:t>
            </a:r>
          </a:p>
          <a:p>
            <a:pPr marL="0" lvl="1" indent="0">
              <a:lnSpc>
                <a:spcPct val="90000"/>
              </a:lnSpc>
              <a:buFont typeface="Monotype Sorts" pitchFamily="2" charset="2"/>
              <a:buNone/>
            </a:pPr>
            <a:endParaRPr lang="en-US" altLang="ja-JP" sz="2000" kern="0" dirty="0" smtClean="0">
              <a:ea typeface="ＭＳ Ｐゴシック" charset="-128"/>
              <a:cs typeface="Times New Roman" pitchFamily="18" charset="0"/>
            </a:endParaRPr>
          </a:p>
          <a:p>
            <a:pPr marL="0" lvl="1" indent="0">
              <a:lnSpc>
                <a:spcPct val="90000"/>
              </a:lnSpc>
              <a:buFont typeface="Monotype Sorts" pitchFamily="2" charset="2"/>
              <a:buNone/>
            </a:pPr>
            <a:r>
              <a:rPr lang="en-US" altLang="ja-JP" sz="2000" kern="0" dirty="0" smtClean="0">
                <a:ea typeface="ＭＳ Ｐゴシック" charset="-128"/>
                <a:cs typeface="Times New Roman" pitchFamily="18" charset="0"/>
              </a:rPr>
              <a:t>Patent Policy is stated in these sources:</a:t>
            </a:r>
          </a:p>
          <a:p>
            <a:pPr marL="0" lvl="1" indent="0">
              <a:lnSpc>
                <a:spcPct val="90000"/>
              </a:lnSpc>
              <a:buNone/>
            </a:pPr>
            <a:r>
              <a:rPr lang="en-GB" sz="2000" kern="0" dirty="0" smtClean="0">
                <a:ea typeface="ＭＳ Ｐゴシック" charset="-128"/>
                <a:cs typeface="Times New Roman" pitchFamily="18" charset="0"/>
              </a:rPr>
              <a:t>IEEE-SA </a:t>
            </a:r>
            <a:r>
              <a:rPr lang="en-GB" sz="2000" kern="0" dirty="0">
                <a:ea typeface="ＭＳ Ｐゴシック" charset="-128"/>
                <a:cs typeface="Times New Roman" pitchFamily="18" charset="0"/>
              </a:rPr>
              <a:t>Standards Boards Bylaws</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a:t>
            </a:r>
            <a:r>
              <a:rPr lang="en-US" altLang="ja-JP" sz="2000" i="1" kern="0" dirty="0" smtClean="0">
                <a:ea typeface="ＭＳ Ｐゴシック" charset="-128"/>
                <a:cs typeface="Times New Roman" pitchFamily="18" charset="0"/>
              </a:rPr>
              <a:t>standards.ieee.org/develop/policies/bylaws/sect6-7.html#6</a:t>
            </a:r>
            <a:endParaRPr lang="en-GB" sz="2000" kern="0" dirty="0" smtClean="0">
              <a:ea typeface="ＭＳ Ｐゴシック" charset="-128"/>
              <a:cs typeface="Times New Roman" pitchFamily="18" charset="0"/>
            </a:endParaRPr>
          </a:p>
          <a:p>
            <a:pPr marL="0" lvl="1" indent="0">
              <a:lnSpc>
                <a:spcPct val="90000"/>
              </a:lnSpc>
              <a:buNone/>
            </a:pPr>
            <a:r>
              <a:rPr lang="en-GB" sz="2000" kern="0" dirty="0" smtClean="0">
                <a:ea typeface="ＭＳ Ｐゴシック" charset="-128"/>
                <a:cs typeface="Times New Roman" pitchFamily="18" charset="0"/>
              </a:rPr>
              <a:t>IEEE-SA </a:t>
            </a:r>
            <a:r>
              <a:rPr lang="en-GB" sz="2000" kern="0" dirty="0">
                <a:ea typeface="ＭＳ Ｐゴシック" charset="-128"/>
                <a:cs typeface="Times New Roman" pitchFamily="18" charset="0"/>
              </a:rPr>
              <a:t>Standards Board Operations Manual</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a:t>
            </a:r>
            <a:r>
              <a:rPr lang="en-US" altLang="ja-JP" sz="2000" i="1" kern="0" dirty="0" smtClean="0">
                <a:ea typeface="ＭＳ Ｐゴシック" charset="-128"/>
                <a:cs typeface="Times New Roman" pitchFamily="18" charset="0"/>
              </a:rPr>
              <a:t>standards.ieee.org/develop/policies/opman/sect6.html#6.3</a:t>
            </a:r>
            <a:endParaRPr lang="en-US" altLang="ja-JP" sz="2000" kern="0" dirty="0" smtClean="0">
              <a:ea typeface="ＭＳ Ｐゴシック" charset="-128"/>
              <a:cs typeface="Times New Roman" pitchFamily="18" charset="0"/>
            </a:endParaRPr>
          </a:p>
          <a:p>
            <a:pPr marL="0" lvl="1" indent="0">
              <a:lnSpc>
                <a:spcPct val="90000"/>
              </a:lnSpc>
              <a:buNone/>
            </a:pPr>
            <a:r>
              <a:rPr lang="en-US" altLang="ja-JP" sz="2000" kern="0" dirty="0" smtClean="0">
                <a:ea typeface="ＭＳ Ｐゴシック" charset="-128"/>
                <a:cs typeface="Times New Roman" pitchFamily="18" charset="0"/>
              </a:rPr>
              <a:t>Material </a:t>
            </a:r>
            <a:r>
              <a:rPr lang="en-US" altLang="ja-JP" sz="2000" kern="0" dirty="0">
                <a:ea typeface="ＭＳ Ｐゴシック" charset="-128"/>
                <a:cs typeface="Times New Roman" pitchFamily="18" charset="0"/>
              </a:rPr>
              <a:t>about the patent policy is available at </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://standards.ieee.org/about/sasb/patcom/materials.html</a:t>
            </a:r>
          </a:p>
        </p:txBody>
      </p:sp>
      <p:sp>
        <p:nvSpPr>
          <p:cNvPr id="7" name="Text Box 6"/>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#2</a:t>
            </a:r>
            <a:endParaRPr lang="en-US" altLang="ja-JP" dirty="0">
              <a:ea typeface="ＭＳ Ｐゴシック" charset="-128"/>
            </a:endParaRPr>
          </a:p>
        </p:txBody>
      </p:sp>
      <p:sp>
        <p:nvSpPr>
          <p:cNvPr id="8" name="Rectangle 7"/>
          <p:cNvSpPr>
            <a:spLocks noChangeArrowheads="1"/>
          </p:cNvSpPr>
          <p:nvPr/>
        </p:nvSpPr>
        <p:spPr bwMode="auto">
          <a:xfrm>
            <a:off x="251520" y="4716896"/>
            <a:ext cx="8640960" cy="15204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p14="http://schemas.microsoft.com/office/powerpoint/2010/main" xmlns="" val="30867898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r>
              <a:rPr lang="en-US" altLang="ja-JP" smtClean="0"/>
              <a:t>November 2014</a:t>
            </a:r>
            <a:endParaRPr lang="en-US" altLang="ja-JP"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6</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7"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#3</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u="sng" dirty="0"/>
              <a:t>Call for Potentially Essential Patents</a:t>
            </a:r>
            <a:endParaRPr lang="en-US" altLang="ja-JP" sz="3200" u="sng" dirty="0" smtClean="0">
              <a:ea typeface="ＭＳ Ｐゴシック" charset="-128"/>
            </a:endParaRPr>
          </a:p>
        </p:txBody>
      </p:sp>
    </p:spTree>
    <p:extLst>
      <p:ext uri="{BB962C8B-B14F-4D97-AF65-F5344CB8AC3E}">
        <p14:creationId xmlns:p14="http://schemas.microsoft.com/office/powerpoint/2010/main" xmlns="" val="16365453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u="sng" dirty="0" smtClean="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#4</a:t>
            </a:r>
            <a:endParaRPr lang="en-US" altLang="ja-JP"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November 2014</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7</a:t>
            </a:fld>
            <a:endParaRPr lang="en-US" altLang="ja-JP" dirty="0"/>
          </a:p>
        </p:txBody>
      </p:sp>
    </p:spTree>
    <p:extLst>
      <p:ext uri="{BB962C8B-B14F-4D97-AF65-F5344CB8AC3E}">
        <p14:creationId xmlns:p14="http://schemas.microsoft.com/office/powerpoint/2010/main" xmlns="" val="382167663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8</a:t>
            </a:fld>
            <a:endParaRPr lang="en-US" altLang="ja-JP" dirty="0"/>
          </a:p>
        </p:txBody>
      </p:sp>
      <p:sp>
        <p:nvSpPr>
          <p:cNvPr id="6" name="日付プレースホルダー 5"/>
          <p:cNvSpPr>
            <a:spLocks noGrp="1"/>
          </p:cNvSpPr>
          <p:nvPr>
            <p:ph type="dt" sz="half" idx="10"/>
          </p:nvPr>
        </p:nvSpPr>
        <p:spPr/>
        <p:txBody>
          <a:bodyPr/>
          <a:lstStyle/>
          <a:p>
            <a:r>
              <a:rPr lang="en-US" altLang="ja-JP" smtClean="0"/>
              <a:t>November 2014</a:t>
            </a:r>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xmlns="" val="2751326152"/>
              </p:ext>
            </p:extLst>
          </p:nvPr>
        </p:nvGraphicFramePr>
        <p:xfrm>
          <a:off x="952824" y="2060848"/>
          <a:ext cx="7128000" cy="2530840"/>
        </p:xfrm>
        <a:graphic>
          <a:graphicData uri="http://schemas.openxmlformats.org/drawingml/2006/table">
            <a:tbl>
              <a:tblPr firstRow="1" bandRow="1">
                <a:tableStyleId>{93296810-A885-4BE3-A3E7-6D5BEEA58F35}</a:tableStyleId>
              </a:tblPr>
              <a:tblGrid>
                <a:gridCol w="1080000"/>
                <a:gridCol w="1512000"/>
                <a:gridCol w="1512000"/>
                <a:gridCol w="1512000"/>
                <a:gridCol w="1512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anchor="ctr"/>
                </a:tc>
                <a:tc>
                  <a:txBody>
                    <a:bodyPr/>
                    <a:lstStyle/>
                    <a:p>
                      <a:pPr algn="ctr"/>
                      <a:r>
                        <a:rPr kumimoji="1" lang="en-US" altLang="ja-JP" dirty="0" smtClean="0"/>
                        <a:t>Thursday</a:t>
                      </a:r>
                      <a:endParaRPr kumimoji="1" lang="ja-JP" altLang="en-US" dirty="0"/>
                    </a:p>
                  </a:txBody>
                  <a:tcPr anchor="ctr"/>
                </a:tc>
              </a:tr>
              <a:tr h="540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540000">
                <a:tc>
                  <a:txBody>
                    <a:bodyPr/>
                    <a:lstStyle/>
                    <a:p>
                      <a:pPr algn="ctr"/>
                      <a:r>
                        <a:rPr kumimoji="1" lang="en-US" altLang="ja-JP" dirty="0" smtClean="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540000">
                <a:tc>
                  <a:txBody>
                    <a:bodyPr/>
                    <a:lstStyle/>
                    <a:p>
                      <a:pPr algn="ctr"/>
                      <a:r>
                        <a:rPr kumimoji="1" lang="en-US" altLang="ja-JP" dirty="0" smtClean="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smtClean="0"/>
                        <a:t>TG4s</a:t>
                      </a:r>
                      <a:endParaRPr kumimoji="1" lang="ja-JP" altLang="en-US"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540000">
                <a:tc>
                  <a:txBody>
                    <a:bodyPr/>
                    <a:lstStyle/>
                    <a:p>
                      <a:pPr algn="ctr"/>
                      <a:r>
                        <a:rPr kumimoji="1" lang="en-US" altLang="ja-JP" dirty="0" smtClean="0"/>
                        <a:t>PM2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chemeClr val="tx1"/>
                          </a:solidFill>
                        </a:rPr>
                        <a:t>TG4s</a:t>
                      </a: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TG4s</a:t>
                      </a: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r>
            </a:tbl>
          </a:graphicData>
        </a:graphic>
      </p:graphicFrame>
      <p:sp>
        <p:nvSpPr>
          <p:cNvPr id="7" name="テキスト ボックス 6"/>
          <p:cNvSpPr txBox="1"/>
          <p:nvPr/>
        </p:nvSpPr>
        <p:spPr>
          <a:xfrm>
            <a:off x="1043608" y="5085184"/>
            <a:ext cx="5112568" cy="923330"/>
          </a:xfrm>
          <a:prstGeom prst="rect">
            <a:avLst/>
          </a:prstGeom>
          <a:noFill/>
        </p:spPr>
        <p:txBody>
          <a:bodyPr wrap="square" rtlCol="0">
            <a:spAutoFit/>
          </a:bodyPr>
          <a:lstStyle/>
          <a:p>
            <a:pPr marL="0" lvl="1"/>
            <a:r>
              <a:rPr lang="en-US" altLang="ja-JP" sz="2000" dirty="0" smtClean="0">
                <a:ea typeface="ＭＳ Ｐゴシック" charset="-128"/>
              </a:rPr>
              <a:t>Chair: Shoichi Kitazawa (ATR) </a:t>
            </a:r>
          </a:p>
          <a:p>
            <a:pPr marL="0" lvl="1"/>
            <a:r>
              <a:rPr lang="en-US" altLang="ja-JP" sz="2000" dirty="0" smtClean="0">
                <a:ea typeface="ＭＳ Ｐゴシック" charset="-128"/>
              </a:rPr>
              <a:t>Asking </a:t>
            </a:r>
            <a:r>
              <a:rPr lang="en-US" altLang="ja-JP" sz="2000" dirty="0" smtClean="0">
                <a:ea typeface="ＭＳ Ｐゴシック" charset="-128"/>
              </a:rPr>
              <a:t>for volunteers for a Recording Secretary</a:t>
            </a:r>
          </a:p>
          <a:p>
            <a:endParaRPr kumimoji="1" lang="ja-JP" altLang="en-US" sz="1400" dirty="0"/>
          </a:p>
        </p:txBody>
      </p:sp>
    </p:spTree>
    <p:extLst>
      <p:ext uri="{BB962C8B-B14F-4D97-AF65-F5344CB8AC3E}">
        <p14:creationId xmlns:p14="http://schemas.microsoft.com/office/powerpoint/2010/main" xmlns="" val="63826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981200"/>
            <a:ext cx="8640960" cy="4114800"/>
          </a:xfrm>
        </p:spPr>
        <p:txBody>
          <a:bodyPr>
            <a:normAutofit/>
          </a:bodyPr>
          <a:lstStyle/>
          <a:p>
            <a:r>
              <a:rPr lang="en-US" altLang="ja-JP" sz="2800" dirty="0" smtClean="0"/>
              <a:t>TG4s meeting call to order</a:t>
            </a:r>
          </a:p>
          <a:p>
            <a:r>
              <a:rPr lang="en-US" altLang="ja-JP" sz="2800" dirty="0" smtClean="0"/>
              <a:t>Call for essential patents and policies &amp; procedures reminder </a:t>
            </a:r>
          </a:p>
          <a:p>
            <a:r>
              <a:rPr lang="en-US" altLang="ja-JP" sz="2800" dirty="0" smtClean="0"/>
              <a:t>Approve Athens meeting minutes</a:t>
            </a:r>
          </a:p>
          <a:p>
            <a:r>
              <a:rPr lang="en-US" altLang="ja-JP" sz="2800" dirty="0" smtClean="0"/>
              <a:t>Press release</a:t>
            </a:r>
          </a:p>
          <a:p>
            <a:pPr>
              <a:lnSpc>
                <a:spcPct val="80000"/>
              </a:lnSpc>
            </a:pPr>
            <a:r>
              <a:rPr lang="en-US" altLang="ja-JP" sz="2800" dirty="0" smtClean="0"/>
              <a:t>Work on Technical Guidance Document </a:t>
            </a:r>
          </a:p>
          <a:p>
            <a:pPr>
              <a:lnSpc>
                <a:spcPct val="80000"/>
              </a:lnSpc>
            </a:pPr>
            <a:r>
              <a:rPr lang="en-US" altLang="ja-JP" sz="2800" dirty="0" smtClean="0"/>
              <a:t>Plan for January meeting and Teleconference</a:t>
            </a:r>
          </a:p>
          <a:p>
            <a:r>
              <a:rPr lang="en-US" altLang="ja-JP" sz="2800" dirty="0" smtClean="0">
                <a:ea typeface="ＭＳ Ｐゴシック" pitchFamily="50" charset="-128"/>
              </a:rPr>
              <a:t>Report on progress to WG</a:t>
            </a:r>
          </a:p>
          <a:p>
            <a:pPr>
              <a:buNone/>
            </a:pPr>
            <a:endParaRPr kumimoji="1" lang="ja-JP" altLang="en-US" sz="2800" dirty="0"/>
          </a:p>
        </p:txBody>
      </p:sp>
      <p:sp>
        <p:nvSpPr>
          <p:cNvPr id="3" name="タイトル 2"/>
          <p:cNvSpPr>
            <a:spLocks noGrp="1"/>
          </p:cNvSpPr>
          <p:nvPr>
            <p:ph type="title"/>
          </p:nvPr>
        </p:nvSpPr>
        <p:spPr/>
        <p:txBody>
          <a:bodyPr/>
          <a:lstStyle/>
          <a:p>
            <a:r>
              <a:rPr lang="en-US" altLang="ja-JP" dirty="0" smtClean="0"/>
              <a:t>Agenda items for the week</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9</a:t>
            </a:fld>
            <a:endParaRPr lang="en-US" altLang="ja-JP" dirty="0"/>
          </a:p>
        </p:txBody>
      </p:sp>
      <p:sp>
        <p:nvSpPr>
          <p:cNvPr id="6" name="日付プレースホルダ 5"/>
          <p:cNvSpPr>
            <a:spLocks noGrp="1"/>
          </p:cNvSpPr>
          <p:nvPr>
            <p:ph type="dt" sz="half" idx="10"/>
          </p:nvPr>
        </p:nvSpPr>
        <p:spPr/>
        <p:txBody>
          <a:bodyPr/>
          <a:lstStyle/>
          <a:p>
            <a:r>
              <a:rPr lang="en-US" altLang="ja-JP" smtClean="0"/>
              <a:t>November 2014</a:t>
            </a:r>
            <a:endParaRPr lang="en-US" altLang="ja-JP" dirty="0"/>
          </a:p>
        </p:txBody>
      </p:sp>
    </p:spTree>
    <p:extLst>
      <p:ext uri="{BB962C8B-B14F-4D97-AF65-F5344CB8AC3E}">
        <p14:creationId xmlns:p14="http://schemas.microsoft.com/office/powerpoint/2010/main" xmlns="" val="293866107"/>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185</TotalTime>
  <Words>870</Words>
  <Application>Microsoft Office PowerPoint</Application>
  <PresentationFormat>画面に合わせる (4:3)</PresentationFormat>
  <Paragraphs>142</Paragraphs>
  <Slides>11</Slides>
  <Notes>3</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IEEE-P802_15</vt:lpstr>
      <vt:lpstr>スライド 1</vt:lpstr>
      <vt:lpstr>IEEE 802.15  TG4s  Opening Information  San Antonio, TX November 3, 2014</vt:lpstr>
      <vt:lpstr>Attendance</vt:lpstr>
      <vt:lpstr>スライド 4</vt:lpstr>
      <vt:lpstr>スライド 5</vt:lpstr>
      <vt:lpstr>Call for Potentially Essential Patents</vt:lpstr>
      <vt:lpstr>Other Guidelines for IEEE WG Meetings</vt:lpstr>
      <vt:lpstr>TG4s schedule for the week</vt:lpstr>
      <vt:lpstr>Agenda items for the week</vt:lpstr>
      <vt:lpstr>Agenda for Monday PM2</vt:lpstr>
      <vt:lpstr>Agenda for Tuesday</vt:lpstr>
    </vt:vector>
  </TitlesOfParts>
  <Company>ATR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Opening Information for November 2014</dc:title>
  <dc:subject>IEEE 802.15 &lt;subject&gt;</dc:subject>
  <dc:creator>Shoichi Kitazawa</dc:creator>
  <dc:description>15-14-0623-00-004s</dc:description>
  <cp:lastModifiedBy>kitazawa</cp:lastModifiedBy>
  <cp:revision>7</cp:revision>
  <cp:lastPrinted>1998-02-10T13:28:06Z</cp:lastPrinted>
  <dcterms:created xsi:type="dcterms:W3CDTF">2014-10-27T09:28:04Z</dcterms:created>
  <dcterms:modified xsi:type="dcterms:W3CDTF">2014-11-04T19:27:58Z</dcterms:modified>
</cp:coreProperties>
</file>