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59" r:id="rId2"/>
    <p:sldId id="258" r:id="rId3"/>
    <p:sldId id="330" r:id="rId4"/>
    <p:sldId id="376" r:id="rId5"/>
    <p:sldId id="377" r:id="rId6"/>
    <p:sldId id="378" r:id="rId7"/>
    <p:sldId id="338" r:id="rId8"/>
    <p:sldId id="339" r:id="rId9"/>
    <p:sldId id="342" r:id="rId10"/>
    <p:sldId id="368" r:id="rId11"/>
    <p:sldId id="369" r:id="rId12"/>
    <p:sldId id="344" r:id="rId13"/>
    <p:sldId id="373" r:id="rId14"/>
    <p:sldId id="374" r:id="rId15"/>
    <p:sldId id="375" r:id="rId16"/>
    <p:sldId id="341" r:id="rId17"/>
    <p:sldId id="345" r:id="rId18"/>
    <p:sldId id="370" r:id="rId19"/>
    <p:sldId id="356" r:id="rId20"/>
    <p:sldId id="365" r:id="rId21"/>
    <p:sldId id="357" r:id="rId22"/>
    <p:sldId id="358" r:id="rId23"/>
    <p:sldId id="359" r:id="rId24"/>
    <p:sldId id="360" r:id="rId25"/>
    <p:sldId id="361" r:id="rId26"/>
    <p:sldId id="340" r:id="rId27"/>
    <p:sldId id="362" r:id="rId28"/>
    <p:sldId id="372" r:id="rId29"/>
    <p:sldId id="363" r:id="rId30"/>
    <p:sldId id="364" r:id="rId31"/>
    <p:sldId id="379" r:id="rId32"/>
    <p:sldId id="380" r:id="rId33"/>
    <p:sldId id="350" r:id="rId34"/>
    <p:sldId id="351" r:id="rId35"/>
    <p:sldId id="347" r:id="rId36"/>
    <p:sldId id="353" r:id="rId37"/>
    <p:sldId id="352" r:id="rId38"/>
    <p:sldId id="354" r:id="rId39"/>
    <p:sldId id="355" r:id="rId40"/>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p14:section name="Default Section" id="{2959DE6F-BAAB-40B0-9507-B2F386CA0407}">
          <p14:sldIdLst>
            <p14:sldId id="259"/>
            <p14:sldId id="258"/>
            <p14:sldId id="330"/>
            <p14:sldId id="376"/>
            <p14:sldId id="377"/>
            <p14:sldId id="378"/>
            <p14:sldId id="338"/>
            <p14:sldId id="339"/>
            <p14:sldId id="342"/>
            <p14:sldId id="368"/>
            <p14:sldId id="369"/>
            <p14:sldId id="344"/>
            <p14:sldId id="373"/>
            <p14:sldId id="374"/>
            <p14:sldId id="375"/>
            <p14:sldId id="341"/>
            <p14:sldId id="345"/>
            <p14:sldId id="370"/>
            <p14:sldId id="356"/>
            <p14:sldId id="365"/>
            <p14:sldId id="357"/>
            <p14:sldId id="358"/>
            <p14:sldId id="359"/>
            <p14:sldId id="360"/>
            <p14:sldId id="361"/>
            <p14:sldId id="340"/>
            <p14:sldId id="362"/>
            <p14:sldId id="372"/>
            <p14:sldId id="363"/>
            <p14:sldId id="364"/>
            <p14:sldId id="379"/>
            <p14:sldId id="380"/>
            <p14:sldId id="350"/>
            <p14:sldId id="351"/>
            <p14:sldId id="347"/>
            <p14:sldId id="353"/>
            <p14:sldId id="352"/>
            <p14:sldId id="354"/>
            <p14:sldId id="355"/>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erotiana" initials="V" lastIdx="2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74" autoAdjust="0"/>
    <p:restoredTop sz="94737" autoAdjust="0"/>
  </p:normalViewPr>
  <p:slideViewPr>
    <p:cSldViewPr>
      <p:cViewPr>
        <p:scale>
          <a:sx n="75" d="100"/>
          <a:sy n="75" d="100"/>
        </p:scale>
        <p:origin x="-204" y="-72"/>
      </p:cViewPr>
      <p:guideLst>
        <p:guide orient="horz" pos="2160"/>
        <p:guide pos="2880"/>
      </p:guideLst>
    </p:cSldViewPr>
  </p:slideViewPr>
  <p:notesTextViewPr>
    <p:cViewPr>
      <p:scale>
        <a:sx n="1" d="1"/>
        <a:sy n="1" d="1"/>
      </p:scale>
      <p:origin x="0" y="0"/>
    </p:cViewPr>
  </p:notesTextViewPr>
  <p:notesViewPr>
    <p:cSldViewPr>
      <p:cViewPr varScale="1">
        <p:scale>
          <a:sx n="72" d="100"/>
          <a:sy n="72" d="100"/>
        </p:scale>
        <p:origin x="-1782" y="-96"/>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8" name="Line 6"/>
          <p:cNvSpPr>
            <a:spLocks noChangeShapeType="1"/>
          </p:cNvSpPr>
          <p:nvPr/>
        </p:nvSpPr>
        <p:spPr bwMode="auto">
          <a:xfrm>
            <a:off x="673886"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73885" y="9549026"/>
            <a:ext cx="69084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73886"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385028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3" y="115345"/>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35334" y="115345"/>
            <a:ext cx="265852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897487" y="4686754"/>
            <a:ext cx="4940793" cy="4440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663959" y="9552402"/>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849746" y="9552402"/>
            <a:ext cx="77874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233DD6C-9774-4648-9D75-1C23CD02CA42}" type="slidenum">
              <a:rPr lang="en-US" altLang="en-US"/>
              <a:pPr/>
              <a:t>‹#›</a:t>
            </a:fld>
            <a:endParaRPr lang="en-US" altLang="en-US"/>
          </a:p>
        </p:txBody>
      </p:sp>
      <p:sp>
        <p:nvSpPr>
          <p:cNvPr id="2056" name="Rectangle 8"/>
          <p:cNvSpPr>
            <a:spLocks noChangeArrowheads="1"/>
          </p:cNvSpPr>
          <p:nvPr/>
        </p:nvSpPr>
        <p:spPr bwMode="auto">
          <a:xfrm>
            <a:off x="703184" y="9552402"/>
            <a:ext cx="69084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29165" y="315600"/>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0604113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1</a:t>
            </a:fld>
            <a:endParaRPr lang="en-US" altLang="en-US"/>
          </a:p>
        </p:txBody>
      </p:sp>
    </p:spTree>
    <p:extLst>
      <p:ext uri="{BB962C8B-B14F-4D97-AF65-F5344CB8AC3E}">
        <p14:creationId xmlns:p14="http://schemas.microsoft.com/office/powerpoint/2010/main" val="42653834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2</a:t>
            </a:fld>
            <a:endParaRPr lang="en-US" altLang="en-US"/>
          </a:p>
        </p:txBody>
      </p:sp>
    </p:spTree>
    <p:extLst>
      <p:ext uri="{BB962C8B-B14F-4D97-AF65-F5344CB8AC3E}">
        <p14:creationId xmlns:p14="http://schemas.microsoft.com/office/powerpoint/2010/main" val="689933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September 2014</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3CFBDEAF-D4E3-4DC3-AD85-EF0EA451F59C}" type="slidenum">
              <a:rPr lang="en-US" altLang="en-US"/>
              <a:pPr/>
              <a:t>‹#›</a:t>
            </a:fld>
            <a:endParaRPr lang="en-US" altLang="en-US"/>
          </a:p>
        </p:txBody>
      </p:sp>
    </p:spTree>
    <p:extLst>
      <p:ext uri="{BB962C8B-B14F-4D97-AF65-F5344CB8AC3E}">
        <p14:creationId xmlns:p14="http://schemas.microsoft.com/office/powerpoint/2010/main" val="321683979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1EB3F48-7F4F-4E5F-8228-ABBF2E6B3142}" type="slidenum">
              <a:rPr lang="en-US" altLang="en-US"/>
              <a:pPr/>
              <a:t>‹#›</a:t>
            </a:fld>
            <a:endParaRPr lang="en-US" altLang="en-US"/>
          </a:p>
        </p:txBody>
      </p:sp>
    </p:spTree>
    <p:extLst>
      <p:ext uri="{BB962C8B-B14F-4D97-AF65-F5344CB8AC3E}">
        <p14:creationId xmlns:p14="http://schemas.microsoft.com/office/powerpoint/2010/main" val="3634192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DA5C107-69CB-443B-8B4C-006DB0731A21}" type="slidenum">
              <a:rPr lang="en-US" altLang="en-US"/>
              <a:pPr/>
              <a:t>‹#›</a:t>
            </a:fld>
            <a:endParaRPr lang="en-US" altLang="en-US"/>
          </a:p>
        </p:txBody>
      </p:sp>
    </p:spTree>
    <p:extLst>
      <p:ext uri="{BB962C8B-B14F-4D97-AF65-F5344CB8AC3E}">
        <p14:creationId xmlns:p14="http://schemas.microsoft.com/office/powerpoint/2010/main" val="4203491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My 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54968"/>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1340768"/>
            <a:ext cx="7772400" cy="4755232"/>
          </a:xfrm>
        </p:spPr>
        <p:txBody>
          <a:bodyPr/>
          <a:lstStyle>
            <a:lvl1pPr>
              <a:defRPr sz="2400">
                <a:latin typeface="+mj-lt"/>
              </a:defRPr>
            </a:lvl1pPr>
            <a:lvl2pPr>
              <a:defRPr sz="2000">
                <a:latin typeface="+mj-lt"/>
              </a:defRPr>
            </a:lvl2pPr>
            <a:lvl3pPr>
              <a:defRPr sz="1800">
                <a:latin typeface="+mj-lt"/>
              </a:defRPr>
            </a:lvl3pPr>
            <a:lvl4pPr>
              <a:defRPr sz="1600">
                <a:latin typeface="+mj-lt"/>
              </a:defRPr>
            </a:lvl4pPr>
            <a:lvl5pPr>
              <a:defRPr sz="1600">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altLang="en-US" dirty="0" smtClean="0"/>
              <a:t>November 2014</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39AD3740-2EF1-4B08-86C6-28384797E75E}" type="slidenum">
              <a:rPr lang="en-US" altLang="en-US"/>
              <a:pPr/>
              <a:t>‹#›</a:t>
            </a:fld>
            <a:endParaRPr lang="en-US" altLang="en-US"/>
          </a:p>
        </p:txBody>
      </p:sp>
    </p:spTree>
    <p:extLst>
      <p:ext uri="{BB962C8B-B14F-4D97-AF65-F5344CB8AC3E}">
        <p14:creationId xmlns:p14="http://schemas.microsoft.com/office/powerpoint/2010/main" val="348916225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dirty="0" smtClean="0"/>
              <a:t>September 2014</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D793F675-498C-4AC0-BBB3-578BCD94111A}" type="slidenum">
              <a:rPr lang="en-US" altLang="en-US"/>
              <a:pPr/>
              <a:t>‹#›</a:t>
            </a:fld>
            <a:endParaRPr lang="en-US" altLang="en-US"/>
          </a:p>
        </p:txBody>
      </p:sp>
    </p:spTree>
    <p:extLst>
      <p:ext uri="{BB962C8B-B14F-4D97-AF65-F5344CB8AC3E}">
        <p14:creationId xmlns:p14="http://schemas.microsoft.com/office/powerpoint/2010/main" val="29179893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BC98A25-7BDB-4395-B66B-9BB54557142B}" type="slidenum">
              <a:rPr lang="en-US" altLang="en-US"/>
              <a:pPr/>
              <a:t>‹#›</a:t>
            </a:fld>
            <a:endParaRPr lang="en-US" altLang="en-US"/>
          </a:p>
        </p:txBody>
      </p:sp>
    </p:spTree>
    <p:extLst>
      <p:ext uri="{BB962C8B-B14F-4D97-AF65-F5344CB8AC3E}">
        <p14:creationId xmlns:p14="http://schemas.microsoft.com/office/powerpoint/2010/main" val="29071875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a:t>&lt;month year&gt;</a:t>
            </a:r>
          </a:p>
        </p:txBody>
      </p:sp>
      <p:sp>
        <p:nvSpPr>
          <p:cNvPr id="8" name="Footer Placeholder 7"/>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A8FBCED5-592A-473A-9D94-50DDFDBF4E56}" type="slidenum">
              <a:rPr lang="en-US" altLang="en-US"/>
              <a:pPr/>
              <a:t>‹#›</a:t>
            </a:fld>
            <a:endParaRPr lang="en-US" altLang="en-US"/>
          </a:p>
        </p:txBody>
      </p:sp>
    </p:spTree>
    <p:extLst>
      <p:ext uri="{BB962C8B-B14F-4D97-AF65-F5344CB8AC3E}">
        <p14:creationId xmlns:p14="http://schemas.microsoft.com/office/powerpoint/2010/main" val="1978238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dirty="0" smtClean="0"/>
              <a:t>September 2014</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335A62A2-494C-45BE-820C-C4ABDC872FCB}" type="slidenum">
              <a:rPr lang="en-US" altLang="en-US"/>
              <a:pPr/>
              <a:t>‹#›</a:t>
            </a:fld>
            <a:endParaRPr lang="en-US" altLang="en-US"/>
          </a:p>
        </p:txBody>
      </p:sp>
    </p:spTree>
    <p:extLst>
      <p:ext uri="{BB962C8B-B14F-4D97-AF65-F5344CB8AC3E}">
        <p14:creationId xmlns:p14="http://schemas.microsoft.com/office/powerpoint/2010/main" val="95371967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a:t>&lt;month year&gt;</a:t>
            </a:r>
          </a:p>
        </p:txBody>
      </p:sp>
      <p:sp>
        <p:nvSpPr>
          <p:cNvPr id="3" name="Footer Placeholder 2"/>
          <p:cNvSpPr>
            <a:spLocks noGrp="1"/>
          </p:cNvSpPr>
          <p:nvPr>
            <p:ph type="ftr" sz="quarter" idx="11"/>
          </p:nvPr>
        </p:nvSpPr>
        <p:spPr/>
        <p:txBody>
          <a:bodyPr/>
          <a:lstStyle>
            <a:lvl1pPr>
              <a:defRPr/>
            </a:lvl1pPr>
          </a:lstStyle>
          <a:p>
            <a:r>
              <a:rPr lang="en-US" altLang="en-US" dirty="0"/>
              <a:t>&lt;author&gt;, &lt;company&gt;</a:t>
            </a:r>
          </a:p>
        </p:txBody>
      </p:sp>
      <p:sp>
        <p:nvSpPr>
          <p:cNvPr id="4" name="Slide Number Placeholder 3"/>
          <p:cNvSpPr>
            <a:spLocks noGrp="1"/>
          </p:cNvSpPr>
          <p:nvPr>
            <p:ph type="sldNum" sz="quarter" idx="12"/>
          </p:nvPr>
        </p:nvSpPr>
        <p:spPr/>
        <p:txBody>
          <a:bodyPr/>
          <a:lstStyle>
            <a:lvl1pPr>
              <a:defRPr/>
            </a:lvl1pPr>
          </a:lstStyle>
          <a:p>
            <a:r>
              <a:rPr lang="en-US" altLang="en-US" dirty="0"/>
              <a:t>Slide </a:t>
            </a:r>
            <a:fld id="{931E9C2F-0605-4E62-969A-2A7181D29B8F}" type="slidenum">
              <a:rPr lang="en-US" altLang="en-US"/>
              <a:pPr/>
              <a:t>‹#›</a:t>
            </a:fld>
            <a:endParaRPr lang="en-US" altLang="en-US" dirty="0"/>
          </a:p>
        </p:txBody>
      </p:sp>
    </p:spTree>
    <p:extLst>
      <p:ext uri="{BB962C8B-B14F-4D97-AF65-F5344CB8AC3E}">
        <p14:creationId xmlns:p14="http://schemas.microsoft.com/office/powerpoint/2010/main" val="331637528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357D21BD-CD3A-4B5C-BC8F-109EB83A59CC}" type="slidenum">
              <a:rPr lang="en-US" altLang="en-US"/>
              <a:pPr/>
              <a:t>‹#›</a:t>
            </a:fld>
            <a:endParaRPr lang="en-US" altLang="en-US"/>
          </a:p>
        </p:txBody>
      </p:sp>
    </p:spTree>
    <p:extLst>
      <p:ext uri="{BB962C8B-B14F-4D97-AF65-F5344CB8AC3E}">
        <p14:creationId xmlns:p14="http://schemas.microsoft.com/office/powerpoint/2010/main" val="44817606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F3959F19-ABAC-4858-80A0-EFB62882BC81}" type="slidenum">
              <a:rPr lang="en-US" altLang="en-US"/>
              <a:pPr/>
              <a:t>‹#›</a:t>
            </a:fld>
            <a:endParaRPr lang="en-US" altLang="en-US"/>
          </a:p>
        </p:txBody>
      </p:sp>
    </p:spTree>
    <p:extLst>
      <p:ext uri="{BB962C8B-B14F-4D97-AF65-F5344CB8AC3E}">
        <p14:creationId xmlns:p14="http://schemas.microsoft.com/office/powerpoint/2010/main" val="276804933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November 2014</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NICT, OKI, ETRI</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67E1B0AB-FBB9-41D1-9A71-238655F849C1}" type="slidenum">
              <a:rPr lang="en-US" altLang="en-US"/>
              <a:pPr/>
              <a:t>‹#›</a:t>
            </a:fld>
            <a:endParaRPr lang="en-US" altLang="en-US"/>
          </a:p>
        </p:txBody>
      </p:sp>
      <p:sp>
        <p:nvSpPr>
          <p:cNvPr id="1031" name="Rectangle 7"/>
          <p:cNvSpPr>
            <a:spLocks noChangeArrowheads="1"/>
          </p:cNvSpPr>
          <p:nvPr/>
        </p:nvSpPr>
        <p:spPr bwMode="auto">
          <a:xfrm>
            <a:off x="3419872" y="394156"/>
            <a:ext cx="503832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802.15-</a:t>
            </a:r>
            <a:r>
              <a:rPr lang="en-US" sz="1400" b="1" kern="1200" dirty="0" smtClean="0">
                <a:solidFill>
                  <a:schemeClr val="tx1"/>
                </a:solidFill>
                <a:latin typeface="Times New Roman" pitchFamily="18" charset="0"/>
                <a:ea typeface="+mn-ea"/>
                <a:cs typeface="+mn-cs"/>
              </a:rPr>
              <a:t>14-0622-01-0010</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2"/>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6B55930F-4243-4D5F-AE69-6686826FB83A}" type="slidenum">
              <a:rPr lang="en-US" altLang="en-US"/>
              <a:pPr/>
              <a:t>1</a:t>
            </a:fld>
            <a:endParaRPr lang="en-US" altLang="en-US"/>
          </a:p>
        </p:txBody>
      </p:sp>
      <p:sp>
        <p:nvSpPr>
          <p:cNvPr id="27651" name="Rectangle 3"/>
          <p:cNvSpPr>
            <a:spLocks noChangeArrowheads="1"/>
          </p:cNvSpPr>
          <p:nvPr/>
        </p:nvSpPr>
        <p:spPr bwMode="auto">
          <a:xfrm>
            <a:off x="152400" y="609600"/>
            <a:ext cx="8991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b="1" dirty="0"/>
              <a:t>:</a:t>
            </a:r>
            <a:r>
              <a:rPr lang="en-US" altLang="en-US" sz="1600" dirty="0"/>
              <a:t> </a:t>
            </a:r>
            <a:r>
              <a:rPr lang="en-US" altLang="en-US" sz="1600" dirty="0" smtClean="0"/>
              <a:t>[Merged Proposal from NICT-OKI-ETRI for TG10]</a:t>
            </a:r>
            <a:r>
              <a:rPr lang="en-US" altLang="en-US" sz="1600" dirty="0"/>
              <a:t>	</a:t>
            </a:r>
          </a:p>
          <a:p>
            <a:r>
              <a:rPr lang="en-US" altLang="en-US" sz="1600" b="1" dirty="0"/>
              <a:t>Date Submitted: </a:t>
            </a:r>
            <a:r>
              <a:rPr lang="en-US" altLang="en-US" sz="1600" dirty="0" smtClean="0"/>
              <a:t>[03 November, </a:t>
            </a:r>
            <a:r>
              <a:rPr lang="en-US" altLang="en-US" sz="1600" dirty="0" smtClean="0"/>
              <a:t>2014]</a:t>
            </a:r>
            <a:r>
              <a:rPr lang="en-US" altLang="en-US" sz="1600" dirty="0"/>
              <a:t>	</a:t>
            </a:r>
          </a:p>
          <a:p>
            <a:r>
              <a:rPr lang="en-US" altLang="en-US" sz="1600" b="1" dirty="0"/>
              <a:t>Source:</a:t>
            </a:r>
            <a:r>
              <a:rPr lang="en-US" altLang="en-US" sz="1600" dirty="0"/>
              <a:t> </a:t>
            </a:r>
            <a:r>
              <a:rPr lang="en-US" altLang="en-US" sz="1400" baseline="30000" dirty="0">
                <a:latin typeface="Times New Roman" pitchFamily="16" charset="0"/>
              </a:rPr>
              <a:t>1</a:t>
            </a:r>
            <a:r>
              <a:rPr lang="en-US" altLang="en-US" sz="1600" dirty="0">
                <a:latin typeface="Times New Roman" pitchFamily="16" charset="0"/>
              </a:rPr>
              <a:t>[Verotiana Rabarijaona, Fumihide Kojima], </a:t>
            </a:r>
            <a:r>
              <a:rPr lang="en-US" altLang="en-US" sz="1400" baseline="30000" dirty="0">
                <a:latin typeface="Times New Roman" pitchFamily="16" charset="0"/>
              </a:rPr>
              <a:t>2</a:t>
            </a:r>
            <a:r>
              <a:rPr lang="en-US" altLang="en-US" sz="1600" dirty="0">
                <a:latin typeface="Times New Roman" pitchFamily="16" charset="0"/>
              </a:rPr>
              <a:t>[Hiroshi Harada], </a:t>
            </a:r>
            <a:r>
              <a:rPr lang="en-US" altLang="en-US" sz="1400" baseline="30000" dirty="0">
                <a:latin typeface="Times New Roman" pitchFamily="16" charset="0"/>
              </a:rPr>
              <a:t>3</a:t>
            </a:r>
            <a:r>
              <a:rPr lang="en-US" altLang="en-US" sz="1600" dirty="0">
                <a:latin typeface="Times New Roman" pitchFamily="16" charset="0"/>
              </a:rPr>
              <a:t>[Noriyuki Sato, Kiyoshi Fukui], </a:t>
            </a:r>
            <a:r>
              <a:rPr lang="en-US" altLang="en-US" sz="1400" baseline="30000" dirty="0">
                <a:latin typeface="Times New Roman" pitchFamily="16" charset="0"/>
              </a:rPr>
              <a:t>4</a:t>
            </a:r>
            <a:r>
              <a:rPr lang="en-US" altLang="en-US" sz="1600" dirty="0">
                <a:latin typeface="Times New Roman" pitchFamily="16" charset="0"/>
              </a:rPr>
              <a:t>[</a:t>
            </a:r>
            <a:r>
              <a:rPr lang="en-US" altLang="en-US" sz="1600" dirty="0">
                <a:latin typeface="Times New Roman" pitchFamily="16" charset="0"/>
                <a:ea typeface="Gulim" pitchFamily="48" charset="-127"/>
              </a:rPr>
              <a:t> Jaehwan Kim, </a:t>
            </a:r>
            <a:r>
              <a:rPr lang="en-US" altLang="en-US" sz="1600" dirty="0" err="1">
                <a:latin typeface="Times New Roman" pitchFamily="16" charset="0"/>
                <a:ea typeface="Gulim" pitchFamily="48" charset="-127"/>
              </a:rPr>
              <a:t>Sangjae</a:t>
            </a:r>
            <a:r>
              <a:rPr lang="en-US" altLang="en-US" sz="1600" dirty="0">
                <a:latin typeface="Times New Roman" pitchFamily="16" charset="0"/>
                <a:ea typeface="Gulim" pitchFamily="48" charset="-127"/>
              </a:rPr>
              <a:t> Lee, </a:t>
            </a:r>
            <a:r>
              <a:rPr lang="en-US" altLang="en-US" sz="1600" dirty="0" err="1">
                <a:latin typeface="Times New Roman" pitchFamily="16" charset="0"/>
                <a:ea typeface="Gulim" pitchFamily="48" charset="-127"/>
              </a:rPr>
              <a:t>Sangsung</a:t>
            </a:r>
            <a:r>
              <a:rPr lang="en-US" altLang="en-US" sz="1600" dirty="0">
                <a:latin typeface="Times New Roman" pitchFamily="16" charset="0"/>
                <a:ea typeface="Gulim" pitchFamily="48" charset="-127"/>
              </a:rPr>
              <a:t> Choi], </a:t>
            </a:r>
            <a:r>
              <a:rPr lang="en-US" altLang="en-US" sz="1600" dirty="0">
                <a:latin typeface="Times New Roman" pitchFamily="16" charset="0"/>
              </a:rPr>
              <a:t> </a:t>
            </a:r>
            <a:r>
              <a:rPr lang="en-US" altLang="en-US" sz="1400" baseline="30000" dirty="0">
                <a:latin typeface="Times New Roman" pitchFamily="16" charset="0"/>
              </a:rPr>
              <a:t>5</a:t>
            </a:r>
            <a:r>
              <a:rPr lang="en-US" altLang="en-US" sz="1600" dirty="0">
                <a:latin typeface="Times New Roman" pitchFamily="16" charset="0"/>
              </a:rPr>
              <a:t>[</a:t>
            </a:r>
            <a:r>
              <a:rPr lang="en-US" altLang="en-US" sz="1600" dirty="0" err="1">
                <a:latin typeface="Times New Roman" pitchFamily="16" charset="0"/>
                <a:ea typeface="Gulim" pitchFamily="48" charset="-127"/>
              </a:rPr>
              <a:t>Jaebeom</a:t>
            </a:r>
            <a:r>
              <a:rPr lang="en-US" altLang="en-US" sz="1600" dirty="0">
                <a:latin typeface="Times New Roman" pitchFamily="16" charset="0"/>
                <a:ea typeface="Gulim" pitchFamily="48" charset="-127"/>
              </a:rPr>
              <a:t> Kim, </a:t>
            </a:r>
            <a:r>
              <a:rPr lang="en-US" altLang="en-US" sz="1600" dirty="0" err="1">
                <a:latin typeface="Times New Roman" pitchFamily="16" charset="0"/>
                <a:ea typeface="Gulim" pitchFamily="48" charset="-127"/>
              </a:rPr>
              <a:t>Jina</a:t>
            </a:r>
            <a:r>
              <a:rPr lang="en-US" altLang="en-US" sz="1600" dirty="0">
                <a:latin typeface="Times New Roman" pitchFamily="16" charset="0"/>
                <a:ea typeface="Gulim" pitchFamily="48" charset="-127"/>
              </a:rPr>
              <a:t> Han, Young-</a:t>
            </a:r>
            <a:r>
              <a:rPr lang="en-US" altLang="en-US" sz="1600" dirty="0" err="1">
                <a:latin typeface="Times New Roman" pitchFamily="16" charset="0"/>
                <a:ea typeface="Gulim" pitchFamily="48" charset="-127"/>
              </a:rPr>
              <a:t>Bae</a:t>
            </a:r>
            <a:r>
              <a:rPr lang="en-US" altLang="en-US" sz="1600" dirty="0">
                <a:latin typeface="Times New Roman" pitchFamily="16" charset="0"/>
                <a:ea typeface="Gulim" pitchFamily="48" charset="-127"/>
              </a:rPr>
              <a:t> </a:t>
            </a:r>
            <a:r>
              <a:rPr lang="en-US" altLang="en-US" sz="1600" dirty="0" err="1">
                <a:latin typeface="Times New Roman" pitchFamily="16" charset="0"/>
                <a:ea typeface="Gulim" pitchFamily="48" charset="-127"/>
              </a:rPr>
              <a:t>Ko</a:t>
            </a:r>
            <a:r>
              <a:rPr lang="en-US" altLang="en-US" sz="1600" dirty="0">
                <a:latin typeface="Times New Roman" pitchFamily="16" charset="0"/>
                <a:ea typeface="Gulim" pitchFamily="48" charset="-127"/>
              </a:rPr>
              <a:t>], </a:t>
            </a:r>
            <a:r>
              <a:rPr lang="en-US" altLang="en-US" sz="1400" baseline="30000" dirty="0">
                <a:latin typeface="Times New Roman" pitchFamily="16" charset="0"/>
                <a:ea typeface="Gulim" pitchFamily="48" charset="-127"/>
              </a:rPr>
              <a:t>6</a:t>
            </a:r>
            <a:r>
              <a:rPr lang="en-US" altLang="en-US" sz="1600" dirty="0">
                <a:latin typeface="Times New Roman" pitchFamily="16" charset="0"/>
                <a:ea typeface="Gulim" pitchFamily="48" charset="-127"/>
              </a:rPr>
              <a:t>[Soo-Young Chang</a:t>
            </a:r>
            <a:r>
              <a:rPr lang="en-US" altLang="en-US" sz="1600" dirty="0" smtClean="0">
                <a:latin typeface="Times New Roman" pitchFamily="16" charset="0"/>
                <a:ea typeface="Gulim" pitchFamily="48" charset="-127"/>
              </a:rPr>
              <a:t>]</a:t>
            </a:r>
            <a:endParaRPr lang="en-US" altLang="en-US" sz="1600" dirty="0" smtClean="0"/>
          </a:p>
          <a:p>
            <a:pPr>
              <a:lnSpc>
                <a:spcPct val="100000"/>
              </a:lnSpc>
            </a:pPr>
            <a:r>
              <a:rPr lang="en-US" altLang="en-US" sz="1600" b="1" dirty="0" smtClean="0"/>
              <a:t>Company:</a:t>
            </a:r>
            <a:r>
              <a:rPr lang="en-US" altLang="en-US" sz="1600" dirty="0" smtClean="0"/>
              <a:t> </a:t>
            </a:r>
            <a:r>
              <a:rPr lang="en-US" altLang="en-US" sz="1400" baseline="30000" dirty="0">
                <a:latin typeface="Times New Roman" pitchFamily="16" charset="0"/>
              </a:rPr>
              <a:t>1</a:t>
            </a:r>
            <a:r>
              <a:rPr lang="en-US" altLang="en-US" sz="1600" dirty="0">
                <a:latin typeface="Times New Roman" pitchFamily="16" charset="0"/>
              </a:rPr>
              <a:t>[NICT], </a:t>
            </a:r>
            <a:r>
              <a:rPr lang="en-US" altLang="en-US" sz="1400" baseline="30000" dirty="0">
                <a:latin typeface="Times New Roman" pitchFamily="16" charset="0"/>
              </a:rPr>
              <a:t>2</a:t>
            </a:r>
            <a:r>
              <a:rPr lang="en-US" altLang="en-US" sz="1600" dirty="0">
                <a:latin typeface="Times New Roman" pitchFamily="16" charset="0"/>
              </a:rPr>
              <a:t>[Kyoto University], </a:t>
            </a:r>
            <a:r>
              <a:rPr lang="en-US" altLang="en-US" sz="1400" baseline="30000" dirty="0">
                <a:latin typeface="Times New Roman" pitchFamily="16" charset="0"/>
              </a:rPr>
              <a:t>3</a:t>
            </a:r>
            <a:r>
              <a:rPr lang="en-US" altLang="en-US" sz="1600" dirty="0">
                <a:latin typeface="Times New Roman" pitchFamily="16" charset="0"/>
              </a:rPr>
              <a:t>[OKI], </a:t>
            </a:r>
            <a:r>
              <a:rPr lang="en-US" altLang="en-US" sz="1400" baseline="30000" dirty="0">
                <a:latin typeface="Times New Roman" pitchFamily="16" charset="0"/>
              </a:rPr>
              <a:t>4</a:t>
            </a:r>
            <a:r>
              <a:rPr lang="en-US" altLang="en-US" sz="1600" dirty="0">
                <a:latin typeface="Times New Roman" pitchFamily="16" charset="0"/>
              </a:rPr>
              <a:t>[ETRI], </a:t>
            </a:r>
            <a:r>
              <a:rPr lang="en-US" altLang="en-US" sz="1400" baseline="30000" dirty="0">
                <a:latin typeface="Times New Roman" pitchFamily="16" charset="0"/>
              </a:rPr>
              <a:t>5</a:t>
            </a:r>
            <a:r>
              <a:rPr lang="en-US" altLang="en-US" sz="1600" dirty="0">
                <a:latin typeface="Times New Roman" pitchFamily="16" charset="0"/>
              </a:rPr>
              <a:t>[</a:t>
            </a:r>
            <a:r>
              <a:rPr lang="en-US" altLang="en-US" sz="1600" dirty="0" err="1">
                <a:latin typeface="Times New Roman" pitchFamily="16" charset="0"/>
              </a:rPr>
              <a:t>Ajou</a:t>
            </a:r>
            <a:r>
              <a:rPr lang="en-US" altLang="en-US" sz="1600" dirty="0">
                <a:latin typeface="Times New Roman" pitchFamily="16" charset="0"/>
              </a:rPr>
              <a:t> University], </a:t>
            </a:r>
            <a:r>
              <a:rPr lang="en-US" altLang="en-US" sz="1400" baseline="30000" dirty="0">
                <a:latin typeface="Times New Roman" pitchFamily="16" charset="0"/>
              </a:rPr>
              <a:t>6</a:t>
            </a:r>
            <a:r>
              <a:rPr lang="en-US" altLang="en-US" sz="1600" dirty="0">
                <a:latin typeface="Times New Roman" pitchFamily="16" charset="0"/>
              </a:rPr>
              <a:t>[SYCA]</a:t>
            </a:r>
          </a:p>
          <a:p>
            <a:r>
              <a:rPr lang="en-US" altLang="en-US" sz="1600" b="1" dirty="0" smtClean="0"/>
              <a:t>Address:</a:t>
            </a:r>
            <a:r>
              <a:rPr lang="en-US" altLang="en-US" sz="1600" dirty="0" smtClean="0"/>
              <a:t> </a:t>
            </a:r>
            <a:r>
              <a:rPr lang="en-US" altLang="en-US" sz="1600" baseline="30000" dirty="0"/>
              <a:t>1</a:t>
            </a:r>
            <a:r>
              <a:rPr lang="en-US" altLang="en-US" sz="1600" dirty="0" smtClean="0"/>
              <a:t>[</a:t>
            </a:r>
            <a:r>
              <a:rPr lang="fi-FI" sz="1600" dirty="0" smtClean="0"/>
              <a:t>3-4</a:t>
            </a:r>
            <a:r>
              <a:rPr lang="fi-FI" sz="1600" dirty="0"/>
              <a:t>, Hikarino-oka, Yokosuka, 239-0847 </a:t>
            </a:r>
            <a:r>
              <a:rPr lang="fi-FI" sz="1600" dirty="0" smtClean="0"/>
              <a:t>Japan]</a:t>
            </a:r>
            <a:endParaRPr lang="en-US" altLang="en-US" sz="1600" dirty="0"/>
          </a:p>
          <a:p>
            <a:r>
              <a:rPr lang="en-US" altLang="en-US" sz="1600" b="1" dirty="0" smtClean="0"/>
              <a:t>Voice:</a:t>
            </a:r>
            <a:r>
              <a:rPr lang="en-US" altLang="en-US" sz="1600" baseline="30000" dirty="0"/>
              <a:t>1 </a:t>
            </a:r>
            <a:r>
              <a:rPr lang="en-US" altLang="en-US" sz="1600" dirty="0" smtClean="0"/>
              <a:t>[+81-46-847-5075], </a:t>
            </a:r>
            <a:r>
              <a:rPr lang="en-US" altLang="en-US" sz="1600" dirty="0"/>
              <a:t>FAX: </a:t>
            </a:r>
            <a:r>
              <a:rPr lang="en-US" altLang="en-US" sz="1600" dirty="0" smtClean="0"/>
              <a:t>[+81-46-847-5089], E-Mail:</a:t>
            </a:r>
            <a:r>
              <a:rPr lang="en-US" altLang="en-US" sz="1600" baseline="30000" dirty="0"/>
              <a:t>1 </a:t>
            </a:r>
            <a:r>
              <a:rPr lang="en-US" altLang="en-US" sz="1600" dirty="0" smtClean="0"/>
              <a:t>[rverotiana@nict.go.jp]</a:t>
            </a:r>
            <a:r>
              <a:rPr lang="en-US" altLang="en-US" sz="1600" dirty="0"/>
              <a:t>	</a:t>
            </a:r>
          </a:p>
          <a:p>
            <a:pPr>
              <a:spcBef>
                <a:spcPts val="600"/>
              </a:spcBef>
              <a:spcAft>
                <a:spcPts val="600"/>
              </a:spcAft>
            </a:pPr>
            <a:r>
              <a:rPr lang="en-US" altLang="en-US" sz="1600" b="1" dirty="0"/>
              <a:t>Re:</a:t>
            </a:r>
            <a:r>
              <a:rPr lang="en-US" altLang="en-US" sz="1600" dirty="0"/>
              <a:t> </a:t>
            </a:r>
            <a:r>
              <a:rPr lang="en-US" altLang="en-US" sz="1600" dirty="0" smtClean="0"/>
              <a:t>[Call for Final Proposals.]</a:t>
            </a:r>
            <a:r>
              <a:rPr lang="en-US" altLang="en-US" dirty="0"/>
              <a:t>	</a:t>
            </a:r>
          </a:p>
          <a:p>
            <a:pPr>
              <a:spcBef>
                <a:spcPts val="600"/>
              </a:spcBef>
              <a:spcAft>
                <a:spcPts val="600"/>
              </a:spcAft>
            </a:pPr>
            <a:r>
              <a:rPr lang="en-US" altLang="en-US" sz="1600" b="1" dirty="0"/>
              <a:t>Abstract:</a:t>
            </a:r>
            <a:r>
              <a:rPr lang="en-US" altLang="en-US" sz="1600" dirty="0"/>
              <a:t>	</a:t>
            </a:r>
            <a:r>
              <a:rPr lang="en-US" altLang="en-US" sz="1600" dirty="0" smtClean="0"/>
              <a:t>[</a:t>
            </a:r>
            <a:r>
              <a:rPr lang="en-US" altLang="ko-KR" sz="1600" dirty="0" smtClean="0"/>
              <a:t>This contribution presents a merged proposal for the TG10</a:t>
            </a:r>
            <a:r>
              <a:rPr lang="en-US" altLang="en-US" sz="1600" dirty="0" smtClean="0"/>
              <a:t>.]</a:t>
            </a:r>
            <a:endParaRPr lang="en-US" altLang="en-US" sz="1600" dirty="0"/>
          </a:p>
          <a:p>
            <a:pPr>
              <a:spcBef>
                <a:spcPts val="600"/>
              </a:spcBef>
              <a:spcAft>
                <a:spcPts val="600"/>
              </a:spcAft>
            </a:pPr>
            <a:r>
              <a:rPr lang="en-US" altLang="en-US" sz="1600" b="1" dirty="0"/>
              <a:t>Purpose:</a:t>
            </a:r>
            <a:r>
              <a:rPr lang="en-US" altLang="en-US" sz="1600" dirty="0"/>
              <a:t>	</a:t>
            </a:r>
            <a:r>
              <a:rPr lang="en-US" altLang="en-US" sz="1600" dirty="0" smtClean="0"/>
              <a:t>[</a:t>
            </a:r>
            <a:r>
              <a:rPr lang="en-US" altLang="en-US" sz="1600" dirty="0">
                <a:latin typeface="Times New Roman" pitchFamily="16" charset="0"/>
              </a:rPr>
              <a:t>Merged proposal to build the baseline</a:t>
            </a:r>
            <a:r>
              <a:rPr lang="en-US" altLang="en-US" sz="1600" dirty="0" smtClean="0"/>
              <a:t>]</a:t>
            </a:r>
            <a:endParaRPr lang="en-US" altLang="en-US" sz="1600" dirty="0"/>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350696" cy="654968"/>
          </a:xfrm>
        </p:spPr>
        <p:txBody>
          <a:bodyPr/>
          <a:lstStyle/>
          <a:p>
            <a:r>
              <a:rPr lang="en-US" dirty="0"/>
              <a:t>Topology Construction </a:t>
            </a:r>
            <a:r>
              <a:rPr lang="en-US" dirty="0" smtClean="0"/>
              <a:t>IE – description 2</a:t>
            </a:r>
            <a:endParaRPr lang="en-US" dirty="0"/>
          </a:p>
        </p:txBody>
      </p:sp>
      <p:sp>
        <p:nvSpPr>
          <p:cNvPr id="3" name="Content Placeholder 2"/>
          <p:cNvSpPr>
            <a:spLocks noGrp="1"/>
          </p:cNvSpPr>
          <p:nvPr>
            <p:ph idx="1"/>
          </p:nvPr>
        </p:nvSpPr>
        <p:spPr>
          <a:xfrm>
            <a:off x="323528" y="1196752"/>
            <a:ext cx="8640960" cy="4755232"/>
          </a:xfrm>
        </p:spPr>
        <p:txBody>
          <a:bodyPr/>
          <a:lstStyle/>
          <a:p>
            <a:pPr>
              <a:spcBef>
                <a:spcPts val="0"/>
              </a:spcBef>
              <a:spcAft>
                <a:spcPts val="600"/>
              </a:spcAft>
            </a:pPr>
            <a:r>
              <a:rPr lang="en-US" sz="1800" b="1" i="1" dirty="0" smtClean="0"/>
              <a:t>Descriptor (cont’d)</a:t>
            </a:r>
            <a:r>
              <a:rPr lang="en-US" sz="1800" dirty="0" smtClean="0"/>
              <a:t>:</a:t>
            </a:r>
          </a:p>
          <a:p>
            <a:pPr lvl="1"/>
            <a:r>
              <a:rPr lang="en-US" sz="1600" b="1" dirty="0"/>
              <a:t>Reactive P2P discovery</a:t>
            </a:r>
            <a:r>
              <a:rPr lang="en-US" sz="1600" dirty="0"/>
              <a:t>: if set to 1, reactive P2P discovery is allowed</a:t>
            </a:r>
          </a:p>
          <a:p>
            <a:pPr lvl="1"/>
            <a:r>
              <a:rPr lang="en-US" sz="1600" b="1" dirty="0"/>
              <a:t>Storing mode</a:t>
            </a:r>
            <a:r>
              <a:rPr lang="en-US" sz="1600" dirty="0"/>
              <a:t>: if set to 1, the network is in storing mode. If set to 0, the network is on non-storing mode and source routing must be used</a:t>
            </a:r>
            <a:endParaRPr lang="en-US" sz="1600" b="1" dirty="0"/>
          </a:p>
          <a:p>
            <a:pPr lvl="1"/>
            <a:r>
              <a:rPr lang="en-US" sz="1600" b="1" dirty="0"/>
              <a:t>Number of metrics</a:t>
            </a:r>
            <a:r>
              <a:rPr lang="en-US" sz="1600" dirty="0"/>
              <a:t>: indicates the number of link quality metrics at the end of the nested </a:t>
            </a:r>
            <a:r>
              <a:rPr lang="en-US" sz="1600" dirty="0" smtClean="0"/>
              <a:t>IE</a:t>
            </a:r>
          </a:p>
          <a:p>
            <a:pPr lvl="1">
              <a:spcBef>
                <a:spcPts val="0"/>
              </a:spcBef>
              <a:spcAft>
                <a:spcPts val="600"/>
              </a:spcAft>
            </a:pPr>
            <a:r>
              <a:rPr lang="en-US" sz="1600" b="1" dirty="0" smtClean="0"/>
              <a:t>Address modes present: </a:t>
            </a:r>
            <a:r>
              <a:rPr lang="en-US" sz="1600" dirty="0" smtClean="0"/>
              <a:t>indicates if the address mode fields of the addresses in the IE are present. If this field is set to 0, only 16-bit addresses are used and the address mode fields are not present.</a:t>
            </a:r>
          </a:p>
          <a:p>
            <a:pPr lvl="1">
              <a:spcBef>
                <a:spcPts val="0"/>
              </a:spcBef>
              <a:spcAft>
                <a:spcPts val="600"/>
              </a:spcAft>
            </a:pPr>
            <a:r>
              <a:rPr lang="en-US" sz="1600" b="1" dirty="0" smtClean="0"/>
              <a:t>Security </a:t>
            </a:r>
            <a:r>
              <a:rPr lang="en-US" sz="1600" b="1" dirty="0" smtClean="0"/>
              <a:t>modes:</a:t>
            </a:r>
            <a:r>
              <a:rPr lang="en-US" sz="1600" dirty="0" smtClean="0"/>
              <a:t> </a:t>
            </a:r>
            <a:endParaRPr lang="en-US" sz="1600" dirty="0" smtClean="0"/>
          </a:p>
          <a:p>
            <a:pPr lvl="2">
              <a:spcBef>
                <a:spcPts val="0"/>
              </a:spcBef>
              <a:spcAft>
                <a:spcPts val="600"/>
              </a:spcAft>
            </a:pPr>
            <a:r>
              <a:rPr lang="en-US" sz="1400" dirty="0" smtClean="0"/>
              <a:t>00: none</a:t>
            </a:r>
          </a:p>
          <a:p>
            <a:pPr lvl="2">
              <a:spcBef>
                <a:spcPts val="0"/>
              </a:spcBef>
              <a:spcAft>
                <a:spcPts val="600"/>
              </a:spcAft>
            </a:pPr>
            <a:r>
              <a:rPr lang="en-US" sz="1400" dirty="0" smtClean="0"/>
              <a:t>01 </a:t>
            </a:r>
            <a:r>
              <a:rPr lang="en-US" sz="1400" dirty="0" smtClean="0"/>
              <a:t>: </a:t>
            </a:r>
            <a:r>
              <a:rPr lang="en-US" sz="1400" dirty="0" smtClean="0"/>
              <a:t>PAN credentials</a:t>
            </a:r>
          </a:p>
          <a:p>
            <a:pPr lvl="2">
              <a:spcBef>
                <a:spcPts val="0"/>
              </a:spcBef>
              <a:spcAft>
                <a:spcPts val="600"/>
              </a:spcAft>
            </a:pPr>
            <a:r>
              <a:rPr lang="en-US" sz="1400" dirty="0" smtClean="0"/>
              <a:t>10 : KMP</a:t>
            </a:r>
          </a:p>
          <a:p>
            <a:pPr lvl="2">
              <a:spcBef>
                <a:spcPts val="0"/>
              </a:spcBef>
              <a:spcAft>
                <a:spcPts val="600"/>
              </a:spcAft>
            </a:pPr>
            <a:r>
              <a:rPr lang="en-US" sz="1400" dirty="0" smtClean="0"/>
              <a:t>11 : Reserved</a:t>
            </a:r>
            <a:endParaRPr lang="en-US" sz="1400" dirty="0" smtClean="0"/>
          </a:p>
          <a:p>
            <a:pPr lvl="1">
              <a:spcBef>
                <a:spcPts val="0"/>
              </a:spcBef>
              <a:spcAft>
                <a:spcPts val="600"/>
              </a:spcAft>
            </a:pPr>
            <a:r>
              <a:rPr lang="en-US" sz="1600" b="1" dirty="0" smtClean="0"/>
              <a:t>Multicast subscription in RA</a:t>
            </a:r>
            <a:r>
              <a:rPr lang="en-US" sz="1600" dirty="0" smtClean="0"/>
              <a:t>: if set to 1, Route Announcement (RA) may contain Multicast subscription field and multicast routing is accordingly used. If set to 0, multicast packets are flooded and filtered by the upper layer</a:t>
            </a:r>
          </a:p>
          <a:p>
            <a:pPr>
              <a:spcBef>
                <a:spcPts val="0"/>
              </a:spcBef>
              <a:spcAft>
                <a:spcPts val="600"/>
              </a:spcAft>
            </a:pPr>
            <a:endParaRPr lang="en-US" sz="1800" b="1" dirty="0" smtClean="0"/>
          </a:p>
          <a:p>
            <a:pPr>
              <a:spcBef>
                <a:spcPts val="0"/>
              </a:spcBef>
              <a:spcAft>
                <a:spcPts val="600"/>
              </a:spcAft>
            </a:pPr>
            <a:endParaRPr lang="en-US" sz="1600"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10</a:t>
            </a:fld>
            <a:endParaRPr lang="en-US" altLang="en-US"/>
          </a:p>
        </p:txBody>
      </p:sp>
    </p:spTree>
    <p:extLst>
      <p:ext uri="{BB962C8B-B14F-4D97-AF65-F5344CB8AC3E}">
        <p14:creationId xmlns:p14="http://schemas.microsoft.com/office/powerpoint/2010/main" val="35210400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48680"/>
            <a:ext cx="8350696" cy="654968"/>
          </a:xfrm>
        </p:spPr>
        <p:txBody>
          <a:bodyPr/>
          <a:lstStyle/>
          <a:p>
            <a:r>
              <a:rPr lang="en-US" dirty="0"/>
              <a:t>Topology Construction </a:t>
            </a:r>
            <a:r>
              <a:rPr lang="en-US" dirty="0" smtClean="0"/>
              <a:t>IE – description 3</a:t>
            </a:r>
            <a:endParaRPr lang="en-US" dirty="0"/>
          </a:p>
        </p:txBody>
      </p:sp>
      <p:sp>
        <p:nvSpPr>
          <p:cNvPr id="3" name="Content Placeholder 2"/>
          <p:cNvSpPr>
            <a:spLocks noGrp="1"/>
          </p:cNvSpPr>
          <p:nvPr>
            <p:ph idx="1"/>
          </p:nvPr>
        </p:nvSpPr>
        <p:spPr>
          <a:xfrm>
            <a:off x="323528" y="1412776"/>
            <a:ext cx="8640960" cy="4755232"/>
          </a:xfrm>
        </p:spPr>
        <p:txBody>
          <a:bodyPr/>
          <a:lstStyle/>
          <a:p>
            <a:pPr>
              <a:spcBef>
                <a:spcPts val="0"/>
              </a:spcBef>
              <a:spcAft>
                <a:spcPts val="600"/>
              </a:spcAft>
            </a:pPr>
            <a:r>
              <a:rPr lang="en-US" sz="1600" b="1" i="1" dirty="0"/>
              <a:t>Entity ID</a:t>
            </a:r>
            <a:r>
              <a:rPr lang="en-US" sz="1600" dirty="0"/>
              <a:t>: identifies an entity (ex: data collection entity, control and monitoring entity…) reachable through the L2R network. An entity may be reachable through several tree roots (gateway) and a tree root may be connected to several entities.</a:t>
            </a:r>
          </a:p>
          <a:p>
            <a:pPr>
              <a:spcBef>
                <a:spcPts val="0"/>
              </a:spcBef>
              <a:spcAft>
                <a:spcPts val="600"/>
              </a:spcAft>
            </a:pPr>
            <a:r>
              <a:rPr lang="en-US" sz="1600" b="1" i="1" dirty="0"/>
              <a:t>Tree root address mode: </a:t>
            </a:r>
            <a:r>
              <a:rPr lang="en-US" sz="1600" dirty="0"/>
              <a:t>present only if the “Address modes present” flag is set to </a:t>
            </a:r>
            <a:r>
              <a:rPr lang="en-US" sz="1600" dirty="0" smtClean="0"/>
              <a:t>1</a:t>
            </a:r>
            <a:endParaRPr lang="en-US" sz="1600" b="1" i="1" dirty="0" smtClean="0"/>
          </a:p>
          <a:p>
            <a:pPr>
              <a:spcBef>
                <a:spcPts val="0"/>
              </a:spcBef>
              <a:spcAft>
                <a:spcPts val="600"/>
              </a:spcAft>
            </a:pPr>
            <a:r>
              <a:rPr lang="en-US" sz="1600" b="1" i="1" dirty="0" smtClean="0"/>
              <a:t>Tree </a:t>
            </a:r>
            <a:r>
              <a:rPr lang="en-US" sz="1600" b="1" i="1" dirty="0"/>
              <a:t>root address</a:t>
            </a:r>
            <a:r>
              <a:rPr lang="en-US" sz="1600" dirty="0"/>
              <a:t>: address of the root of the tree offering routing towards an entity available. </a:t>
            </a:r>
            <a:endParaRPr lang="en-US" sz="1600" b="1" i="1" dirty="0" smtClean="0"/>
          </a:p>
          <a:p>
            <a:pPr>
              <a:spcBef>
                <a:spcPts val="0"/>
              </a:spcBef>
              <a:spcAft>
                <a:spcPts val="600"/>
              </a:spcAft>
            </a:pPr>
            <a:r>
              <a:rPr lang="en-US" sz="1600" b="1" i="1" dirty="0" smtClean="0"/>
              <a:t>Depth</a:t>
            </a:r>
            <a:r>
              <a:rPr lang="en-US" sz="1600" dirty="0"/>
              <a:t>: Distance in hops of the transmitting device to the root of the tree, establishing parent-child and brotherhood relationship between the devices. A </a:t>
            </a:r>
            <a:r>
              <a:rPr lang="en-US" sz="1600" dirty="0" smtClean="0"/>
              <a:t>node that has lost all paths to the root sends a TC IE with a depth </a:t>
            </a:r>
            <a:r>
              <a:rPr lang="en-US" sz="1600" dirty="0"/>
              <a:t>of </a:t>
            </a:r>
            <a:r>
              <a:rPr lang="en-US" sz="1600" dirty="0" smtClean="0"/>
              <a:t>0xffff.</a:t>
            </a:r>
          </a:p>
          <a:p>
            <a:pPr>
              <a:spcBef>
                <a:spcPts val="0"/>
              </a:spcBef>
              <a:spcAft>
                <a:spcPts val="600"/>
              </a:spcAft>
            </a:pPr>
            <a:r>
              <a:rPr lang="en-US" sz="1600" b="1" i="1" dirty="0" smtClean="0"/>
              <a:t>Sequence number: </a:t>
            </a:r>
            <a:r>
              <a:rPr lang="en-US" sz="1600" dirty="0" smtClean="0"/>
              <a:t>Set by the root of the tree and propagated. Used to know the latest tree information. Several consecutive TC IE with the same SN indicates that there might be a path breakage upstream of the device transmitting the TC IE or that the tree root is not available anymore</a:t>
            </a:r>
            <a:endParaRPr lang="en-US" sz="1600" b="1" i="1" dirty="0" smtClean="0"/>
          </a:p>
          <a:p>
            <a:pPr>
              <a:spcBef>
                <a:spcPts val="0"/>
              </a:spcBef>
              <a:spcAft>
                <a:spcPts val="600"/>
              </a:spcAft>
            </a:pPr>
            <a:r>
              <a:rPr lang="en-US" sz="1600" b="1" i="1" dirty="0" smtClean="0"/>
              <a:t>Construction IE interval</a:t>
            </a:r>
            <a:r>
              <a:rPr lang="en-US" sz="1600" dirty="0" smtClean="0"/>
              <a:t>: interval in (unit TBD) between each Topology construction IE. </a:t>
            </a:r>
          </a:p>
          <a:p>
            <a:pPr>
              <a:spcBef>
                <a:spcPts val="0"/>
              </a:spcBef>
              <a:spcAft>
                <a:spcPts val="600"/>
              </a:spcAft>
            </a:pPr>
            <a:r>
              <a:rPr lang="en-US" sz="1600" b="1" i="1" dirty="0" smtClean="0"/>
              <a:t>Multi-Channel Operation fields (TMCTP)</a:t>
            </a:r>
            <a:r>
              <a:rPr lang="en-US" sz="1600" dirty="0" smtClean="0"/>
              <a:t>: present only if MCO is enabled in the descriptor</a:t>
            </a:r>
          </a:p>
          <a:p>
            <a:pPr lvl="1">
              <a:spcBef>
                <a:spcPts val="0"/>
              </a:spcBef>
              <a:spcAft>
                <a:spcPts val="600"/>
              </a:spcAft>
            </a:pPr>
            <a:r>
              <a:rPr lang="en-US" sz="1400" b="1" dirty="0" smtClean="0"/>
              <a:t>Associated PAN coordinator</a:t>
            </a:r>
            <a:r>
              <a:rPr lang="en-US" sz="1400" dirty="0" smtClean="0"/>
              <a:t>: address of the PAN coordinator to which the transmitting device is associated. Present only if the MCO is enabled.</a:t>
            </a:r>
          </a:p>
          <a:p>
            <a:pPr lvl="1">
              <a:spcBef>
                <a:spcPts val="0"/>
              </a:spcBef>
              <a:spcAft>
                <a:spcPts val="600"/>
              </a:spcAft>
            </a:pPr>
            <a:r>
              <a:rPr lang="en-US" sz="1400" b="1" dirty="0"/>
              <a:t>Allocated channel number</a:t>
            </a:r>
            <a:r>
              <a:rPr lang="en-US" sz="1400" dirty="0"/>
              <a:t>: indicates the channel on which the transmitting device is operating. Present only if MCO is </a:t>
            </a:r>
            <a:r>
              <a:rPr lang="en-US" sz="1400" dirty="0" smtClean="0"/>
              <a:t>enabled</a:t>
            </a:r>
            <a:endParaRPr lang="en-US" sz="1400" dirty="0" smtClean="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11</a:t>
            </a:fld>
            <a:endParaRPr lang="en-US" altLang="en-US"/>
          </a:p>
        </p:txBody>
      </p:sp>
    </p:spTree>
    <p:extLst>
      <p:ext uri="{BB962C8B-B14F-4D97-AF65-F5344CB8AC3E}">
        <p14:creationId xmlns:p14="http://schemas.microsoft.com/office/powerpoint/2010/main" val="3104894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08912" cy="654968"/>
          </a:xfrm>
        </p:spPr>
        <p:txBody>
          <a:bodyPr/>
          <a:lstStyle/>
          <a:p>
            <a:r>
              <a:rPr lang="en-US" dirty="0"/>
              <a:t>Topology Construction IE – description </a:t>
            </a:r>
            <a:r>
              <a:rPr lang="en-US" dirty="0" smtClean="0"/>
              <a:t>4</a:t>
            </a:r>
            <a:endParaRPr lang="en-US" dirty="0"/>
          </a:p>
        </p:txBody>
      </p:sp>
      <p:sp>
        <p:nvSpPr>
          <p:cNvPr id="3" name="Content Placeholder 2"/>
          <p:cNvSpPr>
            <a:spLocks noGrp="1"/>
          </p:cNvSpPr>
          <p:nvPr>
            <p:ph idx="1"/>
          </p:nvPr>
        </p:nvSpPr>
        <p:spPr>
          <a:xfrm>
            <a:off x="683568" y="1268760"/>
            <a:ext cx="7772400" cy="4755232"/>
          </a:xfrm>
        </p:spPr>
        <p:txBody>
          <a:bodyPr/>
          <a:lstStyle/>
          <a:p>
            <a:r>
              <a:rPr lang="en-US" sz="1800" b="1" i="1" dirty="0" smtClean="0"/>
              <a:t>Path quality </a:t>
            </a:r>
            <a:r>
              <a:rPr lang="en-US" sz="1800" b="1" i="1" dirty="0"/>
              <a:t>metric</a:t>
            </a:r>
            <a:r>
              <a:rPr lang="en-US" sz="1800" dirty="0"/>
              <a:t>: Describes the metric in use in the L2R network. This field also is used to inform the network of any update/change in the metrics in use. Several metrics may be used in one L2R network. This field is set by the root of the tree, and are copied and retransmitted by the other </a:t>
            </a:r>
            <a:r>
              <a:rPr lang="en-US" sz="1800" dirty="0" smtClean="0"/>
              <a:t>devices</a:t>
            </a:r>
            <a:endParaRPr lang="en-US" sz="1800" b="1" dirty="0" smtClean="0"/>
          </a:p>
          <a:p>
            <a:pPr lvl="1"/>
            <a:r>
              <a:rPr lang="en-US" sz="1600" b="1" dirty="0" smtClean="0"/>
              <a:t>Link </a:t>
            </a:r>
            <a:r>
              <a:rPr lang="en-US" sz="1600" b="1" dirty="0"/>
              <a:t>quality metric ID</a:t>
            </a:r>
            <a:r>
              <a:rPr lang="en-US" sz="1600" dirty="0"/>
              <a:t>: identifies the metric in use in the network</a:t>
            </a:r>
            <a:r>
              <a:rPr lang="en-US" sz="1600" dirty="0" smtClean="0"/>
              <a:t>. The </a:t>
            </a:r>
            <a:r>
              <a:rPr lang="en-US" sz="1600" dirty="0"/>
              <a:t>metrics used in the proposals can be assigned IDs as default metrics (hop count, SINR, Inactive Overhead Aware Link Metric). Remaining IDs may be used by the </a:t>
            </a:r>
            <a:r>
              <a:rPr lang="en-US" sz="1600" dirty="0" smtClean="0"/>
              <a:t>implementers</a:t>
            </a:r>
            <a:endParaRPr lang="en-US" sz="1400" u="sng" dirty="0"/>
          </a:p>
          <a:p>
            <a:pPr lvl="1"/>
            <a:r>
              <a:rPr lang="en-US" sz="1600" b="1" dirty="0" smtClean="0"/>
              <a:t>Priority</a:t>
            </a:r>
            <a:r>
              <a:rPr lang="en-US" sz="1600" dirty="0" smtClean="0"/>
              <a:t>: indicates the priority of the current metric over other metrics that may be present</a:t>
            </a:r>
          </a:p>
          <a:p>
            <a:pPr lvl="1"/>
            <a:r>
              <a:rPr lang="en-US" sz="1600" b="1" dirty="0" smtClean="0"/>
              <a:t>Length of Value</a:t>
            </a:r>
            <a:r>
              <a:rPr lang="en-US" sz="1600" dirty="0" smtClean="0"/>
              <a:t>: in octets</a:t>
            </a:r>
          </a:p>
          <a:p>
            <a:pPr lvl="1"/>
            <a:r>
              <a:rPr lang="en-US" sz="1600" b="1" dirty="0" smtClean="0"/>
              <a:t>Length of Threshold</a:t>
            </a:r>
            <a:r>
              <a:rPr lang="en-US" sz="1600" dirty="0" smtClean="0"/>
              <a:t>: in octets. If “Brother routing” is set to 0, this field shall be set to 0</a:t>
            </a:r>
            <a:endParaRPr lang="en-US" sz="1600" b="1" dirty="0" smtClean="0"/>
          </a:p>
          <a:p>
            <a:pPr lvl="1"/>
            <a:r>
              <a:rPr lang="en-US" sz="1600" b="1" dirty="0" smtClean="0"/>
              <a:t>Value</a:t>
            </a:r>
            <a:r>
              <a:rPr lang="en-US" sz="1600" dirty="0" smtClean="0"/>
              <a:t>: value of the metric of the transmitting device, only present if it needs to be shared with neighbors.</a:t>
            </a:r>
          </a:p>
          <a:p>
            <a:pPr lvl="1"/>
            <a:r>
              <a:rPr lang="en-US" sz="1600" b="1" dirty="0" smtClean="0"/>
              <a:t>Threshold</a:t>
            </a:r>
            <a:r>
              <a:rPr lang="en-US" sz="1600" dirty="0" smtClean="0"/>
              <a:t>: present only if “brother routing” is set to 1. Indicates the threshold of the metric that a link with a parent must satisfy. If the threshold is not satisfied the better of the best parent and best brother is selected as a next hop</a:t>
            </a:r>
          </a:p>
          <a:p>
            <a:pPr lvl="1"/>
            <a:endParaRPr lang="en-US" sz="1400" dirty="0" smtClean="0"/>
          </a:p>
          <a:p>
            <a:pPr lvl="1"/>
            <a:endParaRPr lang="en-US" sz="1600" dirty="0" smtClean="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12</a:t>
            </a:fld>
            <a:endParaRPr lang="en-US" altLang="en-US"/>
          </a:p>
        </p:txBody>
      </p:sp>
    </p:spTree>
    <p:extLst>
      <p:ext uri="{BB962C8B-B14F-4D97-AF65-F5344CB8AC3E}">
        <p14:creationId xmlns:p14="http://schemas.microsoft.com/office/powerpoint/2010/main" val="20696981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Neighbor Link Metric IE</a:t>
            </a:r>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13</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18691093"/>
              </p:ext>
            </p:extLst>
          </p:nvPr>
        </p:nvGraphicFramePr>
        <p:xfrm>
          <a:off x="223946" y="1700808"/>
          <a:ext cx="7588416" cy="925200"/>
        </p:xfrm>
        <a:graphic>
          <a:graphicData uri="http://schemas.openxmlformats.org/drawingml/2006/table">
            <a:tbl>
              <a:tblPr firstRow="1" bandRow="1">
                <a:tableStyleId>{F5AB1C69-6EDB-4FF4-983F-18BD219EF322}</a:tableStyleId>
              </a:tblPr>
              <a:tblGrid>
                <a:gridCol w="811058"/>
                <a:gridCol w="721931"/>
                <a:gridCol w="782400"/>
                <a:gridCol w="1030448"/>
                <a:gridCol w="888188"/>
                <a:gridCol w="1315663"/>
                <a:gridCol w="699708"/>
                <a:gridCol w="1339020"/>
              </a:tblGrid>
              <a:tr h="285120">
                <a:tc>
                  <a:txBody>
                    <a:bodyPr/>
                    <a:lstStyle/>
                    <a:p>
                      <a:r>
                        <a:rPr lang="en-US" sz="1200" b="0" dirty="0" smtClean="0">
                          <a:solidFill>
                            <a:schemeClr val="tx1"/>
                          </a:solidFill>
                        </a:rPr>
                        <a:t>Bits: 0-10</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11-14</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15</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 Bits: 0</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1-7</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Octets: Variable</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Variable</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200" b="0" dirty="0" smtClean="0">
                          <a:solidFill>
                            <a:schemeClr val="tx1"/>
                          </a:solidFill>
                        </a:rPr>
                        <a:t>Length</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Sub-ID</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Type= 1</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ja-JP" sz="1200" dirty="0" smtClean="0">
                          <a:solidFill>
                            <a:schemeClr val="tx1"/>
                          </a:solidFill>
                        </a:rPr>
                        <a:t>Address</a:t>
                      </a:r>
                      <a:r>
                        <a:rPr lang="en-US" altLang="ja-JP" sz="1200" baseline="0" dirty="0" smtClean="0">
                          <a:solidFill>
                            <a:schemeClr val="tx1"/>
                          </a:solidFill>
                        </a:rPr>
                        <a:t> mode present</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Num. of</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neighbors</a:t>
                      </a:r>
                    </a:p>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b="0" dirty="0" smtClean="0">
                          <a:solidFill>
                            <a:schemeClr val="tx1"/>
                          </a:solidFill>
                        </a:rPr>
                        <a:t>Neighbor metric</a:t>
                      </a:r>
                      <a:r>
                        <a:rPr lang="en-US" altLang="ja-JP" sz="1200" b="0" baseline="0" dirty="0" smtClean="0">
                          <a:solidFill>
                            <a:schemeClr val="tx1"/>
                          </a:solidFill>
                        </a:rPr>
                        <a:t> container  1</a:t>
                      </a:r>
                      <a:endParaRPr lang="en-US" altLang="ja-JP" sz="12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baseline="0" dirty="0" smtClean="0">
                          <a:solidFill>
                            <a:schemeClr val="tx1"/>
                          </a:solidFill>
                        </a:rPr>
                        <a:t>Neighbor metric container N</a:t>
                      </a:r>
                      <a:endParaRPr lang="en-US" sz="12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cxnSp>
        <p:nvCxnSpPr>
          <p:cNvPr id="8" name="Straight Connector 7"/>
          <p:cNvCxnSpPr/>
          <p:nvPr/>
        </p:nvCxnSpPr>
        <p:spPr bwMode="auto">
          <a:xfrm flipH="1">
            <a:off x="2653916" y="2636912"/>
            <a:ext cx="1774068" cy="792088"/>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Straight Connector 8"/>
          <p:cNvCxnSpPr/>
          <p:nvPr/>
        </p:nvCxnSpPr>
        <p:spPr bwMode="auto">
          <a:xfrm>
            <a:off x="5796136" y="2636912"/>
            <a:ext cx="2160240" cy="792088"/>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0" name="Table 12"/>
          <p:cNvGraphicFramePr>
            <a:graphicFrameLocks noGrp="1"/>
          </p:cNvGraphicFramePr>
          <p:nvPr>
            <p:extLst>
              <p:ext uri="{D42A27DB-BD31-4B8C-83A1-F6EECF244321}">
                <p14:modId xmlns:p14="http://schemas.microsoft.com/office/powerpoint/2010/main" val="756757343"/>
              </p:ext>
            </p:extLst>
          </p:nvPr>
        </p:nvGraphicFramePr>
        <p:xfrm>
          <a:off x="2627784" y="3429000"/>
          <a:ext cx="5309235" cy="914400"/>
        </p:xfrm>
        <a:graphic>
          <a:graphicData uri="http://schemas.openxmlformats.org/drawingml/2006/table">
            <a:tbl>
              <a:tblPr firstRow="1" bandRow="1">
                <a:tableStyleId>{5940675A-B579-460E-94D1-54222C63F5DA}</a:tableStyleId>
              </a:tblPr>
              <a:tblGrid>
                <a:gridCol w="751205"/>
                <a:gridCol w="560705"/>
                <a:gridCol w="789305"/>
                <a:gridCol w="887730"/>
                <a:gridCol w="973455"/>
                <a:gridCol w="373380"/>
                <a:gridCol w="973455"/>
              </a:tblGrid>
              <a:tr h="1899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Bits: 0-3</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4</a:t>
                      </a:r>
                      <a:endParaRPr kumimoji="0" lang="en-US" altLang="ja-JP" sz="1200" b="0" i="0" u="none" strike="noStrike" kern="1200" cap="none" spc="0" normalizeH="0" baseline="0" noProof="0" dirty="0" smtClean="0">
                        <a:ln>
                          <a:noFill/>
                        </a:ln>
                        <a:solidFill>
                          <a:schemeClr val="tx1"/>
                        </a:solidFill>
                        <a:effectLst/>
                        <a:uLnTx/>
                        <a:uFillTx/>
                        <a:latin typeface="+mn-lt"/>
                        <a:ea typeface="+mn-ea"/>
                        <a:cs typeface="+mn-cs"/>
                      </a:endParaRP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5-7</a:t>
                      </a:r>
                      <a:endParaRPr kumimoji="0" lang="en-US" altLang="ja-JP" sz="1200" b="0" i="0" u="none" strike="noStrike" kern="1200" cap="none" spc="0" normalizeH="0" baseline="0" noProof="0" dirty="0" smtClean="0">
                        <a:ln>
                          <a:noFill/>
                        </a:ln>
                        <a:solidFill>
                          <a:schemeClr val="tx1"/>
                        </a:solidFill>
                        <a:effectLst/>
                        <a:uLnTx/>
                        <a:uFillTx/>
                        <a:latin typeface="+mn-lt"/>
                        <a:ea typeface="+mn-ea"/>
                        <a:cs typeface="+mn-cs"/>
                      </a:endParaRP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Octets: 2/8</a:t>
                      </a:r>
                    </a:p>
                  </a:txBody>
                  <a:tcPr>
                    <a:solidFill>
                      <a:schemeClr val="bg1"/>
                    </a:solidFill>
                  </a:tcPr>
                </a:tc>
                <a:tc>
                  <a:txBody>
                    <a:bodyPr/>
                    <a:lstStyle/>
                    <a:p>
                      <a:r>
                        <a:rPr lang="en-US" sz="1200" b="0" dirty="0" smtClean="0">
                          <a:solidFill>
                            <a:schemeClr val="tx1"/>
                          </a:solidFill>
                        </a:rPr>
                        <a:t>Variable</a:t>
                      </a:r>
                      <a:endParaRPr lang="en-US" sz="1200" b="0" dirty="0">
                        <a:solidFill>
                          <a:schemeClr val="tx1"/>
                        </a:solidFill>
                      </a:endParaRPr>
                    </a:p>
                  </a:txBody>
                  <a:tcPr>
                    <a:solidFill>
                      <a:schemeClr val="bg1"/>
                    </a:solidFill>
                  </a:tcPr>
                </a:tc>
                <a:tc>
                  <a:txBody>
                    <a:bodyPr/>
                    <a:lstStyle/>
                    <a:p>
                      <a:r>
                        <a:rPr lang="en-US" sz="1200" b="0" dirty="0" smtClean="0">
                          <a:solidFill>
                            <a:schemeClr val="tx1"/>
                          </a:solidFill>
                        </a:rPr>
                        <a:t>…</a:t>
                      </a:r>
                      <a:endParaRPr lang="en-US" sz="1200" b="0" dirty="0">
                        <a:solidFill>
                          <a:schemeClr val="tx1"/>
                        </a:solidFill>
                      </a:endParaRPr>
                    </a:p>
                  </a:txBody>
                  <a:tcPr>
                    <a:solidFill>
                      <a:schemeClr val="bg1"/>
                    </a:solidFill>
                  </a:tcPr>
                </a:tc>
                <a:tc>
                  <a:txBody>
                    <a:bodyPr/>
                    <a:lstStyle/>
                    <a:p>
                      <a:r>
                        <a:rPr lang="en-US" sz="1200" b="0" dirty="0" smtClean="0">
                          <a:solidFill>
                            <a:schemeClr val="tx1"/>
                          </a:solidFill>
                        </a:rPr>
                        <a:t>Variable</a:t>
                      </a:r>
                      <a:endParaRPr lang="en-US" sz="1200" b="0" dirty="0">
                        <a:solidFill>
                          <a:schemeClr val="tx1"/>
                        </a:solidFill>
                      </a:endParaRPr>
                    </a:p>
                  </a:txBody>
                  <a:tcPr>
                    <a:solidFill>
                      <a:schemeClr val="bg1"/>
                    </a:solidFill>
                  </a:tcPr>
                </a:tc>
              </a:tr>
              <a:tr h="370840">
                <a:tc>
                  <a:txBody>
                    <a:bodyPr/>
                    <a:lstStyle/>
                    <a:p>
                      <a:r>
                        <a:rPr lang="en-US" altLang="ja-JP" sz="1200" dirty="0" smtClean="0">
                          <a:solidFill>
                            <a:schemeClr val="tx1"/>
                          </a:solidFill>
                        </a:rPr>
                        <a:t>Num. </a:t>
                      </a:r>
                      <a:r>
                        <a:rPr lang="en-US" altLang="ja-JP" sz="1200" baseline="0" dirty="0" smtClean="0">
                          <a:solidFill>
                            <a:schemeClr val="tx1"/>
                          </a:solidFill>
                        </a:rPr>
                        <a:t>of</a:t>
                      </a:r>
                    </a:p>
                    <a:p>
                      <a:r>
                        <a:rPr lang="en-US" altLang="ja-JP" sz="1200" baseline="0" dirty="0" smtClean="0">
                          <a:solidFill>
                            <a:schemeClr val="tx1"/>
                          </a:solidFill>
                        </a:rPr>
                        <a:t>metrics</a:t>
                      </a:r>
                      <a:endParaRPr lang="en-US" altLang="ja-JP" sz="120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ja-JP" sz="1200" b="0" i="0" u="none" strike="noStrike" kern="1200" cap="none" spc="0" normalizeH="0" baseline="0" noProof="0" dirty="0" smtClean="0">
                        <a:ln>
                          <a:noFill/>
                        </a:ln>
                        <a:solidFill>
                          <a:schemeClr val="tx1"/>
                        </a:solidFill>
                        <a:effectLst/>
                        <a:uLnTx/>
                        <a:uFillTx/>
                        <a:latin typeface="+mn-lt"/>
                        <a:ea typeface="+mn-ea"/>
                        <a:cs typeface="+mn-cs"/>
                      </a:endParaRP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err="1" smtClean="0">
                          <a:ln>
                            <a:noFill/>
                          </a:ln>
                          <a:solidFill>
                            <a:schemeClr val="tx1"/>
                          </a:solidFill>
                          <a:effectLst/>
                          <a:uLnTx/>
                          <a:uFillTx/>
                          <a:latin typeface="+mn-lt"/>
                          <a:ea typeface="+mn-ea"/>
                          <a:cs typeface="+mn-cs"/>
                        </a:rPr>
                        <a:t>Addr</a:t>
                      </a: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mode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ja-JP" sz="1200" b="0" i="0" u="none" strike="noStrike" kern="1200" cap="none" spc="0" normalizeH="0" baseline="0" noProof="0" dirty="0" smtClean="0">
                        <a:ln>
                          <a:noFill/>
                        </a:ln>
                        <a:solidFill>
                          <a:schemeClr val="tx1"/>
                        </a:solidFill>
                        <a:effectLst/>
                        <a:uLnTx/>
                        <a:uFillTx/>
                        <a:latin typeface="+mn-lt"/>
                        <a:ea typeface="+mn-ea"/>
                        <a:cs typeface="+mn-cs"/>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solidFill>
                            <a:schemeClr val="tx1"/>
                          </a:solidFill>
                        </a:rPr>
                        <a:t>Reserved</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Neighbor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address</a:t>
                      </a:r>
                    </a:p>
                  </a:txBody>
                  <a:tcPr>
                    <a:solidFill>
                      <a:schemeClr val="bg1"/>
                    </a:solidFill>
                  </a:tcPr>
                </a:tc>
                <a:tc>
                  <a:txBody>
                    <a:bodyPr/>
                    <a:lstStyle/>
                    <a:p>
                      <a:r>
                        <a:rPr lang="en-US" altLang="ja-JP" sz="1200" b="0" baseline="0" dirty="0" smtClean="0">
                          <a:solidFill>
                            <a:schemeClr val="tx1"/>
                          </a:solidFill>
                        </a:rPr>
                        <a:t>Link</a:t>
                      </a:r>
                    </a:p>
                    <a:p>
                      <a:r>
                        <a:rPr lang="en-US" altLang="ja-JP" sz="1200" b="0" baseline="0" dirty="0" smtClean="0">
                          <a:solidFill>
                            <a:schemeClr val="tx1"/>
                          </a:solidFill>
                        </a:rPr>
                        <a:t>metric 1</a:t>
                      </a:r>
                      <a:endParaRPr lang="en-US" altLang="ja-JP" sz="1200" b="0" dirty="0" smtClean="0">
                        <a:solidFill>
                          <a:schemeClr val="tx1"/>
                        </a:solidFill>
                      </a:endParaRPr>
                    </a:p>
                    <a:p>
                      <a:endParaRPr lang="en-US" sz="1200" b="0" dirty="0">
                        <a:solidFill>
                          <a:schemeClr val="tx1"/>
                        </a:solidFill>
                      </a:endParaRPr>
                    </a:p>
                  </a:txBody>
                  <a:tcPr>
                    <a:solidFill>
                      <a:schemeClr val="bg1"/>
                    </a:solidFill>
                  </a:tcPr>
                </a:tc>
                <a:tc>
                  <a:txBody>
                    <a:bodyPr/>
                    <a:lstStyle/>
                    <a:p>
                      <a:r>
                        <a:rPr lang="en-US" sz="1200" b="0" dirty="0" smtClean="0">
                          <a:solidFill>
                            <a:schemeClr val="tx1"/>
                          </a:solidFill>
                        </a:rPr>
                        <a:t>…</a:t>
                      </a:r>
                      <a:endParaRPr lang="en-US" sz="1200" b="0"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solidFill>
                            <a:schemeClr val="tx1"/>
                          </a:solidFill>
                        </a:rPr>
                        <a:t>Link metric</a:t>
                      </a:r>
                      <a:r>
                        <a:rPr lang="en-US" sz="1200" b="0" baseline="0" dirty="0" smtClean="0">
                          <a:solidFill>
                            <a:schemeClr val="tx1"/>
                          </a:solidFill>
                        </a:rPr>
                        <a:t> M</a:t>
                      </a:r>
                      <a:endParaRPr lang="en-US" sz="1200" b="0" dirty="0" smtClean="0">
                        <a:solidFill>
                          <a:schemeClr val="tx1"/>
                        </a:solidFill>
                      </a:endParaRPr>
                    </a:p>
                  </a:txBody>
                  <a:tcPr>
                    <a:solidFill>
                      <a:schemeClr val="bg1"/>
                    </a:solidFill>
                  </a:tcPr>
                </a:tc>
              </a:tr>
            </a:tbl>
          </a:graphicData>
        </a:graphic>
      </p:graphicFrame>
      <p:cxnSp>
        <p:nvCxnSpPr>
          <p:cNvPr id="11" name="Straight Connector 14"/>
          <p:cNvCxnSpPr/>
          <p:nvPr/>
        </p:nvCxnSpPr>
        <p:spPr bwMode="auto">
          <a:xfrm flipH="1">
            <a:off x="4780497" y="4365104"/>
            <a:ext cx="851030" cy="576064"/>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4"/>
          <p:cNvCxnSpPr/>
          <p:nvPr/>
        </p:nvCxnSpPr>
        <p:spPr bwMode="auto">
          <a:xfrm>
            <a:off x="6593763" y="4365104"/>
            <a:ext cx="606529" cy="576064"/>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3" name="Table 12"/>
          <p:cNvGraphicFramePr>
            <a:graphicFrameLocks noGrp="1"/>
          </p:cNvGraphicFramePr>
          <p:nvPr>
            <p:extLst>
              <p:ext uri="{D42A27DB-BD31-4B8C-83A1-F6EECF244321}">
                <p14:modId xmlns:p14="http://schemas.microsoft.com/office/powerpoint/2010/main" val="3209863591"/>
              </p:ext>
            </p:extLst>
          </p:nvPr>
        </p:nvGraphicFramePr>
        <p:xfrm>
          <a:off x="4780497" y="4941168"/>
          <a:ext cx="2455799" cy="914400"/>
        </p:xfrm>
        <a:graphic>
          <a:graphicData uri="http://schemas.openxmlformats.org/drawingml/2006/table">
            <a:tbl>
              <a:tblPr firstRow="1" bandRow="1">
                <a:tableStyleId>{5940675A-B579-460E-94D1-54222C63F5DA}</a:tableStyleId>
              </a:tblPr>
              <a:tblGrid>
                <a:gridCol w="751205"/>
                <a:gridCol w="973455"/>
                <a:gridCol w="731139"/>
              </a:tblGrid>
              <a:tr h="216024">
                <a:tc>
                  <a:txBody>
                    <a:bodyPr/>
                    <a:lstStyle/>
                    <a:p>
                      <a:r>
                        <a:rPr lang="en-US" sz="1200" dirty="0" smtClean="0">
                          <a:solidFill>
                            <a:schemeClr val="tx1"/>
                          </a:solidFill>
                        </a:rPr>
                        <a:t>Bits: 0-3</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4-7</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Octets: </a:t>
                      </a:r>
                    </a:p>
                    <a:p>
                      <a:r>
                        <a:rPr lang="en-US" sz="1200" dirty="0" smtClean="0">
                          <a:solidFill>
                            <a:schemeClr val="tx1"/>
                          </a:solidFill>
                        </a:rPr>
                        <a:t>Variable</a:t>
                      </a:r>
                      <a:endParaRPr lang="en-US" sz="1200" dirty="0">
                        <a:solidFill>
                          <a:schemeClr val="tx1"/>
                        </a:solidFill>
                      </a:endParaRPr>
                    </a:p>
                  </a:txBody>
                  <a:tcPr>
                    <a:solidFill>
                      <a:schemeClr val="bg1"/>
                    </a:solidFill>
                  </a:tcPr>
                </a:tc>
              </a:tr>
              <a:tr h="370840">
                <a:tc>
                  <a:txBody>
                    <a:bodyPr/>
                    <a:lstStyle/>
                    <a:p>
                      <a:r>
                        <a:rPr lang="en-US" sz="1200" dirty="0" smtClean="0">
                          <a:solidFill>
                            <a:schemeClr val="tx1"/>
                          </a:solidFill>
                        </a:rPr>
                        <a:t>Length</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Link quality</a:t>
                      </a:r>
                    </a:p>
                    <a:p>
                      <a:r>
                        <a:rPr lang="en-US" sz="1200" dirty="0" smtClean="0">
                          <a:solidFill>
                            <a:schemeClr val="tx1"/>
                          </a:solidFill>
                        </a:rPr>
                        <a:t>metric ID</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Value</a:t>
                      </a:r>
                      <a:endParaRPr lang="en-US" sz="1200" dirty="0">
                        <a:solidFill>
                          <a:schemeClr val="tx1"/>
                        </a:solidFill>
                      </a:endParaRPr>
                    </a:p>
                  </a:txBody>
                  <a:tcPr>
                    <a:solidFill>
                      <a:schemeClr val="bg1"/>
                    </a:solidFill>
                  </a:tcPr>
                </a:tc>
              </a:tr>
            </a:tbl>
          </a:graphicData>
        </a:graphic>
      </p:graphicFrame>
    </p:spTree>
    <p:extLst>
      <p:ext uri="{BB962C8B-B14F-4D97-AF65-F5344CB8AC3E}">
        <p14:creationId xmlns:p14="http://schemas.microsoft.com/office/powerpoint/2010/main" val="19021723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Neighbor Link Metric </a:t>
            </a:r>
            <a:r>
              <a:rPr lang="en-US" dirty="0" smtClean="0"/>
              <a:t>IE – description 1</a:t>
            </a:r>
            <a:endParaRPr lang="en-US" dirty="0"/>
          </a:p>
        </p:txBody>
      </p:sp>
      <p:sp>
        <p:nvSpPr>
          <p:cNvPr id="3" name="Content Placeholder 2"/>
          <p:cNvSpPr>
            <a:spLocks noGrp="1"/>
          </p:cNvSpPr>
          <p:nvPr>
            <p:ph idx="1"/>
          </p:nvPr>
        </p:nvSpPr>
        <p:spPr/>
        <p:txBody>
          <a:bodyPr/>
          <a:lstStyle/>
          <a:p>
            <a:r>
              <a:rPr lang="en-US" sz="1800" dirty="0"/>
              <a:t>This IE is used to inform the link metrics to the neighbor nodes, which metrics is measured in the issuer node and is related to the each neighbor. T</a:t>
            </a:r>
            <a:r>
              <a:rPr lang="en-US" altLang="ja-JP" sz="1800" dirty="0"/>
              <a:t>he IE is sent by </a:t>
            </a:r>
            <a:r>
              <a:rPr lang="en-US" altLang="ja-JP" sz="1800" dirty="0" smtClean="0"/>
              <a:t>broadcast on one hop. </a:t>
            </a:r>
            <a:r>
              <a:rPr lang="en-US" sz="1800" dirty="0"/>
              <a:t>Ex. Incoming link </a:t>
            </a:r>
            <a:r>
              <a:rPr lang="en-US" sz="1800" dirty="0" smtClean="0"/>
              <a:t>cost</a:t>
            </a:r>
          </a:p>
          <a:p>
            <a:pPr marL="342900" lvl="1" indent="-342900">
              <a:buFontTx/>
              <a:buChar char="•"/>
            </a:pPr>
            <a:r>
              <a:rPr lang="en-US" sz="1800" b="1" i="1" dirty="0"/>
              <a:t>Address modes present</a:t>
            </a:r>
            <a:r>
              <a:rPr lang="en-US" sz="1800" b="1" dirty="0"/>
              <a:t>: </a:t>
            </a:r>
            <a:r>
              <a:rPr lang="en-US" sz="1800" dirty="0"/>
              <a:t>indicates if the address mode fields of the addresses in the IE are present. If this field is set to 0, only 16-bit addresses are used and the address mode fields are not present.</a:t>
            </a:r>
          </a:p>
          <a:p>
            <a:pPr marL="342900" lvl="1" indent="-342900">
              <a:buFontTx/>
              <a:buChar char="•"/>
            </a:pPr>
            <a:r>
              <a:rPr lang="en-US" altLang="ja-JP" sz="1800" b="1" i="1" dirty="0"/>
              <a:t>Number of neighbors</a:t>
            </a:r>
            <a:r>
              <a:rPr lang="en-US" altLang="ja-JP" sz="1800" i="1" dirty="0"/>
              <a:t>: </a:t>
            </a:r>
            <a:r>
              <a:rPr lang="en-US" altLang="ja-JP" sz="1800" dirty="0"/>
              <a:t>A number of neighbors to which the issuer node sends metric. </a:t>
            </a:r>
          </a:p>
          <a:p>
            <a:pPr marL="342900" lvl="1" indent="-342900">
              <a:buFontTx/>
              <a:buChar char="•"/>
            </a:pPr>
            <a:r>
              <a:rPr lang="en-US" altLang="ja-JP" sz="1800" b="1" i="1" dirty="0"/>
              <a:t>Neighbor metric container field: </a:t>
            </a:r>
            <a:r>
              <a:rPr lang="en-US" altLang="ja-JP" sz="1800" dirty="0"/>
              <a:t>contains metrics which are measured in the issuer node. Each container can carry one or more metrics</a:t>
            </a:r>
            <a:r>
              <a:rPr lang="en-US" altLang="ja-JP" sz="1800" dirty="0" smtClean="0"/>
              <a:t>.</a:t>
            </a:r>
          </a:p>
          <a:p>
            <a:pPr lvl="1"/>
            <a:r>
              <a:rPr lang="en-US" altLang="ja-JP" sz="1600" b="1" dirty="0"/>
              <a:t>Number of metrics</a:t>
            </a:r>
            <a:r>
              <a:rPr lang="en-US" altLang="ja-JP" sz="1600" dirty="0"/>
              <a:t>:</a:t>
            </a:r>
            <a:r>
              <a:rPr lang="en-US" altLang="ja-JP" sz="1600" i="1" dirty="0"/>
              <a:t> </a:t>
            </a:r>
            <a:r>
              <a:rPr lang="en-US" altLang="ja-JP" sz="1600" dirty="0"/>
              <a:t>indicates the number of link metrics which the neighbor metric container has.</a:t>
            </a:r>
          </a:p>
          <a:p>
            <a:pPr lvl="1"/>
            <a:r>
              <a:rPr lang="en-US" altLang="ja-JP" sz="1600" b="1" dirty="0"/>
              <a:t>Address mode</a:t>
            </a:r>
            <a:r>
              <a:rPr lang="en-US" altLang="ja-JP" sz="1600" dirty="0"/>
              <a:t>:</a:t>
            </a:r>
            <a:r>
              <a:rPr lang="en-US" altLang="ja-JP" sz="1600" i="1" dirty="0"/>
              <a:t> </a:t>
            </a:r>
            <a:r>
              <a:rPr lang="en-US" altLang="ja-JP" sz="1600" dirty="0"/>
              <a:t>Address mode of neighbor </a:t>
            </a:r>
            <a:r>
              <a:rPr lang="en-US" altLang="ja-JP" sz="1600" dirty="0" smtClean="0"/>
              <a:t>address</a:t>
            </a:r>
          </a:p>
          <a:p>
            <a:pPr lvl="1"/>
            <a:r>
              <a:rPr lang="en-US" altLang="ja-JP" sz="1600" b="1" dirty="0"/>
              <a:t>Neighbor address</a:t>
            </a:r>
            <a:r>
              <a:rPr lang="en-US" altLang="ja-JP" sz="1600" dirty="0"/>
              <a:t>: Neighbor’s address </a:t>
            </a:r>
          </a:p>
          <a:p>
            <a:pPr lvl="1"/>
            <a:endParaRPr lang="en-US" altLang="ja-JP" sz="1600" i="1" dirty="0"/>
          </a:p>
          <a:p>
            <a:pPr marL="628650" lvl="2" indent="-285750">
              <a:buFontTx/>
              <a:buChar char="-"/>
            </a:pPr>
            <a:endParaRPr lang="en-US" altLang="ja-JP" sz="1400" b="1" dirty="0" smtClean="0"/>
          </a:p>
          <a:p>
            <a:pPr marL="628650" lvl="2" indent="-285750">
              <a:buFontTx/>
              <a:buChar char="-"/>
            </a:pPr>
            <a:endParaRPr lang="en-US" altLang="ja-JP" sz="1400" b="1" dirty="0"/>
          </a:p>
          <a:p>
            <a:endParaRPr lang="en-US" sz="1800" b="1" i="1" dirty="0"/>
          </a:p>
          <a:p>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14</a:t>
            </a:fld>
            <a:endParaRPr lang="en-US" altLang="en-US"/>
          </a:p>
        </p:txBody>
      </p:sp>
    </p:spTree>
    <p:extLst>
      <p:ext uri="{BB962C8B-B14F-4D97-AF65-F5344CB8AC3E}">
        <p14:creationId xmlns:p14="http://schemas.microsoft.com/office/powerpoint/2010/main" val="21502014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Neighbor Link Metric IE – </a:t>
            </a:r>
            <a:r>
              <a:rPr lang="en-US" dirty="0" smtClean="0"/>
              <a:t>description 2</a:t>
            </a:r>
            <a:endParaRPr lang="en-US" dirty="0"/>
          </a:p>
        </p:txBody>
      </p:sp>
      <p:sp>
        <p:nvSpPr>
          <p:cNvPr id="3" name="Content Placeholder 2"/>
          <p:cNvSpPr>
            <a:spLocks noGrp="1"/>
          </p:cNvSpPr>
          <p:nvPr>
            <p:ph idx="1"/>
          </p:nvPr>
        </p:nvSpPr>
        <p:spPr/>
        <p:txBody>
          <a:bodyPr/>
          <a:lstStyle/>
          <a:p>
            <a:pPr lvl="1">
              <a:buFontTx/>
              <a:buChar char="–"/>
            </a:pPr>
            <a:r>
              <a:rPr lang="en-US" altLang="ja-JP" sz="1600" b="1" dirty="0"/>
              <a:t>Link  metric field: </a:t>
            </a:r>
            <a:r>
              <a:rPr lang="en-US" altLang="ja-JP" sz="1600" dirty="0"/>
              <a:t>describes the metric in use in the L2R network. This field also is used to inform the network of any update/change in the metrics in use. Several metrics may be used in one L2R network. Which fields are used is decided by the root of the tree, and they are propagated to the other </a:t>
            </a:r>
            <a:r>
              <a:rPr lang="en-US" altLang="ja-JP" sz="1600" dirty="0" smtClean="0"/>
              <a:t>devices</a:t>
            </a:r>
          </a:p>
          <a:p>
            <a:pPr lvl="2">
              <a:spcAft>
                <a:spcPts val="600"/>
              </a:spcAft>
              <a:buFont typeface="Wingdings" panose="05000000000000000000" pitchFamily="2" charset="2"/>
              <a:buChar char="§"/>
            </a:pPr>
            <a:r>
              <a:rPr lang="en-US" altLang="ja-JP" sz="1400" u="sng" dirty="0" smtClean="0"/>
              <a:t>Length</a:t>
            </a:r>
            <a:r>
              <a:rPr lang="en-US" altLang="ja-JP" sz="1400" dirty="0" smtClean="0"/>
              <a:t>: </a:t>
            </a:r>
            <a:r>
              <a:rPr lang="en-US" altLang="ja-JP" sz="1400" dirty="0"/>
              <a:t>represents the length of this field.</a:t>
            </a:r>
          </a:p>
          <a:p>
            <a:pPr lvl="2">
              <a:spcAft>
                <a:spcPts val="600"/>
              </a:spcAft>
              <a:buFont typeface="Wingdings" panose="05000000000000000000" pitchFamily="2" charset="2"/>
              <a:buChar char="§"/>
            </a:pPr>
            <a:r>
              <a:rPr lang="en-US" altLang="ja-JP" sz="1400" u="sng" dirty="0"/>
              <a:t>Link quality metric </a:t>
            </a:r>
            <a:r>
              <a:rPr lang="en-US" altLang="ja-JP" sz="1400" u="sng" dirty="0" smtClean="0"/>
              <a:t>ID</a:t>
            </a:r>
            <a:r>
              <a:rPr lang="en-US" altLang="ja-JP" sz="1400" dirty="0" smtClean="0"/>
              <a:t>: identifies the metric. </a:t>
            </a:r>
            <a:r>
              <a:rPr lang="en-US" altLang="ja-JP" sz="1400" i="1" dirty="0"/>
              <a:t>The metrics used in the proposals can be assigned IDs as default metrics (hop count, SINR, Inactive Overhead Aware Link Metric). Remaining IDs may be used by the implementers</a:t>
            </a:r>
          </a:p>
          <a:p>
            <a:pPr lvl="2">
              <a:spcAft>
                <a:spcPts val="600"/>
              </a:spcAft>
              <a:buFont typeface="Wingdings" panose="05000000000000000000" pitchFamily="2" charset="2"/>
              <a:buChar char="§"/>
            </a:pPr>
            <a:r>
              <a:rPr lang="en-US" altLang="ja-JP" sz="1400" u="sng" dirty="0" smtClean="0"/>
              <a:t>Value</a:t>
            </a:r>
            <a:r>
              <a:rPr lang="en-US" altLang="ja-JP" sz="1400" dirty="0" smtClean="0"/>
              <a:t>: </a:t>
            </a:r>
            <a:r>
              <a:rPr lang="en-US" altLang="ja-JP" sz="1400" dirty="0"/>
              <a:t>value of the link metric between </a:t>
            </a:r>
            <a:r>
              <a:rPr lang="en-US" altLang="ja-JP" sz="1400" dirty="0" smtClean="0"/>
              <a:t>the transmitting device </a:t>
            </a:r>
            <a:r>
              <a:rPr lang="en-US" altLang="ja-JP" sz="1400" dirty="0"/>
              <a:t>and the neighbor</a:t>
            </a:r>
            <a:endParaRPr lang="en-US" altLang="ja-JP" sz="1400" u="sng" dirty="0"/>
          </a:p>
          <a:p>
            <a:pPr marL="514350" lvl="2" indent="-171450">
              <a:buFontTx/>
              <a:buChar char="-"/>
            </a:pPr>
            <a:endParaRPr lang="en-US" altLang="ja-JP" sz="1200" dirty="0" smtClean="0"/>
          </a:p>
          <a:p>
            <a:pPr marL="685800" lvl="2" indent="-342900"/>
            <a:endParaRPr lang="en-US" altLang="ja-JP" sz="1200" dirty="0"/>
          </a:p>
          <a:p>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15</a:t>
            </a:fld>
            <a:endParaRPr lang="en-US" altLang="en-US"/>
          </a:p>
        </p:txBody>
      </p:sp>
    </p:spTree>
    <p:extLst>
      <p:ext uri="{BB962C8B-B14F-4D97-AF65-F5344CB8AC3E}">
        <p14:creationId xmlns:p14="http://schemas.microsoft.com/office/powerpoint/2010/main" val="33175563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1" name="Straight Connector 40"/>
          <p:cNvCxnSpPr/>
          <p:nvPr/>
        </p:nvCxnSpPr>
        <p:spPr bwMode="auto">
          <a:xfrm flipH="1">
            <a:off x="3347864" y="4725144"/>
            <a:ext cx="4752528"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flipH="1">
            <a:off x="179512" y="4725144"/>
            <a:ext cx="4968552" cy="648072"/>
          </a:xfrm>
          <a:prstGeom prst="line">
            <a:avLst/>
          </a:prstGeom>
          <a:solidFill>
            <a:schemeClr val="accent1"/>
          </a:solidFill>
          <a:ln w="12700" cap="flat" cmpd="sng" algn="ctr">
            <a:solidFill>
              <a:schemeClr val="accent1">
                <a:lumMod val="75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a:xfrm>
            <a:off x="739806" y="692696"/>
            <a:ext cx="7772400" cy="654968"/>
          </a:xfrm>
        </p:spPr>
        <p:txBody>
          <a:bodyPr/>
          <a:lstStyle/>
          <a:p>
            <a:r>
              <a:rPr lang="en-US" dirty="0" smtClean="0"/>
              <a:t>Route Announcement IE</a:t>
            </a:r>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16</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343279354"/>
              </p:ext>
            </p:extLst>
          </p:nvPr>
        </p:nvGraphicFramePr>
        <p:xfrm>
          <a:off x="40532" y="3717032"/>
          <a:ext cx="9037512" cy="1021080"/>
        </p:xfrm>
        <a:graphic>
          <a:graphicData uri="http://schemas.openxmlformats.org/drawingml/2006/table">
            <a:tbl>
              <a:tblPr firstRow="1" bandRow="1">
                <a:tableStyleId>{F5AB1C69-6EDB-4FF4-983F-18BD219EF322}</a:tableStyleId>
              </a:tblPr>
              <a:tblGrid>
                <a:gridCol w="648072"/>
                <a:gridCol w="576064"/>
                <a:gridCol w="576064"/>
                <a:gridCol w="792088"/>
                <a:gridCol w="720080"/>
                <a:gridCol w="900608"/>
                <a:gridCol w="941330"/>
                <a:gridCol w="1105015"/>
                <a:gridCol w="888533"/>
                <a:gridCol w="950065"/>
                <a:gridCol w="939593"/>
              </a:tblGrid>
              <a:tr h="285120">
                <a:tc>
                  <a:txBody>
                    <a:bodyPr/>
                    <a:lstStyle/>
                    <a:p>
                      <a:r>
                        <a:rPr lang="en-US" sz="1100" b="0" dirty="0" smtClean="0">
                          <a:solidFill>
                            <a:schemeClr val="tx1"/>
                          </a:solidFill>
                        </a:rPr>
                        <a:t>Bits: 0-10</a:t>
                      </a:r>
                      <a:endParaRPr lang="en-US" sz="1100" b="0" dirty="0">
                        <a:solidFill>
                          <a:schemeClr val="tx1"/>
                        </a:solidFill>
                      </a:endParaRP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11-14</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15</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Octets: 0/1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0/2/8</a:t>
                      </a:r>
                    </a:p>
                    <a:p>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0/2/8</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0/9</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Octets:</a:t>
                      </a:r>
                    </a:p>
                    <a:p>
                      <a:r>
                        <a:rPr lang="en-US" sz="1100" b="0" dirty="0" smtClean="0">
                          <a:solidFill>
                            <a:schemeClr val="tx1"/>
                          </a:solidFill>
                        </a:rPr>
                        <a:t>0/1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a:t>
                      </a:r>
                      <a:r>
                        <a:rPr lang="en-US" sz="1100" b="0" baseline="0" dirty="0" smtClean="0">
                          <a:solidFill>
                            <a:schemeClr val="tx1"/>
                          </a:solidFill>
                        </a:rPr>
                        <a:t> - Variable</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100" b="0" dirty="0" smtClean="0">
                          <a:solidFill>
                            <a:schemeClr val="tx1"/>
                          </a:solidFill>
                        </a:rPr>
                        <a:t>Length</a:t>
                      </a:r>
                      <a:endParaRPr lang="en-US" sz="1100" b="0" dirty="0">
                        <a:solidFill>
                          <a:schemeClr val="tx1"/>
                        </a:solidFill>
                      </a:endParaRP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Sub-ID</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Type = 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Descriptor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Entity </a:t>
                      </a:r>
                      <a:r>
                        <a:rPr lang="en-US" sz="1100" b="0" baseline="0" dirty="0" smtClean="0">
                          <a:solidFill>
                            <a:schemeClr val="tx1"/>
                          </a:solidFill>
                        </a:rPr>
                        <a:t>ID</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Tree Root address</a:t>
                      </a:r>
                    </a:p>
                    <a:p>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Source</a:t>
                      </a:r>
                      <a:r>
                        <a:rPr lang="en-US" sz="1100" b="0" baseline="0" dirty="0" smtClean="0">
                          <a:solidFill>
                            <a:schemeClr val="tx1"/>
                          </a:solidFill>
                        </a:rPr>
                        <a:t> address</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Multi-channel</a:t>
                      </a:r>
                      <a:r>
                        <a:rPr lang="en-US" sz="1100" b="0" baseline="0" dirty="0" smtClean="0">
                          <a:solidFill>
                            <a:schemeClr val="tx1"/>
                          </a:solidFill>
                        </a:rPr>
                        <a:t> operation fields</a:t>
                      </a:r>
                      <a:endParaRPr 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Multicast subscription</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Number</a:t>
                      </a:r>
                      <a:r>
                        <a:rPr lang="en-US" sz="1100" b="0" baseline="0" dirty="0" smtClean="0">
                          <a:solidFill>
                            <a:schemeClr val="tx1"/>
                          </a:solidFill>
                        </a:rPr>
                        <a:t> of intermediate addresses</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Intermediate</a:t>
                      </a:r>
                      <a:r>
                        <a:rPr lang="en-US" sz="1100" b="0" baseline="0" dirty="0" smtClean="0">
                          <a:solidFill>
                            <a:schemeClr val="tx1"/>
                          </a:solidFill>
                        </a:rPr>
                        <a:t> addresses list</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cxnSp>
        <p:nvCxnSpPr>
          <p:cNvPr id="10" name="Straight Connector 9"/>
          <p:cNvCxnSpPr/>
          <p:nvPr/>
        </p:nvCxnSpPr>
        <p:spPr bwMode="auto">
          <a:xfrm>
            <a:off x="3491880" y="2492896"/>
            <a:ext cx="2808312" cy="1224136"/>
          </a:xfrm>
          <a:prstGeom prst="line">
            <a:avLst/>
          </a:prstGeom>
          <a:solidFill>
            <a:schemeClr val="accent1"/>
          </a:solidFill>
          <a:ln w="12700" cap="flat" cmpd="sng" algn="ctr">
            <a:solidFill>
              <a:srgbClr val="00B0F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flipH="1">
            <a:off x="7236296" y="2420888"/>
            <a:ext cx="1800200" cy="1296144"/>
          </a:xfrm>
          <a:prstGeom prst="line">
            <a:avLst/>
          </a:prstGeom>
          <a:solidFill>
            <a:schemeClr val="accent1"/>
          </a:solidFill>
          <a:ln w="12700" cap="flat" cmpd="sng" algn="ctr">
            <a:solidFill>
              <a:srgbClr val="00B0F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Connector 13"/>
          <p:cNvCxnSpPr/>
          <p:nvPr/>
        </p:nvCxnSpPr>
        <p:spPr bwMode="auto">
          <a:xfrm>
            <a:off x="179512" y="3356992"/>
            <a:ext cx="1675532" cy="36004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23" name="Table 22"/>
          <p:cNvGraphicFramePr>
            <a:graphicFrameLocks noGrp="1"/>
          </p:cNvGraphicFramePr>
          <p:nvPr>
            <p:extLst>
              <p:ext uri="{D42A27DB-BD31-4B8C-83A1-F6EECF244321}">
                <p14:modId xmlns:p14="http://schemas.microsoft.com/office/powerpoint/2010/main" val="3491492889"/>
              </p:ext>
            </p:extLst>
          </p:nvPr>
        </p:nvGraphicFramePr>
        <p:xfrm>
          <a:off x="212695" y="5373216"/>
          <a:ext cx="2772050" cy="965200"/>
        </p:xfrm>
        <a:graphic>
          <a:graphicData uri="http://schemas.openxmlformats.org/drawingml/2006/table">
            <a:tbl>
              <a:tblPr firstRow="1" bandRow="1">
                <a:tableStyleId>{5940675A-B579-460E-94D1-54222C63F5DA}</a:tableStyleId>
              </a:tblPr>
              <a:tblGrid>
                <a:gridCol w="1386025"/>
                <a:gridCol w="1386025"/>
              </a:tblGrid>
              <a:tr h="370840">
                <a:tc>
                  <a:txBody>
                    <a:bodyPr/>
                    <a:lstStyle/>
                    <a:p>
                      <a:r>
                        <a:rPr lang="en-US" sz="1100" baseline="0" dirty="0" smtClean="0">
                          <a:solidFill>
                            <a:schemeClr val="tx1"/>
                          </a:solidFill>
                        </a:rPr>
                        <a:t>Octets: 0/8</a:t>
                      </a:r>
                      <a:endParaRPr lang="en-US" sz="1100" dirty="0">
                        <a:solidFill>
                          <a:schemeClr val="tx1"/>
                        </a:solidFill>
                      </a:endParaRPr>
                    </a:p>
                  </a:txBody>
                  <a:tcPr>
                    <a:lnL w="12700" cap="flat" cmpd="sng" algn="ctr">
                      <a:solidFill>
                        <a:schemeClr val="accent1">
                          <a:lumMod val="75000"/>
                        </a:schemeClr>
                      </a:solidFill>
                      <a:prstDash val="solid"/>
                      <a:round/>
                      <a:headEnd type="none" w="med" len="med"/>
                      <a:tailEnd type="none" w="med" len="med"/>
                    </a:lnL>
                    <a:lnT w="12700" cap="flat" cmpd="sng" algn="ctr">
                      <a:solidFill>
                        <a:schemeClr val="accent1">
                          <a:lumMod val="75000"/>
                        </a:schemeClr>
                      </a:solidFill>
                      <a:prstDash val="solid"/>
                      <a:round/>
                      <a:headEnd type="none" w="med" len="med"/>
                      <a:tailEnd type="none" w="med" len="med"/>
                    </a:lnT>
                  </a:tcPr>
                </a:tc>
                <a:tc>
                  <a:txBody>
                    <a:bodyPr/>
                    <a:lstStyle/>
                    <a:p>
                      <a:r>
                        <a:rPr lang="en-US" sz="1100" dirty="0" smtClean="0">
                          <a:solidFill>
                            <a:schemeClr val="tx1"/>
                          </a:solidFill>
                        </a:rPr>
                        <a:t>0/1</a:t>
                      </a:r>
                      <a:endParaRPr lang="en-US" sz="1100" dirty="0">
                        <a:solidFill>
                          <a:schemeClr val="tx1"/>
                        </a:solidFill>
                      </a:endParaRPr>
                    </a:p>
                  </a:txBody>
                  <a:tcPr>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aseline="0" dirty="0" smtClean="0">
                          <a:solidFill>
                            <a:schemeClr val="tx1"/>
                          </a:solidFill>
                        </a:rPr>
                        <a:t>Associated PAN coordinator extended address</a:t>
                      </a:r>
                      <a:endParaRPr lang="en-US" sz="1100" dirty="0" smtClean="0">
                        <a:solidFill>
                          <a:schemeClr val="tx1"/>
                        </a:solidFill>
                      </a:endParaRPr>
                    </a:p>
                  </a:txBody>
                  <a:tcPr>
                    <a:lnL w="12700" cap="flat" cmpd="sng" algn="ctr">
                      <a:solidFill>
                        <a:schemeClr val="accent1">
                          <a:lumMod val="75000"/>
                        </a:schemeClr>
                      </a:solidFill>
                      <a:prstDash val="solid"/>
                      <a:round/>
                      <a:headEnd type="none" w="med" len="med"/>
                      <a:tailEnd type="none" w="med" len="med"/>
                    </a:lnL>
                    <a:lnB w="12700" cap="flat" cmpd="sng" algn="ctr">
                      <a:solidFill>
                        <a:schemeClr val="accent1">
                          <a:lumMod val="75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rPr>
                        <a:t>Allocated channel number</a:t>
                      </a:r>
                    </a:p>
                  </a:txBody>
                  <a:tcPr>
                    <a:lnR w="12700" cap="flat" cmpd="sng" algn="ctr">
                      <a:solidFill>
                        <a:schemeClr val="accent1">
                          <a:lumMod val="75000"/>
                        </a:schemeClr>
                      </a:solidFill>
                      <a:prstDash val="solid"/>
                      <a:round/>
                      <a:headEnd type="none" w="med" len="med"/>
                      <a:tailEnd type="none" w="med" len="med"/>
                    </a:lnR>
                    <a:lnB w="12700" cap="flat" cmpd="sng" algn="ctr">
                      <a:solidFill>
                        <a:schemeClr val="accent1">
                          <a:lumMod val="75000"/>
                        </a:schemeClr>
                      </a:solidFill>
                      <a:prstDash val="solid"/>
                      <a:round/>
                      <a:headEnd type="none" w="med" len="med"/>
                      <a:tailEnd type="none" w="med" len="med"/>
                    </a:lnB>
                  </a:tcPr>
                </a:tc>
              </a:tr>
            </a:tbl>
          </a:graphicData>
        </a:graphic>
      </p:graphicFrame>
      <p:cxnSp>
        <p:nvCxnSpPr>
          <p:cNvPr id="24" name="Straight Connector 23"/>
          <p:cNvCxnSpPr/>
          <p:nvPr/>
        </p:nvCxnSpPr>
        <p:spPr bwMode="auto">
          <a:xfrm flipH="1">
            <a:off x="2627784" y="3356992"/>
            <a:ext cx="576064" cy="36004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Straight Connector 26"/>
          <p:cNvCxnSpPr/>
          <p:nvPr/>
        </p:nvCxnSpPr>
        <p:spPr bwMode="auto">
          <a:xfrm flipH="1">
            <a:off x="2951820" y="4725144"/>
            <a:ext cx="3348372" cy="648072"/>
          </a:xfrm>
          <a:prstGeom prst="line">
            <a:avLst/>
          </a:prstGeom>
          <a:solidFill>
            <a:schemeClr val="accent1"/>
          </a:solidFill>
          <a:ln w="12700" cap="flat" cmpd="sng" algn="ctr">
            <a:solidFill>
              <a:schemeClr val="accent1">
                <a:lumMod val="75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30" name="Table 29"/>
          <p:cNvGraphicFramePr>
            <a:graphicFrameLocks noGrp="1"/>
          </p:cNvGraphicFramePr>
          <p:nvPr>
            <p:extLst>
              <p:ext uri="{D42A27DB-BD31-4B8C-83A1-F6EECF244321}">
                <p14:modId xmlns:p14="http://schemas.microsoft.com/office/powerpoint/2010/main" val="1591021598"/>
              </p:ext>
            </p:extLst>
          </p:nvPr>
        </p:nvGraphicFramePr>
        <p:xfrm>
          <a:off x="3552656" y="1700808"/>
          <a:ext cx="5483840" cy="797560"/>
        </p:xfrm>
        <a:graphic>
          <a:graphicData uri="http://schemas.openxmlformats.org/drawingml/2006/table">
            <a:tbl>
              <a:tblPr firstRow="1" bandRow="1">
                <a:tableStyleId>{5940675A-B579-460E-94D1-54222C63F5DA}</a:tableStyleId>
              </a:tblPr>
              <a:tblGrid>
                <a:gridCol w="1386025"/>
                <a:gridCol w="1386025"/>
                <a:gridCol w="1205240"/>
                <a:gridCol w="301310"/>
                <a:gridCol w="1205240"/>
              </a:tblGrid>
              <a:tr h="370840">
                <a:tc>
                  <a:txBody>
                    <a:bodyPr/>
                    <a:lstStyle/>
                    <a:p>
                      <a:r>
                        <a:rPr lang="en-US" sz="1100" baseline="0" dirty="0" smtClean="0"/>
                        <a:t>Bits: 0-5</a:t>
                      </a:r>
                      <a:endParaRPr lang="en-US" sz="1100" dirty="0"/>
                    </a:p>
                  </a:txBody>
                  <a:tcPr>
                    <a:lnL w="12700" cap="flat" cmpd="sng" algn="ctr">
                      <a:solidFill>
                        <a:srgbClr val="00B0F0"/>
                      </a:solidFill>
                      <a:prstDash val="solid"/>
                      <a:round/>
                      <a:headEnd type="none" w="med" len="med"/>
                      <a:tailEnd type="none" w="med" len="med"/>
                    </a:lnL>
                    <a:lnT w="12700" cap="flat" cmpd="sng" algn="ctr">
                      <a:solidFill>
                        <a:srgbClr val="00B0F0"/>
                      </a:solidFill>
                      <a:prstDash val="solid"/>
                      <a:round/>
                      <a:headEnd type="none" w="med" len="med"/>
                      <a:tailEnd type="none" w="med" len="med"/>
                    </a:lnT>
                    <a:solidFill>
                      <a:schemeClr val="bg1"/>
                    </a:solidFill>
                  </a:tcPr>
                </a:tc>
                <a:tc>
                  <a:txBody>
                    <a:bodyPr/>
                    <a:lstStyle/>
                    <a:p>
                      <a:r>
                        <a:rPr lang="en-US" sz="1100" dirty="0" smtClean="0"/>
                        <a:t>6-7</a:t>
                      </a:r>
                      <a:endParaRPr lang="en-US" sz="1100" dirty="0"/>
                    </a:p>
                  </a:txBody>
                  <a:tcPr>
                    <a:lnT w="12700" cap="flat" cmpd="sng" algn="ctr">
                      <a:solidFill>
                        <a:srgbClr val="00B0F0"/>
                      </a:solidFill>
                      <a:prstDash val="solid"/>
                      <a:round/>
                      <a:headEnd type="none" w="med" len="med"/>
                      <a:tailEnd type="none" w="med" len="med"/>
                    </a:lnT>
                    <a:solidFill>
                      <a:schemeClr val="bg1"/>
                    </a:solidFill>
                  </a:tcPr>
                </a:tc>
                <a:tc>
                  <a:txBody>
                    <a:bodyPr/>
                    <a:lstStyle/>
                    <a:p>
                      <a:r>
                        <a:rPr lang="en-US" sz="1100" dirty="0" smtClean="0"/>
                        <a:t>Octets:</a:t>
                      </a:r>
                      <a:r>
                        <a:rPr lang="en-US" sz="1100" baseline="0" dirty="0" smtClean="0"/>
                        <a:t> 0/</a:t>
                      </a:r>
                      <a:r>
                        <a:rPr lang="en-US" sz="1100" dirty="0" smtClean="0"/>
                        <a:t>2</a:t>
                      </a:r>
                      <a:endParaRPr lang="en-US" sz="1100" dirty="0"/>
                    </a:p>
                  </a:txBody>
                  <a:tcPr>
                    <a:lnT w="12700" cap="flat" cmpd="sng" algn="ctr">
                      <a:solidFill>
                        <a:srgbClr val="00B0F0"/>
                      </a:solidFill>
                      <a:prstDash val="solid"/>
                      <a:round/>
                      <a:headEnd type="none" w="med" len="med"/>
                      <a:tailEnd type="none" w="med" len="med"/>
                    </a:lnT>
                    <a:solidFill>
                      <a:schemeClr val="bg1"/>
                    </a:solidFill>
                  </a:tcPr>
                </a:tc>
                <a:tc>
                  <a:txBody>
                    <a:bodyPr/>
                    <a:lstStyle/>
                    <a:p>
                      <a:pPr algn="ctr"/>
                      <a:r>
                        <a:rPr lang="en-US" sz="1100" dirty="0" smtClean="0"/>
                        <a:t>…</a:t>
                      </a:r>
                      <a:endParaRPr lang="en-US" sz="1100" dirty="0"/>
                    </a:p>
                  </a:txBody>
                  <a:tcPr>
                    <a:lnT w="12700" cap="flat" cmpd="sng" algn="ctr">
                      <a:solidFill>
                        <a:srgbClr val="00B0F0"/>
                      </a:solidFill>
                      <a:prstDash val="solid"/>
                      <a:round/>
                      <a:headEnd type="none" w="med" len="med"/>
                      <a:tailEnd type="none" w="med" len="med"/>
                    </a:lnT>
                    <a:solidFill>
                      <a:schemeClr val="bg1"/>
                    </a:solidFill>
                  </a:tcPr>
                </a:tc>
                <a:tc>
                  <a:txBody>
                    <a:bodyPr/>
                    <a:lstStyle/>
                    <a:p>
                      <a:pPr algn="ctr"/>
                      <a:r>
                        <a:rPr lang="en-US" sz="1100" dirty="0" smtClean="0"/>
                        <a:t>0/2</a:t>
                      </a:r>
                      <a:endParaRPr lang="en-US" sz="1100" dirty="0"/>
                    </a:p>
                  </a:txBody>
                  <a:tcPr>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solidFill>
                      <a:schemeClr val="bg1"/>
                    </a:solidFill>
                  </a:tcPr>
                </a:tc>
              </a:tr>
              <a:tr h="370840">
                <a:tc>
                  <a:txBody>
                    <a:bodyPr/>
                    <a:lstStyle/>
                    <a:p>
                      <a:r>
                        <a:rPr lang="en-US" sz="1100" dirty="0" smtClean="0"/>
                        <a:t>Number M of multicast group</a:t>
                      </a:r>
                      <a:r>
                        <a:rPr lang="en-US" sz="1100" baseline="30000" dirty="0" smtClean="0"/>
                        <a:t>2</a:t>
                      </a:r>
                      <a:endParaRPr lang="en-US" sz="1100" dirty="0"/>
                    </a:p>
                  </a:txBody>
                  <a:tcPr>
                    <a:lnL w="12700" cap="flat" cmpd="sng" algn="ctr">
                      <a:solidFill>
                        <a:srgbClr val="00B0F0"/>
                      </a:solidFill>
                      <a:prstDash val="solid"/>
                      <a:round/>
                      <a:headEnd type="none" w="med" len="med"/>
                      <a:tailEnd type="none" w="med" len="med"/>
                    </a:lnL>
                    <a:lnB w="12700" cap="flat" cmpd="sng" algn="ctr">
                      <a:solidFill>
                        <a:srgbClr val="00B0F0"/>
                      </a:solidFill>
                      <a:prstDash val="solid"/>
                      <a:round/>
                      <a:headEnd type="none" w="med" len="med"/>
                      <a:tailEnd type="none" w="med" len="med"/>
                    </a:lnB>
                    <a:solidFill>
                      <a:schemeClr val="bg1"/>
                    </a:solidFill>
                  </a:tcPr>
                </a:tc>
                <a:tc>
                  <a:txBody>
                    <a:bodyPr/>
                    <a:lstStyle/>
                    <a:p>
                      <a:r>
                        <a:rPr lang="en-US" sz="1100" baseline="0" dirty="0" smtClean="0"/>
                        <a:t>Reserved</a:t>
                      </a:r>
                      <a:endParaRPr lang="en-US" sz="1100" dirty="0"/>
                    </a:p>
                  </a:txBody>
                  <a:tcPr>
                    <a:lnB w="12700" cap="flat" cmpd="sng" algn="ctr">
                      <a:solidFill>
                        <a:srgbClr val="00B0F0"/>
                      </a:solidFill>
                      <a:prstDash val="solid"/>
                      <a:round/>
                      <a:headEnd type="none" w="med" len="med"/>
                      <a:tailEnd type="none" w="med" len="med"/>
                    </a:lnB>
                    <a:solidFill>
                      <a:schemeClr val="bg1"/>
                    </a:solidFill>
                  </a:tcPr>
                </a:tc>
                <a:tc>
                  <a:txBody>
                    <a:bodyPr/>
                    <a:lstStyle/>
                    <a:p>
                      <a:r>
                        <a:rPr lang="en-US" sz="1100" dirty="0" smtClean="0"/>
                        <a:t>Multicast address 1</a:t>
                      </a:r>
                      <a:endParaRPr lang="en-US" sz="1100" dirty="0"/>
                    </a:p>
                  </a:txBody>
                  <a:tcPr>
                    <a:lnB w="12700" cap="flat" cmpd="sng" algn="ctr">
                      <a:solidFill>
                        <a:srgbClr val="00B0F0"/>
                      </a:solidFill>
                      <a:prstDash val="solid"/>
                      <a:round/>
                      <a:headEnd type="none" w="med" len="med"/>
                      <a:tailEnd type="none" w="med" len="med"/>
                    </a:lnB>
                    <a:solidFill>
                      <a:schemeClr val="bg1"/>
                    </a:solidFill>
                  </a:tcPr>
                </a:tc>
                <a:tc>
                  <a:txBody>
                    <a:bodyPr/>
                    <a:lstStyle/>
                    <a:p>
                      <a:pPr algn="ctr"/>
                      <a:r>
                        <a:rPr lang="en-US" sz="1100" dirty="0" smtClean="0"/>
                        <a:t>… </a:t>
                      </a:r>
                      <a:endParaRPr lang="en-US" sz="1100" dirty="0"/>
                    </a:p>
                  </a:txBody>
                  <a:tcPr>
                    <a:lnB w="12700" cap="flat" cmpd="sng" algn="ctr">
                      <a:solidFill>
                        <a:srgbClr val="00B0F0"/>
                      </a:solidFill>
                      <a:prstDash val="solid"/>
                      <a:round/>
                      <a:headEnd type="none" w="med" len="med"/>
                      <a:tailEnd type="none" w="med" len="med"/>
                    </a:lnB>
                    <a:solidFill>
                      <a:schemeClr val="bg1"/>
                    </a:solidFill>
                  </a:tcPr>
                </a:tc>
                <a:tc>
                  <a:txBody>
                    <a:bodyPr/>
                    <a:lstStyle/>
                    <a:p>
                      <a:pPr algn="l"/>
                      <a:r>
                        <a:rPr lang="en-US" sz="1100" dirty="0" smtClean="0"/>
                        <a:t>Multicast address M</a:t>
                      </a:r>
                      <a:endParaRPr lang="en-US" sz="1100" dirty="0"/>
                    </a:p>
                  </a:txBody>
                  <a:tcPr>
                    <a:lnR w="12700" cap="flat" cmpd="sng" algn="ctr">
                      <a:solidFill>
                        <a:srgbClr val="00B0F0"/>
                      </a:solidFill>
                      <a:prstDash val="solid"/>
                      <a:round/>
                      <a:headEnd type="none" w="med" len="med"/>
                      <a:tailEnd type="none" w="med" len="med"/>
                    </a:lnR>
                    <a:lnB w="12700" cap="flat" cmpd="sng" algn="ctr">
                      <a:solidFill>
                        <a:srgbClr val="00B0F0"/>
                      </a:solidFill>
                      <a:prstDash val="solid"/>
                      <a:round/>
                      <a:headEnd type="none" w="med" len="med"/>
                      <a:tailEnd type="none" w="med" len="med"/>
                    </a:lnB>
                    <a:solidFill>
                      <a:schemeClr val="bg1"/>
                    </a:solidFill>
                  </a:tcPr>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1993496424"/>
              </p:ext>
            </p:extLst>
          </p:nvPr>
        </p:nvGraphicFramePr>
        <p:xfrm>
          <a:off x="153120" y="1375792"/>
          <a:ext cx="3096344" cy="1981200"/>
        </p:xfrm>
        <a:graphic>
          <a:graphicData uri="http://schemas.openxmlformats.org/drawingml/2006/table">
            <a:tbl>
              <a:tblPr firstRow="1" bandRow="1">
                <a:tableStyleId>{5940675A-B579-460E-94D1-54222C63F5DA}</a:tableStyleId>
              </a:tblPr>
              <a:tblGrid>
                <a:gridCol w="1080120"/>
                <a:gridCol w="2016224"/>
              </a:tblGrid>
              <a:tr h="0">
                <a:tc>
                  <a:txBody>
                    <a:bodyPr/>
                    <a:lstStyle/>
                    <a:p>
                      <a:r>
                        <a:rPr lang="en-US" sz="1100" baseline="0" dirty="0" smtClean="0">
                          <a:solidFill>
                            <a:schemeClr val="tx1"/>
                          </a:solidFill>
                        </a:rPr>
                        <a:t>Bit</a:t>
                      </a:r>
                      <a:endParaRPr lang="en-US" sz="1100" dirty="0">
                        <a:solidFill>
                          <a:schemeClr val="tx1"/>
                        </a:solidFill>
                      </a:endParaRPr>
                    </a:p>
                  </a:txBody>
                  <a:tcPr>
                    <a:solidFill>
                      <a:schemeClr val="bg1"/>
                    </a:solidFill>
                  </a:tcPr>
                </a:tc>
                <a:tc>
                  <a:txBody>
                    <a:bodyPr/>
                    <a:lstStyle/>
                    <a:p>
                      <a:r>
                        <a:rPr lang="en-US" sz="1100" dirty="0" smtClean="0">
                          <a:solidFill>
                            <a:schemeClr val="tx1"/>
                          </a:solidFill>
                        </a:rPr>
                        <a:t>Flag</a:t>
                      </a:r>
                      <a:endParaRPr lang="en-US" sz="1100" dirty="0">
                        <a:solidFill>
                          <a:schemeClr val="tx1"/>
                        </a:solidFill>
                      </a:endParaRPr>
                    </a:p>
                  </a:txBody>
                  <a:tcPr>
                    <a:solidFill>
                      <a:schemeClr val="bg1"/>
                    </a:solidFill>
                  </a:tcPr>
                </a:tc>
              </a:tr>
              <a:tr h="0">
                <a:tc>
                  <a:txBody>
                    <a:bodyPr/>
                    <a:lstStyle/>
                    <a:p>
                      <a:r>
                        <a:rPr lang="en-US" sz="1100" dirty="0" smtClean="0">
                          <a:solidFill>
                            <a:schemeClr val="tx1"/>
                          </a:solidFill>
                        </a:rPr>
                        <a:t>0</a:t>
                      </a:r>
                      <a:endParaRPr lang="en-US" sz="1100" dirty="0">
                        <a:solidFill>
                          <a:schemeClr val="tx1"/>
                        </a:solidFill>
                      </a:endParaRPr>
                    </a:p>
                  </a:txBody>
                  <a:tcPr>
                    <a:solidFill>
                      <a:schemeClr val="bg1"/>
                    </a:solidFill>
                  </a:tcPr>
                </a:tc>
                <a:tc>
                  <a:txBody>
                    <a:bodyPr/>
                    <a:lstStyle/>
                    <a:p>
                      <a:r>
                        <a:rPr lang="en-US" sz="1100" dirty="0" smtClean="0">
                          <a:solidFill>
                            <a:schemeClr val="tx1"/>
                          </a:solidFill>
                        </a:rPr>
                        <a:t>Inter-PAN Communication</a:t>
                      </a:r>
                      <a:endParaRPr lang="en-US" sz="1100" dirty="0">
                        <a:solidFill>
                          <a:schemeClr val="tx1"/>
                        </a:solidFill>
                      </a:endParaRPr>
                    </a:p>
                  </a:txBody>
                  <a:tcPr>
                    <a:solidFill>
                      <a:schemeClr val="bg1"/>
                    </a:solidFill>
                  </a:tcPr>
                </a:tc>
              </a:tr>
              <a:tr h="0">
                <a:tc>
                  <a:txBody>
                    <a:bodyPr/>
                    <a:lstStyle/>
                    <a:p>
                      <a:r>
                        <a:rPr lang="en-US" sz="1100" dirty="0" smtClean="0">
                          <a:solidFill>
                            <a:schemeClr val="tx1"/>
                          </a:solidFill>
                        </a:rPr>
                        <a:t>1</a:t>
                      </a:r>
                      <a:endParaRPr lang="en-US" sz="1100"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Multicast subscription</a:t>
                      </a:r>
                    </a:p>
                  </a:txBody>
                  <a:tcPr>
                    <a:solidFill>
                      <a:schemeClr val="bg1"/>
                    </a:solidFill>
                  </a:tcPr>
                </a:tc>
              </a:tr>
              <a:tr h="0">
                <a:tc>
                  <a:txBody>
                    <a:bodyPr/>
                    <a:lstStyle/>
                    <a:p>
                      <a:r>
                        <a:rPr lang="en-US" sz="1100" dirty="0" smtClean="0">
                          <a:solidFill>
                            <a:schemeClr val="tx1"/>
                          </a:solidFill>
                        </a:rPr>
                        <a:t>2</a:t>
                      </a:r>
                      <a:endParaRPr lang="en-US" sz="1100"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Tree root address mode</a:t>
                      </a:r>
                      <a:endParaRPr lang="en-US" sz="1100" b="0" dirty="0" smtClean="0">
                        <a:solidFill>
                          <a:schemeClr val="tx1"/>
                        </a:solidFill>
                      </a:endParaRPr>
                    </a:p>
                  </a:txBody>
                  <a:tcPr>
                    <a:solidFill>
                      <a:schemeClr val="bg1"/>
                    </a:solidFill>
                  </a:tcPr>
                </a:tc>
              </a:tr>
              <a:tr h="0">
                <a:tc>
                  <a:txBody>
                    <a:bodyPr/>
                    <a:lstStyle/>
                    <a:p>
                      <a:r>
                        <a:rPr lang="en-US" sz="1100" dirty="0" smtClean="0">
                          <a:solidFill>
                            <a:schemeClr val="tx1"/>
                          </a:solidFill>
                        </a:rPr>
                        <a:t>3</a:t>
                      </a:r>
                      <a:endParaRPr lang="en-US" sz="1100"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Source address mode</a:t>
                      </a:r>
                      <a:endParaRPr lang="en-US" sz="1100" b="0" dirty="0" smtClean="0">
                        <a:solidFill>
                          <a:schemeClr val="tx1"/>
                        </a:solidFill>
                      </a:endParaRPr>
                    </a:p>
                  </a:txBody>
                  <a:tcPr>
                    <a:solidFill>
                      <a:schemeClr val="bg1"/>
                    </a:solidFill>
                  </a:tcPr>
                </a:tc>
              </a:tr>
              <a:tr h="0">
                <a:tc>
                  <a:txBody>
                    <a:bodyPr/>
                    <a:lstStyle/>
                    <a:p>
                      <a:r>
                        <a:rPr lang="en-US" sz="1100" dirty="0" smtClean="0">
                          <a:solidFill>
                            <a:schemeClr val="tx1"/>
                          </a:solidFill>
                        </a:rPr>
                        <a:t>4</a:t>
                      </a:r>
                      <a:endParaRPr lang="en-US" sz="1100"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Intermediate</a:t>
                      </a:r>
                      <a:r>
                        <a:rPr lang="en-US" sz="1100" b="0" baseline="0" dirty="0" smtClean="0">
                          <a:solidFill>
                            <a:schemeClr val="tx1"/>
                          </a:solidFill>
                        </a:rPr>
                        <a:t> </a:t>
                      </a:r>
                      <a:r>
                        <a:rPr lang="en-US" sz="1100" b="0" dirty="0" smtClean="0">
                          <a:solidFill>
                            <a:schemeClr val="tx1"/>
                          </a:solidFill>
                        </a:rPr>
                        <a:t>Address </a:t>
                      </a:r>
                      <a:r>
                        <a:rPr lang="en-US" sz="1100" b="0" dirty="0" smtClean="0">
                          <a:solidFill>
                            <a:schemeClr val="tx1"/>
                          </a:solidFill>
                        </a:rPr>
                        <a:t>modes present</a:t>
                      </a:r>
                    </a:p>
                  </a:txBody>
                  <a:tcPr>
                    <a:solidFill>
                      <a:schemeClr val="bg1"/>
                    </a:solidFill>
                  </a:tcPr>
                </a:tc>
              </a:tr>
              <a:tr h="0">
                <a:tc>
                  <a:txBody>
                    <a:bodyPr/>
                    <a:lstStyle/>
                    <a:p>
                      <a:r>
                        <a:rPr lang="en-US" sz="1100" dirty="0" smtClean="0">
                          <a:solidFill>
                            <a:schemeClr val="tx1"/>
                          </a:solidFill>
                        </a:rPr>
                        <a:t>5-7</a:t>
                      </a:r>
                      <a:endParaRPr lang="en-US" sz="1100"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Reserved</a:t>
                      </a:r>
                    </a:p>
                  </a:txBody>
                  <a:tcPr>
                    <a:solidFill>
                      <a:schemeClr val="bg1"/>
                    </a:solidFill>
                  </a:tcPr>
                </a:tc>
              </a:tr>
            </a:tbl>
          </a:graphicData>
        </a:graphic>
      </p:graphicFrame>
      <p:graphicFrame>
        <p:nvGraphicFramePr>
          <p:cNvPr id="38" name="Table 37"/>
          <p:cNvGraphicFramePr>
            <a:graphicFrameLocks noGrp="1"/>
          </p:cNvGraphicFramePr>
          <p:nvPr>
            <p:extLst>
              <p:ext uri="{D42A27DB-BD31-4B8C-83A1-F6EECF244321}">
                <p14:modId xmlns:p14="http://schemas.microsoft.com/office/powerpoint/2010/main" val="2075691238"/>
              </p:ext>
            </p:extLst>
          </p:nvPr>
        </p:nvGraphicFramePr>
        <p:xfrm>
          <a:off x="3347864" y="5373216"/>
          <a:ext cx="5616624" cy="965200"/>
        </p:xfrm>
        <a:graphic>
          <a:graphicData uri="http://schemas.openxmlformats.org/drawingml/2006/table">
            <a:tbl>
              <a:tblPr firstRow="1" bandRow="1">
                <a:tableStyleId>{5940675A-B579-460E-94D1-54222C63F5DA}</a:tableStyleId>
              </a:tblPr>
              <a:tblGrid>
                <a:gridCol w="1339349"/>
                <a:gridCol w="1339349"/>
                <a:gridCol w="345638"/>
                <a:gridCol w="1368152"/>
                <a:gridCol w="1224136"/>
              </a:tblGrid>
              <a:tr h="370840">
                <a:tc>
                  <a:txBody>
                    <a:bodyPr/>
                    <a:lstStyle/>
                    <a:p>
                      <a:r>
                        <a:rPr lang="en-US" sz="1100" baseline="0" dirty="0" smtClean="0">
                          <a:solidFill>
                            <a:schemeClr val="tx1"/>
                          </a:solidFill>
                        </a:rPr>
                        <a:t>Octets: 0/1</a:t>
                      </a:r>
                      <a:endParaRPr lang="en-US" sz="1100" dirty="0">
                        <a:solidFill>
                          <a:schemeClr val="tx1"/>
                        </a:solidFill>
                      </a:endParaRPr>
                    </a:p>
                  </a:txBody>
                  <a:tcPr/>
                </a:tc>
                <a:tc>
                  <a:txBody>
                    <a:bodyPr/>
                    <a:lstStyle/>
                    <a:p>
                      <a:r>
                        <a:rPr lang="en-US" sz="1100" dirty="0" smtClean="0">
                          <a:solidFill>
                            <a:schemeClr val="tx1"/>
                          </a:solidFill>
                        </a:rPr>
                        <a:t>0/2/8</a:t>
                      </a:r>
                      <a:endParaRPr lang="en-US" sz="1100" dirty="0">
                        <a:solidFill>
                          <a:schemeClr val="tx1"/>
                        </a:solidFill>
                      </a:endParaRPr>
                    </a:p>
                  </a:txBody>
                  <a:tcPr/>
                </a:tc>
                <a:tc>
                  <a:txBody>
                    <a:bodyPr/>
                    <a:lstStyle/>
                    <a:p>
                      <a:r>
                        <a:rPr lang="en-US" sz="1100" dirty="0" smtClean="0">
                          <a:solidFill>
                            <a:schemeClr val="tx1"/>
                          </a:solidFill>
                        </a:rPr>
                        <a:t>…</a:t>
                      </a:r>
                      <a:endParaRPr lang="en-US" sz="1100" dirty="0">
                        <a:solidFill>
                          <a:schemeClr val="tx1"/>
                        </a:solidFill>
                      </a:endParaRPr>
                    </a:p>
                  </a:txBody>
                  <a:tcPr/>
                </a:tc>
                <a:tc>
                  <a:txBody>
                    <a:bodyPr/>
                    <a:lstStyle/>
                    <a:p>
                      <a:r>
                        <a:rPr lang="en-US" sz="1100" dirty="0" smtClean="0">
                          <a:solidFill>
                            <a:schemeClr val="tx1"/>
                          </a:solidFill>
                        </a:rPr>
                        <a:t>0/1</a:t>
                      </a:r>
                      <a:endParaRPr lang="en-US" sz="11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rPr>
                        <a:t>0/2/8</a:t>
                      </a:r>
                    </a:p>
                  </a:txBody>
                  <a:tcPr/>
                </a:tc>
              </a:tr>
              <a:tr h="370840">
                <a:tc>
                  <a:txBody>
                    <a:bodyPr/>
                    <a:lstStyle/>
                    <a:p>
                      <a:r>
                        <a:rPr lang="en-US" sz="1100" b="0" dirty="0" smtClean="0">
                          <a:solidFill>
                            <a:schemeClr val="tx1"/>
                          </a:solidFill>
                        </a:rPr>
                        <a:t>b0: Intermediate hop address mode 1</a:t>
                      </a:r>
                    </a:p>
                    <a:p>
                      <a:r>
                        <a:rPr lang="en-US" sz="1100" b="0" dirty="0" smtClean="0">
                          <a:solidFill>
                            <a:schemeClr val="tx1"/>
                          </a:solidFill>
                        </a:rPr>
                        <a:t>b1-7:</a:t>
                      </a:r>
                      <a:r>
                        <a:rPr lang="en-US" sz="1100" b="0" baseline="0" dirty="0" smtClean="0">
                          <a:solidFill>
                            <a:schemeClr val="tx1"/>
                          </a:solidFill>
                        </a:rPr>
                        <a:t> reserved</a:t>
                      </a:r>
                      <a:endParaRPr lang="en-US" sz="1100" b="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rPr>
                        <a:t>Intermediate</a:t>
                      </a:r>
                      <a:r>
                        <a:rPr lang="en-US" sz="1100" baseline="0" dirty="0" smtClean="0">
                          <a:solidFill>
                            <a:schemeClr val="tx1"/>
                          </a:solidFill>
                        </a:rPr>
                        <a:t> hop address 1</a:t>
                      </a:r>
                      <a:endParaRPr lang="en-US" sz="1100" dirty="0" smtClean="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rPr>
                        <a:t>…</a:t>
                      </a:r>
                    </a:p>
                  </a:txBody>
                  <a:tcPr/>
                </a:tc>
                <a:tc>
                  <a:txBody>
                    <a:bodyPr/>
                    <a:lstStyle/>
                    <a:p>
                      <a:r>
                        <a:rPr lang="en-US" sz="1100" b="0" dirty="0" smtClean="0">
                          <a:solidFill>
                            <a:schemeClr val="tx1"/>
                          </a:solidFill>
                        </a:rPr>
                        <a:t>b0: Intermediate hop address mode N</a:t>
                      </a:r>
                    </a:p>
                    <a:p>
                      <a:r>
                        <a:rPr lang="en-US" sz="1100" b="0" dirty="0" smtClean="0">
                          <a:solidFill>
                            <a:schemeClr val="tx1"/>
                          </a:solidFill>
                        </a:rPr>
                        <a:t>b1-7:</a:t>
                      </a:r>
                      <a:r>
                        <a:rPr lang="en-US" sz="1100" b="0" baseline="0" dirty="0" smtClean="0">
                          <a:solidFill>
                            <a:schemeClr val="tx1"/>
                          </a:solidFill>
                        </a:rPr>
                        <a:t> reserved</a:t>
                      </a:r>
                      <a:endParaRPr lang="en-US" sz="1100" b="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rPr>
                        <a:t>Intermediate</a:t>
                      </a:r>
                      <a:r>
                        <a:rPr lang="en-US" sz="1100" baseline="0" dirty="0" smtClean="0">
                          <a:solidFill>
                            <a:schemeClr val="tx1"/>
                          </a:solidFill>
                        </a:rPr>
                        <a:t> hop address N</a:t>
                      </a:r>
                      <a:endParaRPr lang="en-US" sz="1100" dirty="0" smtClean="0">
                        <a:solidFill>
                          <a:schemeClr val="tx1"/>
                        </a:solidFill>
                      </a:endParaRPr>
                    </a:p>
                  </a:txBody>
                  <a:tcPr/>
                </a:tc>
              </a:tr>
            </a:tbl>
          </a:graphicData>
        </a:graphic>
      </p:graphicFrame>
      <p:cxnSp>
        <p:nvCxnSpPr>
          <p:cNvPr id="44" name="Straight Connector 43"/>
          <p:cNvCxnSpPr/>
          <p:nvPr/>
        </p:nvCxnSpPr>
        <p:spPr bwMode="auto">
          <a:xfrm flipH="1">
            <a:off x="8964488" y="4725144"/>
            <a:ext cx="72008"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4019398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685800"/>
            <a:ext cx="8928992" cy="654968"/>
          </a:xfrm>
        </p:spPr>
        <p:txBody>
          <a:bodyPr/>
          <a:lstStyle/>
          <a:p>
            <a:r>
              <a:rPr lang="en-US" sz="3200" dirty="0" smtClean="0"/>
              <a:t>Route </a:t>
            </a:r>
            <a:r>
              <a:rPr lang="en-US" sz="3200" dirty="0"/>
              <a:t>Announcement </a:t>
            </a:r>
            <a:r>
              <a:rPr lang="en-US" sz="3200" dirty="0" smtClean="0"/>
              <a:t>IE – description 1</a:t>
            </a:r>
            <a:endParaRPr lang="en-US" sz="3200" dirty="0"/>
          </a:p>
        </p:txBody>
      </p:sp>
      <p:sp>
        <p:nvSpPr>
          <p:cNvPr id="3" name="Content Placeholder 2"/>
          <p:cNvSpPr>
            <a:spLocks noGrp="1"/>
          </p:cNvSpPr>
          <p:nvPr>
            <p:ph idx="1"/>
          </p:nvPr>
        </p:nvSpPr>
        <p:spPr/>
        <p:txBody>
          <a:bodyPr/>
          <a:lstStyle/>
          <a:p>
            <a:r>
              <a:rPr lang="en-US" sz="1800" dirty="0" smtClean="0"/>
              <a:t>Used to build downstream routes and/or to announce a subscription to a multicast group. In the latter case, the multicast addresses announced are treated as unicast addresses for routing</a:t>
            </a:r>
          </a:p>
          <a:p>
            <a:r>
              <a:rPr lang="en-US" sz="1800" b="1" i="1" dirty="0" smtClean="0"/>
              <a:t>Descriptor: </a:t>
            </a:r>
            <a:r>
              <a:rPr lang="en-US" sz="1800" dirty="0" smtClean="0"/>
              <a:t>bitmap informing of information present in the IE</a:t>
            </a:r>
          </a:p>
          <a:p>
            <a:pPr lvl="1"/>
            <a:r>
              <a:rPr lang="en-US" sz="1400" b="1" dirty="0" smtClean="0"/>
              <a:t>Inter-PAN </a:t>
            </a:r>
            <a:r>
              <a:rPr lang="en-US" sz="1400" b="1" dirty="0"/>
              <a:t>communication: </a:t>
            </a:r>
            <a:r>
              <a:rPr lang="en-US" sz="1400" dirty="0"/>
              <a:t>indicates if the routing tree spans several PANs </a:t>
            </a:r>
            <a:r>
              <a:rPr lang="en-US" sz="1400" dirty="0">
                <a:sym typeface="Wingdings" panose="05000000000000000000" pitchFamily="2" charset="2"/>
              </a:rPr>
              <a:t> the MCO fields are </a:t>
            </a:r>
            <a:r>
              <a:rPr lang="en-US" sz="1400" dirty="0" smtClean="0">
                <a:sym typeface="Wingdings" panose="05000000000000000000" pitchFamily="2" charset="2"/>
              </a:rPr>
              <a:t>required</a:t>
            </a:r>
          </a:p>
          <a:p>
            <a:pPr lvl="1"/>
            <a:r>
              <a:rPr lang="en-US" sz="1400" b="1" dirty="0" smtClean="0"/>
              <a:t>Multicast </a:t>
            </a:r>
            <a:r>
              <a:rPr lang="en-US" sz="1400" b="1" dirty="0"/>
              <a:t>subscription flag</a:t>
            </a:r>
            <a:r>
              <a:rPr lang="en-US" sz="1400" dirty="0"/>
              <a:t>:</a:t>
            </a:r>
            <a:r>
              <a:rPr lang="en-US" sz="1400" b="1" i="1" dirty="0"/>
              <a:t> </a:t>
            </a:r>
            <a:r>
              <a:rPr lang="en-US" sz="1400" dirty="0"/>
              <a:t>indicated the presence or absence of the “multicast subscription” field</a:t>
            </a:r>
            <a:r>
              <a:rPr lang="en-US" sz="1400" dirty="0" smtClean="0"/>
              <a:t>.</a:t>
            </a:r>
          </a:p>
          <a:p>
            <a:pPr lvl="1"/>
            <a:r>
              <a:rPr lang="en-US" sz="1400" b="1" dirty="0" smtClean="0"/>
              <a:t>Address modes present: </a:t>
            </a:r>
            <a:r>
              <a:rPr lang="en-US" sz="1400" dirty="0" smtClean="0"/>
              <a:t>indicates the presence of the address modes in the IE. If set to 0, only short addresses are used</a:t>
            </a:r>
            <a:endParaRPr lang="en-US" sz="1400" b="1" dirty="0"/>
          </a:p>
          <a:p>
            <a:pPr lvl="0"/>
            <a:r>
              <a:rPr lang="en-US" sz="1800" b="1" i="1" dirty="0"/>
              <a:t>Entity ID</a:t>
            </a:r>
            <a:r>
              <a:rPr lang="en-US" sz="1800" dirty="0"/>
              <a:t>: identifies an entity (ex: data collection entity, control and monitoring entity…) reachable through the L2R network. </a:t>
            </a:r>
          </a:p>
          <a:p>
            <a:r>
              <a:rPr lang="en-US" sz="1800" b="1" i="1" dirty="0"/>
              <a:t>Tree root address mode: </a:t>
            </a:r>
            <a:r>
              <a:rPr lang="en-US" sz="1800" dirty="0"/>
              <a:t>present only if the “Address modes present” flag is set to </a:t>
            </a:r>
            <a:r>
              <a:rPr lang="en-US" sz="1800" dirty="0" smtClean="0"/>
              <a:t>1</a:t>
            </a:r>
          </a:p>
          <a:p>
            <a:pPr>
              <a:spcBef>
                <a:spcPts val="0"/>
              </a:spcBef>
              <a:spcAft>
                <a:spcPts val="600"/>
              </a:spcAft>
            </a:pPr>
            <a:r>
              <a:rPr lang="en-US" sz="1800" b="1" i="1" dirty="0"/>
              <a:t>Tree root address</a:t>
            </a:r>
            <a:r>
              <a:rPr lang="en-US" sz="1800" dirty="0"/>
              <a:t>: </a:t>
            </a:r>
            <a:r>
              <a:rPr lang="en-US" sz="1800" dirty="0" smtClean="0"/>
              <a:t>address of the root </a:t>
            </a:r>
            <a:r>
              <a:rPr lang="en-US" sz="1800" dirty="0"/>
              <a:t>of the tree offering routing towards an entity available. </a:t>
            </a:r>
            <a:endParaRPr lang="en-US" sz="1800" b="1" i="1" dirty="0"/>
          </a:p>
          <a:p>
            <a:endParaRPr lang="en-US" sz="1800" dirty="0"/>
          </a:p>
          <a:p>
            <a:endParaRPr lang="en-US" sz="1800" b="1" i="1" dirty="0" smtClean="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17</a:t>
            </a:fld>
            <a:endParaRPr lang="en-US" altLang="en-US"/>
          </a:p>
        </p:txBody>
      </p:sp>
    </p:spTree>
    <p:extLst>
      <p:ext uri="{BB962C8B-B14F-4D97-AF65-F5344CB8AC3E}">
        <p14:creationId xmlns:p14="http://schemas.microsoft.com/office/powerpoint/2010/main" val="16679445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685800"/>
            <a:ext cx="8928992" cy="654968"/>
          </a:xfrm>
        </p:spPr>
        <p:txBody>
          <a:bodyPr/>
          <a:lstStyle/>
          <a:p>
            <a:r>
              <a:rPr lang="en-US" sz="3200" dirty="0" smtClean="0"/>
              <a:t>Route </a:t>
            </a:r>
            <a:r>
              <a:rPr lang="en-US" sz="3200" dirty="0"/>
              <a:t>Announcement </a:t>
            </a:r>
            <a:r>
              <a:rPr lang="en-US" sz="3200" dirty="0" smtClean="0"/>
              <a:t>IE – description 2</a:t>
            </a:r>
            <a:endParaRPr lang="en-US" sz="3200" dirty="0"/>
          </a:p>
        </p:txBody>
      </p:sp>
      <p:sp>
        <p:nvSpPr>
          <p:cNvPr id="3" name="Content Placeholder 2"/>
          <p:cNvSpPr>
            <a:spLocks noGrp="1"/>
          </p:cNvSpPr>
          <p:nvPr>
            <p:ph idx="1"/>
          </p:nvPr>
        </p:nvSpPr>
        <p:spPr/>
        <p:txBody>
          <a:bodyPr/>
          <a:lstStyle/>
          <a:p>
            <a:r>
              <a:rPr lang="en-US" sz="1800" b="1" i="1" dirty="0" smtClean="0"/>
              <a:t>Multi-channel operation fields</a:t>
            </a:r>
            <a:r>
              <a:rPr lang="en-US" sz="1800" dirty="0" smtClean="0"/>
              <a:t>: fields regarding the MCO. These fields are present only if the bit for “Inter-PAN communication” in the </a:t>
            </a:r>
            <a:r>
              <a:rPr lang="en-US" sz="1800" b="1" i="1" dirty="0" smtClean="0"/>
              <a:t>Device Status </a:t>
            </a:r>
            <a:r>
              <a:rPr lang="en-US" sz="1800" dirty="0" smtClean="0"/>
              <a:t>is set to 1</a:t>
            </a:r>
          </a:p>
          <a:p>
            <a:pPr lvl="1"/>
            <a:r>
              <a:rPr lang="en-US" sz="1400" b="1" dirty="0" smtClean="0"/>
              <a:t>Associated </a:t>
            </a:r>
            <a:r>
              <a:rPr lang="en-US" sz="1400" b="1" dirty="0"/>
              <a:t>PAN coordinator extended address: </a:t>
            </a:r>
            <a:r>
              <a:rPr lang="en-US" sz="1400" dirty="0"/>
              <a:t>address of the PAN coordinator which the transmitting device is associated to</a:t>
            </a:r>
            <a:r>
              <a:rPr lang="en-US" sz="1400" dirty="0" smtClean="0"/>
              <a:t>.</a:t>
            </a:r>
          </a:p>
          <a:p>
            <a:pPr lvl="1"/>
            <a:r>
              <a:rPr lang="en-US" sz="1400" b="1" dirty="0"/>
              <a:t>Allocated channel number</a:t>
            </a:r>
            <a:r>
              <a:rPr lang="en-US" sz="1400" dirty="0"/>
              <a:t>: indicates the channel on which the transmitting device is operating. </a:t>
            </a:r>
            <a:endParaRPr lang="en-US" sz="1400" dirty="0" smtClean="0"/>
          </a:p>
          <a:p>
            <a:r>
              <a:rPr lang="en-US" sz="1800" b="1" i="1" dirty="0" smtClean="0"/>
              <a:t>Multicast subscription:</a:t>
            </a:r>
          </a:p>
          <a:p>
            <a:pPr lvl="1"/>
            <a:r>
              <a:rPr lang="en-US" sz="1600" b="1" dirty="0"/>
              <a:t>Number of multicast group: </a:t>
            </a:r>
            <a:r>
              <a:rPr lang="en-US" sz="1600" dirty="0"/>
              <a:t>number of multicast groups to which the source of the destination announcement IE belongs. </a:t>
            </a:r>
          </a:p>
          <a:p>
            <a:pPr lvl="1"/>
            <a:r>
              <a:rPr lang="en-US" sz="1600" b="1" dirty="0"/>
              <a:t>Multicast address</a:t>
            </a:r>
            <a:r>
              <a:rPr lang="en-US" sz="1600" dirty="0"/>
              <a:t>: address of the multicast group to which the source of the destination announcement IE belongs. L2R will have a block of 2 byte addresses reserved for multicast groups (ex: 0xff00 ~ 0xfffd). Subscription and mapping to the multicast groups are up to the implementer and out of the scope of L2R.</a:t>
            </a:r>
          </a:p>
          <a:p>
            <a:pPr lvl="2"/>
            <a:r>
              <a:rPr lang="en-US" sz="1400" b="1" i="1" dirty="0" smtClean="0"/>
              <a:t>Only using </a:t>
            </a:r>
            <a:r>
              <a:rPr lang="en-US" sz="1400" b="1" i="1" dirty="0"/>
              <a:t>short addresses for multicast </a:t>
            </a:r>
            <a:r>
              <a:rPr lang="en-US" sz="1400" b="1" i="1" dirty="0" smtClean="0"/>
              <a:t>routing</a:t>
            </a:r>
            <a:endParaRPr lang="en-US" sz="1400" b="1" i="1" dirty="0"/>
          </a:p>
          <a:p>
            <a:endParaRPr lang="en-US" sz="1800" b="1" i="1" dirty="0" smtClean="0"/>
          </a:p>
          <a:p>
            <a:endParaRPr lang="en-US" sz="1800" b="1" i="1" dirty="0" smtClean="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18</a:t>
            </a:fld>
            <a:endParaRPr lang="en-US" altLang="en-US"/>
          </a:p>
        </p:txBody>
      </p:sp>
    </p:spTree>
    <p:extLst>
      <p:ext uri="{BB962C8B-B14F-4D97-AF65-F5344CB8AC3E}">
        <p14:creationId xmlns:p14="http://schemas.microsoft.com/office/powerpoint/2010/main" val="20047650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685800"/>
            <a:ext cx="8928992" cy="654968"/>
          </a:xfrm>
        </p:spPr>
        <p:txBody>
          <a:bodyPr/>
          <a:lstStyle/>
          <a:p>
            <a:r>
              <a:rPr lang="en-US" sz="3200" dirty="0" smtClean="0"/>
              <a:t>Route </a:t>
            </a:r>
            <a:r>
              <a:rPr lang="en-US" sz="3200" dirty="0"/>
              <a:t>Announcement IE </a:t>
            </a:r>
            <a:r>
              <a:rPr lang="en-US" sz="3200" dirty="0" smtClean="0"/>
              <a:t>– description 3</a:t>
            </a:r>
            <a:endParaRPr lang="en-US" sz="3200" dirty="0"/>
          </a:p>
        </p:txBody>
      </p:sp>
      <p:sp>
        <p:nvSpPr>
          <p:cNvPr id="3" name="Content Placeholder 2"/>
          <p:cNvSpPr>
            <a:spLocks noGrp="1"/>
          </p:cNvSpPr>
          <p:nvPr>
            <p:ph idx="1"/>
          </p:nvPr>
        </p:nvSpPr>
        <p:spPr/>
        <p:txBody>
          <a:bodyPr/>
          <a:lstStyle/>
          <a:p>
            <a:pPr lvl="0"/>
            <a:r>
              <a:rPr lang="en-US" sz="1800" b="1" i="1" dirty="0">
                <a:solidFill>
                  <a:srgbClr val="000000"/>
                </a:solidFill>
              </a:rPr>
              <a:t>Number of intermediate addresses</a:t>
            </a:r>
            <a:r>
              <a:rPr lang="en-US" sz="1800" dirty="0">
                <a:solidFill>
                  <a:srgbClr val="000000"/>
                </a:solidFill>
              </a:rPr>
              <a:t>: Number of addresses in the intermediate address list.</a:t>
            </a:r>
          </a:p>
          <a:p>
            <a:pPr lvl="0"/>
            <a:r>
              <a:rPr lang="en-US" sz="1800" b="1" i="1" dirty="0">
                <a:solidFill>
                  <a:srgbClr val="000000"/>
                </a:solidFill>
              </a:rPr>
              <a:t>Intermediate addresses list</a:t>
            </a:r>
            <a:r>
              <a:rPr lang="en-US" sz="1800" dirty="0">
                <a:solidFill>
                  <a:srgbClr val="000000"/>
                </a:solidFill>
              </a:rPr>
              <a:t>: list of addresses between the source of the downstream route announcement and the root of the tree. Each intermediate hop device appends it own address before forwarding the IE. This list is present only if the network is in non-storing mode.</a:t>
            </a:r>
            <a:r>
              <a:rPr lang="en-US" sz="1800" dirty="0">
                <a:solidFill>
                  <a:srgbClr val="FF0000"/>
                </a:solidFill>
              </a:rPr>
              <a:t> </a:t>
            </a:r>
            <a:r>
              <a:rPr lang="en-US" sz="1800" dirty="0"/>
              <a:t>If the address mode is not present short addresses are used. </a:t>
            </a:r>
            <a:endParaRPr lang="en-US" b="1" i="1" dirty="0" smtClean="0"/>
          </a:p>
          <a:p>
            <a:endParaRPr lang="en-US" sz="1800" b="1" i="1" dirty="0" smtClean="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19</a:t>
            </a:fld>
            <a:endParaRPr lang="en-US" altLang="en-US"/>
          </a:p>
        </p:txBody>
      </p:sp>
    </p:spTree>
    <p:extLst>
      <p:ext uri="{BB962C8B-B14F-4D97-AF65-F5344CB8AC3E}">
        <p14:creationId xmlns:p14="http://schemas.microsoft.com/office/powerpoint/2010/main" val="27025103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9B97F370-3A78-4D4B-8899-A4718BD202BC}" type="slidenum">
              <a:rPr lang="en-US" altLang="en-US"/>
              <a:pPr/>
              <a:t>2</a:t>
            </a:fld>
            <a:endParaRPr lang="en-US" altLang="en-US"/>
          </a:p>
        </p:txBody>
      </p:sp>
      <p:sp>
        <p:nvSpPr>
          <p:cNvPr id="26626" name="Rectangle 2"/>
          <p:cNvSpPr>
            <a:spLocks noGrp="1" noChangeArrowheads="1"/>
          </p:cNvSpPr>
          <p:nvPr>
            <p:ph type="ctrTitle"/>
          </p:nvPr>
        </p:nvSpPr>
        <p:spPr>
          <a:xfrm>
            <a:off x="685800" y="2286000"/>
            <a:ext cx="7772400" cy="1143000"/>
          </a:xfrm>
        </p:spPr>
        <p:txBody>
          <a:bodyPr/>
          <a:lstStyle/>
          <a:p>
            <a:r>
              <a:rPr lang="en-US" altLang="en-US" sz="4000" dirty="0" smtClean="0"/>
              <a:t>TG10 Merger of the proposals from NICT, OKI and ETRI (Hybrid L2R)</a:t>
            </a:r>
            <a:endParaRPr lang="en-US" altLang="en-US" sz="4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692696"/>
            <a:ext cx="7772400" cy="654968"/>
          </a:xfrm>
        </p:spPr>
        <p:txBody>
          <a:bodyPr/>
          <a:lstStyle/>
          <a:p>
            <a:r>
              <a:rPr lang="en-US" dirty="0" smtClean="0"/>
              <a:t>Short Route Announcement IE</a:t>
            </a:r>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20</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664400170"/>
              </p:ext>
            </p:extLst>
          </p:nvPr>
        </p:nvGraphicFramePr>
        <p:xfrm>
          <a:off x="251521" y="2510319"/>
          <a:ext cx="8640957" cy="879480"/>
        </p:xfrm>
        <a:graphic>
          <a:graphicData uri="http://schemas.openxmlformats.org/drawingml/2006/table">
            <a:tbl>
              <a:tblPr firstRow="1" bandRow="1">
                <a:tableStyleId>{F5AB1C69-6EDB-4FF4-983F-18BD219EF322}</a:tableStyleId>
              </a:tblPr>
              <a:tblGrid>
                <a:gridCol w="1021665"/>
                <a:gridCol w="817327"/>
                <a:gridCol w="1018274"/>
                <a:gridCol w="919492"/>
                <a:gridCol w="919492"/>
                <a:gridCol w="1274816"/>
                <a:gridCol w="1317594"/>
                <a:gridCol w="1352297"/>
              </a:tblGrid>
              <a:tr h="285120">
                <a:tc>
                  <a:txBody>
                    <a:bodyPr/>
                    <a:lstStyle/>
                    <a:p>
                      <a:r>
                        <a:rPr lang="en-US" sz="1100" b="0" dirty="0" smtClean="0">
                          <a:solidFill>
                            <a:sysClr val="windowText" lastClr="000000"/>
                          </a:solidFill>
                        </a:rPr>
                        <a:t>Bits: 0-7</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8-14</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15</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16-21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22-23</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Octets: 0/2/8</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1</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0</a:t>
                      </a:r>
                      <a:r>
                        <a:rPr lang="en-US" sz="1100" b="0" baseline="0" dirty="0" smtClean="0">
                          <a:solidFill>
                            <a:sysClr val="windowText" lastClr="000000"/>
                          </a:solidFill>
                        </a:rPr>
                        <a:t> - Variable</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8976">
                <a:tc>
                  <a:txBody>
                    <a:bodyPr/>
                    <a:lstStyle/>
                    <a:p>
                      <a:r>
                        <a:rPr lang="en-US" sz="1100" b="0" dirty="0" smtClean="0">
                          <a:solidFill>
                            <a:sysClr val="windowText" lastClr="000000"/>
                          </a:solidFill>
                        </a:rPr>
                        <a:t>Length</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Sub-ID</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Type = 0</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Priority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Route Destination 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Number</a:t>
                      </a:r>
                      <a:r>
                        <a:rPr lang="en-US" sz="1100" b="0" baseline="0" dirty="0" smtClean="0">
                          <a:solidFill>
                            <a:sysClr val="windowText" lastClr="000000"/>
                          </a:solidFill>
                        </a:rPr>
                        <a:t> of intermediate addresses</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Intermediate</a:t>
                      </a:r>
                      <a:r>
                        <a:rPr lang="en-US" sz="1100" b="0" baseline="0" dirty="0" smtClean="0">
                          <a:solidFill>
                            <a:sysClr val="windowText" lastClr="000000"/>
                          </a:solidFill>
                        </a:rPr>
                        <a:t> addresses list</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TextBox 2"/>
          <p:cNvSpPr txBox="1"/>
          <p:nvPr/>
        </p:nvSpPr>
        <p:spPr>
          <a:xfrm>
            <a:off x="539552" y="1340768"/>
            <a:ext cx="8208912" cy="1169551"/>
          </a:xfrm>
          <a:prstGeom prst="rect">
            <a:avLst/>
          </a:prstGeom>
          <a:noFill/>
        </p:spPr>
        <p:txBody>
          <a:bodyPr wrap="square" rtlCol="0">
            <a:spAutoFit/>
          </a:bodyPr>
          <a:lstStyle/>
          <a:p>
            <a:r>
              <a:rPr lang="en-US" sz="1400" dirty="0" smtClean="0"/>
              <a:t>We propose to use a short version of the Route announcement for very small scale  PANs such as a </a:t>
            </a:r>
            <a:r>
              <a:rPr lang="en-US" sz="1400" dirty="0" smtClean="0"/>
              <a:t>HAN in non storing mode.</a:t>
            </a:r>
            <a:endParaRPr lang="en-US" sz="1400" dirty="0" smtClean="0"/>
          </a:p>
          <a:p>
            <a:pPr marL="171450" indent="-171450">
              <a:buFontTx/>
              <a:buChar char="-"/>
            </a:pPr>
            <a:r>
              <a:rPr lang="en-US" sz="1400" dirty="0" smtClean="0"/>
              <a:t>As the route announcement, it is used by a device to make itself know unto the tree root.</a:t>
            </a:r>
          </a:p>
          <a:p>
            <a:pPr marL="171450" indent="-171450">
              <a:buFontTx/>
              <a:buChar char="-"/>
            </a:pPr>
            <a:r>
              <a:rPr lang="en-US" sz="1400" dirty="0" smtClean="0"/>
              <a:t>It is also used by a device to inform a neighbor of a destination that may be reached through it. </a:t>
            </a:r>
          </a:p>
          <a:p>
            <a:endParaRPr lang="en-US" sz="1400" dirty="0" smtClean="0"/>
          </a:p>
        </p:txBody>
      </p:sp>
      <p:sp>
        <p:nvSpPr>
          <p:cNvPr id="8" name="TextBox 7"/>
          <p:cNvSpPr txBox="1"/>
          <p:nvPr/>
        </p:nvSpPr>
        <p:spPr>
          <a:xfrm>
            <a:off x="611560" y="3429000"/>
            <a:ext cx="7920880" cy="2554545"/>
          </a:xfrm>
          <a:prstGeom prst="rect">
            <a:avLst/>
          </a:prstGeom>
          <a:noFill/>
        </p:spPr>
        <p:txBody>
          <a:bodyPr wrap="square" rtlCol="0">
            <a:spAutoFit/>
          </a:bodyPr>
          <a:lstStyle/>
          <a:p>
            <a:pPr marL="285750" indent="-285750">
              <a:buFont typeface="Arial" charset="0"/>
              <a:buChar char="•"/>
            </a:pPr>
            <a:r>
              <a:rPr lang="en-US" sz="1600" b="1" i="1" dirty="0" smtClean="0"/>
              <a:t>Priority</a:t>
            </a:r>
            <a:r>
              <a:rPr lang="en-US" sz="1600" dirty="0" smtClean="0"/>
              <a:t>: </a:t>
            </a:r>
            <a:r>
              <a:rPr lang="en-US" sz="1600" dirty="0" smtClean="0"/>
              <a:t>priority of a route to a destination. Set </a:t>
            </a:r>
            <a:r>
              <a:rPr lang="en-US" sz="1600" dirty="0" smtClean="0"/>
              <a:t>by the transmitter of the SRA IE to allow a device to select a route to the advertised destination in case it has received more than one SRA </a:t>
            </a:r>
            <a:r>
              <a:rPr lang="en-US" sz="1600" dirty="0" smtClean="0"/>
              <a:t>IE from different devices. The levels of priority are defined by the implementer</a:t>
            </a:r>
          </a:p>
          <a:p>
            <a:pPr marL="285750" indent="-285750">
              <a:buFont typeface="Arial" charset="0"/>
              <a:buChar char="•"/>
            </a:pPr>
            <a:r>
              <a:rPr lang="en-US" sz="1600" b="1" i="1" dirty="0" smtClean="0"/>
              <a:t>Route </a:t>
            </a:r>
            <a:r>
              <a:rPr lang="en-US" sz="1600" b="1" i="1" dirty="0" smtClean="0"/>
              <a:t>Destination Address</a:t>
            </a:r>
            <a:r>
              <a:rPr lang="en-US" sz="1600" dirty="0" smtClean="0"/>
              <a:t>: </a:t>
            </a:r>
            <a:r>
              <a:rPr lang="en-US" sz="1600" dirty="0"/>
              <a:t>address of the final destination device of the route announcement provided</a:t>
            </a:r>
            <a:r>
              <a:rPr lang="en-US" sz="1600" dirty="0" smtClean="0"/>
              <a:t>.</a:t>
            </a:r>
          </a:p>
          <a:p>
            <a:pPr marL="285750" indent="-285750">
              <a:buFont typeface="Arial" charset="0"/>
              <a:buChar char="•"/>
            </a:pPr>
            <a:r>
              <a:rPr lang="en-US" sz="1600" b="1" i="1" dirty="0" smtClean="0"/>
              <a:t>Number of intermediate addresses</a:t>
            </a:r>
            <a:r>
              <a:rPr lang="en-US" sz="1600" dirty="0" smtClean="0"/>
              <a:t>: </a:t>
            </a:r>
            <a:r>
              <a:rPr lang="en-US" sz="1600" dirty="0"/>
              <a:t>Number of addresses in the intermediate address list.</a:t>
            </a:r>
            <a:endParaRPr lang="en-US" sz="1600" b="1" i="1" dirty="0" smtClean="0"/>
          </a:p>
          <a:p>
            <a:pPr marL="285750" indent="-285750">
              <a:buFont typeface="Arial" charset="0"/>
              <a:buChar char="•"/>
            </a:pPr>
            <a:r>
              <a:rPr lang="en-US" sz="1600" b="1" i="1" dirty="0" smtClean="0"/>
              <a:t>Intermediate address list</a:t>
            </a:r>
            <a:r>
              <a:rPr lang="en-US" sz="1600" dirty="0" smtClean="0"/>
              <a:t>: </a:t>
            </a:r>
            <a:r>
              <a:rPr lang="en-US" sz="1600" dirty="0"/>
              <a:t>list of addresses between the source of the downstream route announcement and the root of the tree. Each intermediate hop device appends it own address before forwarding the IE.</a:t>
            </a:r>
            <a:endParaRPr lang="en-US" sz="1600" dirty="0" smtClean="0"/>
          </a:p>
          <a:p>
            <a:pPr marL="285750" indent="-285750">
              <a:buFont typeface="Arial" charset="0"/>
              <a:buChar char="•"/>
            </a:pPr>
            <a:endParaRPr lang="en-US" sz="1600" dirty="0" smtClean="0"/>
          </a:p>
        </p:txBody>
      </p:sp>
    </p:spTree>
    <p:extLst>
      <p:ext uri="{BB962C8B-B14F-4D97-AF65-F5344CB8AC3E}">
        <p14:creationId xmlns:p14="http://schemas.microsoft.com/office/powerpoint/2010/main" val="3523974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b="1" dirty="0">
                <a:solidFill>
                  <a:schemeClr val="tx1"/>
                </a:solidFill>
                <a:ea typeface="Gulim" panose="020B0600000101010101" pitchFamily="50" charset="-127"/>
              </a:rPr>
              <a:t>Reactive P2P </a:t>
            </a:r>
            <a:r>
              <a:rPr lang="en-US" altLang="ko-KR" b="1" dirty="0" smtClean="0">
                <a:solidFill>
                  <a:schemeClr val="tx1"/>
                </a:solidFill>
                <a:ea typeface="Gulim" panose="020B0600000101010101" pitchFamily="50" charset="-127"/>
              </a:rPr>
              <a:t>IE (PREQ</a:t>
            </a:r>
            <a:r>
              <a:rPr lang="en-US" altLang="ko-KR" b="1" dirty="0">
                <a:solidFill>
                  <a:schemeClr val="tx1"/>
                </a:solidFill>
                <a:ea typeface="Gulim" panose="020B0600000101010101" pitchFamily="50" charset="-127"/>
              </a:rPr>
              <a:t>)</a:t>
            </a:r>
            <a:endParaRPr lang="en-US" dirty="0">
              <a:solidFill>
                <a:schemeClr val="tx1"/>
              </a:solidFill>
            </a:endParaRPr>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21</a:t>
            </a:fld>
            <a:endParaRPr lang="en-US" altLang="en-US"/>
          </a:p>
        </p:txBody>
      </p:sp>
      <p:graphicFrame>
        <p:nvGraphicFramePr>
          <p:cNvPr id="7" name="표 6"/>
          <p:cNvGraphicFramePr>
            <a:graphicFrameLocks noGrp="1"/>
          </p:cNvGraphicFramePr>
          <p:nvPr>
            <p:extLst>
              <p:ext uri="{D42A27DB-BD31-4B8C-83A1-F6EECF244321}">
                <p14:modId xmlns:p14="http://schemas.microsoft.com/office/powerpoint/2010/main" val="478603170"/>
              </p:ext>
            </p:extLst>
          </p:nvPr>
        </p:nvGraphicFramePr>
        <p:xfrm>
          <a:off x="1043308" y="2177319"/>
          <a:ext cx="6886707" cy="977610"/>
        </p:xfrm>
        <a:graphic>
          <a:graphicData uri="http://schemas.openxmlformats.org/drawingml/2006/table">
            <a:tbl>
              <a:tblPr/>
              <a:tblGrid>
                <a:gridCol w="589134"/>
                <a:gridCol w="589133"/>
                <a:gridCol w="646704"/>
                <a:gridCol w="848976"/>
                <a:gridCol w="848976"/>
                <a:gridCol w="977286"/>
                <a:gridCol w="508751"/>
                <a:gridCol w="399150"/>
                <a:gridCol w="735835"/>
                <a:gridCol w="742762"/>
              </a:tblGrid>
              <a:tr h="287338">
                <a:tc>
                  <a:txBody>
                    <a:bodyPr/>
                    <a:lstStyle/>
                    <a:p>
                      <a:r>
                        <a:rPr lang="en-US" sz="1000" b="0" dirty="0" smtClean="0">
                          <a:solidFill>
                            <a:sysClr val="windowText" lastClr="000000"/>
                          </a:solidFill>
                          <a:latin typeface="+mn-lt"/>
                        </a:rPr>
                        <a:t>Bits: 0-7</a:t>
                      </a:r>
                      <a:endParaRPr lang="en-US" sz="1000" b="0" dirty="0">
                        <a:solidFill>
                          <a:sysClr val="windowText" lastClr="000000"/>
                        </a:solidFill>
                        <a:latin typeface="+mn-lt"/>
                      </a:endParaRPr>
                    </a:p>
                  </a:txBody>
                  <a:tcPr>
                    <a:lnL w="21590"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000" b="0" dirty="0" smtClean="0">
                          <a:solidFill>
                            <a:sysClr val="windowText" lastClr="000000"/>
                          </a:solidFill>
                          <a:latin typeface="+mn-lt"/>
                        </a:rPr>
                        <a:t>8-14</a:t>
                      </a:r>
                      <a:endParaRPr lang="en-US" sz="1000" b="0" dirty="0">
                        <a:solidFill>
                          <a:sysClr val="windowText" lastClr="000000"/>
                        </a:solidFill>
                        <a:latin typeface="+mn-lt"/>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000" b="0" dirty="0" smtClean="0">
                          <a:solidFill>
                            <a:sysClr val="windowText" lastClr="000000"/>
                          </a:solidFill>
                          <a:latin typeface="+mn-lt"/>
                        </a:rPr>
                        <a:t>15</a:t>
                      </a:r>
                      <a:endParaRPr lang="en-US" sz="1000" b="0" dirty="0">
                        <a:solidFill>
                          <a:sysClr val="windowText" lastClr="000000"/>
                        </a:solidFill>
                        <a:latin typeface="+mn-lt"/>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mn-lt"/>
                          <a:ea typeface="Gulim" pitchFamily="34" charset="-127"/>
                        </a:rPr>
                        <a:t>Octet: 1</a:t>
                      </a:r>
                      <a:endParaRPr kumimoji="0" lang="en-US" altLang="ko-KR" sz="1000" b="0" i="0" u="none" strike="noStrike" cap="none" normalizeH="0" baseline="0" dirty="0" smtClean="0">
                        <a:ln>
                          <a:noFill/>
                        </a:ln>
                        <a:solidFill>
                          <a:srgbClr val="000000"/>
                        </a:solidFill>
                        <a:effectLst/>
                        <a:latin typeface="+mn-lt"/>
                        <a:ea typeface="Gulim" pitchFamily="34" charset="-127"/>
                      </a:endParaRP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mn-lt"/>
                          <a:ea typeface="Gulim" pitchFamily="34" charset="-127"/>
                        </a:rPr>
                        <a:t>2/8</a:t>
                      </a:r>
                      <a:endParaRPr kumimoji="0" lang="en-US" altLang="ko-KR" sz="1000" b="0" i="0" u="none" strike="noStrike" cap="none" normalizeH="0" baseline="0" dirty="0" smtClean="0">
                        <a:ln>
                          <a:noFill/>
                        </a:ln>
                        <a:solidFill>
                          <a:srgbClr val="000000"/>
                        </a:solidFill>
                        <a:effectLst/>
                        <a:latin typeface="+mn-lt"/>
                        <a:ea typeface="Gulim" pitchFamily="34" charset="-127"/>
                      </a:endParaRP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mn-lt"/>
                          <a:ea typeface="Gulim" pitchFamily="34" charset="-127"/>
                        </a:rPr>
                        <a:t>2/8</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mn-lt"/>
                          <a:ea typeface="Gulim" pitchFamily="34" charset="-127"/>
                        </a:rPr>
                        <a:t>1</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mn-lt"/>
                          <a:ea typeface="Gulim" pitchFamily="34" charset="-127"/>
                        </a:rPr>
                        <a:t>1</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mn-lt"/>
                          <a:ea typeface="Gulim" pitchFamily="34" charset="-127"/>
                        </a:rPr>
                        <a:t>4</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mn-lt"/>
                          <a:ea typeface="Gulim" pitchFamily="34" charset="-127"/>
                        </a:rPr>
                        <a:t>0/1</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r>
              <a:tr h="542925">
                <a:tc>
                  <a:txBody>
                    <a:bodyPr/>
                    <a:lstStyle/>
                    <a:p>
                      <a:r>
                        <a:rPr lang="en-US" sz="1000" b="0" dirty="0" smtClean="0">
                          <a:solidFill>
                            <a:sysClr val="windowText" lastClr="000000"/>
                          </a:solidFill>
                          <a:latin typeface="+mn-lt"/>
                        </a:rPr>
                        <a:t>Length</a:t>
                      </a:r>
                      <a:endParaRPr lang="en-US" sz="1000" b="0" dirty="0">
                        <a:solidFill>
                          <a:sysClr val="windowText" lastClr="000000"/>
                        </a:solidFill>
                        <a:latin typeface="+mn-lt"/>
                      </a:endParaRPr>
                    </a:p>
                  </a:txBody>
                  <a:tcPr>
                    <a:lnL w="21590"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000" b="0" dirty="0" smtClean="0">
                          <a:solidFill>
                            <a:sysClr val="windowText" lastClr="000000"/>
                          </a:solidFill>
                          <a:latin typeface="+mn-lt"/>
                        </a:rPr>
                        <a:t>Sub-ID</a:t>
                      </a:r>
                      <a:endParaRPr lang="en-US" sz="1000" b="0" dirty="0">
                        <a:solidFill>
                          <a:sysClr val="windowText" lastClr="000000"/>
                        </a:solidFill>
                        <a:latin typeface="+mn-lt"/>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000" b="0" dirty="0" smtClean="0">
                          <a:solidFill>
                            <a:sysClr val="windowText" lastClr="000000"/>
                          </a:solidFill>
                          <a:latin typeface="+mn-lt"/>
                        </a:rPr>
                        <a:t>Type =  0</a:t>
                      </a:r>
                      <a:endParaRPr lang="en-US" sz="1000" b="0" dirty="0">
                        <a:solidFill>
                          <a:sysClr val="windowText" lastClr="000000"/>
                        </a:solidFill>
                        <a:latin typeface="+mn-lt"/>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mn-lt"/>
                          <a:ea typeface="Gulim" pitchFamily="34" charset="-127"/>
                        </a:rPr>
                        <a:t>Descriptor</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mn-lt"/>
                          <a:ea typeface="Gulim" pitchFamily="34" charset="-127"/>
                        </a:rPr>
                        <a:t>Destination</a:t>
                      </a:r>
                    </a:p>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mn-lt"/>
                          <a:ea typeface="Gulim" pitchFamily="34" charset="-127"/>
                        </a:rPr>
                        <a:t>address</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mn-lt"/>
                          <a:ea typeface="Gulim" pitchFamily="34" charset="-127"/>
                        </a:rPr>
                        <a:t>Source</a:t>
                      </a:r>
                    </a:p>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mn-lt"/>
                          <a:ea typeface="Gulim" pitchFamily="34" charset="-127"/>
                        </a:rPr>
                        <a:t>Address</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mn-lt"/>
                          <a:ea typeface="Gulim" pitchFamily="34" charset="-127"/>
                        </a:rPr>
                        <a:t>HOP</a:t>
                      </a:r>
                    </a:p>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mn-lt"/>
                          <a:ea typeface="Gulim" pitchFamily="34" charset="-127"/>
                        </a:rPr>
                        <a:t>Count</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mn-lt"/>
                          <a:ea typeface="Gulim" pitchFamily="34" charset="-127"/>
                        </a:rPr>
                        <a:t>TTL</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mn-lt"/>
                          <a:ea typeface="Gulim" pitchFamily="34" charset="-127"/>
                        </a:rPr>
                        <a:t>sequence </a:t>
                      </a:r>
                    </a:p>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mn-lt"/>
                          <a:ea typeface="Gulim" pitchFamily="34" charset="-127"/>
                        </a:rPr>
                        <a:t>number </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mn-lt"/>
                          <a:ea typeface="Gulim" pitchFamily="34" charset="-127"/>
                        </a:rPr>
                        <a:t>Allocated channel number</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r>
            </a:tbl>
          </a:graphicData>
        </a:graphic>
      </p:graphicFrame>
      <p:cxnSp>
        <p:nvCxnSpPr>
          <p:cNvPr id="9" name="직선 연결선 10"/>
          <p:cNvCxnSpPr>
            <a:cxnSpLocks noChangeShapeType="1"/>
          </p:cNvCxnSpPr>
          <p:nvPr/>
        </p:nvCxnSpPr>
        <p:spPr bwMode="auto">
          <a:xfrm flipH="1">
            <a:off x="2231949" y="3140968"/>
            <a:ext cx="576064" cy="947401"/>
          </a:xfrm>
          <a:prstGeom prst="line">
            <a:avLst/>
          </a:prstGeom>
          <a:noFill/>
          <a:ln w="28575" algn="ctr">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cxnSp>
      <p:cxnSp>
        <p:nvCxnSpPr>
          <p:cNvPr id="10" name="직선 연결선 13"/>
          <p:cNvCxnSpPr>
            <a:cxnSpLocks noChangeShapeType="1"/>
          </p:cNvCxnSpPr>
          <p:nvPr/>
        </p:nvCxnSpPr>
        <p:spPr bwMode="auto">
          <a:xfrm>
            <a:off x="3672109" y="3140968"/>
            <a:ext cx="2808312" cy="947401"/>
          </a:xfrm>
          <a:prstGeom prst="line">
            <a:avLst/>
          </a:prstGeom>
          <a:noFill/>
          <a:ln w="28575" algn="ctr">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cxnSp>
      <p:graphicFrame>
        <p:nvGraphicFramePr>
          <p:cNvPr id="11" name="Table 18"/>
          <p:cNvGraphicFramePr>
            <a:graphicFrameLocks noGrp="1"/>
          </p:cNvGraphicFramePr>
          <p:nvPr>
            <p:extLst>
              <p:ext uri="{D42A27DB-BD31-4B8C-83A1-F6EECF244321}">
                <p14:modId xmlns:p14="http://schemas.microsoft.com/office/powerpoint/2010/main" val="568751791"/>
              </p:ext>
            </p:extLst>
          </p:nvPr>
        </p:nvGraphicFramePr>
        <p:xfrm>
          <a:off x="2195736" y="4088369"/>
          <a:ext cx="4788742" cy="925200"/>
        </p:xfrm>
        <a:graphic>
          <a:graphicData uri="http://schemas.openxmlformats.org/drawingml/2006/table">
            <a:tbl>
              <a:tblPr firstRow="1" bandRow="1">
                <a:tableStyleId>{F5AB1C69-6EDB-4FF4-983F-18BD219EF322}</a:tableStyleId>
              </a:tblPr>
              <a:tblGrid>
                <a:gridCol w="997276"/>
                <a:gridCol w="1080381"/>
                <a:gridCol w="903695"/>
                <a:gridCol w="903695"/>
                <a:gridCol w="903695"/>
              </a:tblGrid>
              <a:tr h="285120">
                <a:tc>
                  <a:txBody>
                    <a:bodyPr/>
                    <a:lstStyle/>
                    <a:p>
                      <a:r>
                        <a:rPr lang="en-US" sz="1200" b="0" dirty="0" smtClean="0">
                          <a:solidFill>
                            <a:sysClr val="windowText" lastClr="000000"/>
                          </a:solidFill>
                        </a:rPr>
                        <a:t>Bit 0</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strike="noStrike" dirty="0" smtClean="0">
                          <a:solidFill>
                            <a:sysClr val="windowText" lastClr="000000"/>
                          </a:solidFill>
                        </a:rPr>
                        <a:t>2</a:t>
                      </a:r>
                      <a:endParaRPr lang="en-US" sz="1200" b="0" strike="noStrike"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3</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4</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5-7</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200" b="0" dirty="0" smtClean="0">
                          <a:solidFill>
                            <a:sysClr val="windowText" lastClr="000000"/>
                          </a:solidFill>
                        </a:rPr>
                        <a:t>Request</a:t>
                      </a:r>
                      <a:r>
                        <a:rPr lang="en-US" sz="1200" b="0" baseline="0" dirty="0" smtClean="0">
                          <a:solidFill>
                            <a:sysClr val="windowText" lastClr="000000"/>
                          </a:solidFill>
                        </a:rPr>
                        <a:t> </a:t>
                      </a:r>
                    </a:p>
                    <a:p>
                      <a:r>
                        <a:rPr lang="en-US" sz="1200" b="0" baseline="0" dirty="0" smtClean="0">
                          <a:solidFill>
                            <a:sysClr val="windowText" lastClr="000000"/>
                          </a:solidFill>
                        </a:rPr>
                        <a:t>Direct Response</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200" b="0" dirty="0" smtClean="0"/>
                        <a:t>Multi-channel operation (TMCTP)</a:t>
                      </a:r>
                      <a:endParaRPr lang="en-US" sz="1200" b="0" strike="noStrike"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Destination address mode</a:t>
                      </a:r>
                      <a:endParaRPr lang="en-US" sz="12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200" b="0" dirty="0" smtClean="0">
                          <a:solidFill>
                            <a:sysClr val="windowText" lastClr="000000"/>
                          </a:solidFill>
                        </a:rPr>
                        <a:t>Source address mode</a:t>
                      </a:r>
                      <a:endParaRPr lang="en-US" altLang="ko-KR" sz="1200" b="0" dirty="0" smtClean="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200" b="0" dirty="0" smtClean="0">
                          <a:solidFill>
                            <a:schemeClr val="tx1"/>
                          </a:solidFill>
                        </a:rPr>
                        <a:t>Reserved</a:t>
                      </a:r>
                      <a:endParaRPr lang="en-US" altLang="ko-KR" sz="12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777917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b="1" dirty="0">
                <a:solidFill>
                  <a:schemeClr val="tx1"/>
                </a:solidFill>
                <a:ea typeface="Gulim" panose="020B0600000101010101" pitchFamily="50" charset="-127"/>
              </a:rPr>
              <a:t>Reactive P2P IE </a:t>
            </a:r>
            <a:r>
              <a:rPr lang="en-US" b="1" dirty="0">
                <a:solidFill>
                  <a:schemeClr val="tx1"/>
                </a:solidFill>
              </a:rPr>
              <a:t>– Description (1)</a:t>
            </a:r>
            <a:endParaRPr lang="en-US" dirty="0">
              <a:solidFill>
                <a:schemeClr val="tx1"/>
              </a:solidFill>
            </a:endParaRPr>
          </a:p>
        </p:txBody>
      </p:sp>
      <p:sp>
        <p:nvSpPr>
          <p:cNvPr id="3" name="Content Placeholder 2"/>
          <p:cNvSpPr>
            <a:spLocks noGrp="1"/>
          </p:cNvSpPr>
          <p:nvPr>
            <p:ph idx="1"/>
          </p:nvPr>
        </p:nvSpPr>
        <p:spPr/>
        <p:txBody>
          <a:bodyPr/>
          <a:lstStyle/>
          <a:p>
            <a:r>
              <a:rPr lang="en-US" altLang="ko-KR" sz="1600" b="1" i="1" dirty="0"/>
              <a:t>Destination address</a:t>
            </a:r>
            <a:r>
              <a:rPr lang="en-US" altLang="ko-KR" sz="1600" b="1" i="1" dirty="0">
                <a:ea typeface="Gulim" panose="020B0600000101010101" pitchFamily="50" charset="-127"/>
              </a:rPr>
              <a:t> </a:t>
            </a:r>
            <a:r>
              <a:rPr lang="en-US" altLang="ko-KR" sz="1600" b="1" dirty="0" smtClean="0">
                <a:ea typeface="Gulim" panose="020B0600000101010101" pitchFamily="50" charset="-127"/>
              </a:rPr>
              <a:t>:</a:t>
            </a:r>
            <a:r>
              <a:rPr lang="en-US" altLang="ko-KR" sz="1600" i="1" dirty="0" smtClean="0">
                <a:ea typeface="Gulim" panose="020B0600000101010101" pitchFamily="50" charset="-127"/>
              </a:rPr>
              <a:t> </a:t>
            </a:r>
            <a:r>
              <a:rPr lang="en-US" altLang="ko-KR" sz="1600" dirty="0">
                <a:ea typeface="Gulim" panose="020B0600000101010101" pitchFamily="50" charset="-127"/>
              </a:rPr>
              <a:t>indicate the destination address that the source node want to </a:t>
            </a:r>
            <a:r>
              <a:rPr lang="en-US" altLang="ko-KR" sz="1600" dirty="0" smtClean="0">
                <a:ea typeface="Gulim" panose="020B0600000101010101" pitchFamily="50" charset="-127"/>
              </a:rPr>
              <a:t>find. Extended addressing must be used if Inter-PAN communication is enabled</a:t>
            </a:r>
            <a:endParaRPr lang="ko-KR" altLang="ko-KR" sz="1600" dirty="0"/>
          </a:p>
          <a:p>
            <a:r>
              <a:rPr lang="en-US" altLang="ko-KR" sz="1600" b="1" i="1" dirty="0" smtClean="0">
                <a:ea typeface="Gulim" panose="020B0600000101010101" pitchFamily="50" charset="-127"/>
              </a:rPr>
              <a:t>Source address </a:t>
            </a:r>
            <a:r>
              <a:rPr lang="en-US" altLang="ko-KR" sz="1600" b="1" dirty="0" smtClean="0">
                <a:ea typeface="Gulim" panose="020B0600000101010101" pitchFamily="50" charset="-127"/>
              </a:rPr>
              <a:t>:</a:t>
            </a:r>
            <a:r>
              <a:rPr lang="en-US" altLang="ko-KR" sz="1600" b="1" i="1" dirty="0" smtClean="0">
                <a:ea typeface="Gulim" panose="020B0600000101010101" pitchFamily="50" charset="-127"/>
              </a:rPr>
              <a:t> </a:t>
            </a:r>
            <a:r>
              <a:rPr lang="en-US" altLang="ko-KR" sz="1600" dirty="0" smtClean="0">
                <a:ea typeface="Gulim" panose="020B0600000101010101" pitchFamily="50" charset="-127"/>
              </a:rPr>
              <a:t>indicate the source address of the Reactive P2P discovery message. </a:t>
            </a:r>
            <a:r>
              <a:rPr lang="en-US" altLang="ko-KR" sz="1600" dirty="0">
                <a:ea typeface="Gulim" panose="020B0600000101010101" pitchFamily="50" charset="-127"/>
              </a:rPr>
              <a:t>Extended </a:t>
            </a:r>
            <a:r>
              <a:rPr lang="en-US" altLang="ko-KR" sz="1600" dirty="0" smtClean="0">
                <a:ea typeface="Gulim" panose="020B0600000101010101" pitchFamily="50" charset="-127"/>
              </a:rPr>
              <a:t>addressing </a:t>
            </a:r>
            <a:r>
              <a:rPr lang="en-US" altLang="ko-KR" sz="1600" dirty="0">
                <a:ea typeface="Gulim" panose="020B0600000101010101" pitchFamily="50" charset="-127"/>
              </a:rPr>
              <a:t>must be used if Inter-PAN communication is </a:t>
            </a:r>
            <a:r>
              <a:rPr lang="en-US" altLang="ko-KR" sz="1600" dirty="0" smtClean="0">
                <a:ea typeface="Gulim" panose="020B0600000101010101" pitchFamily="50" charset="-127"/>
              </a:rPr>
              <a:t>enabled </a:t>
            </a:r>
            <a:endParaRPr lang="en-US" altLang="ko-KR" sz="1600" dirty="0">
              <a:ea typeface="Gulim" panose="020B0600000101010101" pitchFamily="50" charset="-127"/>
            </a:endParaRPr>
          </a:p>
          <a:p>
            <a:r>
              <a:rPr lang="en-US" altLang="ko-KR" sz="1800" u="sng" dirty="0" smtClean="0"/>
              <a:t>Descriptor</a:t>
            </a:r>
            <a:endParaRPr lang="en-US" altLang="ko-KR" sz="1800" u="sng" dirty="0"/>
          </a:p>
          <a:p>
            <a:pPr lvl="1"/>
            <a:r>
              <a:rPr lang="en-US" altLang="ko-KR" sz="1600" b="1" dirty="0" smtClean="0"/>
              <a:t>Direct </a:t>
            </a:r>
            <a:r>
              <a:rPr lang="en-US" altLang="ko-KR" sz="1600" b="1" dirty="0"/>
              <a:t>response</a:t>
            </a:r>
            <a:r>
              <a:rPr lang="en-US" altLang="ko-KR" sz="1600" dirty="0"/>
              <a:t>: if set to 1, any intermediate device that has destination route information directly </a:t>
            </a:r>
            <a:r>
              <a:rPr lang="en-US" altLang="ko-KR" sz="1600" dirty="0" smtClean="0"/>
              <a:t>respond </a:t>
            </a:r>
            <a:r>
              <a:rPr lang="en-US" altLang="ko-KR" sz="1600" dirty="0"/>
              <a:t>(Reactive P2P-RP) to the originator node. </a:t>
            </a:r>
          </a:p>
          <a:p>
            <a:pPr lvl="1"/>
            <a:r>
              <a:rPr lang="en-US" altLang="ko-KR" sz="1600" b="1" dirty="0" smtClean="0"/>
              <a:t>Multi-channel </a:t>
            </a:r>
            <a:r>
              <a:rPr lang="en-US" altLang="ko-KR" sz="1600" b="1" dirty="0"/>
              <a:t>operation</a:t>
            </a:r>
            <a:r>
              <a:rPr lang="en-US" altLang="ko-KR" sz="1600" dirty="0"/>
              <a:t>: indicates if multiple channels and multiple PANs are used in the L2R network </a:t>
            </a:r>
            <a:r>
              <a:rPr lang="en-US" altLang="ko-KR" sz="1600" u="sng" dirty="0"/>
              <a:t>(TMCTP operation</a:t>
            </a:r>
            <a:r>
              <a:rPr lang="en-US" altLang="ko-KR" sz="1600" u="sng" dirty="0" smtClean="0"/>
              <a:t>)</a:t>
            </a:r>
            <a:r>
              <a:rPr lang="en-US" altLang="ko-KR" sz="1600" dirty="0" smtClean="0"/>
              <a:t>. </a:t>
            </a:r>
            <a:endParaRPr lang="en-US" altLang="ko-KR" sz="1600" dirty="0" smtClean="0"/>
          </a:p>
          <a:p>
            <a:pPr lvl="1"/>
            <a:r>
              <a:rPr lang="en-US" altLang="ko-KR" sz="1600" b="1" dirty="0"/>
              <a:t>Destination address mode</a:t>
            </a:r>
          </a:p>
          <a:p>
            <a:pPr lvl="1"/>
            <a:r>
              <a:rPr lang="en-US" altLang="ko-KR" sz="1600" b="1" dirty="0"/>
              <a:t>Source address mode</a:t>
            </a:r>
            <a:endParaRPr lang="en-US" altLang="ko-KR" sz="1600" b="1"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22</a:t>
            </a:fld>
            <a:endParaRPr lang="en-US" altLang="en-US"/>
          </a:p>
        </p:txBody>
      </p:sp>
    </p:spTree>
    <p:extLst>
      <p:ext uri="{BB962C8B-B14F-4D97-AF65-F5344CB8AC3E}">
        <p14:creationId xmlns:p14="http://schemas.microsoft.com/office/powerpoint/2010/main" val="18975491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b="1" dirty="0">
                <a:solidFill>
                  <a:schemeClr val="tx1"/>
                </a:solidFill>
                <a:ea typeface="Gulim" panose="020B0600000101010101" pitchFamily="50" charset="-127"/>
              </a:rPr>
              <a:t>Reactive P2P IE </a:t>
            </a:r>
            <a:r>
              <a:rPr lang="en-US" b="1" dirty="0">
                <a:solidFill>
                  <a:schemeClr val="tx1"/>
                </a:solidFill>
              </a:rPr>
              <a:t>– Description (2)</a:t>
            </a:r>
            <a:endParaRPr lang="en-US" dirty="0">
              <a:solidFill>
                <a:schemeClr val="tx1"/>
              </a:solidFill>
            </a:endParaRPr>
          </a:p>
        </p:txBody>
      </p:sp>
      <p:sp>
        <p:nvSpPr>
          <p:cNvPr id="3" name="Content Placeholder 2"/>
          <p:cNvSpPr>
            <a:spLocks noGrp="1"/>
          </p:cNvSpPr>
          <p:nvPr>
            <p:ph idx="1"/>
          </p:nvPr>
        </p:nvSpPr>
        <p:spPr/>
        <p:txBody>
          <a:bodyPr/>
          <a:lstStyle/>
          <a:p>
            <a:pPr marL="342900" lvl="1" indent="-342900">
              <a:buFontTx/>
              <a:buChar char="•"/>
            </a:pPr>
            <a:r>
              <a:rPr lang="en-US" altLang="ko-KR" sz="1800" b="1" i="1" dirty="0"/>
              <a:t>Allocated channel number</a:t>
            </a:r>
            <a:r>
              <a:rPr lang="en-US" altLang="ko-KR" sz="1600" b="1" dirty="0">
                <a:ea typeface="Gulim" panose="020B0600000101010101" pitchFamily="50" charset="-127"/>
              </a:rPr>
              <a:t>:</a:t>
            </a:r>
            <a:r>
              <a:rPr lang="en-US" altLang="ko-KR" sz="1600" dirty="0"/>
              <a:t> </a:t>
            </a:r>
            <a:r>
              <a:rPr lang="en-US" altLang="ko-KR" sz="1600" dirty="0" smtClean="0"/>
              <a:t>present only if Inter-PAN communication is enabled. </a:t>
            </a:r>
            <a:r>
              <a:rPr lang="en-US" altLang="ko-KR" sz="1400" b="1" dirty="0">
                <a:uFill>
                  <a:solidFill>
                    <a:srgbClr val="0070C0"/>
                  </a:solidFill>
                </a:uFill>
              </a:rPr>
              <a:t>Indicates the channel that is the Parent or Assigned channel of the each device (source, forwarder) which is not currently operating. </a:t>
            </a:r>
            <a:endParaRPr lang="en-US" altLang="ko-KR" sz="1400" b="1" dirty="0" smtClean="0">
              <a:uFill>
                <a:solidFill>
                  <a:srgbClr val="0070C0"/>
                </a:solidFill>
              </a:uFill>
            </a:endParaRPr>
          </a:p>
          <a:p>
            <a:pPr marL="342900" lvl="1" indent="-342900">
              <a:buFontTx/>
              <a:buChar char="•"/>
            </a:pPr>
            <a:r>
              <a:rPr lang="en-US" altLang="ko-KR" sz="1800" b="1" i="1" dirty="0" smtClean="0"/>
              <a:t>HOP </a:t>
            </a:r>
            <a:r>
              <a:rPr lang="en-US" altLang="ko-KR" sz="1800" b="1" i="1" dirty="0"/>
              <a:t>Count</a:t>
            </a:r>
            <a:r>
              <a:rPr lang="en-US" altLang="ko-KR" sz="1800" b="1" dirty="0">
                <a:ea typeface="Gulim" panose="020B0600000101010101" pitchFamily="50" charset="-127"/>
              </a:rPr>
              <a:t>:</a:t>
            </a:r>
            <a:r>
              <a:rPr lang="en-US" altLang="ko-KR" sz="1800" b="1" i="1" dirty="0"/>
              <a:t> </a:t>
            </a:r>
            <a:r>
              <a:rPr lang="en-US" altLang="ko-KR" sz="1800" dirty="0"/>
              <a:t>the number of hops from the source node</a:t>
            </a:r>
            <a:endParaRPr lang="ko-KR" altLang="ko-KR" sz="1800" dirty="0"/>
          </a:p>
          <a:p>
            <a:r>
              <a:rPr lang="en-US" altLang="ko-KR" sz="1800" b="1" i="1" dirty="0"/>
              <a:t>TTL</a:t>
            </a:r>
            <a:r>
              <a:rPr lang="en-US" altLang="ko-KR" sz="1800" b="1" dirty="0">
                <a:ea typeface="Gulim" panose="020B0600000101010101" pitchFamily="50" charset="-127"/>
              </a:rPr>
              <a:t>:</a:t>
            </a:r>
            <a:r>
              <a:rPr lang="en-US" altLang="ko-KR" sz="1800" b="1" i="1" dirty="0"/>
              <a:t> </a:t>
            </a:r>
            <a:r>
              <a:rPr lang="en-US" altLang="ko-KR" sz="1800" dirty="0" smtClean="0"/>
              <a:t>Remaining number of transmissions allowed. Decreased at each hop. If 0, the packet shall not be forwarded</a:t>
            </a:r>
            <a:endParaRPr lang="ko-KR" altLang="ko-KR" sz="1800" dirty="0">
              <a:solidFill>
                <a:srgbClr val="0070C0"/>
              </a:solidFill>
            </a:endParaRPr>
          </a:p>
          <a:p>
            <a:r>
              <a:rPr lang="en-US" altLang="ko-KR" sz="1800" b="1" i="1" dirty="0"/>
              <a:t>Sequence number</a:t>
            </a:r>
            <a:r>
              <a:rPr lang="en-US" altLang="ko-KR" sz="1800" b="1" dirty="0">
                <a:ea typeface="Gulim" panose="020B0600000101010101" pitchFamily="50" charset="-127"/>
              </a:rPr>
              <a:t>:</a:t>
            </a:r>
            <a:r>
              <a:rPr lang="en-US" altLang="ko-KR" sz="1800" b="1" i="1" dirty="0"/>
              <a:t> </a:t>
            </a:r>
            <a:r>
              <a:rPr lang="en-US" altLang="ko-KR" sz="1800" dirty="0"/>
              <a:t>indicates the sequence number of reactive P2P message that is utilized to avoid loop.</a:t>
            </a:r>
            <a:endParaRPr lang="ko-KR" altLang="ko-KR" sz="1800" dirty="0"/>
          </a:p>
          <a:p>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23</a:t>
            </a:fld>
            <a:endParaRPr lang="en-US" altLang="en-US"/>
          </a:p>
        </p:txBody>
      </p:sp>
    </p:spTree>
    <p:extLst>
      <p:ext uri="{BB962C8B-B14F-4D97-AF65-F5344CB8AC3E}">
        <p14:creationId xmlns:p14="http://schemas.microsoft.com/office/powerpoint/2010/main" val="4506739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b="1" dirty="0">
                <a:solidFill>
                  <a:schemeClr val="tx1"/>
                </a:solidFill>
                <a:ea typeface="Gulim" panose="020B0600000101010101" pitchFamily="50" charset="-127"/>
              </a:rPr>
              <a:t>Reactive P2P-RP </a:t>
            </a:r>
            <a:r>
              <a:rPr lang="en-US" altLang="ko-KR" b="1" dirty="0" smtClean="0">
                <a:solidFill>
                  <a:schemeClr val="tx1"/>
                </a:solidFill>
                <a:ea typeface="Gulim" panose="020B0600000101010101" pitchFamily="50" charset="-127"/>
              </a:rPr>
              <a:t>IE (</a:t>
            </a:r>
            <a:r>
              <a:rPr lang="en-US" altLang="ko-KR" b="1" dirty="0">
                <a:solidFill>
                  <a:schemeClr val="tx1"/>
                </a:solidFill>
                <a:ea typeface="Gulim" panose="020B0600000101010101" pitchFamily="50" charset="-127"/>
              </a:rPr>
              <a:t>PREQ-RP)</a:t>
            </a:r>
            <a:endParaRPr lang="en-US" dirty="0">
              <a:solidFill>
                <a:schemeClr val="tx1"/>
              </a:solidFill>
            </a:endParaRPr>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24</a:t>
            </a:fld>
            <a:endParaRPr lang="en-US" altLang="en-US"/>
          </a:p>
        </p:txBody>
      </p:sp>
      <p:cxnSp>
        <p:nvCxnSpPr>
          <p:cNvPr id="7" name="직선 연결선 8"/>
          <p:cNvCxnSpPr>
            <a:cxnSpLocks noChangeShapeType="1"/>
          </p:cNvCxnSpPr>
          <p:nvPr/>
        </p:nvCxnSpPr>
        <p:spPr bwMode="auto">
          <a:xfrm flipH="1">
            <a:off x="827584" y="3212976"/>
            <a:ext cx="2376264" cy="792088"/>
          </a:xfrm>
          <a:prstGeom prst="line">
            <a:avLst/>
          </a:prstGeom>
          <a:noFill/>
          <a:ln w="28575" algn="ctr">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cxnSp>
      <p:cxnSp>
        <p:nvCxnSpPr>
          <p:cNvPr id="8" name="직선 연결선 10"/>
          <p:cNvCxnSpPr>
            <a:cxnSpLocks noChangeShapeType="1"/>
          </p:cNvCxnSpPr>
          <p:nvPr/>
        </p:nvCxnSpPr>
        <p:spPr bwMode="auto">
          <a:xfrm>
            <a:off x="4211960" y="3212976"/>
            <a:ext cx="1224136" cy="792088"/>
          </a:xfrm>
          <a:prstGeom prst="line">
            <a:avLst/>
          </a:prstGeom>
          <a:noFill/>
          <a:ln w="28575" algn="ctr">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cxnSp>
      <p:graphicFrame>
        <p:nvGraphicFramePr>
          <p:cNvPr id="9" name="표 2"/>
          <p:cNvGraphicFramePr>
            <a:graphicFrameLocks noGrp="1"/>
          </p:cNvGraphicFramePr>
          <p:nvPr>
            <p:extLst>
              <p:ext uri="{D42A27DB-BD31-4B8C-83A1-F6EECF244321}">
                <p14:modId xmlns:p14="http://schemas.microsoft.com/office/powerpoint/2010/main" val="370880031"/>
              </p:ext>
            </p:extLst>
          </p:nvPr>
        </p:nvGraphicFramePr>
        <p:xfrm>
          <a:off x="827582" y="2132856"/>
          <a:ext cx="8064899" cy="1062954"/>
        </p:xfrm>
        <a:graphic>
          <a:graphicData uri="http://schemas.openxmlformats.org/drawingml/2006/table">
            <a:tbl>
              <a:tblPr/>
              <a:tblGrid>
                <a:gridCol w="739188"/>
                <a:gridCol w="867376"/>
                <a:gridCol w="954116"/>
                <a:gridCol w="869247"/>
                <a:gridCol w="1426145"/>
                <a:gridCol w="1426145"/>
                <a:gridCol w="1782682"/>
              </a:tblGrid>
              <a:tr h="287338">
                <a:tc>
                  <a:txBody>
                    <a:bodyPr/>
                    <a:lstStyle/>
                    <a:p>
                      <a:r>
                        <a:rPr lang="en-US" sz="1400" b="0" dirty="0" smtClean="0">
                          <a:solidFill>
                            <a:sysClr val="windowText" lastClr="000000"/>
                          </a:solidFill>
                          <a:latin typeface="+mj-lt"/>
                        </a:rPr>
                        <a:t>Bits: 0-7</a:t>
                      </a:r>
                      <a:endParaRPr lang="en-US" sz="1400" b="0" dirty="0">
                        <a:solidFill>
                          <a:sysClr val="windowText" lastClr="000000"/>
                        </a:solidFill>
                        <a:latin typeface="+mj-lt"/>
                      </a:endParaRPr>
                    </a:p>
                  </a:txBody>
                  <a:tcPr>
                    <a:lnL w="21590"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400" b="0" dirty="0" smtClean="0">
                          <a:solidFill>
                            <a:sysClr val="windowText" lastClr="000000"/>
                          </a:solidFill>
                          <a:latin typeface="+mj-lt"/>
                        </a:rPr>
                        <a:t>8-14</a:t>
                      </a:r>
                      <a:endParaRPr lang="en-US" sz="1400" b="0" dirty="0">
                        <a:solidFill>
                          <a:sysClr val="windowText" lastClr="000000"/>
                        </a:solidFill>
                        <a:latin typeface="+mj-lt"/>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400" b="0" dirty="0" smtClean="0">
                          <a:solidFill>
                            <a:sysClr val="windowText" lastClr="000000"/>
                          </a:solidFill>
                          <a:latin typeface="+mj-lt"/>
                        </a:rPr>
                        <a:t>15</a:t>
                      </a:r>
                      <a:endParaRPr lang="en-US" sz="1400" b="0" dirty="0">
                        <a:solidFill>
                          <a:sysClr val="windowText" lastClr="000000"/>
                        </a:solidFill>
                        <a:latin typeface="+mj-lt"/>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1</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Octets: 2/8</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2/8</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0/1</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r>
              <a:tr h="542925">
                <a:tc>
                  <a:txBody>
                    <a:bodyPr/>
                    <a:lstStyle/>
                    <a:p>
                      <a:r>
                        <a:rPr lang="en-US" sz="1400" b="0" dirty="0" smtClean="0">
                          <a:solidFill>
                            <a:sysClr val="windowText" lastClr="000000"/>
                          </a:solidFill>
                          <a:latin typeface="+mj-lt"/>
                        </a:rPr>
                        <a:t>Length</a:t>
                      </a:r>
                      <a:endParaRPr lang="en-US" sz="1400" b="0" dirty="0">
                        <a:solidFill>
                          <a:sysClr val="windowText" lastClr="000000"/>
                        </a:solidFill>
                        <a:latin typeface="+mj-lt"/>
                      </a:endParaRPr>
                    </a:p>
                  </a:txBody>
                  <a:tcPr>
                    <a:lnL w="21590"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400" b="0" dirty="0" smtClean="0">
                          <a:solidFill>
                            <a:sysClr val="windowText" lastClr="000000"/>
                          </a:solidFill>
                          <a:latin typeface="+mj-lt"/>
                        </a:rPr>
                        <a:t>Sub-ID</a:t>
                      </a:r>
                      <a:endParaRPr lang="en-US" sz="1400" b="0" dirty="0">
                        <a:solidFill>
                          <a:sysClr val="windowText" lastClr="000000"/>
                        </a:solidFill>
                        <a:latin typeface="+mj-lt"/>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400" b="0" dirty="0" smtClean="0">
                          <a:solidFill>
                            <a:sysClr val="windowText" lastClr="000000"/>
                          </a:solidFill>
                          <a:latin typeface="+mj-lt"/>
                        </a:rPr>
                        <a:t>Type = 0</a:t>
                      </a:r>
                      <a:endParaRPr lang="en-US" sz="1400" b="0" dirty="0">
                        <a:solidFill>
                          <a:sysClr val="windowText" lastClr="000000"/>
                        </a:solidFill>
                        <a:latin typeface="+mj-lt"/>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Descriptor</a:t>
                      </a:r>
                      <a:endParaRPr kumimoji="0" lang="en-US" altLang="ko-KR" sz="1400" b="0" i="0" u="none" strike="noStrike" cap="none" normalizeH="0" baseline="0" dirty="0" smtClean="0">
                        <a:ln>
                          <a:noFill/>
                        </a:ln>
                        <a:solidFill>
                          <a:srgbClr val="000000"/>
                        </a:solidFill>
                        <a:effectLst/>
                        <a:latin typeface="+mj-lt"/>
                        <a:ea typeface="Gulim" pitchFamily="34" charset="-127"/>
                      </a:endParaRP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Source</a:t>
                      </a:r>
                    </a:p>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address</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Destination address</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Allocated Channel number</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10" name="표 6"/>
          <p:cNvGraphicFramePr>
            <a:graphicFrameLocks noGrp="1"/>
          </p:cNvGraphicFramePr>
          <p:nvPr>
            <p:extLst>
              <p:ext uri="{D42A27DB-BD31-4B8C-83A1-F6EECF244321}">
                <p14:modId xmlns:p14="http://schemas.microsoft.com/office/powerpoint/2010/main" val="1773497789"/>
              </p:ext>
            </p:extLst>
          </p:nvPr>
        </p:nvGraphicFramePr>
        <p:xfrm>
          <a:off x="827584" y="4005064"/>
          <a:ext cx="4608513" cy="822960"/>
        </p:xfrm>
        <a:graphic>
          <a:graphicData uri="http://schemas.openxmlformats.org/drawingml/2006/table">
            <a:tbl>
              <a:tblPr firstRow="1" bandRow="1">
                <a:tableStyleId>{F5AB1C69-6EDB-4FF4-983F-18BD219EF322}</a:tableStyleId>
              </a:tblPr>
              <a:tblGrid>
                <a:gridCol w="1372239"/>
                <a:gridCol w="1078758"/>
                <a:gridCol w="1078758"/>
                <a:gridCol w="1078758"/>
              </a:tblGrid>
              <a:tr h="285120">
                <a:tc>
                  <a:txBody>
                    <a:bodyPr/>
                    <a:lstStyle/>
                    <a:p>
                      <a:r>
                        <a:rPr lang="en-US" sz="1400" b="0" dirty="0" smtClean="0">
                          <a:solidFill>
                            <a:sysClr val="windowText" lastClr="000000"/>
                          </a:solidFill>
                        </a:rPr>
                        <a:t>Bit:  0</a:t>
                      </a:r>
                      <a:endParaRPr 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1</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2</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ysClr val="windowText" lastClr="000000"/>
                          </a:solidFill>
                        </a:rPr>
                        <a:t>3-7</a:t>
                      </a:r>
                      <a:endParaRPr 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altLang="ko-KR" sz="1400" b="0" dirty="0" smtClean="0">
                          <a:solidFill>
                            <a:sysClr val="windowText" lastClr="000000"/>
                          </a:solidFill>
                        </a:rPr>
                        <a:t>Inter</a:t>
                      </a:r>
                      <a:r>
                        <a:rPr lang="en-US" altLang="ko-KR" sz="1400" b="0" baseline="0" dirty="0" smtClean="0">
                          <a:solidFill>
                            <a:sysClr val="windowText" lastClr="000000"/>
                          </a:solidFill>
                        </a:rPr>
                        <a:t> PAN Communication</a:t>
                      </a:r>
                      <a:endParaRPr lang="en-US" sz="1400" b="0" strike="noStrike"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Destination address mode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200" b="0" dirty="0" smtClean="0">
                          <a:solidFill>
                            <a:sysClr val="windowText" lastClr="000000"/>
                          </a:solidFill>
                        </a:rPr>
                        <a:t>Source address mode</a:t>
                      </a:r>
                      <a:endParaRPr lang="en-US" altLang="ko-KR" sz="1200" b="0" dirty="0" smtClean="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400" b="0" baseline="0" dirty="0" smtClean="0">
                          <a:solidFill>
                            <a:sysClr val="windowText" lastClr="000000"/>
                          </a:solidFill>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293717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b="1" dirty="0">
                <a:solidFill>
                  <a:schemeClr val="tx1"/>
                </a:solidFill>
                <a:ea typeface="Gulim" panose="020B0600000101010101" pitchFamily="50" charset="-127"/>
              </a:rPr>
              <a:t>Reactive </a:t>
            </a:r>
            <a:r>
              <a:rPr lang="en-US" altLang="ko-KR" b="1" dirty="0" smtClean="0">
                <a:solidFill>
                  <a:schemeClr val="tx1"/>
                </a:solidFill>
                <a:ea typeface="Gulim" panose="020B0600000101010101" pitchFamily="50" charset="-127"/>
              </a:rPr>
              <a:t>P2P-RP </a:t>
            </a:r>
            <a:r>
              <a:rPr lang="en-US" altLang="ko-KR" b="1" dirty="0">
                <a:solidFill>
                  <a:schemeClr val="tx1"/>
                </a:solidFill>
                <a:ea typeface="Gulim" panose="020B0600000101010101" pitchFamily="50" charset="-127"/>
              </a:rPr>
              <a:t>IE </a:t>
            </a:r>
            <a:r>
              <a:rPr lang="en-US" b="1" dirty="0">
                <a:solidFill>
                  <a:schemeClr val="tx1"/>
                </a:solidFill>
              </a:rPr>
              <a:t>– Description (1)</a:t>
            </a:r>
            <a:endParaRPr lang="en-US" dirty="0">
              <a:solidFill>
                <a:schemeClr val="tx1"/>
              </a:solidFill>
            </a:endParaRPr>
          </a:p>
        </p:txBody>
      </p:sp>
      <p:sp>
        <p:nvSpPr>
          <p:cNvPr id="3" name="Content Placeholder 2"/>
          <p:cNvSpPr>
            <a:spLocks noGrp="1"/>
          </p:cNvSpPr>
          <p:nvPr>
            <p:ph idx="1"/>
          </p:nvPr>
        </p:nvSpPr>
        <p:spPr/>
        <p:txBody>
          <a:bodyPr/>
          <a:lstStyle/>
          <a:p>
            <a:r>
              <a:rPr lang="en-US" altLang="ko-KR" sz="1800" b="1" i="1" dirty="0" smtClean="0"/>
              <a:t>Descriptor</a:t>
            </a:r>
            <a:endParaRPr lang="en-US" altLang="ko-KR" sz="1800" b="1" i="1" dirty="0"/>
          </a:p>
          <a:p>
            <a:pPr lvl="1"/>
            <a:r>
              <a:rPr lang="en-US" altLang="ko-KR" sz="1400" b="1" dirty="0"/>
              <a:t>Inter-PAN communication</a:t>
            </a:r>
            <a:r>
              <a:rPr lang="en-US" altLang="ko-KR" sz="1400" dirty="0"/>
              <a:t>: if set to 1, </a:t>
            </a:r>
            <a:r>
              <a:rPr lang="en-US" altLang="ko-KR" sz="1400" dirty="0" smtClean="0"/>
              <a:t>the routing is be done across several </a:t>
            </a:r>
            <a:r>
              <a:rPr lang="en-US" altLang="ko-KR" sz="1400" dirty="0" smtClean="0"/>
              <a:t>PANs</a:t>
            </a:r>
          </a:p>
          <a:p>
            <a:pPr lvl="1"/>
            <a:r>
              <a:rPr lang="en-US" altLang="ko-KR" sz="1400" b="1" dirty="0"/>
              <a:t>Destination address mode</a:t>
            </a:r>
          </a:p>
          <a:p>
            <a:pPr lvl="1"/>
            <a:r>
              <a:rPr lang="en-US" altLang="ko-KR" sz="1400" b="1" dirty="0"/>
              <a:t>Source address </a:t>
            </a:r>
            <a:r>
              <a:rPr lang="en-US" altLang="ko-KR" sz="1400" b="1" dirty="0" smtClean="0"/>
              <a:t>mode</a:t>
            </a:r>
            <a:endParaRPr lang="en-US" altLang="ko-KR" sz="1400" dirty="0"/>
          </a:p>
          <a:p>
            <a:r>
              <a:rPr lang="en-US" altLang="ko-KR" sz="1800" b="1" i="1" dirty="0"/>
              <a:t>Destination address</a:t>
            </a:r>
            <a:r>
              <a:rPr lang="en-US" altLang="ko-KR" sz="1800" b="1" i="1" dirty="0">
                <a:ea typeface="Gulim" panose="020B0600000101010101" pitchFamily="50" charset="-127"/>
              </a:rPr>
              <a:t> </a:t>
            </a:r>
            <a:r>
              <a:rPr lang="en-US" altLang="ko-KR" sz="1800" b="1" dirty="0">
                <a:ea typeface="Gulim" panose="020B0600000101010101" pitchFamily="50" charset="-127"/>
              </a:rPr>
              <a:t>:</a:t>
            </a:r>
            <a:r>
              <a:rPr lang="en-US" altLang="ko-KR" sz="1800" i="1" dirty="0">
                <a:ea typeface="Gulim" panose="020B0600000101010101" pitchFamily="50" charset="-127"/>
              </a:rPr>
              <a:t> </a:t>
            </a:r>
            <a:r>
              <a:rPr lang="en-US" altLang="ko-KR" sz="1800" dirty="0">
                <a:ea typeface="Gulim" panose="020B0600000101010101" pitchFamily="50" charset="-127"/>
              </a:rPr>
              <a:t>indicate the destination address that the source node want to find. Extended addressing must be used if Inter-PAN communication is enabled</a:t>
            </a:r>
            <a:endParaRPr lang="ko-KR" altLang="ko-KR" sz="1800" dirty="0"/>
          </a:p>
          <a:p>
            <a:r>
              <a:rPr lang="en-US" altLang="ko-KR" sz="1800" b="1" i="1" dirty="0">
                <a:ea typeface="Gulim" panose="020B0600000101010101" pitchFamily="50" charset="-127"/>
              </a:rPr>
              <a:t>Source address </a:t>
            </a:r>
            <a:r>
              <a:rPr lang="en-US" altLang="ko-KR" sz="1800" b="1" dirty="0">
                <a:ea typeface="Gulim" panose="020B0600000101010101" pitchFamily="50" charset="-127"/>
              </a:rPr>
              <a:t>:</a:t>
            </a:r>
            <a:r>
              <a:rPr lang="en-US" altLang="ko-KR" sz="1800" b="1" i="1" dirty="0">
                <a:ea typeface="Gulim" panose="020B0600000101010101" pitchFamily="50" charset="-127"/>
              </a:rPr>
              <a:t> </a:t>
            </a:r>
            <a:r>
              <a:rPr lang="en-US" altLang="ko-KR" sz="1800" dirty="0">
                <a:ea typeface="Gulim" panose="020B0600000101010101" pitchFamily="50" charset="-127"/>
              </a:rPr>
              <a:t>indicate the source address of the Reactive P2P discovery message. Extended addressing must be used if Inter-PAN communication is enabled </a:t>
            </a:r>
            <a:endParaRPr lang="en-US" altLang="ko-KR" sz="1800" dirty="0" smtClean="0">
              <a:ea typeface="Gulim" panose="020B0600000101010101" pitchFamily="50" charset="-127"/>
            </a:endParaRPr>
          </a:p>
          <a:p>
            <a:r>
              <a:rPr lang="en-US" altLang="ko-KR" sz="1800" b="1" i="1" dirty="0"/>
              <a:t>Allocated channel </a:t>
            </a:r>
            <a:r>
              <a:rPr lang="en-US" altLang="ko-KR" sz="1800" b="1" i="1" dirty="0" smtClean="0"/>
              <a:t>number</a:t>
            </a:r>
            <a:r>
              <a:rPr lang="en-US" altLang="ko-KR" sz="1800" dirty="0" smtClean="0"/>
              <a:t>: present only if Inter-PAN communication is enabled</a:t>
            </a:r>
            <a:endParaRPr lang="en-US" altLang="ko-KR" sz="1800" dirty="0">
              <a:ea typeface="Gulim" panose="020B0600000101010101" pitchFamily="50" charset="-127"/>
            </a:endParaRPr>
          </a:p>
          <a:p>
            <a:pPr marL="0" indent="0">
              <a:buNone/>
            </a:pPr>
            <a:endParaRPr lang="en-US" altLang="ko-KR" sz="1800" u="sng" dirty="0"/>
          </a:p>
          <a:p>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25</a:t>
            </a:fld>
            <a:endParaRPr lang="en-US" altLang="en-US"/>
          </a:p>
        </p:txBody>
      </p:sp>
    </p:spTree>
    <p:extLst>
      <p:ext uri="{BB962C8B-B14F-4D97-AF65-F5344CB8AC3E}">
        <p14:creationId xmlns:p14="http://schemas.microsoft.com/office/powerpoint/2010/main" val="19385430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79512" y="1255316"/>
            <a:ext cx="8779875" cy="1529650"/>
          </a:xfrm>
          <a:prstGeom prst="rect">
            <a:avLst/>
          </a:prstGeom>
          <a:noFill/>
        </p:spPr>
        <p:txBody>
          <a:bodyPr wrap="square" rtlCol="0">
            <a:spAutoFit/>
          </a:bodyPr>
          <a:lstStyle/>
          <a:p>
            <a:pPr eaLnBrk="1" hangingPunct="1">
              <a:spcBef>
                <a:spcPct val="20000"/>
              </a:spcBef>
              <a:spcAft>
                <a:spcPts val="600"/>
              </a:spcAft>
            </a:pPr>
            <a:r>
              <a:rPr lang="en-US" sz="1400" dirty="0" smtClean="0">
                <a:latin typeface="+mj-lt"/>
              </a:rPr>
              <a:t>The L2R Routing IE is added to a data frame to enable its routing. A device looks at the destination address therein and finds the appropriate next hop based on its neighbor/routing table when source routing is not used</a:t>
            </a:r>
            <a:endParaRPr lang="en-US" sz="1400" b="1" i="1" dirty="0">
              <a:latin typeface="+mj-lt"/>
            </a:endParaRPr>
          </a:p>
          <a:p>
            <a:pPr marL="342900" indent="-342900" eaLnBrk="1" hangingPunct="1">
              <a:spcBef>
                <a:spcPct val="20000"/>
              </a:spcBef>
              <a:spcAft>
                <a:spcPts val="600"/>
              </a:spcAft>
              <a:buFont typeface="Arial" charset="0"/>
              <a:buChar char="•"/>
            </a:pPr>
            <a:endParaRPr lang="en-US" sz="1400" b="1" i="1" dirty="0" smtClean="0">
              <a:latin typeface="+mj-lt"/>
            </a:endParaRPr>
          </a:p>
          <a:p>
            <a:pPr marL="342900" indent="-342900" eaLnBrk="1" hangingPunct="1">
              <a:spcBef>
                <a:spcPct val="20000"/>
              </a:spcBef>
              <a:spcAft>
                <a:spcPts val="600"/>
              </a:spcAft>
              <a:buFont typeface="Arial" charset="0"/>
              <a:buChar char="•"/>
            </a:pPr>
            <a:endParaRPr lang="en-US" sz="1400" b="1" i="1" dirty="0">
              <a:latin typeface="+mj-lt"/>
            </a:endParaRPr>
          </a:p>
          <a:p>
            <a:pPr marL="342900" indent="-342900" eaLnBrk="1" hangingPunct="1">
              <a:spcBef>
                <a:spcPct val="20000"/>
              </a:spcBef>
              <a:spcAft>
                <a:spcPts val="600"/>
              </a:spcAft>
              <a:buFont typeface="Arial" charset="0"/>
              <a:buChar char="•"/>
            </a:pPr>
            <a:endParaRPr lang="en-US" sz="1400" b="1" i="1" dirty="0" smtClean="0">
              <a:latin typeface="+mj-lt"/>
            </a:endParaRPr>
          </a:p>
        </p:txBody>
      </p:sp>
      <p:sp>
        <p:nvSpPr>
          <p:cNvPr id="2" name="Title 1"/>
          <p:cNvSpPr>
            <a:spLocks noGrp="1"/>
          </p:cNvSpPr>
          <p:nvPr>
            <p:ph type="title"/>
          </p:nvPr>
        </p:nvSpPr>
        <p:spPr/>
        <p:txBody>
          <a:bodyPr/>
          <a:lstStyle/>
          <a:p>
            <a:r>
              <a:rPr lang="en-US" dirty="0" smtClean="0"/>
              <a:t>L2R Routing IE</a:t>
            </a:r>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26</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062026531"/>
              </p:ext>
            </p:extLst>
          </p:nvPr>
        </p:nvGraphicFramePr>
        <p:xfrm>
          <a:off x="193514" y="1880240"/>
          <a:ext cx="8626959" cy="2148840"/>
        </p:xfrm>
        <a:graphic>
          <a:graphicData uri="http://schemas.openxmlformats.org/drawingml/2006/table">
            <a:tbl>
              <a:tblPr firstRow="1" bandRow="1">
                <a:tableStyleId>{F5AB1C69-6EDB-4FF4-983F-18BD219EF322}</a:tableStyleId>
              </a:tblPr>
              <a:tblGrid>
                <a:gridCol w="784718"/>
                <a:gridCol w="712931"/>
                <a:gridCol w="623815"/>
                <a:gridCol w="980280"/>
                <a:gridCol w="1060718"/>
                <a:gridCol w="1224136"/>
                <a:gridCol w="1152128"/>
                <a:gridCol w="1197069"/>
                <a:gridCol w="891164"/>
              </a:tblGrid>
              <a:tr h="285120">
                <a:tc>
                  <a:txBody>
                    <a:bodyPr/>
                    <a:lstStyle/>
                    <a:p>
                      <a:r>
                        <a:rPr lang="en-US" sz="1100" b="0" dirty="0" smtClean="0">
                          <a:solidFill>
                            <a:schemeClr val="tx1"/>
                          </a:solidFill>
                        </a:rPr>
                        <a:t>Bits: 0-10</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11-14</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15</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Octets:1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2/8</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Octets: 0/Variable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100" b="0" dirty="0" smtClean="0">
                          <a:solidFill>
                            <a:schemeClr val="tx1"/>
                          </a:solidFill>
                        </a:rPr>
                        <a:t>Length</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Sub-ID</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Type = 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Descriptor</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Entity </a:t>
                      </a:r>
                      <a:r>
                        <a:rPr lang="en-US" sz="1100" b="0" baseline="0" dirty="0" smtClean="0">
                          <a:solidFill>
                            <a:schemeClr val="tx1"/>
                          </a:solidFill>
                        </a:rPr>
                        <a:t>ID</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Bit 0: Tree root address mode</a:t>
                      </a:r>
                    </a:p>
                    <a:p>
                      <a:r>
                        <a:rPr lang="en-US" sz="1100" b="0" dirty="0" smtClean="0">
                          <a:solidFill>
                            <a:schemeClr val="tx1"/>
                          </a:solidFill>
                        </a:rPr>
                        <a:t>Bits</a:t>
                      </a:r>
                      <a:r>
                        <a:rPr lang="en-US" sz="1100" b="0" baseline="0" dirty="0" smtClean="0">
                          <a:solidFill>
                            <a:schemeClr val="tx1"/>
                          </a:solidFill>
                        </a:rPr>
                        <a:t> </a:t>
                      </a:r>
                      <a:r>
                        <a:rPr lang="en-US" sz="1100" b="0" dirty="0" smtClean="0">
                          <a:solidFill>
                            <a:schemeClr val="tx1"/>
                          </a:solidFill>
                        </a:rPr>
                        <a:t>1-7:</a:t>
                      </a:r>
                      <a:r>
                        <a:rPr lang="en-US" sz="1100" b="0" baseline="0" dirty="0" smtClean="0">
                          <a:solidFill>
                            <a:schemeClr val="tx1"/>
                          </a:solidFill>
                        </a:rPr>
                        <a:t> reserved</a:t>
                      </a:r>
                      <a:endParaRPr 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Tree Root address</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Addressing fields (original</a:t>
                      </a:r>
                      <a:r>
                        <a:rPr lang="en-US" sz="1100" b="0" baseline="0" dirty="0" smtClean="0">
                          <a:solidFill>
                            <a:schemeClr val="tx1"/>
                          </a:solidFill>
                        </a:rPr>
                        <a:t> source and final destination)</a:t>
                      </a:r>
                      <a:endParaRPr 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L2R sequence</a:t>
                      </a:r>
                      <a:r>
                        <a:rPr lang="en-US" sz="1100" b="0" baseline="0" dirty="0" smtClean="0">
                          <a:solidFill>
                            <a:schemeClr val="tx1"/>
                          </a:solidFill>
                        </a:rPr>
                        <a:t> number</a:t>
                      </a:r>
                      <a:endParaRPr lang="en-US" sz="1100" b="0" dirty="0" smtClean="0">
                        <a:solidFill>
                          <a:schemeClr val="tx1"/>
                        </a:solidFill>
                      </a:endParaRPr>
                    </a:p>
                    <a:p>
                      <a:endParaRPr 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100" b="0" dirty="0" smtClean="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100" b="0" dirty="0" smtClean="0">
                          <a:solidFill>
                            <a:schemeClr val="tx1"/>
                          </a:solidFill>
                        </a:rPr>
                        <a:t>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b="0" dirty="0" smtClean="0">
                          <a:solidFill>
                            <a:schemeClr val="tx1"/>
                          </a:solidFill>
                        </a:rPr>
                        <a:t>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a:t>
                      </a:r>
                      <a:r>
                        <a:rPr lang="en-US" sz="1100" b="0" baseline="0" dirty="0" smtClean="0">
                          <a:solidFill>
                            <a:schemeClr val="tx1"/>
                          </a:solidFill>
                        </a:rPr>
                        <a:t> - Variable</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100" b="0" dirty="0" smtClean="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100" b="0" dirty="0" smtClean="0">
                          <a:solidFill>
                            <a:schemeClr val="tx1"/>
                          </a:solidFill>
                        </a:rPr>
                        <a:t>TTL</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b="0" dirty="0" smtClean="0">
                          <a:solidFill>
                            <a:schemeClr val="tx1"/>
                          </a:solidFill>
                        </a:rPr>
                        <a:t>Number of retry</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Number of intermediate</a:t>
                      </a:r>
                      <a:r>
                        <a:rPr lang="en-US" sz="1100" b="0" baseline="0" dirty="0" smtClean="0">
                          <a:solidFill>
                            <a:schemeClr val="tx1"/>
                          </a:solidFill>
                        </a:rPr>
                        <a:t> addresses</a:t>
                      </a:r>
                      <a:endParaRPr 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Intermediate</a:t>
                      </a:r>
                      <a:r>
                        <a:rPr lang="en-US" sz="1100" b="0" baseline="0" dirty="0" smtClean="0">
                          <a:solidFill>
                            <a:schemeClr val="tx1"/>
                          </a:solidFill>
                        </a:rPr>
                        <a:t> addresses list</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748709463"/>
              </p:ext>
            </p:extLst>
          </p:nvPr>
        </p:nvGraphicFramePr>
        <p:xfrm>
          <a:off x="129477" y="5085184"/>
          <a:ext cx="7637951" cy="828040"/>
        </p:xfrm>
        <a:graphic>
          <a:graphicData uri="http://schemas.openxmlformats.org/drawingml/2006/table">
            <a:tbl>
              <a:tblPr firstRow="1" bandRow="1">
                <a:tableStyleId>{5940675A-B579-460E-94D1-54222C63F5DA}</a:tableStyleId>
              </a:tblPr>
              <a:tblGrid>
                <a:gridCol w="978092"/>
                <a:gridCol w="823128"/>
                <a:gridCol w="1197279"/>
                <a:gridCol w="1197279"/>
                <a:gridCol w="606785"/>
                <a:gridCol w="963182"/>
                <a:gridCol w="1080120"/>
                <a:gridCol w="792086"/>
              </a:tblGrid>
              <a:tr h="370840">
                <a:tc>
                  <a:txBody>
                    <a:bodyPr/>
                    <a:lstStyle/>
                    <a:p>
                      <a:r>
                        <a:rPr lang="en-US" sz="1200" dirty="0" smtClean="0">
                          <a:solidFill>
                            <a:schemeClr val="tx1"/>
                          </a:solidFill>
                        </a:rPr>
                        <a:t>Bits: 0</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1</a:t>
                      </a:r>
                      <a:endParaRPr lang="en-US" sz="1200" dirty="0">
                        <a:solidFill>
                          <a:schemeClr val="tx1"/>
                        </a:solidFill>
                      </a:endParaRPr>
                    </a:p>
                  </a:txBody>
                  <a:tcPr>
                    <a:solidFill>
                      <a:schemeClr val="bg1"/>
                    </a:solidFill>
                  </a:tcPr>
                </a:tc>
                <a:tc>
                  <a:txBody>
                    <a:bodyPr/>
                    <a:lstStyle/>
                    <a:p>
                      <a:pPr algn="ctr"/>
                      <a:r>
                        <a:rPr lang="en-US" sz="1200" dirty="0" smtClean="0">
                          <a:solidFill>
                            <a:schemeClr val="tx1"/>
                          </a:solidFill>
                        </a:rPr>
                        <a:t>2</a:t>
                      </a:r>
                      <a:endParaRPr lang="en-US" sz="1200" dirty="0">
                        <a:solidFill>
                          <a:schemeClr val="tx1"/>
                        </a:solidFill>
                      </a:endParaRPr>
                    </a:p>
                  </a:txBody>
                  <a:tcPr>
                    <a:solidFill>
                      <a:schemeClr val="bg1"/>
                    </a:solidFill>
                  </a:tcPr>
                </a:tc>
                <a:tc>
                  <a:txBody>
                    <a:bodyPr/>
                    <a:lstStyle/>
                    <a:p>
                      <a:pPr algn="ctr"/>
                      <a:r>
                        <a:rPr lang="en-US" sz="1200" dirty="0" smtClean="0">
                          <a:solidFill>
                            <a:schemeClr val="tx1"/>
                          </a:solidFill>
                        </a:rPr>
                        <a:t>3</a:t>
                      </a:r>
                      <a:endParaRPr lang="en-US" sz="1200" dirty="0">
                        <a:solidFill>
                          <a:schemeClr val="tx1"/>
                        </a:solidFill>
                      </a:endParaRPr>
                    </a:p>
                  </a:txBody>
                  <a:tcPr>
                    <a:solidFill>
                      <a:schemeClr val="bg1"/>
                    </a:solidFill>
                  </a:tcPr>
                </a:tc>
                <a:tc>
                  <a:txBody>
                    <a:bodyPr/>
                    <a:lstStyle/>
                    <a:p>
                      <a:pPr algn="ctr"/>
                      <a:r>
                        <a:rPr lang="en-US" sz="1200" dirty="0" smtClean="0">
                          <a:solidFill>
                            <a:srgbClr val="0070C0"/>
                          </a:solidFill>
                        </a:rPr>
                        <a:t>4</a:t>
                      </a:r>
                      <a:endParaRPr lang="en-US" sz="1200" dirty="0">
                        <a:solidFill>
                          <a:srgbClr val="0070C0"/>
                        </a:solidFill>
                      </a:endParaRPr>
                    </a:p>
                  </a:txBody>
                  <a:tcPr>
                    <a:solidFill>
                      <a:schemeClr val="bg1"/>
                    </a:solidFill>
                  </a:tcPr>
                </a:tc>
                <a:tc>
                  <a:txBody>
                    <a:bodyPr/>
                    <a:lstStyle/>
                    <a:p>
                      <a:pPr algn="ctr"/>
                      <a:r>
                        <a:rPr lang="en-US" sz="1200" dirty="0" smtClean="0">
                          <a:solidFill>
                            <a:srgbClr val="0070C0"/>
                          </a:solidFill>
                        </a:rPr>
                        <a:t>5</a:t>
                      </a:r>
                      <a:endParaRPr lang="en-US" sz="1200" dirty="0">
                        <a:solidFill>
                          <a:srgbClr val="0070C0"/>
                        </a:solidFill>
                      </a:endParaRPr>
                    </a:p>
                  </a:txBody>
                  <a:tcPr>
                    <a:solidFill>
                      <a:schemeClr val="bg1"/>
                    </a:solidFill>
                  </a:tcPr>
                </a:tc>
                <a:tc>
                  <a:txBody>
                    <a:bodyPr/>
                    <a:lstStyle/>
                    <a:p>
                      <a:pPr algn="ctr"/>
                      <a:r>
                        <a:rPr lang="en-US" sz="1200" dirty="0" smtClean="0">
                          <a:solidFill>
                            <a:schemeClr val="tx1"/>
                          </a:solidFill>
                        </a:rPr>
                        <a:t>6</a:t>
                      </a:r>
                      <a:endParaRPr lang="en-US" sz="1200" dirty="0">
                        <a:solidFill>
                          <a:schemeClr val="tx1"/>
                        </a:solidFill>
                      </a:endParaRPr>
                    </a:p>
                  </a:txBody>
                  <a:tcPr>
                    <a:solidFill>
                      <a:schemeClr val="bg1"/>
                    </a:solidFill>
                  </a:tcPr>
                </a:tc>
                <a:tc>
                  <a:txBody>
                    <a:bodyPr/>
                    <a:lstStyle/>
                    <a:p>
                      <a:pPr algn="ctr"/>
                      <a:r>
                        <a:rPr lang="en-US" sz="1200" dirty="0" smtClean="0">
                          <a:solidFill>
                            <a:schemeClr val="tx1"/>
                          </a:solidFill>
                        </a:rPr>
                        <a:t>7</a:t>
                      </a:r>
                      <a:endParaRPr lang="en-US" sz="1200" dirty="0">
                        <a:solidFill>
                          <a:schemeClr val="tx1"/>
                        </a:solidFill>
                      </a:endParaRPr>
                    </a:p>
                  </a:txBody>
                  <a:tcPr>
                    <a:solidFill>
                      <a:schemeClr val="bg1"/>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solidFill>
                            <a:schemeClr val="tx1"/>
                          </a:solidFill>
                        </a:rPr>
                        <a:t>Data aggregation</a:t>
                      </a:r>
                    </a:p>
                  </a:txBody>
                  <a:tcPr>
                    <a:solidFill>
                      <a:schemeClr val="bg1"/>
                    </a:solidFill>
                  </a:tcPr>
                </a:tc>
                <a:tc>
                  <a:txBody>
                    <a:bodyPr/>
                    <a:lstStyle/>
                    <a:p>
                      <a:r>
                        <a:rPr lang="en-US" sz="1200" b="0" dirty="0" smtClean="0">
                          <a:solidFill>
                            <a:schemeClr val="tx1"/>
                          </a:solidFill>
                        </a:rPr>
                        <a:t>Source routing</a:t>
                      </a:r>
                      <a:endParaRPr lang="en-US" sz="1200" b="0" dirty="0">
                        <a:solidFill>
                          <a:schemeClr val="tx1"/>
                        </a:solidFill>
                      </a:endParaRPr>
                    </a:p>
                  </a:txBody>
                  <a:tcPr>
                    <a:solidFill>
                      <a:schemeClr val="bg1"/>
                    </a:solidFill>
                  </a:tcPr>
                </a:tc>
                <a:tc>
                  <a:txBody>
                    <a:bodyPr/>
                    <a:lstStyle/>
                    <a:p>
                      <a:pPr algn="l"/>
                      <a:r>
                        <a:rPr lang="en-US" sz="1200" dirty="0" smtClean="0">
                          <a:solidFill>
                            <a:schemeClr val="tx1"/>
                          </a:solidFill>
                        </a:rPr>
                        <a:t>Inter-PAN communication</a:t>
                      </a:r>
                      <a:endParaRPr lang="en-US" sz="1200" dirty="0">
                        <a:solidFill>
                          <a:schemeClr val="tx1"/>
                        </a:solidFill>
                      </a:endParaRPr>
                    </a:p>
                  </a:txBody>
                  <a:tcPr>
                    <a:solidFill>
                      <a:schemeClr val="bg1"/>
                    </a:solidFill>
                  </a:tcPr>
                </a:tc>
                <a:tc>
                  <a:txBody>
                    <a:bodyPr/>
                    <a:lstStyle/>
                    <a:p>
                      <a:pPr algn="l"/>
                      <a:r>
                        <a:rPr lang="en-US" sz="1200" dirty="0" smtClean="0">
                          <a:solidFill>
                            <a:schemeClr val="tx1"/>
                          </a:solidFill>
                        </a:rPr>
                        <a:t>L2R Retransmission</a:t>
                      </a:r>
                      <a:endParaRPr lang="en-US" sz="1200"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70C0"/>
                          </a:solidFill>
                        </a:rPr>
                        <a:t>Low delay</a:t>
                      </a: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70C0"/>
                          </a:solidFill>
                        </a:rPr>
                        <a:t>Guaranteed transmission</a:t>
                      </a:r>
                    </a:p>
                  </a:txBody>
                  <a:tcPr>
                    <a:solidFill>
                      <a:schemeClr val="bg1"/>
                    </a:solidFill>
                  </a:tcPr>
                </a:tc>
                <a:tc>
                  <a:txBody>
                    <a:bodyPr/>
                    <a:lstStyle/>
                    <a:p>
                      <a:pPr algn="l"/>
                      <a:r>
                        <a:rPr lang="en-US" sz="1200" dirty="0" smtClean="0">
                          <a:solidFill>
                            <a:schemeClr val="tx1"/>
                          </a:solidFill>
                        </a:rPr>
                        <a:t>Address modes present</a:t>
                      </a:r>
                      <a:endParaRPr lang="en-US" sz="1200" dirty="0">
                        <a:solidFill>
                          <a:schemeClr val="tx1"/>
                        </a:solidFill>
                      </a:endParaRPr>
                    </a:p>
                  </a:txBody>
                  <a:tcPr>
                    <a:solidFill>
                      <a:schemeClr val="bg1"/>
                    </a:solidFill>
                  </a:tcPr>
                </a:tc>
                <a:tc>
                  <a:txBody>
                    <a:bodyPr/>
                    <a:lstStyle/>
                    <a:p>
                      <a:pPr algn="l"/>
                      <a:r>
                        <a:rPr lang="en-US" sz="1200" dirty="0" smtClean="0">
                          <a:solidFill>
                            <a:schemeClr val="tx1"/>
                          </a:solidFill>
                        </a:rPr>
                        <a:t>Reserved</a:t>
                      </a:r>
                      <a:endParaRPr lang="en-US" sz="1200" dirty="0">
                        <a:solidFill>
                          <a:schemeClr val="tx1"/>
                        </a:solidFill>
                      </a:endParaRPr>
                    </a:p>
                  </a:txBody>
                  <a:tcPr>
                    <a:solidFill>
                      <a:schemeClr val="bg1"/>
                    </a:solidFill>
                  </a:tcPr>
                </a:tc>
              </a:tr>
            </a:tbl>
          </a:graphicData>
        </a:graphic>
      </p:graphicFrame>
      <p:cxnSp>
        <p:nvCxnSpPr>
          <p:cNvPr id="12" name="Straight Connector 11"/>
          <p:cNvCxnSpPr/>
          <p:nvPr/>
        </p:nvCxnSpPr>
        <p:spPr bwMode="auto">
          <a:xfrm flipH="1">
            <a:off x="107504" y="3068960"/>
            <a:ext cx="2232248" cy="201622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Connector 13"/>
          <p:cNvCxnSpPr/>
          <p:nvPr/>
        </p:nvCxnSpPr>
        <p:spPr bwMode="auto">
          <a:xfrm>
            <a:off x="3275856" y="3068960"/>
            <a:ext cx="4464496" cy="201622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3093746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L2R Routing IE – description 1</a:t>
            </a:r>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27</a:t>
            </a:fld>
            <a:endParaRPr lang="en-US" altLang="en-US"/>
          </a:p>
        </p:txBody>
      </p:sp>
      <p:sp>
        <p:nvSpPr>
          <p:cNvPr id="8" name="TextBox 7"/>
          <p:cNvSpPr txBox="1"/>
          <p:nvPr/>
        </p:nvSpPr>
        <p:spPr>
          <a:xfrm>
            <a:off x="534451" y="1255316"/>
            <a:ext cx="8424936" cy="4419671"/>
          </a:xfrm>
          <a:prstGeom prst="rect">
            <a:avLst/>
          </a:prstGeom>
          <a:noFill/>
        </p:spPr>
        <p:txBody>
          <a:bodyPr wrap="square" rtlCol="0">
            <a:spAutoFit/>
          </a:bodyPr>
          <a:lstStyle/>
          <a:p>
            <a:pPr marL="342900" indent="-342900" eaLnBrk="1" hangingPunct="1">
              <a:spcBef>
                <a:spcPct val="20000"/>
              </a:spcBef>
              <a:spcAft>
                <a:spcPts val="600"/>
              </a:spcAft>
              <a:buFont typeface="Arial" charset="0"/>
              <a:buChar char="•"/>
            </a:pPr>
            <a:r>
              <a:rPr lang="en-US" sz="1800" b="1" i="1" dirty="0"/>
              <a:t>Descriptor</a:t>
            </a:r>
          </a:p>
          <a:p>
            <a:pPr marL="800100" lvl="1" indent="-342900" eaLnBrk="1" hangingPunct="1">
              <a:spcBef>
                <a:spcPct val="20000"/>
              </a:spcBef>
              <a:spcAft>
                <a:spcPts val="600"/>
              </a:spcAft>
              <a:buFontTx/>
              <a:buChar char="−"/>
            </a:pPr>
            <a:r>
              <a:rPr lang="en-US" sz="1400" b="1" dirty="0" smtClean="0"/>
              <a:t>Data </a:t>
            </a:r>
            <a:r>
              <a:rPr lang="en-US" sz="1400" b="1" dirty="0"/>
              <a:t>aggregation</a:t>
            </a:r>
            <a:r>
              <a:rPr lang="en-US" sz="1400" dirty="0"/>
              <a:t>: indicates if the current packet can be aggregated.</a:t>
            </a:r>
            <a:endParaRPr lang="en-US" sz="1400" b="1" i="1" dirty="0"/>
          </a:p>
          <a:p>
            <a:pPr marL="800100" lvl="1" indent="-342900" eaLnBrk="1" hangingPunct="1">
              <a:spcBef>
                <a:spcPct val="20000"/>
              </a:spcBef>
              <a:spcAft>
                <a:spcPts val="600"/>
              </a:spcAft>
              <a:buFontTx/>
              <a:buChar char="−"/>
            </a:pPr>
            <a:r>
              <a:rPr lang="en-US" sz="1400" b="1" dirty="0"/>
              <a:t>Source routing</a:t>
            </a:r>
            <a:r>
              <a:rPr lang="en-US" sz="1400" dirty="0"/>
              <a:t>: if set to 1, an </a:t>
            </a:r>
            <a:r>
              <a:rPr lang="en-US" sz="1400" dirty="0" smtClean="0"/>
              <a:t>intermediate address </a:t>
            </a:r>
            <a:r>
              <a:rPr lang="en-US" sz="1400" dirty="0"/>
              <a:t>list is present. </a:t>
            </a:r>
          </a:p>
          <a:p>
            <a:pPr marL="800100" lvl="1" indent="-342900" eaLnBrk="1" hangingPunct="1">
              <a:spcBef>
                <a:spcPct val="20000"/>
              </a:spcBef>
              <a:spcAft>
                <a:spcPts val="600"/>
              </a:spcAft>
              <a:buFontTx/>
              <a:buChar char="−"/>
            </a:pPr>
            <a:r>
              <a:rPr lang="en-US" altLang="ko-KR" sz="1400" b="1" dirty="0"/>
              <a:t>Inter-PAN communication</a:t>
            </a:r>
            <a:r>
              <a:rPr lang="en-US" altLang="ko-KR" sz="1400" dirty="0"/>
              <a:t>: if set to 1, the routing </a:t>
            </a:r>
            <a:r>
              <a:rPr lang="en-US" altLang="ko-KR" sz="1400" dirty="0" smtClean="0"/>
              <a:t>is be </a:t>
            </a:r>
            <a:r>
              <a:rPr lang="en-US" altLang="ko-KR" sz="1400" dirty="0"/>
              <a:t>done across several </a:t>
            </a:r>
            <a:r>
              <a:rPr lang="en-US" altLang="ko-KR" sz="1400" dirty="0" smtClean="0"/>
              <a:t>PANs</a:t>
            </a:r>
          </a:p>
          <a:p>
            <a:pPr marL="800100" lvl="1" indent="-342900" eaLnBrk="1" hangingPunct="1">
              <a:spcBef>
                <a:spcPct val="20000"/>
              </a:spcBef>
              <a:spcAft>
                <a:spcPts val="600"/>
              </a:spcAft>
              <a:buFontTx/>
              <a:buChar char="−"/>
            </a:pPr>
            <a:r>
              <a:rPr lang="en-US" altLang="ko-KR" sz="1400" b="1" dirty="0" smtClean="0">
                <a:latin typeface="+mj-lt"/>
              </a:rPr>
              <a:t>L2R retransmission:</a:t>
            </a:r>
            <a:r>
              <a:rPr lang="en-US" altLang="ko-KR" sz="1400" dirty="0" smtClean="0">
                <a:latin typeface="+mj-lt"/>
              </a:rPr>
              <a:t> indicates if retransmission through an alternative neighbor is allowed for the current packet</a:t>
            </a:r>
          </a:p>
          <a:p>
            <a:pPr marL="800100" lvl="1" indent="-342900" eaLnBrk="1" hangingPunct="1">
              <a:spcBef>
                <a:spcPct val="20000"/>
              </a:spcBef>
              <a:spcAft>
                <a:spcPts val="600"/>
              </a:spcAft>
              <a:buFontTx/>
              <a:buChar char="−"/>
            </a:pPr>
            <a:r>
              <a:rPr lang="en-US" altLang="ko-KR" sz="1400" b="1" dirty="0" smtClean="0">
                <a:latin typeface="+mj-lt"/>
              </a:rPr>
              <a:t>Low delay</a:t>
            </a:r>
            <a:r>
              <a:rPr lang="en-US" altLang="ko-KR" sz="1400" dirty="0" smtClean="0">
                <a:latin typeface="+mj-lt"/>
              </a:rPr>
              <a:t>: if set to 1, the current packet shall be placed at the head of the queue for immediate forwarding. If there is already one or more packets requiring </a:t>
            </a:r>
            <a:r>
              <a:rPr lang="en-US" altLang="ko-KR" sz="1400" dirty="0" smtClean="0"/>
              <a:t>low delay in the queue, the packet is placed before the first packet that does not require low delay.</a:t>
            </a:r>
            <a:endParaRPr lang="en-US" altLang="ko-KR" sz="1400" b="1" dirty="0" smtClean="0">
              <a:latin typeface="+mj-lt"/>
            </a:endParaRPr>
          </a:p>
          <a:p>
            <a:pPr marL="800100" lvl="1" indent="-342900" eaLnBrk="1" hangingPunct="1">
              <a:spcBef>
                <a:spcPct val="20000"/>
              </a:spcBef>
              <a:spcAft>
                <a:spcPts val="600"/>
              </a:spcAft>
              <a:buFontTx/>
              <a:buChar char="−"/>
            </a:pPr>
            <a:r>
              <a:rPr lang="en-US" altLang="ko-KR" sz="1400" b="1" dirty="0" smtClean="0">
                <a:latin typeface="+mj-lt"/>
              </a:rPr>
              <a:t>Guaranteed transmission</a:t>
            </a:r>
            <a:r>
              <a:rPr lang="en-US" altLang="ko-KR" sz="1400" dirty="0" smtClean="0">
                <a:latin typeface="+mj-lt"/>
              </a:rPr>
              <a:t>: </a:t>
            </a:r>
            <a:r>
              <a:rPr lang="en-US" altLang="ko-KR" sz="1400" dirty="0"/>
              <a:t>If set to 0 and if the queue is </a:t>
            </a:r>
            <a:r>
              <a:rPr lang="en-US" altLang="ko-KR" sz="1400" dirty="0" smtClean="0"/>
              <a:t>full, the current packet may be discarded. </a:t>
            </a:r>
            <a:r>
              <a:rPr lang="en-US" altLang="ko-KR" sz="1400" dirty="0" smtClean="0">
                <a:latin typeface="+mj-lt"/>
              </a:rPr>
              <a:t>If set to 1, the current packet must be buffered in the queue. It shall replace the first packet that does not require guaranteed transmission in the queue. </a:t>
            </a:r>
          </a:p>
          <a:p>
            <a:pPr marL="800100" lvl="1" indent="-342900" eaLnBrk="1" hangingPunct="1">
              <a:spcBef>
                <a:spcPct val="20000"/>
              </a:spcBef>
              <a:spcAft>
                <a:spcPts val="600"/>
              </a:spcAft>
              <a:buFontTx/>
              <a:buChar char="−"/>
            </a:pPr>
            <a:r>
              <a:rPr lang="en-US" altLang="ko-KR" sz="1400" b="1" dirty="0" smtClean="0">
                <a:latin typeface="+mj-lt"/>
              </a:rPr>
              <a:t>Address modes present: </a:t>
            </a:r>
            <a:r>
              <a:rPr lang="en-US" sz="1400" dirty="0"/>
              <a:t>indicates the presence of the address modes in the IE. If set to 0, only short addresses are </a:t>
            </a:r>
            <a:r>
              <a:rPr lang="en-US" sz="1400" dirty="0" smtClean="0"/>
              <a:t>used</a:t>
            </a:r>
            <a:endParaRPr lang="en-US" altLang="ko-KR" sz="1400" b="1" dirty="0" smtClean="0">
              <a:latin typeface="+mj-lt"/>
            </a:endParaRPr>
          </a:p>
          <a:p>
            <a:pPr marL="342900" indent="-342900" eaLnBrk="1" hangingPunct="1">
              <a:spcBef>
                <a:spcPct val="20000"/>
              </a:spcBef>
              <a:spcAft>
                <a:spcPts val="600"/>
              </a:spcAft>
              <a:buFontTx/>
              <a:buChar char="−"/>
            </a:pPr>
            <a:endParaRPr lang="en-US" altLang="ko-KR" sz="1800" dirty="0" smtClean="0"/>
          </a:p>
        </p:txBody>
      </p:sp>
    </p:spTree>
    <p:extLst>
      <p:ext uri="{BB962C8B-B14F-4D97-AF65-F5344CB8AC3E}">
        <p14:creationId xmlns:p14="http://schemas.microsoft.com/office/powerpoint/2010/main" val="4229686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L2R Routing IE – description </a:t>
            </a:r>
            <a:r>
              <a:rPr lang="en-US" dirty="0"/>
              <a:t>2</a:t>
            </a:r>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28</a:t>
            </a:fld>
            <a:endParaRPr lang="en-US" altLang="en-US"/>
          </a:p>
        </p:txBody>
      </p:sp>
      <p:sp>
        <p:nvSpPr>
          <p:cNvPr id="8" name="TextBox 7"/>
          <p:cNvSpPr txBox="1"/>
          <p:nvPr/>
        </p:nvSpPr>
        <p:spPr>
          <a:xfrm>
            <a:off x="534451" y="1340768"/>
            <a:ext cx="8424936" cy="4238083"/>
          </a:xfrm>
          <a:prstGeom prst="rect">
            <a:avLst/>
          </a:prstGeom>
          <a:noFill/>
        </p:spPr>
        <p:txBody>
          <a:bodyPr wrap="square" rtlCol="0">
            <a:spAutoFit/>
          </a:bodyPr>
          <a:lstStyle/>
          <a:p>
            <a:pPr marL="342900" indent="-342900" eaLnBrk="1" hangingPunct="1">
              <a:spcBef>
                <a:spcPct val="20000"/>
              </a:spcBef>
              <a:spcAft>
                <a:spcPts val="600"/>
              </a:spcAft>
              <a:buFontTx/>
              <a:buChar char="•"/>
            </a:pPr>
            <a:r>
              <a:rPr lang="en-US" sz="1800" b="1" i="1" kern="0" dirty="0">
                <a:latin typeface="Times New Roman"/>
              </a:rPr>
              <a:t>Entity ID</a:t>
            </a:r>
            <a:r>
              <a:rPr lang="en-US" sz="1800" kern="0" dirty="0">
                <a:latin typeface="Times New Roman"/>
              </a:rPr>
              <a:t>: </a:t>
            </a:r>
            <a:r>
              <a:rPr lang="en-US" sz="1800" dirty="0"/>
              <a:t>: identifies an entity (ex: data collection entity, control and monitoring entity…) reachable through the L2R network. </a:t>
            </a:r>
            <a:endParaRPr lang="en-US" sz="1800" b="1" i="1" dirty="0" smtClean="0"/>
          </a:p>
          <a:p>
            <a:pPr marL="342900" indent="-342900" eaLnBrk="1" hangingPunct="1">
              <a:spcBef>
                <a:spcPct val="20000"/>
              </a:spcBef>
              <a:buFontTx/>
              <a:buChar char="•"/>
            </a:pPr>
            <a:r>
              <a:rPr lang="en-US" sz="1800" b="1" i="1" dirty="0" smtClean="0"/>
              <a:t>Tree </a:t>
            </a:r>
            <a:r>
              <a:rPr lang="en-US" sz="1800" b="1" i="1" dirty="0"/>
              <a:t>root address mode: </a:t>
            </a:r>
            <a:r>
              <a:rPr lang="en-US" sz="1800" dirty="0"/>
              <a:t>present only if the “Address modes present” flag is set to </a:t>
            </a:r>
            <a:r>
              <a:rPr lang="en-US" sz="1800" dirty="0" smtClean="0"/>
              <a:t>1</a:t>
            </a:r>
            <a:endParaRPr lang="en-US" sz="1800" b="1" i="1" kern="0" dirty="0" smtClean="0">
              <a:latin typeface="Times New Roman"/>
            </a:endParaRPr>
          </a:p>
          <a:p>
            <a:pPr marL="342900" lvl="0" indent="-342900" eaLnBrk="1" hangingPunct="1">
              <a:spcBef>
                <a:spcPts val="0"/>
              </a:spcBef>
              <a:spcAft>
                <a:spcPts val="300"/>
              </a:spcAft>
              <a:buFontTx/>
              <a:buChar char="•"/>
            </a:pPr>
            <a:r>
              <a:rPr lang="en-US" sz="1800" b="1" i="1" kern="0" dirty="0" smtClean="0">
                <a:latin typeface="Times New Roman"/>
              </a:rPr>
              <a:t>Tree root address</a:t>
            </a:r>
            <a:r>
              <a:rPr lang="en-US" sz="1800" kern="0" dirty="0" smtClean="0">
                <a:latin typeface="Times New Roman"/>
              </a:rPr>
              <a:t>: address of the root of the tree offering routing </a:t>
            </a:r>
            <a:r>
              <a:rPr lang="en-US" sz="1800" kern="0" dirty="0">
                <a:latin typeface="Times New Roman"/>
              </a:rPr>
              <a:t>towards an entity available. </a:t>
            </a:r>
            <a:endParaRPr lang="en-US" sz="1800" kern="0" dirty="0" smtClean="0">
              <a:latin typeface="Times New Roman"/>
            </a:endParaRPr>
          </a:p>
          <a:p>
            <a:pPr marL="342900" indent="-342900" eaLnBrk="1" hangingPunct="1">
              <a:spcBef>
                <a:spcPct val="20000"/>
              </a:spcBef>
              <a:spcAft>
                <a:spcPts val="300"/>
              </a:spcAft>
              <a:buFont typeface="Arial" charset="0"/>
              <a:buChar char="•"/>
            </a:pPr>
            <a:r>
              <a:rPr lang="en-US" sz="1800" b="1" i="1" dirty="0"/>
              <a:t>Addressing fields</a:t>
            </a:r>
            <a:r>
              <a:rPr lang="en-US" sz="1800" i="1" dirty="0"/>
              <a:t>:</a:t>
            </a:r>
            <a:r>
              <a:rPr lang="en-US" sz="1800" dirty="0"/>
              <a:t> </a:t>
            </a:r>
          </a:p>
          <a:p>
            <a:pPr marL="800100" lvl="1" indent="-342900" eaLnBrk="1" hangingPunct="1">
              <a:spcBef>
                <a:spcPct val="20000"/>
              </a:spcBef>
              <a:spcAft>
                <a:spcPts val="600"/>
              </a:spcAft>
              <a:buFontTx/>
              <a:buChar char="−"/>
            </a:pPr>
            <a:r>
              <a:rPr lang="en-US" sz="1400" dirty="0"/>
              <a:t>PAN ID the original source and final destination: present only if inter-PAN communication is </a:t>
            </a:r>
            <a:r>
              <a:rPr lang="en-US" sz="1400" dirty="0" smtClean="0"/>
              <a:t>enabled</a:t>
            </a:r>
          </a:p>
          <a:p>
            <a:pPr marL="800100" lvl="1" indent="-342900" eaLnBrk="1" hangingPunct="1">
              <a:spcBef>
                <a:spcPct val="20000"/>
              </a:spcBef>
              <a:spcAft>
                <a:spcPts val="600"/>
              </a:spcAft>
              <a:buFontTx/>
              <a:buChar char="−"/>
            </a:pPr>
            <a:r>
              <a:rPr lang="en-US" sz="1400" dirty="0" smtClean="0"/>
              <a:t>Address modes of the original source and final destination addresses: present only if the “Address modes present” flag is set to 1 </a:t>
            </a:r>
            <a:endParaRPr lang="en-US" sz="1400" dirty="0"/>
          </a:p>
          <a:p>
            <a:pPr marL="800100" lvl="1" indent="-342900" eaLnBrk="1" hangingPunct="1">
              <a:spcBef>
                <a:spcPct val="20000"/>
              </a:spcBef>
              <a:spcAft>
                <a:spcPts val="600"/>
              </a:spcAft>
              <a:buFontTx/>
              <a:buChar char="−"/>
            </a:pPr>
            <a:r>
              <a:rPr lang="en-US" sz="1400" dirty="0"/>
              <a:t>Address of the original source and the final destination. </a:t>
            </a:r>
            <a:endParaRPr lang="en-US" sz="1400" b="1" i="1" kern="0" dirty="0">
              <a:latin typeface="Times New Roman"/>
            </a:endParaRPr>
          </a:p>
          <a:p>
            <a:pPr marL="342900" lvl="0" indent="-342900" eaLnBrk="1" hangingPunct="1">
              <a:spcBef>
                <a:spcPct val="20000"/>
              </a:spcBef>
              <a:buFontTx/>
              <a:buChar char="•"/>
            </a:pPr>
            <a:r>
              <a:rPr lang="en-US" sz="1800" b="1" i="1" kern="0" dirty="0" smtClean="0">
                <a:latin typeface="Times New Roman"/>
              </a:rPr>
              <a:t>L2R sequence number</a:t>
            </a:r>
            <a:r>
              <a:rPr lang="en-US" sz="1800" kern="0" dirty="0" smtClean="0">
                <a:latin typeface="Times New Roman"/>
              </a:rPr>
              <a:t>: sequence number of the data frame being routed</a:t>
            </a:r>
          </a:p>
          <a:p>
            <a:pPr marL="342900" lvl="0" indent="-342900" eaLnBrk="1" hangingPunct="1">
              <a:spcBef>
                <a:spcPct val="20000"/>
              </a:spcBef>
              <a:buFontTx/>
              <a:buChar char="•"/>
            </a:pPr>
            <a:r>
              <a:rPr lang="en-US" sz="1800" b="1" i="1" kern="0" dirty="0" smtClean="0">
                <a:latin typeface="Times New Roman"/>
              </a:rPr>
              <a:t>TTL</a:t>
            </a:r>
            <a:r>
              <a:rPr lang="en-US" sz="1800" i="1" kern="0" dirty="0" smtClean="0">
                <a:latin typeface="Times New Roman"/>
              </a:rPr>
              <a:t>: </a:t>
            </a:r>
            <a:r>
              <a:rPr lang="en-US" sz="1800" kern="0" dirty="0" smtClean="0">
                <a:latin typeface="Times New Roman"/>
              </a:rPr>
              <a:t>Time to live to avoid infinite loop</a:t>
            </a:r>
          </a:p>
          <a:p>
            <a:pPr marL="342900" lvl="0" indent="-342900" eaLnBrk="1" hangingPunct="1">
              <a:spcBef>
                <a:spcPct val="20000"/>
              </a:spcBef>
              <a:buFontTx/>
              <a:buChar char="•"/>
            </a:pPr>
            <a:r>
              <a:rPr lang="en-US" sz="1800" b="1" i="1" kern="0" dirty="0" smtClean="0">
                <a:latin typeface="Times New Roman"/>
              </a:rPr>
              <a:t>Number of retry</a:t>
            </a:r>
            <a:r>
              <a:rPr lang="en-US" sz="1800" kern="0" dirty="0" smtClean="0">
                <a:latin typeface="Times New Roman"/>
              </a:rPr>
              <a:t>: track the number of times a packet has been retransmitted. </a:t>
            </a:r>
            <a:endParaRPr lang="en-US" sz="1800" b="1" i="1" kern="0" dirty="0">
              <a:latin typeface="Times New Roman"/>
            </a:endParaRPr>
          </a:p>
        </p:txBody>
      </p:sp>
    </p:spTree>
    <p:extLst>
      <p:ext uri="{BB962C8B-B14F-4D97-AF65-F5344CB8AC3E}">
        <p14:creationId xmlns:p14="http://schemas.microsoft.com/office/powerpoint/2010/main" val="18164140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L2R Routing IE – description 3</a:t>
            </a:r>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29</a:t>
            </a:fld>
            <a:endParaRPr lang="en-US" altLang="en-US"/>
          </a:p>
        </p:txBody>
      </p:sp>
      <p:sp>
        <p:nvSpPr>
          <p:cNvPr id="8" name="TextBox 7"/>
          <p:cNvSpPr txBox="1"/>
          <p:nvPr/>
        </p:nvSpPr>
        <p:spPr>
          <a:xfrm>
            <a:off x="504012" y="1412776"/>
            <a:ext cx="8424936" cy="2108269"/>
          </a:xfrm>
          <a:prstGeom prst="rect">
            <a:avLst/>
          </a:prstGeom>
          <a:noFill/>
        </p:spPr>
        <p:txBody>
          <a:bodyPr wrap="square" rtlCol="0">
            <a:spAutoFit/>
          </a:bodyPr>
          <a:lstStyle/>
          <a:p>
            <a:pPr marL="342900" indent="-342900" eaLnBrk="1" hangingPunct="1">
              <a:spcBef>
                <a:spcPts val="0"/>
              </a:spcBef>
              <a:spcAft>
                <a:spcPts val="600"/>
              </a:spcAft>
              <a:buFont typeface="Arial" charset="0"/>
              <a:buChar char="•"/>
            </a:pPr>
            <a:r>
              <a:rPr lang="en-US" sz="1800" b="1" i="1" dirty="0" smtClean="0"/>
              <a:t>Number of intermediate addresses</a:t>
            </a:r>
            <a:r>
              <a:rPr lang="en-US" sz="1800" dirty="0" smtClean="0"/>
              <a:t>: present only if “source routing” is set to 1. Indicates the number of intermediate addresses between the source and the final destination. The number is decreased by 1 at each hop.</a:t>
            </a:r>
          </a:p>
          <a:p>
            <a:pPr marL="342900" indent="-342900" eaLnBrk="1" hangingPunct="1">
              <a:spcBef>
                <a:spcPts val="0"/>
              </a:spcBef>
              <a:spcAft>
                <a:spcPts val="600"/>
              </a:spcAft>
              <a:buFont typeface="Arial" charset="0"/>
              <a:buChar char="•"/>
            </a:pPr>
            <a:r>
              <a:rPr lang="en-US" sz="1800" b="1" i="1" dirty="0" smtClean="0"/>
              <a:t>Intermediate address list</a:t>
            </a:r>
            <a:r>
              <a:rPr lang="en-US" sz="1800" dirty="0" smtClean="0"/>
              <a:t>: present only if “source routing” in the Topology construction IE is set to 1. Each intermediate hop removes its address before forwarding the packet. Each address is preceded with an “Address mode” field if the “Address mode present” flag is set to 1</a:t>
            </a:r>
            <a:endParaRPr lang="en-US" sz="1800" b="1" i="1" dirty="0"/>
          </a:p>
        </p:txBody>
      </p:sp>
    </p:spTree>
    <p:extLst>
      <p:ext uri="{BB962C8B-B14F-4D97-AF65-F5344CB8AC3E}">
        <p14:creationId xmlns:p14="http://schemas.microsoft.com/office/powerpoint/2010/main" val="19285112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of Functionalities to merge</a:t>
            </a:r>
            <a:endParaRPr lang="en-US" dirty="0"/>
          </a:p>
        </p:txBody>
      </p:sp>
      <p:sp>
        <p:nvSpPr>
          <p:cNvPr id="3" name="Content Placeholder 2"/>
          <p:cNvSpPr>
            <a:spLocks noGrp="1"/>
          </p:cNvSpPr>
          <p:nvPr>
            <p:ph idx="1"/>
          </p:nvPr>
        </p:nvSpPr>
        <p:spPr>
          <a:xfrm>
            <a:off x="685800" y="1340768"/>
            <a:ext cx="7772400" cy="5040560"/>
          </a:xfrm>
        </p:spPr>
        <p:txBody>
          <a:bodyPr/>
          <a:lstStyle/>
          <a:p>
            <a:pPr marL="0" indent="0">
              <a:buNone/>
            </a:pPr>
            <a:r>
              <a:rPr lang="en-US" sz="1600" dirty="0" smtClean="0"/>
              <a:t>1</a:t>
            </a:r>
            <a:r>
              <a:rPr lang="en-US" sz="1600" dirty="0"/>
              <a:t>. Mesh topology discovery</a:t>
            </a:r>
          </a:p>
          <a:p>
            <a:pPr marL="0" indent="0">
              <a:buNone/>
            </a:pPr>
            <a:r>
              <a:rPr lang="en-US" sz="1600" dirty="0" smtClean="0"/>
              <a:t>    Mesh </a:t>
            </a:r>
            <a:r>
              <a:rPr lang="en-US" sz="1600" dirty="0"/>
              <a:t>Routing</a:t>
            </a:r>
          </a:p>
          <a:p>
            <a:pPr marL="0" indent="0">
              <a:buNone/>
            </a:pPr>
            <a:r>
              <a:rPr lang="en-US" sz="1600" dirty="0" smtClean="0"/>
              <a:t>    Route </a:t>
            </a:r>
            <a:r>
              <a:rPr lang="en-US" sz="1600" dirty="0"/>
              <a:t>discovery</a:t>
            </a:r>
          </a:p>
          <a:p>
            <a:pPr marL="0" indent="0">
              <a:buNone/>
            </a:pPr>
            <a:r>
              <a:rPr lang="en-US" sz="1600" dirty="0" smtClean="0"/>
              <a:t>2</a:t>
            </a:r>
            <a:r>
              <a:rPr lang="en-US" sz="1600" dirty="0"/>
              <a:t>. Extensible mesh routing architecture (metric alternative, selection, notification, new metrics)</a:t>
            </a:r>
          </a:p>
          <a:p>
            <a:pPr marL="0" indent="0">
              <a:buNone/>
            </a:pPr>
            <a:r>
              <a:rPr lang="en-US" sz="1600" dirty="0" smtClean="0"/>
              <a:t>    Routing </a:t>
            </a:r>
            <a:r>
              <a:rPr lang="en-US" sz="1600" dirty="0"/>
              <a:t>metrics</a:t>
            </a:r>
          </a:p>
          <a:p>
            <a:pPr marL="0" indent="0">
              <a:buNone/>
            </a:pPr>
            <a:r>
              <a:rPr lang="en-US" sz="1600" dirty="0"/>
              <a:t> </a:t>
            </a:r>
            <a:r>
              <a:rPr lang="en-US" sz="1600" dirty="0" smtClean="0"/>
              <a:t>   Multiple </a:t>
            </a:r>
            <a:r>
              <a:rPr lang="en-US" sz="1600" dirty="0"/>
              <a:t>entry and exit </a:t>
            </a:r>
            <a:r>
              <a:rPr lang="en-US" sz="1600" dirty="0" smtClean="0"/>
              <a:t>points</a:t>
            </a:r>
            <a:endParaRPr lang="en-US" sz="1600" dirty="0"/>
          </a:p>
          <a:p>
            <a:pPr marL="0" indent="0">
              <a:buNone/>
            </a:pPr>
            <a:r>
              <a:rPr lang="en-US" sz="1600" dirty="0" smtClean="0"/>
              <a:t>3</a:t>
            </a:r>
            <a:r>
              <a:rPr lang="en-US" sz="1600" dirty="0"/>
              <a:t>. Unicast</a:t>
            </a:r>
          </a:p>
          <a:p>
            <a:pPr marL="0" indent="0">
              <a:buNone/>
            </a:pPr>
            <a:r>
              <a:rPr lang="en-US" sz="1600" dirty="0"/>
              <a:t> </a:t>
            </a:r>
            <a:r>
              <a:rPr lang="en-US" sz="1600" dirty="0" smtClean="0"/>
              <a:t>    a</a:t>
            </a:r>
            <a:r>
              <a:rPr lang="en-US" sz="1600" dirty="0"/>
              <a:t>. Hop-by-hop retry 	</a:t>
            </a:r>
          </a:p>
          <a:p>
            <a:pPr marL="0" indent="0">
              <a:buNone/>
            </a:pPr>
            <a:r>
              <a:rPr lang="en-US" sz="1600" dirty="0" smtClean="0"/>
              <a:t>4</a:t>
            </a:r>
            <a:r>
              <a:rPr lang="en-US" sz="1600" dirty="0"/>
              <a:t>. Broadcast</a:t>
            </a:r>
          </a:p>
          <a:p>
            <a:pPr marL="0" indent="0">
              <a:buNone/>
            </a:pPr>
            <a:r>
              <a:rPr lang="en-US" sz="1600" dirty="0" smtClean="0"/>
              <a:t>5</a:t>
            </a:r>
            <a:r>
              <a:rPr lang="en-US" sz="1600" dirty="0"/>
              <a:t>. Low power operation</a:t>
            </a:r>
          </a:p>
          <a:p>
            <a:pPr marL="0" indent="0">
              <a:buNone/>
            </a:pPr>
            <a:r>
              <a:rPr lang="en-US" sz="1600" dirty="0" smtClean="0"/>
              <a:t>6</a:t>
            </a:r>
            <a:r>
              <a:rPr lang="en-US" sz="1600" dirty="0"/>
              <a:t>. Mesh Security</a:t>
            </a:r>
          </a:p>
          <a:p>
            <a:pPr marL="0" indent="0">
              <a:buNone/>
            </a:pPr>
            <a:r>
              <a:rPr lang="en-US" sz="1600" dirty="0" smtClean="0"/>
              <a:t>7</a:t>
            </a:r>
            <a:r>
              <a:rPr lang="en-US" sz="1600" dirty="0"/>
              <a:t>. Discovery and association</a:t>
            </a:r>
          </a:p>
          <a:p>
            <a:pPr marL="0" indent="0">
              <a:buNone/>
            </a:pPr>
            <a:r>
              <a:rPr lang="en-US" sz="1600" dirty="0" smtClean="0"/>
              <a:t>8</a:t>
            </a:r>
            <a:r>
              <a:rPr lang="en-US" sz="1600" dirty="0"/>
              <a:t>. Changes to the MAC </a:t>
            </a:r>
          </a:p>
          <a:p>
            <a:pPr marL="0" indent="0">
              <a:buNone/>
            </a:pPr>
            <a:r>
              <a:rPr lang="en-US" sz="1600" dirty="0" smtClean="0"/>
              <a:t>9</a:t>
            </a:r>
            <a:r>
              <a:rPr lang="en-US" sz="1600" dirty="0"/>
              <a:t>. Multicast routing</a:t>
            </a:r>
          </a:p>
          <a:p>
            <a:pPr marL="0" indent="0">
              <a:buNone/>
            </a:pPr>
            <a:r>
              <a:rPr lang="en-US" sz="1600" dirty="0"/>
              <a:t> </a:t>
            </a:r>
            <a:r>
              <a:rPr lang="en-US" sz="1600" dirty="0" smtClean="0"/>
              <a:t>    a. Hop-by-hop </a:t>
            </a:r>
            <a:r>
              <a:rPr lang="en-US" sz="1600" dirty="0"/>
              <a:t>retry </a:t>
            </a:r>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a:t>
            </a:fld>
            <a:endParaRPr lang="en-US" altLang="en-US"/>
          </a:p>
        </p:txBody>
      </p:sp>
    </p:spTree>
    <p:extLst>
      <p:ext uri="{BB962C8B-B14F-4D97-AF65-F5344CB8AC3E}">
        <p14:creationId xmlns:p14="http://schemas.microsoft.com/office/powerpoint/2010/main" val="30285447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 L2R </a:t>
            </a:r>
            <a:r>
              <a:rPr lang="en-US" dirty="0"/>
              <a:t>Routing IE</a:t>
            </a:r>
          </a:p>
        </p:txBody>
      </p:sp>
      <p:sp>
        <p:nvSpPr>
          <p:cNvPr id="3" name="Content Placeholder 2"/>
          <p:cNvSpPr>
            <a:spLocks noGrp="1"/>
          </p:cNvSpPr>
          <p:nvPr>
            <p:ph idx="1"/>
          </p:nvPr>
        </p:nvSpPr>
        <p:spPr/>
        <p:txBody>
          <a:bodyPr/>
          <a:lstStyle/>
          <a:p>
            <a:r>
              <a:rPr lang="en-US" dirty="0" smtClean="0"/>
              <a:t>We propose to use a short routing IE (in order to accommodate very small scale networks such as Home Energy Management Systems (HEMS) networks with only one PAN</a:t>
            </a:r>
          </a:p>
          <a:p>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30</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979319740"/>
              </p:ext>
            </p:extLst>
          </p:nvPr>
        </p:nvGraphicFramePr>
        <p:xfrm>
          <a:off x="1547664" y="3140968"/>
          <a:ext cx="6149981" cy="1021080"/>
        </p:xfrm>
        <a:graphic>
          <a:graphicData uri="http://schemas.openxmlformats.org/drawingml/2006/table">
            <a:tbl>
              <a:tblPr firstRow="1" bandRow="1">
                <a:tableStyleId>{F5AB1C69-6EDB-4FF4-983F-18BD219EF322}</a:tableStyleId>
              </a:tblPr>
              <a:tblGrid>
                <a:gridCol w="754469"/>
                <a:gridCol w="692486"/>
                <a:gridCol w="769429"/>
                <a:gridCol w="1341309"/>
                <a:gridCol w="720080"/>
                <a:gridCol w="936104"/>
                <a:gridCol w="936104"/>
              </a:tblGrid>
              <a:tr h="285120">
                <a:tc>
                  <a:txBody>
                    <a:bodyPr/>
                    <a:lstStyle/>
                    <a:p>
                      <a:r>
                        <a:rPr lang="en-US" sz="1100" b="0" dirty="0" smtClean="0">
                          <a:solidFill>
                            <a:sysClr val="windowText" lastClr="000000"/>
                          </a:solidFill>
                        </a:rPr>
                        <a:t>Bits: 0-7</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8-14</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15</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ysClr val="windowText" lastClr="000000"/>
                          </a:solidFill>
                        </a:rPr>
                        <a:t>Octets: Variable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Octets:</a:t>
                      </a:r>
                    </a:p>
                    <a:p>
                      <a:r>
                        <a:rPr lang="en-US" sz="1100" b="0" dirty="0" smtClean="0">
                          <a:solidFill>
                            <a:sysClr val="windowText" lastClr="000000"/>
                          </a:solidFill>
                        </a:rPr>
                        <a:t>0/1</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0</a:t>
                      </a:r>
                      <a:r>
                        <a:rPr lang="en-US" sz="1100" b="0" baseline="0" dirty="0" smtClean="0">
                          <a:solidFill>
                            <a:sysClr val="windowText" lastClr="000000"/>
                          </a:solidFill>
                        </a:rPr>
                        <a:t> - Variable</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100" b="0" dirty="0" smtClean="0">
                          <a:solidFill>
                            <a:sysClr val="windowText" lastClr="000000"/>
                          </a:solidFill>
                        </a:rPr>
                        <a:t>Length</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Sub-ID</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Type = 0</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ysClr val="windowText" lastClr="000000"/>
                          </a:solidFill>
                        </a:rPr>
                        <a:t>Addressing fields (original</a:t>
                      </a:r>
                      <a:r>
                        <a:rPr lang="en-US" sz="1100" b="0" baseline="0" dirty="0" smtClean="0">
                          <a:solidFill>
                            <a:sysClr val="windowText" lastClr="000000"/>
                          </a:solidFill>
                        </a:rPr>
                        <a:t> source and final destination)</a:t>
                      </a:r>
                      <a:endParaRPr lang="en-US" sz="1100" b="0" dirty="0" smtClean="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L2R sequence</a:t>
                      </a:r>
                      <a:r>
                        <a:rPr lang="en-US" sz="1100" b="0" baseline="0" dirty="0" smtClean="0">
                          <a:solidFill>
                            <a:schemeClr val="tx1"/>
                          </a:solidFill>
                        </a:rPr>
                        <a:t> number</a:t>
                      </a:r>
                      <a:endParaRPr 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Number of intermediate</a:t>
                      </a:r>
                      <a:r>
                        <a:rPr lang="en-US" sz="1100" b="0" baseline="0" dirty="0" smtClean="0">
                          <a:solidFill>
                            <a:sysClr val="windowText" lastClr="000000"/>
                          </a:solidFill>
                        </a:rPr>
                        <a:t> addresses</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Intermediate</a:t>
                      </a:r>
                      <a:r>
                        <a:rPr lang="en-US" sz="1100" b="0" baseline="0" dirty="0" smtClean="0">
                          <a:solidFill>
                            <a:sysClr val="windowText" lastClr="000000"/>
                          </a:solidFill>
                        </a:rPr>
                        <a:t> addresses list</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44455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Aggregation IE</a:t>
            </a:r>
            <a:endParaRPr lang="en-US" dirty="0"/>
          </a:p>
        </p:txBody>
      </p:sp>
      <p:sp>
        <p:nvSpPr>
          <p:cNvPr id="3" name="Content Placeholder 2"/>
          <p:cNvSpPr>
            <a:spLocks noGrp="1"/>
          </p:cNvSpPr>
          <p:nvPr>
            <p:ph idx="1"/>
          </p:nvPr>
        </p:nvSpPr>
        <p:spPr/>
        <p:txBody>
          <a:bodyPr/>
          <a:lstStyle/>
          <a:p>
            <a:r>
              <a:rPr lang="en-US" dirty="0" smtClean="0"/>
              <a:t>Used in data frames</a:t>
            </a:r>
            <a:r>
              <a:rPr lang="en-US" smtClean="0"/>
              <a:t>. </a:t>
            </a:r>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31</a:t>
            </a:fld>
            <a:endParaRPr lang="en-US" altLang="en-US"/>
          </a:p>
        </p:txBody>
      </p:sp>
      <p:graphicFrame>
        <p:nvGraphicFramePr>
          <p:cNvPr id="7" name="Content Placeholder 6"/>
          <p:cNvGraphicFramePr>
            <a:graphicFrameLocks/>
          </p:cNvGraphicFramePr>
          <p:nvPr>
            <p:extLst>
              <p:ext uri="{D42A27DB-BD31-4B8C-83A1-F6EECF244321}">
                <p14:modId xmlns:p14="http://schemas.microsoft.com/office/powerpoint/2010/main" val="748672131"/>
              </p:ext>
            </p:extLst>
          </p:nvPr>
        </p:nvGraphicFramePr>
        <p:xfrm>
          <a:off x="452693" y="2276872"/>
          <a:ext cx="6662058" cy="1102360"/>
        </p:xfrm>
        <a:graphic>
          <a:graphicData uri="http://schemas.openxmlformats.org/drawingml/2006/table">
            <a:tbl>
              <a:tblPr firstRow="1" bandRow="1">
                <a:tableStyleId>{5940675A-B579-460E-94D1-54222C63F5DA}</a:tableStyleId>
              </a:tblPr>
              <a:tblGrid>
                <a:gridCol w="1110343"/>
                <a:gridCol w="1110343"/>
                <a:gridCol w="1110343"/>
                <a:gridCol w="1110343"/>
                <a:gridCol w="1110343"/>
                <a:gridCol w="1110343"/>
              </a:tblGrid>
              <a:tr h="370840">
                <a:tc>
                  <a:txBody>
                    <a:bodyPr/>
                    <a:lstStyle/>
                    <a:p>
                      <a:r>
                        <a:rPr lang="en-US" sz="1400" dirty="0" smtClean="0"/>
                        <a:t>Bit: 0-7</a:t>
                      </a:r>
                      <a:endParaRPr lang="en-US" sz="1400" dirty="0"/>
                    </a:p>
                  </a:txBody>
                  <a:tcPr/>
                </a:tc>
                <a:tc>
                  <a:txBody>
                    <a:bodyPr/>
                    <a:lstStyle/>
                    <a:p>
                      <a:r>
                        <a:rPr lang="en-US" sz="1400" dirty="0" smtClean="0"/>
                        <a:t>8-14</a:t>
                      </a:r>
                      <a:endParaRPr lang="en-US" sz="1400" dirty="0"/>
                    </a:p>
                  </a:txBody>
                  <a:tcPr/>
                </a:tc>
                <a:tc>
                  <a:txBody>
                    <a:bodyPr/>
                    <a:lstStyle/>
                    <a:p>
                      <a:r>
                        <a:rPr lang="en-US" sz="1400" dirty="0" smtClean="0"/>
                        <a:t>15</a:t>
                      </a:r>
                      <a:endParaRPr lang="en-US" sz="1400" dirty="0"/>
                    </a:p>
                  </a:txBody>
                  <a:tcPr/>
                </a:tc>
                <a:tc>
                  <a:txBody>
                    <a:bodyPr/>
                    <a:lstStyle/>
                    <a:p>
                      <a:r>
                        <a:rPr lang="en-US" sz="1400" dirty="0" smtClean="0"/>
                        <a:t>Bit: 0</a:t>
                      </a:r>
                      <a:endParaRPr lang="en-US" sz="1400" dirty="0"/>
                    </a:p>
                  </a:txBody>
                  <a:tcPr/>
                </a:tc>
                <a:tc>
                  <a:txBody>
                    <a:bodyPr/>
                    <a:lstStyle/>
                    <a:p>
                      <a:r>
                        <a:rPr lang="en-US" sz="1400" dirty="0" smtClean="0"/>
                        <a:t>1-7</a:t>
                      </a:r>
                      <a:endParaRPr lang="en-US" sz="1400" dirty="0"/>
                    </a:p>
                  </a:txBody>
                  <a:tcPr/>
                </a:tc>
                <a:tc>
                  <a:txBody>
                    <a:bodyPr/>
                    <a:lstStyle/>
                    <a:p>
                      <a:r>
                        <a:rPr lang="en-US" sz="1400" dirty="0" smtClean="0"/>
                        <a:t>Variable</a:t>
                      </a:r>
                      <a:endParaRPr lang="en-US" sz="1400" dirty="0"/>
                    </a:p>
                  </a:txBody>
                  <a:tcPr/>
                </a:tc>
              </a:tr>
              <a:tr h="370840">
                <a:tc>
                  <a:txBody>
                    <a:bodyPr/>
                    <a:lstStyle/>
                    <a:p>
                      <a:r>
                        <a:rPr lang="en-US" sz="1400" dirty="0" smtClean="0"/>
                        <a:t>Length</a:t>
                      </a:r>
                      <a:endParaRPr lang="en-US" sz="1400" dirty="0"/>
                    </a:p>
                  </a:txBody>
                  <a:tcPr/>
                </a:tc>
                <a:tc>
                  <a:txBody>
                    <a:bodyPr/>
                    <a:lstStyle/>
                    <a:p>
                      <a:r>
                        <a:rPr lang="en-US" sz="1400" dirty="0" smtClean="0"/>
                        <a:t>Sub-ID</a:t>
                      </a:r>
                      <a:endParaRPr lang="en-US" sz="1400" dirty="0"/>
                    </a:p>
                  </a:txBody>
                  <a:tcPr/>
                </a:tc>
                <a:tc>
                  <a:txBody>
                    <a:bodyPr/>
                    <a:lstStyle/>
                    <a:p>
                      <a:r>
                        <a:rPr lang="en-US" sz="1400" dirty="0" smtClean="0"/>
                        <a:t>Type = 0</a:t>
                      </a:r>
                      <a:endParaRPr lang="en-US" sz="1400" dirty="0"/>
                    </a:p>
                  </a:txBody>
                  <a:tcPr/>
                </a:tc>
                <a:tc>
                  <a:txBody>
                    <a:bodyPr/>
                    <a:lstStyle/>
                    <a:p>
                      <a:r>
                        <a:rPr lang="en-US" sz="1400" b="0" dirty="0" smtClean="0">
                          <a:solidFill>
                            <a:schemeClr val="tx1"/>
                          </a:solidFill>
                        </a:rPr>
                        <a:t>Address mode present</a:t>
                      </a:r>
                      <a:endParaRPr lang="en-US" sz="1400" b="0" dirty="0" smtClean="0">
                        <a:solidFill>
                          <a:schemeClr val="tx1"/>
                        </a:solidFill>
                      </a:endParaRPr>
                    </a:p>
                  </a:txBody>
                  <a:tcPr/>
                </a:tc>
                <a:tc>
                  <a:txBody>
                    <a:bodyPr/>
                    <a:lstStyle/>
                    <a:p>
                      <a:r>
                        <a:rPr lang="en-US" sz="1400" dirty="0" smtClean="0"/>
                        <a:t>Reserved</a:t>
                      </a:r>
                      <a:endParaRPr lang="en-US" sz="1400" dirty="0"/>
                    </a:p>
                  </a:txBody>
                  <a:tcPr/>
                </a:tc>
                <a:tc>
                  <a:txBody>
                    <a:bodyPr/>
                    <a:lstStyle/>
                    <a:p>
                      <a:r>
                        <a:rPr lang="en-US" sz="1400" dirty="0" smtClean="0"/>
                        <a:t>IE content</a:t>
                      </a:r>
                      <a:endParaRPr lang="en-US" sz="1400" dirty="0"/>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060445472"/>
              </p:ext>
            </p:extLst>
          </p:nvPr>
        </p:nvGraphicFramePr>
        <p:xfrm>
          <a:off x="107502" y="4509120"/>
          <a:ext cx="8928994" cy="1315720"/>
        </p:xfrm>
        <a:graphic>
          <a:graphicData uri="http://schemas.openxmlformats.org/drawingml/2006/table">
            <a:tbl>
              <a:tblPr firstRow="1" bandRow="1">
                <a:tableStyleId>{5940675A-B579-460E-94D1-54222C63F5DA}</a:tableStyleId>
              </a:tblPr>
              <a:tblGrid>
                <a:gridCol w="1152130"/>
                <a:gridCol w="864096"/>
                <a:gridCol w="1224136"/>
                <a:gridCol w="792088"/>
                <a:gridCol w="1414558"/>
                <a:gridCol w="296339"/>
                <a:gridCol w="1259442"/>
                <a:gridCol w="814933"/>
                <a:gridCol w="1111272"/>
              </a:tblGrid>
              <a:tr h="370840">
                <a:tc>
                  <a:txBody>
                    <a:bodyPr/>
                    <a:lstStyle/>
                    <a:p>
                      <a:r>
                        <a:rPr lang="en-US" sz="1400" dirty="0" smtClean="0"/>
                        <a:t>Bits: 0-3</a:t>
                      </a:r>
                      <a:endParaRPr lang="en-US" sz="1400" dirty="0"/>
                    </a:p>
                  </a:txBody>
                  <a:tcPr/>
                </a:tc>
                <a:tc>
                  <a:txBody>
                    <a:bodyPr/>
                    <a:lstStyle/>
                    <a:p>
                      <a:r>
                        <a:rPr lang="en-US" sz="1400" dirty="0" smtClean="0"/>
                        <a:t>6-7</a:t>
                      </a:r>
                      <a:endParaRPr lang="en-US" sz="1400" dirty="0"/>
                    </a:p>
                  </a:txBody>
                  <a:tcPr/>
                </a:tc>
                <a:tc>
                  <a:txBody>
                    <a:bodyPr/>
                    <a:lstStyle/>
                    <a:p>
                      <a:r>
                        <a:rPr lang="en-US" sz="1400" dirty="0" smtClean="0"/>
                        <a:t>Octet: 0/1</a:t>
                      </a:r>
                      <a:endParaRPr lang="en-US" sz="1400" dirty="0"/>
                    </a:p>
                  </a:txBody>
                  <a:tcPr/>
                </a:tc>
                <a:tc>
                  <a:txBody>
                    <a:bodyPr/>
                    <a:lstStyle/>
                    <a:p>
                      <a:r>
                        <a:rPr lang="en-US" sz="1400" dirty="0" smtClean="0"/>
                        <a:t>2/8</a:t>
                      </a:r>
                      <a:endParaRPr lang="en-US" sz="1400" dirty="0"/>
                    </a:p>
                  </a:txBody>
                  <a:tcPr/>
                </a:tc>
                <a:tc>
                  <a:txBody>
                    <a:bodyPr/>
                    <a:lstStyle/>
                    <a:p>
                      <a:r>
                        <a:rPr lang="en-US" sz="1400" dirty="0" smtClean="0"/>
                        <a:t>Octets: 1</a:t>
                      </a:r>
                      <a:endParaRPr lang="en-US" sz="1400" dirty="0"/>
                    </a:p>
                  </a:txBody>
                  <a:tcPr/>
                </a:tc>
                <a:tc>
                  <a:txBody>
                    <a:bodyPr/>
                    <a:lstStyle/>
                    <a:p>
                      <a:r>
                        <a:rPr lang="en-US" sz="1400" dirty="0" smtClean="0"/>
                        <a:t>…</a:t>
                      </a:r>
                      <a:endParaRPr lang="en-US" sz="1400" dirty="0"/>
                    </a:p>
                  </a:txBody>
                  <a:tcPr/>
                </a:tc>
                <a:tc>
                  <a:txBody>
                    <a:bodyPr/>
                    <a:lstStyle/>
                    <a:p>
                      <a:r>
                        <a:rPr lang="en-US" sz="1400" dirty="0" smtClean="0"/>
                        <a:t>Octet: 0/1</a:t>
                      </a:r>
                      <a:endParaRPr lang="en-US" sz="1400" dirty="0"/>
                    </a:p>
                  </a:txBody>
                  <a:tcPr/>
                </a:tc>
                <a:tc>
                  <a:txBody>
                    <a:bodyPr/>
                    <a:lstStyle/>
                    <a:p>
                      <a:r>
                        <a:rPr lang="en-US" sz="1400" dirty="0" smtClean="0"/>
                        <a:t>2/8</a:t>
                      </a:r>
                      <a:endParaRPr lang="en-US" sz="1400" dirty="0"/>
                    </a:p>
                  </a:txBody>
                  <a:tcPr/>
                </a:tc>
                <a:tc>
                  <a:txBody>
                    <a:bodyPr/>
                    <a:lstStyle/>
                    <a:p>
                      <a:r>
                        <a:rPr lang="en-US" sz="1400" dirty="0" smtClean="0"/>
                        <a:t>1</a:t>
                      </a:r>
                      <a:endParaRPr lang="en-US" sz="1400" dirty="0"/>
                    </a:p>
                  </a:txBody>
                  <a:tcPr/>
                </a:tc>
              </a:tr>
              <a:tr h="370840">
                <a:tc>
                  <a:txBody>
                    <a:bodyPr/>
                    <a:lstStyle/>
                    <a:p>
                      <a:r>
                        <a:rPr lang="en-US" sz="1400" dirty="0" smtClean="0"/>
                        <a:t>Number N of</a:t>
                      </a:r>
                      <a:r>
                        <a:rPr lang="en-US" sz="1400" baseline="0" dirty="0" smtClean="0"/>
                        <a:t> aggregated packets </a:t>
                      </a:r>
                      <a:endParaRPr lang="en-US" sz="1400" dirty="0"/>
                    </a:p>
                  </a:txBody>
                  <a:tcPr/>
                </a:tc>
                <a:tc>
                  <a:txBody>
                    <a:bodyPr/>
                    <a:lstStyle/>
                    <a:p>
                      <a:r>
                        <a:rPr lang="en-US" sz="1400" dirty="0" smtClean="0"/>
                        <a:t>Reserved</a:t>
                      </a:r>
                      <a:endParaRPr lang="en-US" sz="1400" dirty="0"/>
                    </a:p>
                  </a:txBody>
                  <a:tcPr/>
                </a:tc>
                <a:tc>
                  <a:txBody>
                    <a:bodyPr/>
                    <a:lstStyle/>
                    <a:p>
                      <a:r>
                        <a:rPr lang="en-US" sz="1400" b="0" dirty="0" smtClean="0">
                          <a:solidFill>
                            <a:schemeClr val="tx1"/>
                          </a:solidFill>
                        </a:rPr>
                        <a:t>b0: Source 1 address mode</a:t>
                      </a:r>
                    </a:p>
                    <a:p>
                      <a:r>
                        <a:rPr lang="en-US" sz="1400" b="0" dirty="0" smtClean="0">
                          <a:solidFill>
                            <a:schemeClr val="tx1"/>
                          </a:solidFill>
                        </a:rPr>
                        <a:t>b1-7:</a:t>
                      </a:r>
                      <a:r>
                        <a:rPr lang="en-US" sz="1400" b="0" baseline="0" dirty="0" smtClean="0">
                          <a:solidFill>
                            <a:schemeClr val="tx1"/>
                          </a:solidFill>
                        </a:rPr>
                        <a:t> reserved</a:t>
                      </a:r>
                      <a:endParaRPr lang="en-US" sz="1400" b="0" dirty="0" smtClean="0">
                        <a:solidFill>
                          <a:schemeClr val="tx1"/>
                        </a:solidFill>
                      </a:endParaRPr>
                    </a:p>
                  </a:txBody>
                  <a:tcPr/>
                </a:tc>
                <a:tc>
                  <a:txBody>
                    <a:bodyPr/>
                    <a:lstStyle/>
                    <a:p>
                      <a:r>
                        <a:rPr lang="en-US" sz="1400" dirty="0" smtClean="0"/>
                        <a:t>Source address</a:t>
                      </a:r>
                      <a:r>
                        <a:rPr lang="en-US" sz="1400" baseline="0" dirty="0" smtClean="0"/>
                        <a:t> 1</a:t>
                      </a:r>
                      <a:endParaRPr lang="en-US" sz="1400" dirty="0"/>
                    </a:p>
                  </a:txBody>
                  <a:tcPr/>
                </a:tc>
                <a:tc>
                  <a:txBody>
                    <a:bodyPr/>
                    <a:lstStyle/>
                    <a:p>
                      <a:r>
                        <a:rPr lang="en-US" sz="1400" dirty="0" smtClean="0"/>
                        <a:t>Size of the aggregated packet 1 in octets</a:t>
                      </a:r>
                      <a:endParaRPr lang="en-US" sz="1400" dirty="0"/>
                    </a:p>
                  </a:txBody>
                  <a:tcPr/>
                </a:tc>
                <a:tc>
                  <a:txBody>
                    <a:bodyPr/>
                    <a:lstStyle/>
                    <a:p>
                      <a:r>
                        <a:rPr lang="en-US" sz="1400" dirty="0" smtClean="0"/>
                        <a:t>…</a:t>
                      </a:r>
                      <a:endParaRPr lang="en-US" sz="1400" dirty="0"/>
                    </a:p>
                  </a:txBody>
                  <a:tcPr/>
                </a:tc>
                <a:tc>
                  <a:txBody>
                    <a:bodyPr/>
                    <a:lstStyle/>
                    <a:p>
                      <a:r>
                        <a:rPr lang="en-US" sz="1400" b="0" dirty="0" smtClean="0">
                          <a:solidFill>
                            <a:schemeClr val="tx1"/>
                          </a:solidFill>
                        </a:rPr>
                        <a:t>b0: Source N address mode</a:t>
                      </a:r>
                    </a:p>
                    <a:p>
                      <a:r>
                        <a:rPr lang="en-US" sz="1400" b="0" dirty="0" smtClean="0">
                          <a:solidFill>
                            <a:schemeClr val="tx1"/>
                          </a:solidFill>
                        </a:rPr>
                        <a:t>b1-7:</a:t>
                      </a:r>
                      <a:r>
                        <a:rPr lang="en-US" sz="1400" b="0" baseline="0" dirty="0" smtClean="0">
                          <a:solidFill>
                            <a:schemeClr val="tx1"/>
                          </a:solidFill>
                        </a:rPr>
                        <a:t> reserved</a:t>
                      </a:r>
                      <a:endParaRPr lang="en-US" sz="1400" b="0" dirty="0" smtClean="0">
                        <a:solidFill>
                          <a:schemeClr val="tx1"/>
                        </a:solidFill>
                      </a:endParaRPr>
                    </a:p>
                  </a:txBody>
                  <a:tcPr/>
                </a:tc>
                <a:tc>
                  <a:txBody>
                    <a:bodyPr/>
                    <a:lstStyle/>
                    <a:p>
                      <a:r>
                        <a:rPr lang="en-US" sz="1400" dirty="0" smtClean="0"/>
                        <a:t>Source address</a:t>
                      </a:r>
                      <a:r>
                        <a:rPr lang="en-US" sz="1400" baseline="0" dirty="0" smtClean="0"/>
                        <a:t> N</a:t>
                      </a:r>
                      <a:endParaRPr lang="en-US" sz="1400" dirty="0"/>
                    </a:p>
                  </a:txBody>
                  <a:tcPr/>
                </a:tc>
                <a:tc>
                  <a:txBody>
                    <a:bodyPr/>
                    <a:lstStyle/>
                    <a:p>
                      <a:r>
                        <a:rPr lang="en-US" sz="1400" dirty="0" smtClean="0"/>
                        <a:t>Size of the aggregated packet N in octets</a:t>
                      </a:r>
                      <a:endParaRPr lang="en-US" sz="1400" dirty="0"/>
                    </a:p>
                  </a:txBody>
                  <a:tcPr/>
                </a:tc>
              </a:tr>
            </a:tbl>
          </a:graphicData>
        </a:graphic>
      </p:graphicFrame>
      <p:cxnSp>
        <p:nvCxnSpPr>
          <p:cNvPr id="9" name="Straight Connector 8"/>
          <p:cNvCxnSpPr/>
          <p:nvPr/>
        </p:nvCxnSpPr>
        <p:spPr bwMode="auto">
          <a:xfrm flipH="1">
            <a:off x="107504" y="3356992"/>
            <a:ext cx="5904656" cy="115212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Straight Connector 9"/>
          <p:cNvCxnSpPr/>
          <p:nvPr/>
        </p:nvCxnSpPr>
        <p:spPr bwMode="auto">
          <a:xfrm>
            <a:off x="7092280" y="3356992"/>
            <a:ext cx="1944216" cy="115212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72406687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Aggregation </a:t>
            </a:r>
            <a:r>
              <a:rPr lang="en-US" dirty="0" smtClean="0"/>
              <a:t>IE - description</a:t>
            </a:r>
            <a:endParaRPr lang="en-US" dirty="0"/>
          </a:p>
        </p:txBody>
      </p:sp>
      <p:sp>
        <p:nvSpPr>
          <p:cNvPr id="3" name="Content Placeholder 2"/>
          <p:cNvSpPr>
            <a:spLocks noGrp="1"/>
          </p:cNvSpPr>
          <p:nvPr>
            <p:ph idx="1"/>
          </p:nvPr>
        </p:nvSpPr>
        <p:spPr/>
        <p:txBody>
          <a:bodyPr/>
          <a:lstStyle/>
          <a:p>
            <a:pPr marL="342900" lvl="1" indent="-342900">
              <a:buFontTx/>
              <a:buChar char="•"/>
            </a:pPr>
            <a:r>
              <a:rPr lang="en-US" altLang="ko-KR" sz="1800" b="1" dirty="0"/>
              <a:t>Address modes present: </a:t>
            </a:r>
            <a:r>
              <a:rPr lang="en-US" sz="1800" dirty="0"/>
              <a:t>indicates the presence of the address modes in the IE. If set to 0, only short addresses are </a:t>
            </a:r>
            <a:r>
              <a:rPr lang="en-US" sz="1800" dirty="0" smtClean="0"/>
              <a:t>used</a:t>
            </a:r>
          </a:p>
          <a:p>
            <a:pPr marL="342900" lvl="1" indent="-342900">
              <a:buFontTx/>
              <a:buChar char="•"/>
            </a:pPr>
            <a:r>
              <a:rPr lang="en-US" sz="1800" b="1" dirty="0"/>
              <a:t>Number N of aggregated packets </a:t>
            </a:r>
          </a:p>
          <a:p>
            <a:pPr marL="342900" lvl="1" indent="-342900">
              <a:buFontTx/>
              <a:buChar char="•"/>
            </a:pPr>
            <a:r>
              <a:rPr lang="en-US" altLang="ko-KR" sz="1800" b="1" dirty="0" smtClean="0"/>
              <a:t>Source </a:t>
            </a:r>
            <a:r>
              <a:rPr lang="en-US" altLang="ko-KR" sz="1800" b="1" dirty="0" err="1" smtClean="0"/>
              <a:t>i</a:t>
            </a:r>
            <a:r>
              <a:rPr lang="en-US" altLang="ko-KR" sz="1800" b="1" dirty="0" smtClean="0"/>
              <a:t> address mode</a:t>
            </a:r>
          </a:p>
          <a:p>
            <a:pPr marL="342900" lvl="1" indent="-342900">
              <a:buFontTx/>
              <a:buChar char="•"/>
            </a:pPr>
            <a:r>
              <a:rPr lang="en-US" altLang="ko-KR" sz="1800" b="1" dirty="0" smtClean="0"/>
              <a:t>Source address i</a:t>
            </a:r>
            <a:r>
              <a:rPr lang="en-US" altLang="ko-KR" sz="1800" dirty="0" smtClean="0"/>
              <a:t>: Address of the source of the packet I</a:t>
            </a:r>
          </a:p>
          <a:p>
            <a:pPr marL="342900" lvl="1" indent="-342900">
              <a:buFontTx/>
              <a:buChar char="•"/>
            </a:pPr>
            <a:r>
              <a:rPr lang="en-US" sz="1800" b="1" dirty="0"/>
              <a:t>Size of the aggregated packet 1 in octets</a:t>
            </a:r>
          </a:p>
          <a:p>
            <a:pPr marL="342900" lvl="1" indent="-342900">
              <a:buFontTx/>
              <a:buChar char="•"/>
            </a:pPr>
            <a:endParaRPr lang="en-US" altLang="ko-KR" sz="1800" b="1" dirty="0"/>
          </a:p>
          <a:p>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32</a:t>
            </a:fld>
            <a:endParaRPr lang="en-US" altLang="en-US"/>
          </a:p>
        </p:txBody>
      </p:sp>
    </p:spTree>
    <p:extLst>
      <p:ext uri="{BB962C8B-B14F-4D97-AF65-F5344CB8AC3E}">
        <p14:creationId xmlns:p14="http://schemas.microsoft.com/office/powerpoint/2010/main" val="20892402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Unicast - Hop-by-hop retry</a:t>
            </a:r>
            <a:endParaRPr lang="en-US" dirty="0"/>
          </a:p>
        </p:txBody>
      </p:sp>
      <p:sp>
        <p:nvSpPr>
          <p:cNvPr id="3" name="Content Placeholder 2"/>
          <p:cNvSpPr>
            <a:spLocks noGrp="1"/>
          </p:cNvSpPr>
          <p:nvPr>
            <p:ph idx="1"/>
          </p:nvPr>
        </p:nvSpPr>
        <p:spPr/>
        <p:txBody>
          <a:bodyPr/>
          <a:lstStyle/>
          <a:p>
            <a:r>
              <a:rPr lang="en-US" dirty="0" smtClean="0"/>
              <a:t>Unicast routing using the L2R Routing IE.</a:t>
            </a:r>
          </a:p>
          <a:p>
            <a:r>
              <a:rPr lang="en-US" dirty="0" smtClean="0"/>
              <a:t>Hop-by-hop retry</a:t>
            </a:r>
          </a:p>
          <a:p>
            <a:pPr lvl="1"/>
            <a:r>
              <a:rPr lang="en-US" dirty="0" smtClean="0"/>
              <a:t>Legacy 802.15.4 retransmission when MCO is enabled</a:t>
            </a:r>
          </a:p>
          <a:p>
            <a:pPr lvl="1"/>
            <a:r>
              <a:rPr lang="en-US" dirty="0" smtClean="0"/>
              <a:t>Retransmission to next best parent when possible</a:t>
            </a:r>
          </a:p>
          <a:p>
            <a:pPr lvl="1"/>
            <a:r>
              <a:rPr lang="en-US" dirty="0" smtClean="0"/>
              <a:t>Retransmission to best brother or next best parent, only if “Brother routing” in the Topology construction IE is enabled </a:t>
            </a:r>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33</a:t>
            </a:fld>
            <a:endParaRPr lang="en-US" altLang="en-US"/>
          </a:p>
        </p:txBody>
      </p:sp>
    </p:spTree>
    <p:extLst>
      <p:ext uri="{BB962C8B-B14F-4D97-AF65-F5344CB8AC3E}">
        <p14:creationId xmlns:p14="http://schemas.microsoft.com/office/powerpoint/2010/main" val="23577939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Broadcast</a:t>
            </a:r>
            <a:endParaRPr lang="en-US" dirty="0"/>
          </a:p>
        </p:txBody>
      </p:sp>
      <p:sp>
        <p:nvSpPr>
          <p:cNvPr id="3" name="Content Placeholder 2"/>
          <p:cNvSpPr>
            <a:spLocks noGrp="1"/>
          </p:cNvSpPr>
          <p:nvPr>
            <p:ph idx="1"/>
          </p:nvPr>
        </p:nvSpPr>
        <p:spPr/>
        <p:txBody>
          <a:bodyPr/>
          <a:lstStyle/>
          <a:p>
            <a:r>
              <a:rPr lang="en-US" dirty="0" smtClean="0"/>
              <a:t>Flooding with record of the source address and sequence number. Discarding of seen packets</a:t>
            </a:r>
          </a:p>
          <a:p>
            <a:r>
              <a:rPr lang="en-US" dirty="0" smtClean="0"/>
              <a:t>Use of random </a:t>
            </a:r>
            <a:r>
              <a:rPr lang="en-US" dirty="0" smtClean="0"/>
              <a:t>jitter</a:t>
            </a:r>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34</a:t>
            </a:fld>
            <a:endParaRPr lang="en-US" altLang="en-US"/>
          </a:p>
        </p:txBody>
      </p:sp>
    </p:spTree>
    <p:extLst>
      <p:ext uri="{BB962C8B-B14F-4D97-AF65-F5344CB8AC3E}">
        <p14:creationId xmlns:p14="http://schemas.microsoft.com/office/powerpoint/2010/main" val="426967855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Low power operation</a:t>
            </a:r>
            <a:endParaRPr lang="en-US" dirty="0"/>
          </a:p>
        </p:txBody>
      </p:sp>
      <p:sp>
        <p:nvSpPr>
          <p:cNvPr id="3" name="Content Placeholder 2"/>
          <p:cNvSpPr>
            <a:spLocks noGrp="1"/>
          </p:cNvSpPr>
          <p:nvPr>
            <p:ph idx="1"/>
          </p:nvPr>
        </p:nvSpPr>
        <p:spPr/>
        <p:txBody>
          <a:bodyPr/>
          <a:lstStyle/>
          <a:p>
            <a:r>
              <a:rPr lang="en-US" dirty="0" smtClean="0"/>
              <a:t>Low power operation is informed by the MAC (CSL, RIT, Beacon enabled mode…)</a:t>
            </a:r>
          </a:p>
          <a:p>
            <a:r>
              <a:rPr lang="en-US" dirty="0" smtClean="0"/>
              <a:t>Forwarding of packets must be synchronized with the awake time of the next </a:t>
            </a:r>
            <a:r>
              <a:rPr lang="en-US" dirty="0" smtClean="0"/>
              <a:t>hop</a:t>
            </a:r>
            <a:endParaRPr lang="en-US" dirty="0" smtClean="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35</a:t>
            </a:fld>
            <a:endParaRPr lang="en-US" altLang="en-US"/>
          </a:p>
        </p:txBody>
      </p:sp>
    </p:spTree>
    <p:extLst>
      <p:ext uri="{BB962C8B-B14F-4D97-AF65-F5344CB8AC3E}">
        <p14:creationId xmlns:p14="http://schemas.microsoft.com/office/powerpoint/2010/main" val="351404578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Mesh security</a:t>
            </a:r>
            <a:endParaRPr lang="en-US" dirty="0"/>
          </a:p>
        </p:txBody>
      </p:sp>
      <p:sp>
        <p:nvSpPr>
          <p:cNvPr id="3" name="Content Placeholder 2"/>
          <p:cNvSpPr>
            <a:spLocks noGrp="1"/>
          </p:cNvSpPr>
          <p:nvPr>
            <p:ph idx="1"/>
          </p:nvPr>
        </p:nvSpPr>
        <p:spPr/>
        <p:txBody>
          <a:bodyPr/>
          <a:lstStyle/>
          <a:p>
            <a:r>
              <a:rPr kumimoji="1" lang="en-US" altLang="ja-JP" sz="2000" dirty="0">
                <a:ea typeface="ＭＳ Ｐゴシック" charset="-128"/>
              </a:rPr>
              <a:t>3 modes of operations – pre-shared, KMP, non security</a:t>
            </a:r>
          </a:p>
          <a:p>
            <a:pPr lvl="1"/>
            <a:r>
              <a:rPr kumimoji="1" lang="en-US" altLang="ja-JP" sz="1800" dirty="0">
                <a:ea typeface="ＭＳ Ｐゴシック" charset="-128"/>
              </a:rPr>
              <a:t>The mode in use in the network should be informed by the beacon.</a:t>
            </a:r>
          </a:p>
          <a:p>
            <a:r>
              <a:rPr kumimoji="1" lang="en-US" altLang="ja-JP" sz="2000" dirty="0">
                <a:ea typeface="ＭＳ Ｐゴシック" charset="-128"/>
              </a:rPr>
              <a:t>KMP Scheme should be considered with conjunction with discovery and association procedure.</a:t>
            </a:r>
          </a:p>
          <a:p>
            <a:r>
              <a:rPr kumimoji="1" lang="en-US" altLang="ja-JP" sz="2200" dirty="0">
                <a:ea typeface="ＭＳ Ｐゴシック" charset="-128"/>
              </a:rPr>
              <a:t>The functions as follows may be required to define</a:t>
            </a:r>
          </a:p>
          <a:p>
            <a:pPr lvl="1"/>
            <a:r>
              <a:rPr kumimoji="1" lang="en-US" altLang="ja-JP" sz="1800" dirty="0">
                <a:ea typeface="ＭＳ Ｐゴシック" charset="-128"/>
              </a:rPr>
              <a:t>Detection of short address duplication</a:t>
            </a:r>
          </a:p>
          <a:p>
            <a:pPr lvl="1"/>
            <a:r>
              <a:rPr kumimoji="1" lang="en-US" altLang="ja-JP" sz="1800" dirty="0">
                <a:ea typeface="ＭＳ Ｐゴシック" charset="-128"/>
              </a:rPr>
              <a:t>Procedure of solving PAN ID confliction</a:t>
            </a:r>
          </a:p>
          <a:p>
            <a:pPr lvl="1"/>
            <a:r>
              <a:rPr kumimoji="1" lang="en-US" altLang="ja-JP" sz="1800" dirty="0">
                <a:ea typeface="ＭＳ Ｐゴシック" charset="-128"/>
              </a:rPr>
              <a:t>Etc.</a:t>
            </a:r>
          </a:p>
          <a:p>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36</a:t>
            </a:fld>
            <a:endParaRPr lang="en-US" altLang="en-US"/>
          </a:p>
        </p:txBody>
      </p:sp>
    </p:spTree>
    <p:extLst>
      <p:ext uri="{BB962C8B-B14F-4D97-AF65-F5344CB8AC3E}">
        <p14:creationId xmlns:p14="http://schemas.microsoft.com/office/powerpoint/2010/main" val="35562531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7</a:t>
            </a:r>
            <a:r>
              <a:rPr lang="en-US" dirty="0" smtClean="0"/>
              <a:t>. Discovery and association</a:t>
            </a:r>
            <a:endParaRPr lang="en-US" dirty="0"/>
          </a:p>
        </p:txBody>
      </p:sp>
      <p:sp>
        <p:nvSpPr>
          <p:cNvPr id="3" name="Content Placeholder 2"/>
          <p:cNvSpPr>
            <a:spLocks noGrp="1"/>
          </p:cNvSpPr>
          <p:nvPr>
            <p:ph idx="1"/>
          </p:nvPr>
        </p:nvSpPr>
        <p:spPr/>
        <p:txBody>
          <a:bodyPr/>
          <a:lstStyle/>
          <a:p>
            <a:r>
              <a:rPr lang="en-US" dirty="0" smtClean="0"/>
              <a:t>Association to the PAN with 802.15.4 MAC</a:t>
            </a:r>
          </a:p>
          <a:p>
            <a:r>
              <a:rPr lang="en-US" dirty="0" smtClean="0"/>
              <a:t>Association to the L2R network with EB/HELLO request/response</a:t>
            </a:r>
          </a:p>
          <a:p>
            <a:r>
              <a:rPr lang="en-US" dirty="0" smtClean="0"/>
              <a:t>Discovery of the L2R network with EB/HELLO request/response</a:t>
            </a:r>
          </a:p>
          <a:p>
            <a:pPr lvl="1"/>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37</a:t>
            </a:fld>
            <a:endParaRPr lang="en-US" altLang="en-US"/>
          </a:p>
        </p:txBody>
      </p:sp>
    </p:spTree>
    <p:extLst>
      <p:ext uri="{BB962C8B-B14F-4D97-AF65-F5344CB8AC3E}">
        <p14:creationId xmlns:p14="http://schemas.microsoft.com/office/powerpoint/2010/main" val="123660534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 Changes to the MAC</a:t>
            </a:r>
            <a:endParaRPr lang="en-US" dirty="0"/>
          </a:p>
        </p:txBody>
      </p:sp>
      <p:sp>
        <p:nvSpPr>
          <p:cNvPr id="3" name="Content Placeholder 2"/>
          <p:cNvSpPr>
            <a:spLocks noGrp="1"/>
          </p:cNvSpPr>
          <p:nvPr>
            <p:ph idx="1"/>
          </p:nvPr>
        </p:nvSpPr>
        <p:spPr/>
        <p:txBody>
          <a:bodyPr/>
          <a:lstStyle/>
          <a:p>
            <a:r>
              <a:rPr lang="en-US" dirty="0" smtClean="0"/>
              <a:t>Topology construction IE</a:t>
            </a:r>
          </a:p>
          <a:p>
            <a:r>
              <a:rPr lang="en-US" dirty="0" smtClean="0"/>
              <a:t>L2R routing IE</a:t>
            </a:r>
          </a:p>
          <a:p>
            <a:r>
              <a:rPr lang="en-US" dirty="0" smtClean="0"/>
              <a:t>Destination announcement IE</a:t>
            </a:r>
          </a:p>
          <a:p>
            <a:r>
              <a:rPr lang="en-US" dirty="0" smtClean="0"/>
              <a:t>P2P reactive routing IE </a:t>
            </a:r>
          </a:p>
          <a:p>
            <a:r>
              <a:rPr lang="en-US" dirty="0" smtClean="0"/>
              <a:t>Other IEs</a:t>
            </a:r>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38</a:t>
            </a:fld>
            <a:endParaRPr lang="en-US" altLang="en-US"/>
          </a:p>
        </p:txBody>
      </p:sp>
    </p:spTree>
    <p:extLst>
      <p:ext uri="{BB962C8B-B14F-4D97-AF65-F5344CB8AC3E}">
        <p14:creationId xmlns:p14="http://schemas.microsoft.com/office/powerpoint/2010/main" val="252229701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9. Multicast routing </a:t>
            </a:r>
            <a:endParaRPr lang="en-US" dirty="0"/>
          </a:p>
        </p:txBody>
      </p:sp>
      <p:sp>
        <p:nvSpPr>
          <p:cNvPr id="3" name="Content Placeholder 2"/>
          <p:cNvSpPr>
            <a:spLocks noGrp="1"/>
          </p:cNvSpPr>
          <p:nvPr>
            <p:ph idx="1"/>
          </p:nvPr>
        </p:nvSpPr>
        <p:spPr>
          <a:xfrm>
            <a:off x="251520" y="1340768"/>
            <a:ext cx="8640960" cy="4755232"/>
          </a:xfrm>
        </p:spPr>
        <p:txBody>
          <a:bodyPr/>
          <a:lstStyle/>
          <a:p>
            <a:r>
              <a:rPr lang="en-US" sz="2000" dirty="0"/>
              <a:t>Reserving a block of short addresses for </a:t>
            </a:r>
            <a:r>
              <a:rPr lang="en-US" sz="2000" dirty="0" smtClean="0"/>
              <a:t>multicast (ex: 0xFF00 ~ 0xFFFD). </a:t>
            </a:r>
          </a:p>
          <a:p>
            <a:r>
              <a:rPr lang="en-US" sz="2000" dirty="0" smtClean="0"/>
              <a:t>Mapping </a:t>
            </a:r>
            <a:r>
              <a:rPr lang="en-US" sz="2000" dirty="0"/>
              <a:t>between the short addresses and the multicast addresses is up to the implementer. </a:t>
            </a:r>
            <a:r>
              <a:rPr lang="en-US" sz="2000" dirty="0" smtClean="0"/>
              <a:t>Subscription/leave </a:t>
            </a:r>
            <a:r>
              <a:rPr lang="en-US" sz="2000" dirty="0"/>
              <a:t>is an upper layer </a:t>
            </a:r>
            <a:r>
              <a:rPr lang="en-US" sz="2000" dirty="0" smtClean="0"/>
              <a:t>function treated as data frames by L2. </a:t>
            </a:r>
          </a:p>
          <a:p>
            <a:r>
              <a:rPr lang="en-US" sz="2000" dirty="0" smtClean="0"/>
              <a:t>We </a:t>
            </a:r>
            <a:r>
              <a:rPr lang="en-US" sz="2000" dirty="0"/>
              <a:t>suggest only using short addresses for multicast routing.  </a:t>
            </a:r>
            <a:endParaRPr lang="en-US" sz="2000" dirty="0" smtClean="0"/>
          </a:p>
          <a:p>
            <a:r>
              <a:rPr lang="en-US" sz="2000" dirty="0" smtClean="0"/>
              <a:t>Multicast address assignment and de-assignment is conducted through primitives from the next upper layer</a:t>
            </a:r>
          </a:p>
          <a:p>
            <a:r>
              <a:rPr lang="en-US" sz="2000" dirty="0" smtClean="0"/>
              <a:t>Two types of multicast</a:t>
            </a:r>
          </a:p>
          <a:p>
            <a:pPr lvl="1"/>
            <a:r>
              <a:rPr lang="en-US" sz="1800" dirty="0" smtClean="0"/>
              <a:t>Flooding + higher layer filter </a:t>
            </a:r>
          </a:p>
          <a:p>
            <a:pPr lvl="2"/>
            <a:r>
              <a:rPr lang="en-US" sz="1600" dirty="0" smtClean="0"/>
              <a:t>recommended for small scale networks or non energy constrained networks</a:t>
            </a:r>
          </a:p>
          <a:p>
            <a:pPr lvl="1"/>
            <a:r>
              <a:rPr lang="en-US" sz="1800" dirty="0" smtClean="0"/>
              <a:t>Going up by unicast, going doing by multicast </a:t>
            </a:r>
            <a:endParaRPr lang="en-US" sz="1800" dirty="0">
              <a:sym typeface="Wingdings" panose="05000000000000000000" pitchFamily="2" charset="2"/>
            </a:endParaRPr>
          </a:p>
          <a:p>
            <a:pPr lvl="2"/>
            <a:r>
              <a:rPr lang="en-US" sz="1600" dirty="0" smtClean="0">
                <a:sym typeface="Wingdings" panose="05000000000000000000" pitchFamily="2" charset="2"/>
              </a:rPr>
              <a:t>reduced number of transmissions </a:t>
            </a:r>
          </a:p>
          <a:p>
            <a:pPr lvl="2"/>
            <a:r>
              <a:rPr lang="en-US" sz="1600" dirty="0" smtClean="0">
                <a:sym typeface="Wingdings" panose="05000000000000000000" pitchFamily="2" charset="2"/>
              </a:rPr>
              <a:t>recommended for large scale networks and energy constrained networks, requires the multicast subscription field</a:t>
            </a:r>
          </a:p>
          <a:p>
            <a:pPr lvl="1"/>
            <a:endParaRPr lang="en-US" sz="1800" dirty="0"/>
          </a:p>
          <a:p>
            <a:endParaRPr lang="en-US" sz="2000"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39</a:t>
            </a:fld>
            <a:endParaRPr lang="en-US" altLang="en-US"/>
          </a:p>
        </p:txBody>
      </p:sp>
    </p:spTree>
    <p:extLst>
      <p:ext uri="{BB962C8B-B14F-4D97-AF65-F5344CB8AC3E}">
        <p14:creationId xmlns:p14="http://schemas.microsoft.com/office/powerpoint/2010/main" val="29505567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654968"/>
          </a:xfrm>
        </p:spPr>
        <p:txBody>
          <a:bodyPr/>
          <a:lstStyle/>
          <a:p>
            <a:r>
              <a:rPr lang="en-US" sz="3400" dirty="0" smtClean="0"/>
              <a:t>1. Mesh topology discovery, mesh routing, </a:t>
            </a:r>
            <a:br>
              <a:rPr lang="en-US" sz="3400" dirty="0" smtClean="0"/>
            </a:br>
            <a:r>
              <a:rPr lang="en-US" sz="3400" dirty="0" smtClean="0"/>
              <a:t>route discovery - proposal</a:t>
            </a:r>
            <a:endParaRPr lang="en-US" sz="3400" dirty="0"/>
          </a:p>
        </p:txBody>
      </p:sp>
      <p:sp>
        <p:nvSpPr>
          <p:cNvPr id="3" name="Content Placeholder 2"/>
          <p:cNvSpPr>
            <a:spLocks noGrp="1"/>
          </p:cNvSpPr>
          <p:nvPr>
            <p:ph idx="1"/>
          </p:nvPr>
        </p:nvSpPr>
        <p:spPr>
          <a:xfrm>
            <a:off x="0" y="1484784"/>
            <a:ext cx="9144000" cy="4755232"/>
          </a:xfrm>
        </p:spPr>
        <p:txBody>
          <a:bodyPr/>
          <a:lstStyle/>
          <a:p>
            <a:r>
              <a:rPr lang="en-US" sz="1800" dirty="0" smtClean="0"/>
              <a:t>The HMT construction IE and the IEs for the HELLO, PANN/PANN-RP are merged</a:t>
            </a:r>
          </a:p>
          <a:p>
            <a:pPr lvl="1"/>
            <a:r>
              <a:rPr lang="en-US" sz="1600" dirty="0" smtClean="0"/>
              <a:t>15.4 </a:t>
            </a:r>
            <a:r>
              <a:rPr lang="en-US" sz="1600" dirty="0"/>
              <a:t>already avails several options where the IEs can be used. </a:t>
            </a:r>
            <a:r>
              <a:rPr lang="en-US" sz="1600" dirty="0" smtClean="0"/>
              <a:t>The resulting IE may be included in a EB or a MP frame. </a:t>
            </a:r>
          </a:p>
          <a:p>
            <a:pPr lvl="2"/>
            <a:r>
              <a:rPr lang="en-US" sz="1400" dirty="0" smtClean="0"/>
              <a:t>EBs can be periodic or aperiodic</a:t>
            </a:r>
          </a:p>
          <a:p>
            <a:pPr lvl="2"/>
            <a:r>
              <a:rPr lang="en-US" sz="1400" dirty="0" smtClean="0"/>
              <a:t>They can have different periods depending on the IE they contain, or the IEs can be included in the same beacon. EBs with different IEs have been used in many subsequent amendments after 4e</a:t>
            </a:r>
          </a:p>
          <a:p>
            <a:pPr lvl="2"/>
            <a:r>
              <a:rPr lang="en-US" sz="1400" dirty="0" smtClean="0"/>
              <a:t>EBs can contain payload and header IEs</a:t>
            </a:r>
          </a:p>
          <a:p>
            <a:r>
              <a:rPr lang="en-US" sz="1800" dirty="0" smtClean="0"/>
              <a:t>Storing and non-storing mode should be supported</a:t>
            </a:r>
          </a:p>
          <a:p>
            <a:pPr lvl="1"/>
            <a:r>
              <a:rPr lang="en-US" sz="1600" dirty="0" smtClean="0"/>
              <a:t>Non-storing mode requires less memory but may require a lot of energy to transmit large frames due to the intermediate hops in source routing</a:t>
            </a:r>
          </a:p>
          <a:p>
            <a:pPr lvl="1"/>
            <a:r>
              <a:rPr lang="en-US" sz="1600" dirty="0" smtClean="0"/>
              <a:t>Storing mode requires memory but allows low overhead frames</a:t>
            </a:r>
          </a:p>
          <a:p>
            <a:pPr lvl="1"/>
            <a:r>
              <a:rPr lang="en-US" sz="1600" dirty="0" smtClean="0"/>
              <a:t>The size of the memory of a device is up to the implementer but all options should be covered</a:t>
            </a:r>
          </a:p>
          <a:p>
            <a:pPr lvl="1"/>
            <a:r>
              <a:rPr lang="en-US" sz="1600" dirty="0" smtClean="0"/>
              <a:t>There should be a PIB set depending on the storing </a:t>
            </a:r>
            <a:r>
              <a:rPr lang="en-US" sz="1600" dirty="0"/>
              <a:t>mode. In storing mode, a device shall be able to store at least one </a:t>
            </a:r>
            <a:r>
              <a:rPr lang="en-US" sz="1600" dirty="0" smtClean="0"/>
              <a:t>parent. The final size of the neighbor table is up to the vendor. </a:t>
            </a:r>
            <a:endParaRPr lang="en-US" sz="1600" dirty="0"/>
          </a:p>
          <a:p>
            <a:pPr lvl="1"/>
            <a:endParaRPr lang="en-US" sz="1600" dirty="0" smtClean="0"/>
          </a:p>
          <a:p>
            <a:pPr lvl="1"/>
            <a:endParaRPr lang="en-US" sz="1600"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4</a:t>
            </a:fld>
            <a:endParaRPr lang="en-US" altLang="en-US"/>
          </a:p>
        </p:txBody>
      </p:sp>
    </p:spTree>
    <p:extLst>
      <p:ext uri="{BB962C8B-B14F-4D97-AF65-F5344CB8AC3E}">
        <p14:creationId xmlns:p14="http://schemas.microsoft.com/office/powerpoint/2010/main" val="41995827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654968"/>
          </a:xfrm>
        </p:spPr>
        <p:txBody>
          <a:bodyPr/>
          <a:lstStyle/>
          <a:p>
            <a:r>
              <a:rPr lang="en-US" sz="3400" dirty="0" smtClean="0"/>
              <a:t>1. Mesh topology discovery, mesh routing, </a:t>
            </a:r>
            <a:br>
              <a:rPr lang="en-US" sz="3400" dirty="0" smtClean="0"/>
            </a:br>
            <a:r>
              <a:rPr lang="en-US" sz="3400" dirty="0" smtClean="0"/>
              <a:t>route discovery - proposal</a:t>
            </a:r>
            <a:endParaRPr lang="en-US" sz="3400" dirty="0"/>
          </a:p>
        </p:txBody>
      </p:sp>
      <p:sp>
        <p:nvSpPr>
          <p:cNvPr id="3" name="Content Placeholder 2"/>
          <p:cNvSpPr>
            <a:spLocks noGrp="1"/>
          </p:cNvSpPr>
          <p:nvPr>
            <p:ph idx="1"/>
          </p:nvPr>
        </p:nvSpPr>
        <p:spPr>
          <a:xfrm>
            <a:off x="755576" y="1412776"/>
            <a:ext cx="7772400" cy="4755232"/>
          </a:xfrm>
        </p:spPr>
        <p:txBody>
          <a:bodyPr/>
          <a:lstStyle/>
          <a:p>
            <a:r>
              <a:rPr lang="en-US" sz="2000" dirty="0" smtClean="0"/>
              <a:t>Reactive or proactive</a:t>
            </a:r>
          </a:p>
          <a:p>
            <a:pPr lvl="1"/>
            <a:r>
              <a:rPr lang="en-US" sz="1800" dirty="0"/>
              <a:t>Energy constraints </a:t>
            </a:r>
            <a:r>
              <a:rPr lang="en-US" sz="1800" dirty="0" smtClean="0"/>
              <a:t>require </a:t>
            </a:r>
            <a:r>
              <a:rPr lang="en-US" sz="1800" dirty="0"/>
              <a:t>proactive </a:t>
            </a:r>
            <a:r>
              <a:rPr lang="en-US" sz="1800" dirty="0" smtClean="0"/>
              <a:t>routing. Flooding </a:t>
            </a:r>
            <a:r>
              <a:rPr lang="en-US" sz="1800" dirty="0"/>
              <a:t>for route establishment uses a lot of </a:t>
            </a:r>
            <a:r>
              <a:rPr lang="en-US" sz="1800" dirty="0" smtClean="0"/>
              <a:t>energy. </a:t>
            </a:r>
            <a:r>
              <a:rPr lang="en-US" sz="1800" dirty="0"/>
              <a:t>The delay in route establishment is also considerable in beacon enabled </a:t>
            </a:r>
            <a:r>
              <a:rPr lang="en-US" sz="1800" dirty="0" smtClean="0"/>
              <a:t>PANs</a:t>
            </a:r>
          </a:p>
          <a:p>
            <a:pPr lvl="1"/>
            <a:r>
              <a:rPr lang="en-US" sz="1800" dirty="0" smtClean="0"/>
              <a:t>Reactive may be used for small networks or networks without energy constraints. Reactive protocols may also be used in networks without memory constraints so that the routes can be stored to minimize the flooding for route discovery. </a:t>
            </a:r>
          </a:p>
          <a:p>
            <a:r>
              <a:rPr lang="en-US" sz="2000" dirty="0" smtClean="0"/>
              <a:t>P2P routing</a:t>
            </a:r>
          </a:p>
          <a:p>
            <a:pPr lvl="1"/>
            <a:r>
              <a:rPr lang="en-US" sz="1800" dirty="0" smtClean="0"/>
              <a:t>Packet forwarded up until the first common ancestor then down to the destination: the routes can be very long in a large network</a:t>
            </a:r>
          </a:p>
          <a:p>
            <a:pPr lvl="1"/>
            <a:r>
              <a:rPr lang="en-US" sz="1800" dirty="0" smtClean="0"/>
              <a:t>Transversal reactive routes: may offer shorter routes but generates a lot of overhead. </a:t>
            </a:r>
            <a:r>
              <a:rPr lang="en-US" sz="1800" dirty="0"/>
              <a:t>Necessary IEs for P2P reactive route discovery (such as PREQ-PREQ-RP) </a:t>
            </a:r>
            <a:r>
              <a:rPr lang="en-US" sz="1800" dirty="0" smtClean="0"/>
              <a:t>are defined.</a:t>
            </a:r>
          </a:p>
          <a:p>
            <a:pPr lvl="1"/>
            <a:r>
              <a:rPr lang="en-US" sz="1800" dirty="0" smtClean="0"/>
              <a:t>Most of the use cases require communication to and from a gateway. P2P reactive route discovery will be optional for use cases that may require P2P communication</a:t>
            </a:r>
          </a:p>
          <a:p>
            <a:pPr marL="457200" lvl="1" indent="0">
              <a:buNone/>
            </a:pPr>
            <a:endParaRPr lang="en-US" sz="1800"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5</a:t>
            </a:fld>
            <a:endParaRPr lang="en-US" altLang="en-US"/>
          </a:p>
        </p:txBody>
      </p:sp>
    </p:spTree>
    <p:extLst>
      <p:ext uri="{BB962C8B-B14F-4D97-AF65-F5344CB8AC3E}">
        <p14:creationId xmlns:p14="http://schemas.microsoft.com/office/powerpoint/2010/main" val="23594700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685800"/>
            <a:ext cx="8784976" cy="654968"/>
          </a:xfrm>
        </p:spPr>
        <p:txBody>
          <a:bodyPr/>
          <a:lstStyle/>
          <a:p>
            <a:r>
              <a:rPr lang="en-US" sz="3200" dirty="0"/>
              <a:t>1. Mesh topology discovery, mesh routing, </a:t>
            </a:r>
            <a:br>
              <a:rPr lang="en-US" sz="3200" dirty="0"/>
            </a:br>
            <a:r>
              <a:rPr lang="en-US" sz="3200" dirty="0"/>
              <a:t>route discovery </a:t>
            </a:r>
            <a:r>
              <a:rPr lang="en-US" sz="3200" dirty="0" smtClean="0"/>
              <a:t>– downward routing</a:t>
            </a:r>
            <a:endParaRPr lang="en-US" sz="3200" dirty="0"/>
          </a:p>
        </p:txBody>
      </p:sp>
      <p:sp>
        <p:nvSpPr>
          <p:cNvPr id="3" name="Content Placeholder 2"/>
          <p:cNvSpPr>
            <a:spLocks noGrp="1"/>
          </p:cNvSpPr>
          <p:nvPr>
            <p:ph idx="1"/>
          </p:nvPr>
        </p:nvSpPr>
        <p:spPr>
          <a:xfrm>
            <a:off x="332824" y="1556792"/>
            <a:ext cx="8789440" cy="4755232"/>
          </a:xfrm>
        </p:spPr>
        <p:txBody>
          <a:bodyPr/>
          <a:lstStyle/>
          <a:p>
            <a:r>
              <a:rPr lang="en-US" dirty="0" smtClean="0"/>
              <a:t>Destination announcement IE, RREC and PANN-RP fulfill the same role. </a:t>
            </a:r>
          </a:p>
          <a:p>
            <a:pPr lvl="1"/>
            <a:r>
              <a:rPr lang="en-US" dirty="0" smtClean="0"/>
              <a:t>PANN-RP adds the TMTCP-aware functionality. </a:t>
            </a:r>
          </a:p>
          <a:p>
            <a:pPr lvl="1"/>
            <a:r>
              <a:rPr lang="en-US" dirty="0" smtClean="0"/>
              <a:t>The three IEs are merged as proposed later in this presentation in the Route Announcement IE</a:t>
            </a:r>
          </a:p>
          <a:p>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6</a:t>
            </a:fld>
            <a:endParaRPr lang="en-US" altLang="en-US"/>
          </a:p>
        </p:txBody>
      </p:sp>
    </p:spTree>
    <p:extLst>
      <p:ext uri="{BB962C8B-B14F-4D97-AF65-F5344CB8AC3E}">
        <p14:creationId xmlns:p14="http://schemas.microsoft.com/office/powerpoint/2010/main" val="15534588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654968"/>
          </a:xfrm>
        </p:spPr>
        <p:txBody>
          <a:bodyPr/>
          <a:lstStyle/>
          <a:p>
            <a:r>
              <a:rPr lang="en-US" sz="3400" dirty="0" smtClean="0"/>
              <a:t>L2R IE format</a:t>
            </a:r>
            <a:endParaRPr lang="en-US" sz="3400"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7</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003002431"/>
              </p:ext>
            </p:extLst>
          </p:nvPr>
        </p:nvGraphicFramePr>
        <p:xfrm>
          <a:off x="1835696" y="1975748"/>
          <a:ext cx="4876800" cy="559440"/>
        </p:xfrm>
        <a:graphic>
          <a:graphicData uri="http://schemas.openxmlformats.org/drawingml/2006/table">
            <a:tbl>
              <a:tblPr firstRow="1" bandRow="1">
                <a:tableStyleId>{F5AB1C69-6EDB-4FF4-983F-18BD219EF322}</a:tableStyleId>
              </a:tblPr>
              <a:tblGrid>
                <a:gridCol w="1219200"/>
                <a:gridCol w="1219200"/>
                <a:gridCol w="1219200"/>
                <a:gridCol w="1219200"/>
              </a:tblGrid>
              <a:tr h="285120">
                <a:tc>
                  <a:txBody>
                    <a:bodyPr/>
                    <a:lstStyle/>
                    <a:p>
                      <a:r>
                        <a:rPr lang="en-US" sz="1200" b="0" dirty="0" smtClean="0">
                          <a:solidFill>
                            <a:sysClr val="windowText" lastClr="000000"/>
                          </a:solidFill>
                        </a:rPr>
                        <a:t>Bit:  0-10</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11-14</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15</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Octets: 0.. 2047</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200" b="0" dirty="0" smtClean="0">
                          <a:solidFill>
                            <a:sysClr val="windowText" lastClr="000000"/>
                          </a:solidFill>
                        </a:rPr>
                        <a:t>Length</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Group ID</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Type = 1</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Content</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531331685"/>
              </p:ext>
            </p:extLst>
          </p:nvPr>
        </p:nvGraphicFramePr>
        <p:xfrm>
          <a:off x="1835696" y="3035672"/>
          <a:ext cx="3657600" cy="559440"/>
        </p:xfrm>
        <a:graphic>
          <a:graphicData uri="http://schemas.openxmlformats.org/drawingml/2006/table">
            <a:tbl>
              <a:tblPr firstRow="1" bandRow="1">
                <a:tableStyleId>{F5AB1C69-6EDB-4FF4-983F-18BD219EF322}</a:tableStyleId>
              </a:tblPr>
              <a:tblGrid>
                <a:gridCol w="1219200"/>
                <a:gridCol w="1219200"/>
                <a:gridCol w="1219200"/>
              </a:tblGrid>
              <a:tr h="285120">
                <a:tc>
                  <a:txBody>
                    <a:bodyPr/>
                    <a:lstStyle/>
                    <a:p>
                      <a:r>
                        <a:rPr lang="en-US" sz="1200" b="0" dirty="0" smtClean="0">
                          <a:solidFill>
                            <a:sysClr val="windowText" lastClr="000000"/>
                          </a:solidFill>
                        </a:rPr>
                        <a:t>Octet: Variable</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Variable</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200" b="0" dirty="0" smtClean="0">
                          <a:solidFill>
                            <a:sysClr val="windowText" lastClr="000000"/>
                          </a:solidFill>
                        </a:rPr>
                        <a:t>Nested IE</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Nested IE</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cxnSp>
        <p:nvCxnSpPr>
          <p:cNvPr id="12" name="Straight Connector 11"/>
          <p:cNvCxnSpPr/>
          <p:nvPr/>
        </p:nvCxnSpPr>
        <p:spPr bwMode="auto">
          <a:xfrm flipH="1">
            <a:off x="1835696" y="2531616"/>
            <a:ext cx="3672408" cy="50405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Connector 13"/>
          <p:cNvCxnSpPr/>
          <p:nvPr/>
        </p:nvCxnSpPr>
        <p:spPr bwMode="auto">
          <a:xfrm flipH="1">
            <a:off x="5508104" y="2531616"/>
            <a:ext cx="1224136" cy="50405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TextBox 16"/>
          <p:cNvSpPr txBox="1"/>
          <p:nvPr/>
        </p:nvSpPr>
        <p:spPr>
          <a:xfrm>
            <a:off x="755576" y="4293096"/>
            <a:ext cx="7439603" cy="830997"/>
          </a:xfrm>
          <a:prstGeom prst="rect">
            <a:avLst/>
          </a:prstGeom>
          <a:noFill/>
        </p:spPr>
        <p:txBody>
          <a:bodyPr wrap="square" rtlCol="0">
            <a:spAutoFit/>
          </a:bodyPr>
          <a:lstStyle/>
          <a:p>
            <a:r>
              <a:rPr lang="en-US" sz="1600" dirty="0" smtClean="0"/>
              <a:t>- The use of nested IEs provides flexibility to add all the necessary functionalities</a:t>
            </a:r>
          </a:p>
          <a:p>
            <a:r>
              <a:rPr lang="en-US" sz="1600" dirty="0" smtClean="0"/>
              <a:t>- The L2R header may not be necessary as all the fields are already present in the MHR or other nested IEs</a:t>
            </a:r>
            <a:endParaRPr lang="en-US" sz="1600" dirty="0"/>
          </a:p>
        </p:txBody>
      </p:sp>
    </p:spTree>
    <p:extLst>
      <p:ext uri="{BB962C8B-B14F-4D97-AF65-F5344CB8AC3E}">
        <p14:creationId xmlns:p14="http://schemas.microsoft.com/office/powerpoint/2010/main" val="8528953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5" name="Straight Connector 34"/>
          <p:cNvCxnSpPr/>
          <p:nvPr/>
        </p:nvCxnSpPr>
        <p:spPr bwMode="auto">
          <a:xfrm>
            <a:off x="7164288" y="2450036"/>
            <a:ext cx="1440160" cy="1915068"/>
          </a:xfrm>
          <a:prstGeom prst="line">
            <a:avLst/>
          </a:prstGeom>
          <a:solidFill>
            <a:schemeClr val="accent1"/>
          </a:solidFill>
          <a:ln w="12700" cap="flat" cmpd="sng" algn="ctr">
            <a:solidFill>
              <a:schemeClr val="accent1">
                <a:lumMod val="75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Straight Connector 31"/>
          <p:cNvCxnSpPr/>
          <p:nvPr/>
        </p:nvCxnSpPr>
        <p:spPr bwMode="auto">
          <a:xfrm flipH="1">
            <a:off x="5292080" y="2450036"/>
            <a:ext cx="1296144" cy="1915068"/>
          </a:xfrm>
          <a:prstGeom prst="line">
            <a:avLst/>
          </a:prstGeom>
          <a:solidFill>
            <a:schemeClr val="accent1"/>
          </a:solidFill>
          <a:ln w="12700" cap="flat" cmpd="sng" algn="ctr">
            <a:solidFill>
              <a:schemeClr val="accent1">
                <a:lumMod val="75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Topology Construction IE</a:t>
            </a:r>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8</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731507176"/>
              </p:ext>
            </p:extLst>
          </p:nvPr>
        </p:nvGraphicFramePr>
        <p:xfrm>
          <a:off x="107502" y="1441924"/>
          <a:ext cx="8928994" cy="1021080"/>
        </p:xfrm>
        <a:graphic>
          <a:graphicData uri="http://schemas.openxmlformats.org/drawingml/2006/table">
            <a:tbl>
              <a:tblPr firstRow="1" bandRow="1">
                <a:tableStyleId>{F5AB1C69-6EDB-4FF4-983F-18BD219EF322}</a:tableStyleId>
              </a:tblPr>
              <a:tblGrid>
                <a:gridCol w="664867"/>
                <a:gridCol w="468015"/>
                <a:gridCol w="571330"/>
                <a:gridCol w="892681"/>
                <a:gridCol w="649222"/>
                <a:gridCol w="730375"/>
                <a:gridCol w="649222"/>
                <a:gridCol w="811528"/>
                <a:gridCol w="1054987"/>
                <a:gridCol w="568069"/>
                <a:gridCol w="811528"/>
                <a:gridCol w="243459"/>
                <a:gridCol w="813711"/>
              </a:tblGrid>
              <a:tr h="285120">
                <a:tc>
                  <a:txBody>
                    <a:bodyPr/>
                    <a:lstStyle/>
                    <a:p>
                      <a:r>
                        <a:rPr lang="en-US" sz="1100" b="0" dirty="0" smtClean="0">
                          <a:solidFill>
                            <a:schemeClr val="tx1"/>
                          </a:solidFill>
                        </a:rPr>
                        <a:t>Bits: 0-7</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8-14</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15</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Octets: 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Octets: 0/1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0/2/8</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0/9</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Variable</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Variable</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100" b="0" dirty="0" smtClean="0">
                          <a:solidFill>
                            <a:schemeClr val="tx1"/>
                          </a:solidFill>
                        </a:rPr>
                        <a:t>Length</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Sub-ID</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Type = 0</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Descriptor</a:t>
                      </a:r>
                    </a:p>
                    <a:p>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Entity </a:t>
                      </a:r>
                      <a:r>
                        <a:rPr lang="en-US" sz="1100" b="0" baseline="0" dirty="0" smtClean="0">
                          <a:solidFill>
                            <a:schemeClr val="tx1"/>
                          </a:solidFill>
                        </a:rPr>
                        <a:t>ID</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Tree Root address</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Depth</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Sequence number</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Construction</a:t>
                      </a:r>
                      <a:r>
                        <a:rPr lang="en-US" sz="1100" b="0" baseline="0" dirty="0" smtClean="0">
                          <a:solidFill>
                            <a:schemeClr val="tx1"/>
                          </a:solidFill>
                        </a:rPr>
                        <a:t> IE interval</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MCO fields</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Path quality</a:t>
                      </a:r>
                      <a:r>
                        <a:rPr lang="en-US" sz="1100" b="0" baseline="0" dirty="0" smtClean="0">
                          <a:solidFill>
                            <a:schemeClr val="tx1"/>
                          </a:solidFill>
                        </a:rPr>
                        <a:t> metric 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Path quality</a:t>
                      </a:r>
                      <a:r>
                        <a:rPr lang="en-US" sz="1100" b="0" baseline="0" dirty="0" smtClean="0">
                          <a:solidFill>
                            <a:schemeClr val="tx1"/>
                          </a:solidFill>
                        </a:rPr>
                        <a:t> metric N</a:t>
                      </a:r>
                      <a:endParaRPr 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cxnSp>
        <p:nvCxnSpPr>
          <p:cNvPr id="10" name="Straight Connector 9"/>
          <p:cNvCxnSpPr/>
          <p:nvPr/>
        </p:nvCxnSpPr>
        <p:spPr bwMode="auto">
          <a:xfrm flipH="1">
            <a:off x="35496" y="2450036"/>
            <a:ext cx="1728192" cy="690932"/>
          </a:xfrm>
          <a:prstGeom prst="line">
            <a:avLst/>
          </a:prstGeom>
          <a:solidFill>
            <a:schemeClr val="accent1"/>
          </a:solidFill>
          <a:ln w="12700" cap="flat" cmpd="sng" algn="ctr">
            <a:solidFill>
              <a:srgbClr val="00B0F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771800" y="2450036"/>
            <a:ext cx="6264696" cy="690932"/>
          </a:xfrm>
          <a:prstGeom prst="line">
            <a:avLst/>
          </a:prstGeom>
          <a:solidFill>
            <a:schemeClr val="accent1"/>
          </a:solidFill>
          <a:ln w="12700" cap="flat" cmpd="sng" algn="ctr">
            <a:solidFill>
              <a:srgbClr val="00B0F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3" name="Table 12"/>
          <p:cNvGraphicFramePr>
            <a:graphicFrameLocks noGrp="1"/>
          </p:cNvGraphicFramePr>
          <p:nvPr>
            <p:extLst>
              <p:ext uri="{D42A27DB-BD31-4B8C-83A1-F6EECF244321}">
                <p14:modId xmlns:p14="http://schemas.microsoft.com/office/powerpoint/2010/main" val="1639233088"/>
              </p:ext>
            </p:extLst>
          </p:nvPr>
        </p:nvGraphicFramePr>
        <p:xfrm>
          <a:off x="179512" y="5445224"/>
          <a:ext cx="6982743" cy="914400"/>
        </p:xfrm>
        <a:graphic>
          <a:graphicData uri="http://schemas.openxmlformats.org/drawingml/2006/table">
            <a:tbl>
              <a:tblPr firstRow="1" bandRow="1">
                <a:tableStyleId>{5940675A-B579-460E-94D1-54222C63F5DA}</a:tableStyleId>
              </a:tblPr>
              <a:tblGrid>
                <a:gridCol w="1224136"/>
                <a:gridCol w="792088"/>
                <a:gridCol w="792088"/>
                <a:gridCol w="1080120"/>
                <a:gridCol w="1296144"/>
                <a:gridCol w="936104"/>
                <a:gridCol w="862063"/>
              </a:tblGrid>
              <a:tr h="370840">
                <a:tc>
                  <a:txBody>
                    <a:bodyPr/>
                    <a:lstStyle/>
                    <a:p>
                      <a:r>
                        <a:rPr lang="en-US" sz="1200" dirty="0" smtClean="0">
                          <a:solidFill>
                            <a:schemeClr val="tx1"/>
                          </a:solidFill>
                        </a:rPr>
                        <a:t> Bits: 0-2</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3-5</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7</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8-11</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12-15</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Octet: 0/Variable</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0/Variable</a:t>
                      </a:r>
                      <a:endParaRPr lang="en-US" sz="1200" dirty="0">
                        <a:solidFill>
                          <a:schemeClr val="tx1"/>
                        </a:solidFill>
                      </a:endParaRPr>
                    </a:p>
                  </a:txBody>
                  <a:tcPr>
                    <a:solidFill>
                      <a:schemeClr val="bg1"/>
                    </a:solidFill>
                  </a:tcPr>
                </a:tc>
              </a:tr>
              <a:tr h="370840">
                <a:tc>
                  <a:txBody>
                    <a:bodyPr/>
                    <a:lstStyle/>
                    <a:p>
                      <a:r>
                        <a:rPr lang="en-US" sz="1200" dirty="0" smtClean="0">
                          <a:solidFill>
                            <a:schemeClr val="tx1"/>
                          </a:solidFill>
                        </a:rPr>
                        <a:t>Path quality metric ID</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Priority</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Reserved</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Length</a:t>
                      </a:r>
                      <a:r>
                        <a:rPr lang="en-US" sz="1200" baseline="0" dirty="0" smtClean="0">
                          <a:solidFill>
                            <a:schemeClr val="tx1"/>
                          </a:solidFill>
                        </a:rPr>
                        <a:t> of the Value (octets)</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Length of the Threshold (octet)</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Threshold</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Value</a:t>
                      </a:r>
                      <a:endParaRPr lang="en-US" sz="1200" dirty="0">
                        <a:solidFill>
                          <a:schemeClr val="tx1"/>
                        </a:solidFill>
                      </a:endParaRPr>
                    </a:p>
                  </a:txBody>
                  <a:tcPr>
                    <a:solidFill>
                      <a:schemeClr val="bg1"/>
                    </a:solidFill>
                  </a:tcPr>
                </a:tc>
              </a:tr>
            </a:tbl>
          </a:graphicData>
        </a:graphic>
      </p:graphicFrame>
      <p:cxnSp>
        <p:nvCxnSpPr>
          <p:cNvPr id="15" name="Straight Connector 14"/>
          <p:cNvCxnSpPr/>
          <p:nvPr/>
        </p:nvCxnSpPr>
        <p:spPr bwMode="auto">
          <a:xfrm flipH="1">
            <a:off x="179512" y="2450036"/>
            <a:ext cx="8064896" cy="299518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Connector 16"/>
          <p:cNvCxnSpPr/>
          <p:nvPr/>
        </p:nvCxnSpPr>
        <p:spPr bwMode="auto">
          <a:xfrm flipH="1">
            <a:off x="7164288" y="2450036"/>
            <a:ext cx="1872208" cy="299518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9" name="Table 18"/>
          <p:cNvGraphicFramePr>
            <a:graphicFrameLocks noGrp="1"/>
          </p:cNvGraphicFramePr>
          <p:nvPr>
            <p:extLst>
              <p:ext uri="{D42A27DB-BD31-4B8C-83A1-F6EECF244321}">
                <p14:modId xmlns:p14="http://schemas.microsoft.com/office/powerpoint/2010/main" val="3062383395"/>
              </p:ext>
            </p:extLst>
          </p:nvPr>
        </p:nvGraphicFramePr>
        <p:xfrm>
          <a:off x="35496" y="3138702"/>
          <a:ext cx="9010060" cy="1473840"/>
        </p:xfrm>
        <a:graphic>
          <a:graphicData uri="http://schemas.openxmlformats.org/drawingml/2006/table">
            <a:tbl>
              <a:tblPr firstRow="1" bandRow="1">
                <a:tableStyleId>{F5AB1C69-6EDB-4FF4-983F-18BD219EF322}</a:tableStyleId>
              </a:tblPr>
              <a:tblGrid>
                <a:gridCol w="1161189"/>
                <a:gridCol w="855035"/>
                <a:gridCol w="1368152"/>
                <a:gridCol w="1296144"/>
                <a:gridCol w="693903"/>
                <a:gridCol w="869391"/>
                <a:gridCol w="1106498"/>
                <a:gridCol w="696661"/>
                <a:gridCol w="963087"/>
              </a:tblGrid>
              <a:tr h="285120">
                <a:tc>
                  <a:txBody>
                    <a:bodyPr/>
                    <a:lstStyle/>
                    <a:p>
                      <a:r>
                        <a:rPr lang="en-US" sz="1200" b="0" dirty="0" smtClean="0">
                          <a:solidFill>
                            <a:schemeClr val="tx1"/>
                          </a:solidFill>
                        </a:rPr>
                        <a:t>Bit:0</a:t>
                      </a:r>
                      <a:endParaRPr lang="en-US" sz="1200" b="0" dirty="0">
                        <a:solidFill>
                          <a:schemeClr val="tx1"/>
                        </a:solidFill>
                      </a:endParaRPr>
                    </a:p>
                  </a:txBody>
                  <a:tcPr>
                    <a:lnL w="12700" cap="flat" cmpd="sng" algn="ctr">
                      <a:solidFill>
                        <a:srgbClr val="00B0F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1</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2</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3</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4</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5</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6</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7</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8-10</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200" b="0" dirty="0" smtClean="0">
                          <a:solidFill>
                            <a:schemeClr val="tx1"/>
                          </a:solidFill>
                        </a:rPr>
                        <a:t>Descriptors</a:t>
                      </a:r>
                      <a:r>
                        <a:rPr lang="en-US" sz="1200" b="0" baseline="0" dirty="0" smtClean="0">
                          <a:solidFill>
                            <a:schemeClr val="tx1"/>
                          </a:solidFill>
                        </a:rPr>
                        <a:t> present</a:t>
                      </a:r>
                      <a:endParaRPr lang="en-US" sz="1200" b="0" dirty="0">
                        <a:solidFill>
                          <a:schemeClr val="tx1"/>
                        </a:solidFill>
                      </a:endParaRPr>
                    </a:p>
                  </a:txBody>
                  <a:tcPr>
                    <a:lnL w="12700" cap="flat" cmpd="sng" algn="ctr">
                      <a:solidFill>
                        <a:srgbClr val="00B0F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High Reliability</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Data Aggregation</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Multi-channel Operation (MCO)</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Brother</a:t>
                      </a:r>
                      <a:r>
                        <a:rPr lang="en-US" sz="1200" b="0" baseline="0" dirty="0" smtClean="0">
                          <a:solidFill>
                            <a:schemeClr val="tx1"/>
                          </a:solidFill>
                        </a:rPr>
                        <a:t> routing</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r>
                        <a:rPr lang="en-US" sz="1200" b="0" dirty="0" smtClean="0">
                          <a:solidFill>
                            <a:schemeClr val="tx1"/>
                          </a:solidFill>
                        </a:rPr>
                        <a:t>DS route required</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r>
                        <a:rPr lang="en-US" sz="1200" b="0" dirty="0" smtClean="0">
                          <a:solidFill>
                            <a:schemeClr val="tx1"/>
                          </a:solidFill>
                        </a:rPr>
                        <a:t>Reactive P2P discovery</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r>
                        <a:rPr lang="en-US" sz="1200" b="0" dirty="0" smtClean="0">
                          <a:solidFill>
                            <a:schemeClr val="tx1"/>
                          </a:solidFill>
                        </a:rPr>
                        <a:t>Storing mode</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r>
                        <a:rPr lang="en-US" sz="1200" b="0" dirty="0" smtClean="0">
                          <a:solidFill>
                            <a:schemeClr val="tx1"/>
                          </a:solidFill>
                        </a:rPr>
                        <a:t>Number of metrics</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r>
              <a:tr h="205224">
                <a:tc>
                  <a:txBody>
                    <a:bodyPr/>
                    <a:lstStyle/>
                    <a:p>
                      <a:r>
                        <a:rPr lang="en-US" sz="1200" b="0" dirty="0" smtClean="0">
                          <a:solidFill>
                            <a:schemeClr val="tx1"/>
                          </a:solidFill>
                        </a:rPr>
                        <a:t>11</a:t>
                      </a:r>
                      <a:endParaRPr lang="en-US" sz="1200" b="0" dirty="0">
                        <a:solidFill>
                          <a:schemeClr val="tx1"/>
                        </a:solidFill>
                      </a:endParaRPr>
                    </a:p>
                  </a:txBody>
                  <a:tcPr>
                    <a:lnL w="12700" cap="flat" cmpd="sng" algn="ctr">
                      <a:solidFill>
                        <a:srgbClr val="00B0F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12-13</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14</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solidFill>
                            <a:schemeClr val="tx1"/>
                          </a:solidFill>
                        </a:rPr>
                        <a:t>15</a:t>
                      </a:r>
                    </a:p>
                  </a:txBody>
                  <a:tcPr>
                    <a:lnL w="12700" cap="flat" cmpd="sng" algn="ctr">
                      <a:solidFill>
                        <a:schemeClr val="tx1"/>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b="0" dirty="0">
                        <a:solidFill>
                          <a:schemeClr val="tx1"/>
                        </a:solidFill>
                      </a:endParaRPr>
                    </a:p>
                  </a:txBody>
                  <a:tcPr>
                    <a:lnL w="12700" cap="flat" cmpd="sng" algn="ctr">
                      <a:solidFill>
                        <a:srgbClr val="00B0F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05224">
                <a:tc>
                  <a:txBody>
                    <a:bodyPr/>
                    <a:lstStyle/>
                    <a:p>
                      <a:r>
                        <a:rPr lang="en-US" sz="1200" b="0" dirty="0" smtClean="0">
                          <a:solidFill>
                            <a:schemeClr val="tx1"/>
                          </a:solidFill>
                        </a:rPr>
                        <a:t>Tree Root address</a:t>
                      </a:r>
                      <a:r>
                        <a:rPr lang="en-US" sz="1200" b="0" baseline="0" dirty="0" smtClean="0">
                          <a:solidFill>
                            <a:schemeClr val="tx1"/>
                          </a:solidFill>
                        </a:rPr>
                        <a:t> mode</a:t>
                      </a:r>
                      <a:endParaRPr lang="en-US" sz="1200" b="0" dirty="0">
                        <a:solidFill>
                          <a:schemeClr val="tx1"/>
                        </a:solidFill>
                      </a:endParaRPr>
                    </a:p>
                  </a:txBody>
                  <a:tcPr>
                    <a:lnL w="12700" cap="flat" cmpd="sng" algn="ctr">
                      <a:solidFill>
                        <a:srgbClr val="00B0F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r>
                        <a:rPr lang="en-US" sz="1200" b="0" dirty="0" smtClean="0">
                          <a:solidFill>
                            <a:schemeClr val="tx1"/>
                          </a:solidFill>
                        </a:rPr>
                        <a:t>Security modes</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r>
                        <a:rPr lang="en-US" sz="1200" b="0" dirty="0" smtClean="0">
                          <a:solidFill>
                            <a:schemeClr val="tx1"/>
                          </a:solidFill>
                        </a:rPr>
                        <a:t>Multicast</a:t>
                      </a:r>
                      <a:r>
                        <a:rPr lang="en-US" sz="1200" b="0" baseline="0" dirty="0" smtClean="0">
                          <a:solidFill>
                            <a:schemeClr val="tx1"/>
                          </a:solidFill>
                        </a:rPr>
                        <a:t> subscription in RA</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r>
                        <a:rPr lang="en-US" sz="1200" b="0" dirty="0" smtClean="0">
                          <a:solidFill>
                            <a:schemeClr val="tx1"/>
                          </a:solidFill>
                        </a:rPr>
                        <a:t>Reserved</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b="0" dirty="0">
                        <a:solidFill>
                          <a:schemeClr val="tx1"/>
                        </a:solidFill>
                      </a:endParaRPr>
                    </a:p>
                  </a:txBody>
                  <a:tcPr>
                    <a:lnL w="12700" cap="flat" cmpd="sng" algn="ctr">
                      <a:solidFill>
                        <a:srgbClr val="00B0F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28" name="Table 27"/>
          <p:cNvGraphicFramePr>
            <a:graphicFrameLocks noGrp="1"/>
          </p:cNvGraphicFramePr>
          <p:nvPr>
            <p:extLst>
              <p:ext uri="{D42A27DB-BD31-4B8C-83A1-F6EECF244321}">
                <p14:modId xmlns:p14="http://schemas.microsoft.com/office/powerpoint/2010/main" val="4102668084"/>
              </p:ext>
            </p:extLst>
          </p:nvPr>
        </p:nvGraphicFramePr>
        <p:xfrm>
          <a:off x="5292080" y="4365104"/>
          <a:ext cx="3312368" cy="828040"/>
        </p:xfrm>
        <a:graphic>
          <a:graphicData uri="http://schemas.openxmlformats.org/drawingml/2006/table">
            <a:tbl>
              <a:tblPr firstRow="1" bandRow="1">
                <a:tableStyleId>{5940675A-B579-460E-94D1-54222C63F5DA}</a:tableStyleId>
              </a:tblPr>
              <a:tblGrid>
                <a:gridCol w="1584176"/>
                <a:gridCol w="1728192"/>
              </a:tblGrid>
              <a:tr h="370840">
                <a:tc>
                  <a:txBody>
                    <a:bodyPr/>
                    <a:lstStyle/>
                    <a:p>
                      <a:r>
                        <a:rPr lang="en-US" sz="1200" dirty="0" smtClean="0"/>
                        <a:t>Octet: 0/8</a:t>
                      </a:r>
                      <a:endParaRPr lang="en-US" sz="1200" dirty="0"/>
                    </a:p>
                  </a:txBody>
                  <a:tcPr>
                    <a:lnL w="12700" cap="flat" cmpd="sng" algn="ctr">
                      <a:solidFill>
                        <a:srgbClr val="00B050"/>
                      </a:solidFill>
                      <a:prstDash val="solid"/>
                      <a:round/>
                      <a:headEnd type="none" w="med" len="med"/>
                      <a:tailEnd type="none" w="med" len="med"/>
                    </a:lnL>
                    <a:lnT w="12700" cap="flat" cmpd="sng" algn="ctr">
                      <a:solidFill>
                        <a:schemeClr val="accent1">
                          <a:lumMod val="75000"/>
                        </a:schemeClr>
                      </a:solidFill>
                      <a:prstDash val="solid"/>
                      <a:round/>
                      <a:headEnd type="none" w="med" len="med"/>
                      <a:tailEnd type="none" w="med" len="med"/>
                    </a:lnT>
                    <a:solidFill>
                      <a:schemeClr val="bg1"/>
                    </a:solidFill>
                  </a:tcPr>
                </a:tc>
                <a:tc>
                  <a:txBody>
                    <a:bodyPr/>
                    <a:lstStyle/>
                    <a:p>
                      <a:r>
                        <a:rPr lang="en-US" sz="1200" dirty="0" smtClean="0"/>
                        <a:t>0/1</a:t>
                      </a:r>
                      <a:endParaRPr lang="en-US" sz="1200" dirty="0"/>
                    </a:p>
                  </a:txBody>
                  <a:tcPr>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solidFill>
                      <a:schemeClr val="bg1"/>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solidFill>
                            <a:sysClr val="windowText" lastClr="000000"/>
                          </a:solidFill>
                        </a:rPr>
                        <a:t>Associated PAN </a:t>
                      </a:r>
                      <a:r>
                        <a:rPr lang="en-US" sz="1200" b="0" dirty="0" err="1" smtClean="0">
                          <a:solidFill>
                            <a:sysClr val="windowText" lastClr="000000"/>
                          </a:solidFill>
                        </a:rPr>
                        <a:t>coord</a:t>
                      </a:r>
                      <a:r>
                        <a:rPr lang="en-US" sz="1200" b="0" dirty="0" smtClean="0">
                          <a:solidFill>
                            <a:sysClr val="windowText" lastClr="000000"/>
                          </a:solidFill>
                        </a:rPr>
                        <a:t> (if MCO)</a:t>
                      </a:r>
                    </a:p>
                  </a:txBody>
                  <a:tcPr>
                    <a:lnL w="12700" cap="flat" cmpd="sng" algn="ctr">
                      <a:solidFill>
                        <a:srgbClr val="00B050"/>
                      </a:solidFill>
                      <a:prstDash val="solid"/>
                      <a:round/>
                      <a:headEnd type="none" w="med" len="med"/>
                      <a:tailEnd type="none" w="med" len="med"/>
                    </a:lnL>
                    <a:lnB w="12700" cap="flat" cmpd="sng" algn="ctr">
                      <a:solidFill>
                        <a:schemeClr val="accent1">
                          <a:lumMod val="75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solidFill>
                            <a:sysClr val="windowText" lastClr="000000"/>
                          </a:solidFill>
                        </a:rPr>
                        <a:t>Allocated channel number (if MCO)</a:t>
                      </a:r>
                    </a:p>
                  </a:txBody>
                  <a:tcPr>
                    <a:lnR w="12700" cap="flat" cmpd="sng" algn="ctr">
                      <a:solidFill>
                        <a:schemeClr val="accent1">
                          <a:lumMod val="75000"/>
                        </a:schemeClr>
                      </a:solidFill>
                      <a:prstDash val="solid"/>
                      <a:round/>
                      <a:headEnd type="none" w="med" len="med"/>
                      <a:tailEnd type="none" w="med" len="med"/>
                    </a:lnR>
                    <a:lnB w="12700" cap="flat" cmpd="sng" algn="ctr">
                      <a:solidFill>
                        <a:schemeClr val="accent1">
                          <a:lumMod val="75000"/>
                        </a:schemeClr>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938941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350696" cy="654968"/>
          </a:xfrm>
        </p:spPr>
        <p:txBody>
          <a:bodyPr/>
          <a:lstStyle/>
          <a:p>
            <a:r>
              <a:rPr lang="en-US" dirty="0"/>
              <a:t>Topology Construction </a:t>
            </a:r>
            <a:r>
              <a:rPr lang="en-US" dirty="0" smtClean="0"/>
              <a:t>IE – description 1</a:t>
            </a:r>
            <a:endParaRPr lang="en-US" dirty="0"/>
          </a:p>
        </p:txBody>
      </p:sp>
      <p:sp>
        <p:nvSpPr>
          <p:cNvPr id="3" name="Content Placeholder 2"/>
          <p:cNvSpPr>
            <a:spLocks noGrp="1"/>
          </p:cNvSpPr>
          <p:nvPr>
            <p:ph idx="1"/>
          </p:nvPr>
        </p:nvSpPr>
        <p:spPr>
          <a:xfrm>
            <a:off x="251520" y="1124744"/>
            <a:ext cx="8640960" cy="4755232"/>
          </a:xfrm>
        </p:spPr>
        <p:txBody>
          <a:bodyPr/>
          <a:lstStyle/>
          <a:p>
            <a:pPr>
              <a:spcBef>
                <a:spcPts val="0"/>
              </a:spcBef>
              <a:spcAft>
                <a:spcPts val="600"/>
              </a:spcAft>
            </a:pPr>
            <a:r>
              <a:rPr lang="en-US" sz="1800" dirty="0" smtClean="0"/>
              <a:t>All the fields after the Type are not present if the IE is in request frame (EBR). In this case, the IE is used to discover existing L2R network</a:t>
            </a:r>
          </a:p>
          <a:p>
            <a:pPr>
              <a:spcBef>
                <a:spcPts val="0"/>
              </a:spcBef>
              <a:spcAft>
                <a:spcPts val="600"/>
              </a:spcAft>
            </a:pPr>
            <a:r>
              <a:rPr lang="en-US" sz="1800" dirty="0" smtClean="0"/>
              <a:t>If a device belongs to different routing trees, it includes the corresponding number of Topology Construction IE in the EB</a:t>
            </a:r>
          </a:p>
          <a:p>
            <a:pPr>
              <a:spcBef>
                <a:spcPts val="0"/>
              </a:spcBef>
              <a:spcAft>
                <a:spcPts val="600"/>
              </a:spcAft>
            </a:pPr>
            <a:r>
              <a:rPr lang="en-US" sz="1800" b="1" i="1" dirty="0"/>
              <a:t>Descriptor</a:t>
            </a:r>
            <a:r>
              <a:rPr lang="en-US" sz="1800" dirty="0"/>
              <a:t>: indicates the functionalities available in a L2R routing instance.</a:t>
            </a:r>
            <a:r>
              <a:rPr lang="en-US" sz="1800" dirty="0">
                <a:solidFill>
                  <a:srgbClr val="FF0000"/>
                </a:solidFill>
              </a:rPr>
              <a:t> </a:t>
            </a:r>
            <a:r>
              <a:rPr lang="en-US" sz="1800" dirty="0"/>
              <a:t>If the first bit is set to 0, the rest of the descriptor field is ignored, and the descriptor size is 1 octet</a:t>
            </a:r>
            <a:r>
              <a:rPr lang="en-US" sz="1800" dirty="0" smtClean="0"/>
              <a:t>.</a:t>
            </a:r>
          </a:p>
          <a:p>
            <a:pPr lvl="1"/>
            <a:r>
              <a:rPr lang="en-US" sz="1600" b="1" dirty="0"/>
              <a:t>High reliability</a:t>
            </a:r>
            <a:r>
              <a:rPr lang="en-US" sz="1600" dirty="0"/>
              <a:t>: if set to 1, the AR field in the MHR must be set to 1 and all the packets must be acknowledged. If set to 0, acknowledgment is optional.</a:t>
            </a:r>
          </a:p>
          <a:p>
            <a:pPr lvl="1"/>
            <a:r>
              <a:rPr lang="en-US" sz="1600" b="1" dirty="0"/>
              <a:t>Data aggregation</a:t>
            </a:r>
            <a:r>
              <a:rPr lang="en-US" sz="1600" dirty="0"/>
              <a:t>: if set to 1, data aggregation is allowed in the L2R network, otherwise, data aggregation is prohibited. If data aggregation is allowed in a L2R network, the buffering time is indicated in the PIB</a:t>
            </a:r>
          </a:p>
          <a:p>
            <a:pPr lvl="1"/>
            <a:r>
              <a:rPr lang="en-US" sz="1600" b="1" dirty="0"/>
              <a:t>Multi-channel operation</a:t>
            </a:r>
            <a:r>
              <a:rPr lang="en-US" sz="1600" dirty="0"/>
              <a:t>: indicates if multiple channels and multiple PANs are used in the L2R network</a:t>
            </a:r>
            <a:r>
              <a:rPr lang="en-US" sz="1600" dirty="0" smtClean="0"/>
              <a:t>.</a:t>
            </a:r>
          </a:p>
          <a:p>
            <a:pPr lvl="1"/>
            <a:r>
              <a:rPr lang="en-US" sz="1600" b="1" dirty="0"/>
              <a:t>Brother routing</a:t>
            </a:r>
            <a:r>
              <a:rPr lang="en-US" sz="1600" dirty="0"/>
              <a:t>: if set to 1, routing through a brother is allowed in the network. This implies that the network can </a:t>
            </a:r>
            <a:r>
              <a:rPr lang="en-US" sz="1600" dirty="0" smtClean="0"/>
              <a:t>use a </a:t>
            </a:r>
            <a:r>
              <a:rPr lang="en-US" sz="1600" dirty="0"/>
              <a:t>loop avoidance mechanism</a:t>
            </a:r>
            <a:r>
              <a:rPr lang="en-US" sz="1600" dirty="0" smtClean="0"/>
              <a:t>.</a:t>
            </a:r>
          </a:p>
          <a:p>
            <a:pPr lvl="1"/>
            <a:r>
              <a:rPr lang="en-US" sz="1600" b="1" dirty="0"/>
              <a:t>DS route required</a:t>
            </a:r>
            <a:r>
              <a:rPr lang="en-US" sz="1600" dirty="0"/>
              <a:t>: if set to 1, all the devices are required to send a </a:t>
            </a:r>
            <a:r>
              <a:rPr lang="en-US" sz="1600" b="1" i="1" dirty="0"/>
              <a:t>Route </a:t>
            </a:r>
            <a:r>
              <a:rPr lang="en-US" sz="1600" b="1" i="1" dirty="0" err="1"/>
              <a:t>Annoucement</a:t>
            </a:r>
            <a:r>
              <a:rPr lang="en-US" sz="1600" b="1" i="1" dirty="0"/>
              <a:t> IE</a:t>
            </a:r>
            <a:r>
              <a:rPr lang="en-US" sz="1600" dirty="0"/>
              <a:t> to build downstream routes</a:t>
            </a:r>
          </a:p>
          <a:p>
            <a:pPr lvl="1"/>
            <a:endParaRPr lang="en-US" sz="1400" dirty="0"/>
          </a:p>
          <a:p>
            <a:pPr lvl="1"/>
            <a:endParaRPr lang="en-US" sz="1400" dirty="0"/>
          </a:p>
          <a:p>
            <a:pPr lvl="1">
              <a:spcBef>
                <a:spcPts val="0"/>
              </a:spcBef>
              <a:spcAft>
                <a:spcPts val="600"/>
              </a:spcAft>
            </a:pPr>
            <a:endParaRPr lang="en-US" sz="1200" b="1" i="1" dirty="0" smtClean="0"/>
          </a:p>
          <a:p>
            <a:pPr marL="0" indent="0">
              <a:spcBef>
                <a:spcPts val="0"/>
              </a:spcBef>
              <a:spcAft>
                <a:spcPts val="600"/>
              </a:spcAft>
              <a:buNone/>
            </a:pPr>
            <a:endParaRPr lang="en-US" sz="1400" b="1" dirty="0">
              <a:solidFill>
                <a:srgbClr val="0070C0"/>
              </a:solidFill>
            </a:endParaRPr>
          </a:p>
          <a:p>
            <a:pPr>
              <a:spcBef>
                <a:spcPts val="0"/>
              </a:spcBef>
              <a:spcAft>
                <a:spcPts val="600"/>
              </a:spcAft>
            </a:pPr>
            <a:endParaRPr lang="en-US" sz="1600"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9</a:t>
            </a:fld>
            <a:endParaRPr lang="en-US" altLang="en-US"/>
          </a:p>
        </p:txBody>
      </p:sp>
    </p:spTree>
    <p:extLst>
      <p:ext uri="{BB962C8B-B14F-4D97-AF65-F5344CB8AC3E}">
        <p14:creationId xmlns:p14="http://schemas.microsoft.com/office/powerpoint/2010/main" val="386678882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ustom Times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10552</TotalTime>
  <Words>4722</Words>
  <Application>Microsoft Office PowerPoint</Application>
  <PresentationFormat>On-screen Show (4:3)</PresentationFormat>
  <Paragraphs>725</Paragraphs>
  <Slides>39</Slides>
  <Notes>2</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IEEE-P802_15</vt:lpstr>
      <vt:lpstr>PowerPoint Presentation</vt:lpstr>
      <vt:lpstr>TG10 Merger of the proposals from NICT, OKI and ETRI (Hybrid L2R)</vt:lpstr>
      <vt:lpstr>List of Functionalities to merge</vt:lpstr>
      <vt:lpstr>1. Mesh topology discovery, mesh routing,  route discovery - proposal</vt:lpstr>
      <vt:lpstr>1. Mesh topology discovery, mesh routing,  route discovery - proposal</vt:lpstr>
      <vt:lpstr>1. Mesh topology discovery, mesh routing,  route discovery – downward routing</vt:lpstr>
      <vt:lpstr>L2R IE format</vt:lpstr>
      <vt:lpstr>Topology Construction IE</vt:lpstr>
      <vt:lpstr>Topology Construction IE – description 1</vt:lpstr>
      <vt:lpstr>Topology Construction IE – description 2</vt:lpstr>
      <vt:lpstr>Topology Construction IE – description 3</vt:lpstr>
      <vt:lpstr>Topology Construction IE – description 4</vt:lpstr>
      <vt:lpstr>Neighbor Link Metric IE</vt:lpstr>
      <vt:lpstr>Neighbor Link Metric IE – description 1</vt:lpstr>
      <vt:lpstr>Neighbor Link Metric IE – description 2</vt:lpstr>
      <vt:lpstr>Route Announcement IE</vt:lpstr>
      <vt:lpstr>Route Announcement IE – description 1</vt:lpstr>
      <vt:lpstr>Route Announcement IE – description 2</vt:lpstr>
      <vt:lpstr>Route Announcement IE – description 3</vt:lpstr>
      <vt:lpstr>Short Route Announcement IE</vt:lpstr>
      <vt:lpstr>Reactive P2P IE (PREQ)</vt:lpstr>
      <vt:lpstr>Reactive P2P IE – Description (1)</vt:lpstr>
      <vt:lpstr>Reactive P2P IE – Description (2)</vt:lpstr>
      <vt:lpstr>Reactive P2P-RP IE (PREQ-RP)</vt:lpstr>
      <vt:lpstr>Reactive P2P-RP IE – Description (1)</vt:lpstr>
      <vt:lpstr>L2R Routing IE</vt:lpstr>
      <vt:lpstr>L2R Routing IE – description 1</vt:lpstr>
      <vt:lpstr>L2R Routing IE – description 2</vt:lpstr>
      <vt:lpstr>L2R Routing IE – description 3</vt:lpstr>
      <vt:lpstr>Short L2R Routing IE</vt:lpstr>
      <vt:lpstr>Data Aggregation IE</vt:lpstr>
      <vt:lpstr>Data Aggregation IE - description</vt:lpstr>
      <vt:lpstr>3. Unicast - Hop-by-hop retry</vt:lpstr>
      <vt:lpstr>4. Broadcast</vt:lpstr>
      <vt:lpstr>5. Low power operation</vt:lpstr>
      <vt:lpstr>6. Mesh security</vt:lpstr>
      <vt:lpstr>7. Discovery and association</vt:lpstr>
      <vt:lpstr>8. Changes to the MAC</vt:lpstr>
      <vt:lpstr>9. Multicast routing </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Response to CfFP</dc:title>
  <dc:subject>IEEE 802.15 &lt;subject&gt;</dc:subject>
  <dc:creator>Verotiana</dc:creator>
  <dc:description>15-14-0279-00-0010</dc:description>
  <cp:lastModifiedBy>Verotiana</cp:lastModifiedBy>
  <cp:revision>466</cp:revision>
  <cp:lastPrinted>2014-07-11T06:25:39Z</cp:lastPrinted>
  <dcterms:created xsi:type="dcterms:W3CDTF">2014-04-16T05:32:19Z</dcterms:created>
  <dcterms:modified xsi:type="dcterms:W3CDTF">2014-11-04T00:36:03Z</dcterms:modified>
</cp:coreProperties>
</file>