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5">
  <p:sldMasterIdLst>
    <p:sldMasterId id="2147484463" r:id="rId1"/>
  </p:sldMasterIdLst>
  <p:notesMasterIdLst>
    <p:notesMasterId r:id="rId23"/>
  </p:notesMasterIdLst>
  <p:handoutMasterIdLst>
    <p:handoutMasterId r:id="rId24"/>
  </p:handoutMasterIdLst>
  <p:sldIdLst>
    <p:sldId id="340" r:id="rId2"/>
    <p:sldId id="331" r:id="rId3"/>
    <p:sldId id="327" r:id="rId4"/>
    <p:sldId id="338" r:id="rId5"/>
    <p:sldId id="341" r:id="rId6"/>
    <p:sldId id="332" r:id="rId7"/>
    <p:sldId id="349" r:id="rId8"/>
    <p:sldId id="339" r:id="rId9"/>
    <p:sldId id="333" r:id="rId10"/>
    <p:sldId id="335" r:id="rId11"/>
    <p:sldId id="328" r:id="rId12"/>
    <p:sldId id="329" r:id="rId13"/>
    <p:sldId id="334" r:id="rId14"/>
    <p:sldId id="330" r:id="rId15"/>
    <p:sldId id="342" r:id="rId16"/>
    <p:sldId id="344" r:id="rId17"/>
    <p:sldId id="343" r:id="rId18"/>
    <p:sldId id="345" r:id="rId19"/>
    <p:sldId id="346" r:id="rId20"/>
    <p:sldId id="347" r:id="rId21"/>
    <p:sldId id="348" r:id="rId22"/>
  </p:sldIdLst>
  <p:sldSz cx="9144000" cy="6858000" type="screen4x3"/>
  <p:notesSz cx="6789738" cy="9929813"/>
  <p:defaultTextStyle>
    <a:defPPr>
      <a:defRPr lang="en-US"/>
    </a:defPPr>
    <a:lvl1pPr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1pPr>
    <a:lvl2pPr marL="4572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2pPr>
    <a:lvl3pPr marL="9144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3pPr>
    <a:lvl4pPr marL="13716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4pPr>
    <a:lvl5pPr marL="18288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25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25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25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25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FF00"/>
    <a:srgbClr val="FF9933"/>
    <a:srgbClr val="FF6600"/>
    <a:srgbClr val="FFFF99"/>
    <a:srgbClr val="808080"/>
    <a:srgbClr val="A83718"/>
    <a:srgbClr val="AECE0E"/>
    <a:srgbClr val="438D8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18" autoAdjust="0"/>
    <p:restoredTop sz="94823" autoAdjust="0"/>
  </p:normalViewPr>
  <p:slideViewPr>
    <p:cSldViewPr>
      <p:cViewPr varScale="1">
        <p:scale>
          <a:sx n="81" d="100"/>
          <a:sy n="81" d="100"/>
        </p:scale>
        <p:origin x="-5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2644" cy="496491"/>
          </a:xfrm>
          <a:prstGeom prst="rect">
            <a:avLst/>
          </a:prstGeom>
          <a:noFill/>
          <a:ln>
            <a:noFill/>
          </a:ln>
          <a:effectLst/>
          <a:extLst/>
        </p:spPr>
        <p:txBody>
          <a:bodyPr vert="horz" wrap="square" lIns="95441" tIns="47721" rIns="95441" bIns="47721" numCol="1" anchor="t"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20483" name="Rectangle 3"/>
          <p:cNvSpPr>
            <a:spLocks noGrp="1" noChangeArrowheads="1"/>
          </p:cNvSpPr>
          <p:nvPr>
            <p:ph type="dt" sz="quarter" idx="1"/>
          </p:nvPr>
        </p:nvSpPr>
        <p:spPr bwMode="auto">
          <a:xfrm>
            <a:off x="3847094" y="0"/>
            <a:ext cx="2942644" cy="496491"/>
          </a:xfrm>
          <a:prstGeom prst="rect">
            <a:avLst/>
          </a:prstGeom>
          <a:noFill/>
          <a:ln>
            <a:noFill/>
          </a:ln>
          <a:effectLst/>
          <a:extLst/>
        </p:spPr>
        <p:txBody>
          <a:bodyPr vert="horz" wrap="square" lIns="95441" tIns="47721" rIns="95441" bIns="47721" numCol="1" anchor="t"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endParaRPr lang="en-US" altLang="ja-JP"/>
          </a:p>
        </p:txBody>
      </p:sp>
      <p:sp>
        <p:nvSpPr>
          <p:cNvPr id="20484" name="Rectangle 4"/>
          <p:cNvSpPr>
            <a:spLocks noGrp="1" noChangeArrowheads="1"/>
          </p:cNvSpPr>
          <p:nvPr>
            <p:ph type="ftr" sz="quarter" idx="2"/>
          </p:nvPr>
        </p:nvSpPr>
        <p:spPr bwMode="auto">
          <a:xfrm>
            <a:off x="0" y="9433322"/>
            <a:ext cx="2942644" cy="496491"/>
          </a:xfrm>
          <a:prstGeom prst="rect">
            <a:avLst/>
          </a:prstGeom>
          <a:noFill/>
          <a:ln>
            <a:noFill/>
          </a:ln>
          <a:effectLst/>
          <a:extLst/>
        </p:spPr>
        <p:txBody>
          <a:bodyPr vert="horz" wrap="square" lIns="95441" tIns="47721" rIns="95441" bIns="47721" numCol="1" anchor="b"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20485" name="Rectangle 5"/>
          <p:cNvSpPr>
            <a:spLocks noGrp="1" noChangeArrowheads="1"/>
          </p:cNvSpPr>
          <p:nvPr>
            <p:ph type="sldNum" sz="quarter" idx="3"/>
          </p:nvPr>
        </p:nvSpPr>
        <p:spPr bwMode="auto">
          <a:xfrm>
            <a:off x="3847094" y="9433322"/>
            <a:ext cx="2942644" cy="496491"/>
          </a:xfrm>
          <a:prstGeom prst="rect">
            <a:avLst/>
          </a:prstGeom>
          <a:noFill/>
          <a:ln>
            <a:noFill/>
          </a:ln>
          <a:effectLst/>
          <a:extLst/>
        </p:spPr>
        <p:txBody>
          <a:bodyPr vert="horz" wrap="square" lIns="95441" tIns="47721" rIns="95441" bIns="47721" numCol="1" anchor="b"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fld id="{F408E8A7-E4C5-4015-83F8-C30E962D929A}" type="slidenum">
              <a:rPr lang="ja-JP" altLang="en-US"/>
              <a:pPr>
                <a:defRPr/>
              </a:pPr>
              <a:t>‹#›</a:t>
            </a:fld>
            <a:endParaRPr lang="en-US" altLang="ja-JP"/>
          </a:p>
        </p:txBody>
      </p:sp>
    </p:spTree>
    <p:extLst>
      <p:ext uri="{BB962C8B-B14F-4D97-AF65-F5344CB8AC3E}">
        <p14:creationId xmlns:p14="http://schemas.microsoft.com/office/powerpoint/2010/main" val="3670677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2644" cy="496491"/>
          </a:xfrm>
          <a:prstGeom prst="rect">
            <a:avLst/>
          </a:prstGeom>
          <a:noFill/>
          <a:ln>
            <a:noFill/>
          </a:ln>
          <a:effectLst/>
          <a:extLst/>
        </p:spPr>
        <p:txBody>
          <a:bodyPr vert="horz" wrap="square" lIns="95441" tIns="47721" rIns="95441" bIns="47721" numCol="1" anchor="t"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47094" y="0"/>
            <a:ext cx="2942644" cy="496491"/>
          </a:xfrm>
          <a:prstGeom prst="rect">
            <a:avLst/>
          </a:prstGeom>
          <a:noFill/>
          <a:ln>
            <a:noFill/>
          </a:ln>
          <a:effectLst/>
          <a:extLst/>
        </p:spPr>
        <p:txBody>
          <a:bodyPr vert="horz" wrap="square" lIns="95441" tIns="47721" rIns="95441" bIns="47721" numCol="1" anchor="t"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11225" y="744538"/>
            <a:ext cx="4967288"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0562" y="4716661"/>
            <a:ext cx="4528615" cy="4468416"/>
          </a:xfrm>
          <a:prstGeom prst="rect">
            <a:avLst/>
          </a:prstGeom>
          <a:noFill/>
          <a:ln>
            <a:noFill/>
          </a:ln>
          <a:effectLst/>
          <a:extLst/>
        </p:spPr>
        <p:txBody>
          <a:bodyPr vert="horz" wrap="square" lIns="95441" tIns="47721" rIns="95441" bIns="47721"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9433322"/>
            <a:ext cx="2942644" cy="496491"/>
          </a:xfrm>
          <a:prstGeom prst="rect">
            <a:avLst/>
          </a:prstGeom>
          <a:noFill/>
          <a:ln>
            <a:noFill/>
          </a:ln>
          <a:effectLst/>
          <a:extLst/>
        </p:spPr>
        <p:txBody>
          <a:bodyPr vert="horz" wrap="square" lIns="95441" tIns="47721" rIns="95441" bIns="47721" numCol="1" anchor="b"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47094" y="9433322"/>
            <a:ext cx="2942644" cy="496491"/>
          </a:xfrm>
          <a:prstGeom prst="rect">
            <a:avLst/>
          </a:prstGeom>
          <a:noFill/>
          <a:ln>
            <a:noFill/>
          </a:ln>
          <a:effectLst/>
          <a:extLst/>
        </p:spPr>
        <p:txBody>
          <a:bodyPr vert="horz" wrap="square" lIns="95441" tIns="47721" rIns="95441" bIns="47721" numCol="1" anchor="b"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fld id="{43540765-7C0F-4C65-9A43-A73571FCC128}" type="slidenum">
              <a:rPr lang="ja-JP" altLang="en-US"/>
              <a:pPr>
                <a:defRPr/>
              </a:pPr>
              <a:t>‹#›</a:t>
            </a:fld>
            <a:endParaRPr lang="en-US" altLang="ja-JP"/>
          </a:p>
        </p:txBody>
      </p:sp>
    </p:spTree>
    <p:extLst>
      <p:ext uri="{BB962C8B-B14F-4D97-AF65-F5344CB8AC3E}">
        <p14:creationId xmlns:p14="http://schemas.microsoft.com/office/powerpoint/2010/main" val="224819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a:lstStyle/>
          <a:p>
            <a:endParaRPr lang="en-US" altLang="ja-JP" dirty="0">
              <a:solidFill>
                <a:srgbClr val="000000"/>
              </a:solidFill>
            </a:endParaRPr>
          </a:p>
        </p:txBody>
      </p:sp>
      <p:sp>
        <p:nvSpPr>
          <p:cNvPr id="6" name="フッター プレースホルダー 5"/>
          <p:cNvSpPr>
            <a:spLocks noGrp="1"/>
          </p:cNvSpPr>
          <p:nvPr>
            <p:ph type="ftr" sz="quarter" idx="11"/>
          </p:nvPr>
        </p:nvSpPr>
        <p:spPr>
          <a:xfrm>
            <a:off x="6948264" y="6475412"/>
            <a:ext cx="1662336" cy="193947"/>
          </a:xfrm>
        </p:spPr>
        <p:txBody>
          <a:bodyPr/>
          <a:lstStyle>
            <a:lvl1pPr>
              <a:defRPr sz="1200">
                <a:latin typeface="Times New Roman" panose="02020603050405020304" pitchFamily="18" charset="0"/>
                <a:cs typeface="Times New Roman" panose="02020603050405020304" pitchFamily="18" charset="0"/>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a:xfrm>
            <a:off x="4342399" y="6475413"/>
            <a:ext cx="535403" cy="184666"/>
          </a:xfrm>
        </p:spPr>
        <p:txBody>
          <a:bodyPr/>
          <a:lstStyle>
            <a:lvl1pPr>
              <a:defRPr sz="1200">
                <a:latin typeface="Times New Roman" panose="02020603050405020304" pitchFamily="18" charset="0"/>
                <a:cs typeface="Times New Roman" panose="02020603050405020304" pitchFamily="18" charset="0"/>
              </a:defRPr>
            </a:lvl1pPr>
          </a:lstStyle>
          <a:p>
            <a:r>
              <a:rPr lang="en-US" altLang="ja-JP" smtClean="0">
                <a:solidFill>
                  <a:srgbClr val="000000"/>
                </a:solidFill>
              </a:rPr>
              <a:t>Slide </a:t>
            </a:r>
            <a:fld id="{F69E8647-5970-47F5-BBFE-19FDDA84B70F}"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128896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l"/>
            <a:endParaRPr lang="en-US" altLang="ja-JP" dirty="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6588224" y="6475413"/>
            <a:ext cx="20223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anose="02020603050405020304" pitchFamily="18" charset="0"/>
                <a:ea typeface="ＭＳ Ｐゴシック" charset="-128"/>
                <a:cs typeface="Times New Roman" panose="02020603050405020304" pitchFamily="18" charset="0"/>
              </a:defRPr>
            </a:lvl1pPr>
          </a:lstStyle>
          <a:p>
            <a:endParaRPr lang="en-US" altLang="ja-JP" dirty="0" smtClean="0">
              <a:solidFill>
                <a:srgbClr val="000000"/>
              </a:solidFill>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sz="1200" dirty="0">
                <a:solidFill>
                  <a:srgbClr val="000000"/>
                </a:solidFill>
                <a:latin typeface="Times New Roman" pitchFamily="18" charset="0"/>
              </a:rPr>
              <a:t>Slide </a:t>
            </a:r>
            <a:fld id="{F69E8647-5970-47F5-BBFE-19FDDA84B70F}" type="slidenum">
              <a:rPr lang="en-US" altLang="ja-JP" sz="1200">
                <a:solidFill>
                  <a:srgbClr val="000000"/>
                </a:solidFill>
                <a:latin typeface="Times New Roman" pitchFamily="18" charset="0"/>
              </a:rPr>
              <a:pPr/>
              <a:t>‹#›</a:t>
            </a:fld>
            <a:endParaRPr lang="en-US" altLang="ja-JP" sz="1200" dirty="0">
              <a:solidFill>
                <a:srgbClr val="000000"/>
              </a:solidFill>
              <a:latin typeface="Times New Roman" pitchFamily="18" charset="0"/>
            </a:endParaRPr>
          </a:p>
        </p:txBody>
      </p:sp>
      <p:sp>
        <p:nvSpPr>
          <p:cNvPr id="1031" name="Rectangle 7"/>
          <p:cNvSpPr>
            <a:spLocks noChangeArrowheads="1"/>
          </p:cNvSpPr>
          <p:nvPr/>
        </p:nvSpPr>
        <p:spPr bwMode="auto">
          <a:xfrm>
            <a:off x="3059832" y="394156"/>
            <a:ext cx="53983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smtClean="0">
                <a:solidFill>
                  <a:srgbClr val="000000"/>
                </a:solidFill>
                <a:latin typeface="Times New Roman" pitchFamily="18" charset="0"/>
                <a:ea typeface="ＭＳ Ｐゴシック" charset="-128"/>
              </a:rPr>
              <a:t>doc.: IEEE 802.15-14-0612-04-003d</a:t>
            </a:r>
            <a:endParaRPr lang="en-US" altLang="ja-JP" sz="1400" b="1" dirty="0">
              <a:solidFill>
                <a:srgbClr val="000000"/>
              </a:solidFill>
              <a:latin typeface="Times New Roman" pitchFamily="18" charset="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r>
              <a:rPr lang="en-US" altLang="ja-JP" sz="1200" dirty="0">
                <a:solidFill>
                  <a:srgbClr val="000000"/>
                </a:solidFill>
                <a:latin typeface="Times New Roman" pitchFamily="18" charset="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1200">
              <a:solidFill>
                <a:srgbClr val="000000"/>
              </a:solidFill>
              <a:latin typeface="Times New Roman" pitchFamily="18" charset="0"/>
            </a:endParaRPr>
          </a:p>
        </p:txBody>
      </p:sp>
    </p:spTree>
    <p:extLst>
      <p:ext uri="{BB962C8B-B14F-4D97-AF65-F5344CB8AC3E}">
        <p14:creationId xmlns:p14="http://schemas.microsoft.com/office/powerpoint/2010/main" val="4178608937"/>
      </p:ext>
    </p:extLst>
  </p:cSld>
  <p:clrMap bg1="lt1" tx1="dk1" bg2="lt2" tx2="dk2" accent1="accent1" accent2="accent2" accent3="accent3" accent4="accent4" accent5="accent5" accent6="accent6" hlink="hlink" folHlink="folHlink"/>
  <p:sldLayoutIdLst>
    <p:sldLayoutId id="2147484467"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812088"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800" b="1" u="sng" dirty="0">
                <a:solidFill>
                  <a:srgbClr val="000000"/>
                </a:solidFill>
                <a:effectLst>
                  <a:outerShdw blurRad="38100" dist="38100" dir="2700000" algn="tl">
                    <a:srgbClr val="C0C0C0"/>
                  </a:outerShdw>
                </a:effectLst>
                <a:latin typeface="Times New Roman" pitchFamily="18" charset="0"/>
                <a:ea typeface="ＭＳ Ｐゴシック" charset="-128"/>
                <a:cs typeface="Times New Roman" panose="02020603050405020304" pitchFamily="18" charset="0"/>
              </a:rPr>
              <a:t>Project: IEEE P802.15 Working Group for Wireless Personal Area Networks (WPANs)</a:t>
            </a:r>
            <a:endParaRPr lang="en-US" altLang="ja-JP" sz="1600" b="1" dirty="0">
              <a:solidFill>
                <a:srgbClr val="000000"/>
              </a:solidFill>
              <a:latin typeface="Times New Roman" pitchFamily="18" charset="0"/>
              <a:ea typeface="ＭＳ Ｐゴシック" charset="-128"/>
              <a:cs typeface="Times New Roman" panose="02020603050405020304" pitchFamily="18" charset="0"/>
            </a:endParaRPr>
          </a:p>
          <a:p>
            <a:pPr algn="l"/>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Submission Title:</a:t>
            </a:r>
            <a:r>
              <a:rPr lang="en-US" altLang="ja-JP" sz="1600" dirty="0">
                <a:solidFill>
                  <a:srgbClr val="000000"/>
                </a:solidFill>
                <a:latin typeface="Times New Roman" pitchFamily="18" charset="0"/>
                <a:ea typeface="ＭＳ Ｐゴシック" charset="-128"/>
                <a:cs typeface="Times New Roman" panose="02020603050405020304" pitchFamily="18" charset="0"/>
              </a:rPr>
              <a:t>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r>
              <a:rPr kumimoji="1" lang="en-US" altLang="ja-JP" sz="18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Proposal </a:t>
            </a:r>
            <a:r>
              <a:rPr kumimoji="1" lang="en-US" altLang="ja-JP" sz="16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to create a new</a:t>
            </a:r>
            <a:r>
              <a:rPr kumimoji="1" lang="ja-JP" altLang="en-US" sz="1600" dirty="0">
                <a:solidFill>
                  <a:srgbClr val="000000"/>
                </a:solidFill>
                <a:latin typeface="Times New Roman" pitchFamily="18" charset="0"/>
                <a:ea typeface="HGPｺﾞｼｯｸM" panose="020B0600000000000000" pitchFamily="50" charset="-128"/>
                <a:cs typeface="Times New Roman" panose="02020603050405020304" pitchFamily="18" charset="0"/>
              </a:rPr>
              <a:t> </a:t>
            </a:r>
            <a:r>
              <a:rPr kumimoji="1" lang="en-US" altLang="ja-JP" sz="16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Task Group 15.3e</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Date Submitted: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[21 October 2014]</a:t>
            </a:r>
            <a:r>
              <a:rPr lang="en-US" altLang="ja-JP" sz="1600" dirty="0">
                <a:solidFill>
                  <a:srgbClr val="000000"/>
                </a:solidFill>
                <a:latin typeface="Times New Roman" pitchFamily="18" charset="0"/>
                <a:ea typeface="ＭＳ Ｐゴシック" charset="-128"/>
                <a:cs typeface="Times New Roman" panose="02020603050405020304" pitchFamily="18" charset="0"/>
              </a:rPr>
              <a:t>	</a:t>
            </a: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Source:</a:t>
            </a:r>
            <a:r>
              <a:rPr lang="en-US" altLang="ja-JP" sz="1600" dirty="0">
                <a:solidFill>
                  <a:srgbClr val="000000"/>
                </a:solidFill>
                <a:latin typeface="Times New Roman" pitchFamily="18" charset="0"/>
                <a:ea typeface="ＭＳ Ｐゴシック" charset="-128"/>
                <a:cs typeface="Times New Roman" panose="02020603050405020304" pitchFamily="18" charset="0"/>
              </a:rPr>
              <a:t>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cs typeface="Times New Roman" panose="02020603050405020304" pitchFamily="18" charset="0"/>
              </a:rPr>
              <a:t>Andrew </a:t>
            </a:r>
            <a:r>
              <a:rPr lang="en-US" altLang="ja-JP" sz="1600" dirty="0" smtClean="0">
                <a:latin typeface="Times New Roman" panose="02020603050405020304" pitchFamily="18" charset="0"/>
                <a:cs typeface="Times New Roman" panose="02020603050405020304" pitchFamily="18" charset="0"/>
              </a:rPr>
              <a:t>Estrada</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Keiji</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Akiyama, Hiroyuki Matsumura,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Itaru</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Maekawa</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Ko</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Togashi</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Kiyoshi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Toshimitsu</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Ichiro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Seto</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Ken </a:t>
            </a:r>
            <a:r>
              <a:rPr lang="en-US" altLang="ja-JP" sz="1600" dirty="0" err="1" smtClean="0">
                <a:solidFill>
                  <a:srgbClr val="000000"/>
                </a:solidFill>
                <a:latin typeface="Times New Roman" pitchFamily="18" charset="0"/>
                <a:ea typeface="ＭＳ Ｐゴシック" charset="-128"/>
                <a:cs typeface="Times New Roman" panose="02020603050405020304" pitchFamily="18" charset="0"/>
              </a:rPr>
              <a:t>Hiraga</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and Masashi Shimizu]</a:t>
            </a:r>
          </a:p>
          <a:p>
            <a:pPr algn="l"/>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Company: Sony, </a:t>
            </a:r>
            <a:r>
              <a:rPr lang="en-US" altLang="ja-JP" sz="1600" dirty="0">
                <a:solidFill>
                  <a:srgbClr val="000000"/>
                </a:solidFill>
                <a:latin typeface="Times New Roman" pitchFamily="18" charset="0"/>
                <a:ea typeface="ＭＳ Ｐゴシック" charset="-128"/>
                <a:cs typeface="Times New Roman" panose="02020603050405020304" pitchFamily="18" charset="0"/>
              </a:rPr>
              <a:t>JRC</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Toshiba and NTT</a:t>
            </a:r>
          </a:p>
          <a:p>
            <a:pPr algn="l"/>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Address [</a:t>
            </a:r>
            <a:r>
              <a:rPr lang="en-US" altLang="ja-JP" sz="1600" dirty="0" smtClean="0">
                <a:solidFill>
                  <a:srgbClr val="000000"/>
                </a:solidFill>
                <a:latin typeface="Times New Roman" pitchFamily="18" charset="0"/>
                <a:cs typeface="Times New Roman" panose="02020603050405020304" pitchFamily="18" charset="0"/>
              </a:rPr>
              <a:t>16530 Via </a:t>
            </a:r>
            <a:r>
              <a:rPr lang="en-US" altLang="ja-JP" sz="1600" dirty="0" err="1" smtClean="0">
                <a:solidFill>
                  <a:srgbClr val="000000"/>
                </a:solidFill>
                <a:latin typeface="Times New Roman" pitchFamily="18" charset="0"/>
                <a:cs typeface="Times New Roman" panose="02020603050405020304" pitchFamily="18" charset="0"/>
              </a:rPr>
              <a:t>Esprillo</a:t>
            </a:r>
            <a:r>
              <a:rPr lang="en-US" altLang="ja-JP" sz="1600" dirty="0" smtClean="0">
                <a:solidFill>
                  <a:srgbClr val="000000"/>
                </a:solidFill>
                <a:latin typeface="Times New Roman" pitchFamily="18" charset="0"/>
                <a:cs typeface="Times New Roman" panose="02020603050405020304" pitchFamily="18" charset="0"/>
              </a:rPr>
              <a:t> MZ 7032 San Diego, California 92127</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r>
              <a:rPr lang="en-US" altLang="ja-JP" sz="1600" dirty="0">
                <a:solidFill>
                  <a:srgbClr val="000000"/>
                </a:solidFill>
                <a:latin typeface="Times New Roman" pitchFamily="18" charset="0"/>
                <a:ea typeface="ＭＳ Ｐゴシック" charset="-128"/>
                <a:cs typeface="Times New Roman" panose="02020603050405020304" pitchFamily="18" charset="0"/>
              </a:rPr>
              <a:t>Voice</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cs typeface="Times New Roman" panose="02020603050405020304" pitchFamily="18" charset="0"/>
              </a:rPr>
              <a:t>858-942-5483</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t>
            </a:r>
            <a:r>
              <a:rPr lang="en-US" altLang="ja-JP" sz="1600" dirty="0">
                <a:solidFill>
                  <a:srgbClr val="000000"/>
                </a:solidFill>
                <a:latin typeface="Times New Roman" pitchFamily="18" charset="0"/>
                <a:ea typeface="ＭＳ Ｐゴシック" charset="-128"/>
                <a:cs typeface="Times New Roman" panose="02020603050405020304" pitchFamily="18" charset="0"/>
              </a:rPr>
              <a:t>FAX: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 </a:t>
            </a:r>
            <a:r>
              <a:rPr lang="en-US" altLang="ja-JP" sz="1600" dirty="0">
                <a:solidFill>
                  <a:srgbClr val="000000"/>
                </a:solidFill>
                <a:latin typeface="Times New Roman" pitchFamily="18" charset="0"/>
                <a:ea typeface="ＭＳ Ｐゴシック" charset="-128"/>
                <a:cs typeface="Times New Roman" panose="02020603050405020304" pitchFamily="18" charset="0"/>
              </a:rPr>
              <a:t>E-Mail:[Andrew.Estrada@am.sony.com]	</a:t>
            </a:r>
          </a:p>
          <a:p>
            <a:pPr algn="l">
              <a:spcBef>
                <a:spcPts val="600"/>
              </a:spcBef>
              <a:spcAft>
                <a:spcPts val="600"/>
              </a:spcAft>
            </a:pPr>
            <a:r>
              <a:rPr lang="en-US" altLang="ja-JP" sz="1600" b="1" dirty="0">
                <a:solidFill>
                  <a:srgbClr val="000000"/>
                </a:solidFill>
                <a:latin typeface="Times New Roman" pitchFamily="18" charset="0"/>
                <a:ea typeface="ＭＳ Ｐゴシック" charset="-128"/>
                <a:cs typeface="Times New Roman" panose="02020603050405020304" pitchFamily="18" charset="0"/>
              </a:rPr>
              <a:t>Re:</a:t>
            </a:r>
            <a:r>
              <a:rPr lang="en-US" altLang="ja-JP" sz="1600" dirty="0">
                <a:solidFill>
                  <a:srgbClr val="000000"/>
                </a:solidFill>
                <a:latin typeface="Times New Roman" pitchFamily="18" charset="0"/>
                <a:ea typeface="ＭＳ Ｐゴシック" charset="-128"/>
                <a:cs typeface="Times New Roman" panose="02020603050405020304" pitchFamily="18" charset="0"/>
              </a:rPr>
              <a:t>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spcBef>
                <a:spcPts val="600"/>
              </a:spcBef>
              <a:spcAft>
                <a:spcPts val="600"/>
              </a:spcAft>
            </a:pPr>
            <a:r>
              <a:rPr lang="en-US" altLang="ja-JP" sz="1600" b="1" dirty="0" smtClean="0">
                <a:solidFill>
                  <a:srgbClr val="000000"/>
                </a:solidFill>
                <a:latin typeface="Times New Roman" pitchFamily="18" charset="0"/>
                <a:ea typeface="ＭＳ Ｐゴシック" charset="-128"/>
                <a:cs typeface="Times New Roman" panose="02020603050405020304" pitchFamily="18" charset="0"/>
              </a:rPr>
              <a:t>Abstract</a:t>
            </a:r>
            <a:r>
              <a:rPr lang="en-US" altLang="ja-JP" sz="1600" b="1" dirty="0">
                <a:solidFill>
                  <a:srgbClr val="000000"/>
                </a:solidFill>
                <a:latin typeface="Times New Roman" pitchFamily="18" charset="0"/>
                <a:ea typeface="ＭＳ Ｐゴシック" charset="-128"/>
                <a:cs typeface="Times New Roman" panose="02020603050405020304" pitchFamily="18" charset="0"/>
              </a:rPr>
              <a:t>:</a:t>
            </a:r>
            <a:r>
              <a:rPr lang="en-US" altLang="ja-JP" sz="1600" dirty="0">
                <a:solidFill>
                  <a:srgbClr val="000000"/>
                </a:solidFill>
                <a:latin typeface="Times New Roman" pitchFamily="18" charset="0"/>
                <a:ea typeface="ＭＳ Ｐゴシック" charset="-128"/>
                <a:cs typeface="Times New Roman" panose="02020603050405020304" pitchFamily="18" charset="0"/>
              </a:rPr>
              <a:t>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[Discussion for the </a:t>
            </a:r>
            <a:r>
              <a:rPr kumimoji="1" lang="en-US" altLang="ja-JP" sz="18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proposal </a:t>
            </a:r>
            <a:r>
              <a:rPr kumimoji="1" lang="en-US" altLang="ja-JP" sz="16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to create a new</a:t>
            </a:r>
            <a:r>
              <a:rPr kumimoji="1" lang="ja-JP" altLang="en-US" sz="1600" dirty="0">
                <a:solidFill>
                  <a:srgbClr val="000000"/>
                </a:solidFill>
                <a:latin typeface="Times New Roman" pitchFamily="18" charset="0"/>
                <a:ea typeface="HGPｺﾞｼｯｸM" panose="020B0600000000000000" pitchFamily="50" charset="-128"/>
                <a:cs typeface="Times New Roman" panose="02020603050405020304" pitchFamily="18" charset="0"/>
              </a:rPr>
              <a:t> </a:t>
            </a:r>
            <a:r>
              <a:rPr kumimoji="1" lang="en-US" altLang="ja-JP" sz="16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Task Group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lvl="0" algn="l">
              <a:spcBef>
                <a:spcPts val="600"/>
              </a:spcBef>
              <a:spcAft>
                <a:spcPts val="600"/>
              </a:spcAft>
            </a:pPr>
            <a:r>
              <a:rPr lang="en-US" altLang="ja-JP" sz="1600" b="1" dirty="0">
                <a:solidFill>
                  <a:srgbClr val="000000"/>
                </a:solidFill>
                <a:latin typeface="Times New Roman" pitchFamily="18" charset="0"/>
                <a:ea typeface="ＭＳ Ｐゴシック" charset="-128"/>
                <a:cs typeface="Times New Roman" panose="02020603050405020304" pitchFamily="18" charset="0"/>
              </a:rPr>
              <a:t>Purpose:</a:t>
            </a:r>
            <a:r>
              <a:rPr lang="en-US" altLang="ja-JP" sz="1600" dirty="0">
                <a:solidFill>
                  <a:srgbClr val="000000"/>
                </a:solidFill>
                <a:latin typeface="Times New Roman" pitchFamily="18" charset="0"/>
                <a:ea typeface="ＭＳ Ｐゴシック" charset="-128"/>
                <a:cs typeface="Times New Roman" panose="02020603050405020304" pitchFamily="18" charset="0"/>
              </a:rPr>
              <a:t>	</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[Discussion on</a:t>
            </a:r>
            <a:r>
              <a:rPr kumimoji="1" lang="en-US" altLang="ja-JP" sz="16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 creating a new</a:t>
            </a:r>
            <a:r>
              <a:rPr kumimoji="1" lang="ja-JP" altLang="en-US" sz="1600" dirty="0">
                <a:solidFill>
                  <a:srgbClr val="000000"/>
                </a:solidFill>
                <a:latin typeface="Times New Roman" pitchFamily="18" charset="0"/>
                <a:ea typeface="HGPｺﾞｼｯｸM" panose="020B0600000000000000" pitchFamily="50" charset="-128"/>
                <a:cs typeface="Times New Roman" panose="02020603050405020304" pitchFamily="18" charset="0"/>
              </a:rPr>
              <a:t> </a:t>
            </a:r>
            <a:r>
              <a:rPr kumimoji="1" lang="en-US" altLang="ja-JP" sz="1600" dirty="0" smtClean="0">
                <a:solidFill>
                  <a:srgbClr val="000000"/>
                </a:solidFill>
                <a:latin typeface="Times New Roman" pitchFamily="18" charset="0"/>
                <a:ea typeface="HGPｺﾞｼｯｸM" panose="020B0600000000000000" pitchFamily="50" charset="-128"/>
                <a:cs typeface="Times New Roman" panose="02020603050405020304" pitchFamily="18" charset="0"/>
              </a:rPr>
              <a:t>Task Group for </a:t>
            </a:r>
            <a:r>
              <a:rPr lang="en-US" altLang="ja-JP" sz="1600" dirty="0">
                <a:latin typeface="Times New Roman" panose="02020603050405020304" pitchFamily="18" charset="0"/>
                <a:cs typeface="Times New Roman" panose="02020603050405020304" pitchFamily="18" charset="0"/>
              </a:rPr>
              <a:t>Close Proximity P2P </a:t>
            </a:r>
            <a:r>
              <a:rPr lang="en-US" altLang="ja-JP" sz="1600" dirty="0" smtClean="0">
                <a:latin typeface="Times New Roman" panose="02020603050405020304" pitchFamily="18" charset="0"/>
                <a:cs typeface="Times New Roman" panose="02020603050405020304" pitchFamily="18" charset="0"/>
              </a:rPr>
              <a:t>applications</a:t>
            </a:r>
            <a:r>
              <a:rPr lang="en-US" altLang="ja-JP" sz="1600" dirty="0" smtClean="0">
                <a:solidFill>
                  <a:srgbClr val="000000"/>
                </a:solidFill>
                <a:latin typeface="Times New Roman" pitchFamily="18" charset="0"/>
                <a:ea typeface="ＭＳ Ｐゴシック" charset="-128"/>
                <a:cs typeface="Times New Roman" panose="02020603050405020304" pitchFamily="18" charset="0"/>
              </a:rPr>
              <a:t>]</a:t>
            </a:r>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Notice:</a:t>
            </a:r>
            <a:r>
              <a:rPr lang="en-US" altLang="ja-JP" sz="1600" dirty="0">
                <a:solidFill>
                  <a:srgbClr val="000000"/>
                </a:solidFill>
                <a:latin typeface="Times New Roman" pitchFamily="18" charset="0"/>
                <a:ea typeface="ＭＳ Ｐゴシック" charset="-128"/>
                <a:cs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Release:</a:t>
            </a:r>
            <a:r>
              <a:rPr lang="en-US" altLang="ja-JP" sz="1600" dirty="0">
                <a:solidFill>
                  <a:srgbClr val="000000"/>
                </a:solidFill>
                <a:latin typeface="Times New Roman"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P802.15.	</a:t>
            </a:r>
          </a:p>
        </p:txBody>
      </p:sp>
      <p:sp>
        <p:nvSpPr>
          <p:cNvPr id="2" name="正方形/長方形 1"/>
          <p:cNvSpPr/>
          <p:nvPr/>
        </p:nvSpPr>
        <p:spPr>
          <a:xfrm>
            <a:off x="7161209" y="6519445"/>
            <a:ext cx="1574470" cy="276999"/>
          </a:xfrm>
          <a:prstGeom prst="rect">
            <a:avLst/>
          </a:prstGeom>
        </p:spPr>
        <p:txBody>
          <a:bodyPr wrap="none">
            <a:spAutoFit/>
          </a:bodyPr>
          <a:lstStyle/>
          <a:p>
            <a:r>
              <a:rPr lang="en-US" altLang="ja-JP" sz="1200" dirty="0">
                <a:solidFill>
                  <a:srgbClr val="000000"/>
                </a:solidFill>
                <a:latin typeface="Times New Roman" panose="02020603050405020304" pitchFamily="18" charset="0"/>
                <a:cs typeface="Times New Roman" panose="02020603050405020304" pitchFamily="18" charset="0"/>
              </a:rPr>
              <a:t>Andrew Estrada, Sony</a:t>
            </a:r>
          </a:p>
        </p:txBody>
      </p:sp>
      <p:sp>
        <p:nvSpPr>
          <p:cNvPr id="3" name="Slide Number Placeholder 2"/>
          <p:cNvSpPr>
            <a:spLocks noGrp="1"/>
          </p:cNvSpPr>
          <p:nvPr>
            <p:ph type="sldNum" sz="quarter" idx="12"/>
          </p:nvPr>
        </p:nvSpPr>
        <p:spPr/>
        <p:txBody>
          <a:bodyPr/>
          <a:lstStyle/>
          <a:p>
            <a:r>
              <a:rPr lang="en-US" altLang="ja-JP" smtClean="0">
                <a:solidFill>
                  <a:srgbClr val="000000"/>
                </a:solidFill>
              </a:rPr>
              <a:t>Slide </a:t>
            </a:r>
            <a:fld id="{F69E8647-5970-47F5-BBFE-19FDDA84B70F}" type="slidenum">
              <a:rPr lang="en-US" altLang="ja-JP" smtClean="0">
                <a:solidFill>
                  <a:srgbClr val="000000"/>
                </a:solidFill>
              </a:rPr>
              <a:pPr/>
              <a:t>1</a:t>
            </a:fld>
            <a:endParaRPr lang="en-US" altLang="ja-JP" dirty="0">
              <a:solidFill>
                <a:srgbClr val="000000"/>
              </a:solidFill>
            </a:endParaRPr>
          </a:p>
        </p:txBody>
      </p:sp>
    </p:spTree>
    <p:extLst>
      <p:ext uri="{BB962C8B-B14F-4D97-AF65-F5344CB8AC3E}">
        <p14:creationId xmlns:p14="http://schemas.microsoft.com/office/powerpoint/2010/main" val="1191330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クリックすると新しいウィンドウで開きます"/>
          <p:cNvPicPr>
            <a:picLocks noChangeAspect="1" noChangeArrowheads="1"/>
          </p:cNvPicPr>
          <p:nvPr/>
        </p:nvPicPr>
        <p:blipFill>
          <a:blip r:embed="rId2" cstate="print"/>
          <a:srcRect/>
          <a:stretch>
            <a:fillRect/>
          </a:stretch>
        </p:blipFill>
        <p:spPr bwMode="auto">
          <a:xfrm>
            <a:off x="5165682" y="5333146"/>
            <a:ext cx="630454" cy="993949"/>
          </a:xfrm>
          <a:prstGeom prst="rect">
            <a:avLst/>
          </a:prstGeom>
          <a:noFill/>
        </p:spPr>
      </p:pic>
      <p:sp>
        <p:nvSpPr>
          <p:cNvPr id="75" name="山形 74"/>
          <p:cNvSpPr/>
          <p:nvPr/>
        </p:nvSpPr>
        <p:spPr bwMode="auto">
          <a:xfrm>
            <a:off x="4788024" y="5621178"/>
            <a:ext cx="504056" cy="216024"/>
          </a:xfrm>
          <a:prstGeom prst="chevron">
            <a:avLst>
              <a:gd name="adj" fmla="val 66931"/>
            </a:avLst>
          </a:prstGeom>
          <a:solidFill>
            <a:schemeClr val="bg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pic>
        <p:nvPicPr>
          <p:cNvPr id="8193" name="Picture 1"/>
          <p:cNvPicPr>
            <a:picLocks noChangeAspect="1" noChangeArrowheads="1"/>
          </p:cNvPicPr>
          <p:nvPr/>
        </p:nvPicPr>
        <p:blipFill>
          <a:blip r:embed="rId3" cstate="print"/>
          <a:srcRect/>
          <a:stretch>
            <a:fillRect/>
          </a:stretch>
        </p:blipFill>
        <p:spPr bwMode="auto">
          <a:xfrm>
            <a:off x="611560" y="1052736"/>
            <a:ext cx="4057650" cy="378142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r>
              <a:rPr kumimoji="1" lang="en-US" altLang="ja-JP" dirty="0" smtClean="0"/>
              <a:t>Slide </a:t>
            </a:r>
            <a:fld id="{A21C43C5-638B-4706-8A4F-2436154CD830}" type="slidenum">
              <a:rPr kumimoji="1" lang="ja-JP" altLang="en-US" smtClean="0"/>
              <a:pPr/>
              <a:t>10</a:t>
            </a:fld>
            <a:endParaRPr kumimoji="1" lang="ja-JP" altLang="en-US" dirty="0"/>
          </a:p>
        </p:txBody>
      </p:sp>
      <p:sp>
        <p:nvSpPr>
          <p:cNvPr id="5" name="タイトル 4"/>
          <p:cNvSpPr>
            <a:spLocks noGrp="1"/>
          </p:cNvSpPr>
          <p:nvPr>
            <p:ph type="title" idx="4294967295"/>
          </p:nvPr>
        </p:nvSpPr>
        <p:spPr>
          <a:xfrm>
            <a:off x="107504" y="0"/>
            <a:ext cx="8276084" cy="620713"/>
          </a:xfrm>
        </p:spPr>
        <p:txBody>
          <a:bodyPr/>
          <a:lstStyle/>
          <a:p>
            <a:pPr algn="l"/>
            <a:r>
              <a:rPr kumimoji="1" lang="en-US" altLang="ja-JP" b="1" dirty="0" smtClean="0">
                <a:latin typeface="Calibri" pitchFamily="34" charset="0"/>
              </a:rPr>
              <a:t>Limitations of 802.15.3 MAC</a:t>
            </a:r>
            <a:endParaRPr kumimoji="1" lang="ja-JP" altLang="en-US" b="1" dirty="0">
              <a:latin typeface="Calibri" pitchFamily="34" charset="0"/>
            </a:endParaRPr>
          </a:p>
        </p:txBody>
      </p:sp>
      <p:sp>
        <p:nvSpPr>
          <p:cNvPr id="10" name="テキスト ボックス 9"/>
          <p:cNvSpPr txBox="1"/>
          <p:nvPr/>
        </p:nvSpPr>
        <p:spPr>
          <a:xfrm>
            <a:off x="5220072" y="3244914"/>
            <a:ext cx="3744416" cy="400110"/>
          </a:xfrm>
          <a:prstGeom prst="rect">
            <a:avLst/>
          </a:prstGeom>
          <a:noFill/>
        </p:spPr>
        <p:txBody>
          <a:bodyPr wrap="square" rtlCol="0">
            <a:spAutoFit/>
          </a:bodyPr>
          <a:lstStyle/>
          <a:p>
            <a:r>
              <a:rPr kumimoji="1" lang="en-US" altLang="ja-JP" sz="2000" b="1" i="1" dirty="0" smtClean="0">
                <a:solidFill>
                  <a:srgbClr val="0070C0"/>
                </a:solidFill>
                <a:effectLst>
                  <a:outerShdw blurRad="38100" dist="38100" dir="2700000" algn="tl">
                    <a:srgbClr val="000000">
                      <a:alpha val="43137"/>
                    </a:srgbClr>
                  </a:outerShdw>
                </a:effectLst>
                <a:latin typeface="Calibri" pitchFamily="34" charset="0"/>
              </a:rPr>
              <a:t>Required  </a:t>
            </a:r>
            <a:r>
              <a:rPr kumimoji="1" lang="en-US" altLang="ja-JP" sz="2000" b="1" dirty="0" smtClean="0">
                <a:solidFill>
                  <a:srgbClr val="0070C0"/>
                </a:solidFill>
                <a:effectLst>
                  <a:outerShdw blurRad="38100" dist="38100" dir="2700000" algn="tl">
                    <a:srgbClr val="000000">
                      <a:alpha val="43137"/>
                    </a:srgbClr>
                  </a:outerShdw>
                </a:effectLst>
                <a:latin typeface="Calibri" pitchFamily="34" charset="0"/>
              </a:rPr>
              <a:t>802.15.3e</a:t>
            </a:r>
            <a:r>
              <a:rPr kumimoji="1" lang="en-US" altLang="ja-JP" sz="2000" i="1" dirty="0" smtClean="0">
                <a:solidFill>
                  <a:srgbClr val="0070C0"/>
                </a:solidFill>
                <a:effectLst>
                  <a:outerShdw blurRad="38100" dist="38100" dir="2700000" algn="tl">
                    <a:srgbClr val="000000">
                      <a:alpha val="43137"/>
                    </a:srgbClr>
                  </a:outerShdw>
                </a:effectLst>
                <a:latin typeface="Calibri" pitchFamily="34" charset="0"/>
              </a:rPr>
              <a:t> </a:t>
            </a:r>
            <a:r>
              <a:rPr kumimoji="1" lang="en-US" altLang="ja-JP" sz="2000" b="1" dirty="0" smtClean="0">
                <a:solidFill>
                  <a:srgbClr val="0070C0"/>
                </a:solidFill>
                <a:effectLst>
                  <a:outerShdw blurRad="38100" dist="38100" dir="2700000" algn="tl">
                    <a:srgbClr val="000000">
                      <a:alpha val="43137"/>
                    </a:srgbClr>
                  </a:outerShdw>
                </a:effectLst>
                <a:latin typeface="Calibri" pitchFamily="34" charset="0"/>
              </a:rPr>
              <a:t>MAC items  </a:t>
            </a:r>
            <a:endParaRPr kumimoji="1" lang="ja-JP" altLang="en-US" sz="2000" b="1" dirty="0" smtClean="0">
              <a:solidFill>
                <a:srgbClr val="0070C0"/>
              </a:solidFill>
              <a:effectLst>
                <a:outerShdw blurRad="38100" dist="38100" dir="2700000" algn="tl">
                  <a:srgbClr val="000000">
                    <a:alpha val="43137"/>
                  </a:srgbClr>
                </a:outerShdw>
              </a:effectLst>
              <a:latin typeface="Calibri" pitchFamily="34" charset="0"/>
            </a:endParaRPr>
          </a:p>
        </p:txBody>
      </p:sp>
      <p:sp>
        <p:nvSpPr>
          <p:cNvPr id="11" name="テキスト ボックス 10"/>
          <p:cNvSpPr txBox="1"/>
          <p:nvPr/>
        </p:nvSpPr>
        <p:spPr>
          <a:xfrm>
            <a:off x="910529" y="2276872"/>
            <a:ext cx="2996526" cy="400110"/>
          </a:xfrm>
          <a:prstGeom prst="rect">
            <a:avLst/>
          </a:prstGeom>
          <a:noFill/>
        </p:spPr>
        <p:txBody>
          <a:bodyPr wrap="none" rtlCol="0">
            <a:spAutoFit/>
          </a:bodyPr>
          <a:lstStyle/>
          <a:p>
            <a:r>
              <a:rPr kumimoji="1" lang="en-US" altLang="ja-JP" sz="2000" b="1" i="1" dirty="0" smtClean="0">
                <a:solidFill>
                  <a:srgbClr val="0070C0"/>
                </a:solidFill>
                <a:effectLst>
                  <a:outerShdw blurRad="38100" dist="38100" dir="2700000" algn="tl">
                    <a:srgbClr val="000000">
                      <a:alpha val="43137"/>
                    </a:srgbClr>
                  </a:outerShdw>
                </a:effectLst>
                <a:latin typeface="Calibri" pitchFamily="34" charset="0"/>
              </a:rPr>
              <a:t>Legacy</a:t>
            </a:r>
            <a:r>
              <a:rPr kumimoji="1" lang="en-US" altLang="ja-JP" sz="2000" b="1" dirty="0" smtClean="0">
                <a:solidFill>
                  <a:srgbClr val="0070C0"/>
                </a:solidFill>
                <a:effectLst>
                  <a:outerShdw blurRad="38100" dist="38100" dir="2700000" algn="tl">
                    <a:srgbClr val="000000">
                      <a:alpha val="43137"/>
                    </a:srgbClr>
                  </a:outerShdw>
                </a:effectLst>
                <a:latin typeface="Calibri" pitchFamily="34" charset="0"/>
              </a:rPr>
              <a:t> 802.15.3 MAC spec</a:t>
            </a:r>
            <a:endParaRPr kumimoji="1" lang="ja-JP" altLang="en-US" sz="2000" b="1" dirty="0" smtClean="0">
              <a:solidFill>
                <a:srgbClr val="0070C0"/>
              </a:solidFill>
              <a:effectLst>
                <a:outerShdw blurRad="38100" dist="38100" dir="2700000" algn="tl">
                  <a:srgbClr val="000000">
                    <a:alpha val="43137"/>
                  </a:srgbClr>
                </a:outerShdw>
              </a:effectLst>
              <a:latin typeface="Calibri" pitchFamily="34" charset="0"/>
            </a:endParaRPr>
          </a:p>
        </p:txBody>
      </p:sp>
      <p:sp>
        <p:nvSpPr>
          <p:cNvPr id="12" name="正方形/長方形 11"/>
          <p:cNvSpPr/>
          <p:nvPr/>
        </p:nvSpPr>
        <p:spPr bwMode="auto">
          <a:xfrm>
            <a:off x="5004048" y="1628800"/>
            <a:ext cx="2952328" cy="432048"/>
          </a:xfrm>
          <a:prstGeom prst="rect">
            <a:avLst/>
          </a:prstGeom>
          <a:gradFill flip="none" rotWithShape="1">
            <a:gsLst>
              <a:gs pos="0">
                <a:schemeClr val="bg1">
                  <a:lumMod val="50000"/>
                </a:schemeClr>
              </a:gs>
              <a:gs pos="89000">
                <a:schemeClr val="accent2">
                  <a:lumMod val="75000"/>
                  <a:tint val="44500"/>
                  <a:satMod val="160000"/>
                </a:schemeClr>
              </a:gs>
              <a:gs pos="100000">
                <a:schemeClr val="accent2">
                  <a:lumMod val="75000"/>
                  <a:tint val="23500"/>
                  <a:satMod val="160000"/>
                </a:schemeClr>
              </a:gs>
            </a:gsLst>
            <a:lin ang="0" scaled="1"/>
            <a:tileRect/>
          </a:gradFill>
          <a:ln w="19050">
            <a:solidFill>
              <a:schemeClr val="tx1"/>
            </a:solidFill>
          </a:ln>
          <a:effectLst>
            <a:outerShdw blurRad="50800" dist="38100" dir="18900000" algn="b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chemeClr val="tx1"/>
                </a:solidFill>
                <a:effectLst/>
                <a:latin typeface="Calibri" pitchFamily="34" charset="0"/>
              </a:rPr>
              <a:t>65</a:t>
            </a:r>
            <a:r>
              <a:rPr lang="ja-JP" altLang="en-US" sz="2400" b="1" dirty="0" smtClean="0">
                <a:latin typeface="Calibri" pitchFamily="34" charset="0"/>
              </a:rPr>
              <a:t> </a:t>
            </a:r>
            <a:r>
              <a:rPr kumimoji="0" lang="en-US" altLang="ja-JP" sz="2400" b="1" i="0" u="none" strike="noStrike" cap="none" normalizeH="0" baseline="0" dirty="0" err="1" smtClean="0">
                <a:ln>
                  <a:noFill/>
                </a:ln>
                <a:solidFill>
                  <a:schemeClr val="tx1"/>
                </a:solidFill>
                <a:effectLst/>
                <a:latin typeface="Calibri" pitchFamily="34" charset="0"/>
              </a:rPr>
              <a:t>msec</a:t>
            </a:r>
            <a:r>
              <a:rPr kumimoji="0" lang="en-US" altLang="ja-JP" sz="2400" b="1" i="0" u="none" strike="noStrike" cap="none" normalizeH="0" baseline="0" dirty="0" smtClean="0">
                <a:ln>
                  <a:noFill/>
                </a:ln>
                <a:solidFill>
                  <a:schemeClr val="tx1"/>
                </a:solidFill>
                <a:effectLst/>
                <a:latin typeface="Calibri" pitchFamily="34" charset="0"/>
              </a:rPr>
              <a:t> + </a:t>
            </a:r>
            <a:r>
              <a:rPr lang="en-US" altLang="ja-JP" sz="2400" b="1" dirty="0" smtClean="0">
                <a:latin typeface="Calibri" pitchFamily="34" charset="0"/>
              </a:rPr>
              <a:t>α   </a:t>
            </a:r>
            <a:endParaRPr kumimoji="0" lang="ja-JP" altLang="en-US" sz="2000" b="1" i="0" u="none" strike="noStrike" cap="none" normalizeH="0" baseline="0" dirty="0" smtClean="0">
              <a:ln>
                <a:noFill/>
              </a:ln>
              <a:solidFill>
                <a:schemeClr val="tx1"/>
              </a:solidFill>
              <a:effectLst/>
              <a:latin typeface="Calibri" pitchFamily="34" charset="0"/>
            </a:endParaRPr>
          </a:p>
        </p:txBody>
      </p:sp>
      <p:sp>
        <p:nvSpPr>
          <p:cNvPr id="13" name="正方形/長方形 12"/>
          <p:cNvSpPr/>
          <p:nvPr/>
        </p:nvSpPr>
        <p:spPr bwMode="auto">
          <a:xfrm>
            <a:off x="5004048" y="2564904"/>
            <a:ext cx="236139" cy="432048"/>
          </a:xfrm>
          <a:prstGeom prst="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0" scaled="1"/>
            <a:tileRect/>
          </a:gradFill>
          <a:ln w="19050">
            <a:solidFill>
              <a:schemeClr val="tx1"/>
            </a:solidFill>
          </a:ln>
          <a:effectLst>
            <a:outerShdw blurRad="50800" dist="38100" dir="18900000" algn="b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15" name="直線コネクタ 14"/>
          <p:cNvCxnSpPr/>
          <p:nvPr/>
        </p:nvCxnSpPr>
        <p:spPr bwMode="auto">
          <a:xfrm>
            <a:off x="5004048" y="2060848"/>
            <a:ext cx="0" cy="504056"/>
          </a:xfrm>
          <a:prstGeom prst="line">
            <a:avLst/>
          </a:prstGeom>
          <a:ln w="12700">
            <a:prstDash val="dash"/>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bwMode="auto">
          <a:xfrm flipH="1">
            <a:off x="5240187" y="2060848"/>
            <a:ext cx="2716189" cy="504056"/>
          </a:xfrm>
          <a:prstGeom prst="line">
            <a:avLst/>
          </a:prstGeom>
          <a:ln w="12700">
            <a:prstDash val="dash"/>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bwMode="auto">
          <a:xfrm flipH="1">
            <a:off x="3851920" y="1844824"/>
            <a:ext cx="1080120" cy="288032"/>
          </a:xfrm>
          <a:prstGeom prst="line">
            <a:avLst/>
          </a:prstGeom>
          <a:ln w="28575">
            <a:headEnd type="triangle" w="lg" len="lg"/>
            <a:tailEnd type="none" w="lg" len="lg"/>
          </a:ln>
          <a:extLst/>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bwMode="auto">
          <a:xfrm flipH="1">
            <a:off x="3851920" y="2762926"/>
            <a:ext cx="1069290" cy="594066"/>
          </a:xfrm>
          <a:prstGeom prst="line">
            <a:avLst/>
          </a:prstGeom>
          <a:ln w="28575">
            <a:solidFill>
              <a:schemeClr val="tx2"/>
            </a:solidFill>
            <a:headEnd type="triangle" w="lg" len="lg"/>
            <a:tailEnd type="none" w="lg" len="lg"/>
          </a:ln>
          <a:extLst/>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bwMode="auto">
          <a:xfrm flipH="1" flipV="1">
            <a:off x="4283968" y="4221088"/>
            <a:ext cx="597806" cy="650046"/>
          </a:xfrm>
          <a:prstGeom prst="line">
            <a:avLst/>
          </a:prstGeom>
          <a:ln w="28575">
            <a:solidFill>
              <a:srgbClr val="C00000"/>
            </a:solidFill>
            <a:headEnd type="triangle" w="lg" len="lg"/>
            <a:tailEnd type="none" w="lg" len="lg"/>
          </a:ln>
          <a:extLst/>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251520" y="4829090"/>
            <a:ext cx="8352928" cy="400110"/>
          </a:xfrm>
          <a:prstGeom prst="rect">
            <a:avLst/>
          </a:prstGeom>
          <a:noFill/>
        </p:spPr>
        <p:txBody>
          <a:bodyPr wrap="square" rtlCol="0">
            <a:spAutoFit/>
          </a:bodyPr>
          <a:lstStyle/>
          <a:p>
            <a:r>
              <a:rPr kumimoji="1" lang="en-US" altLang="ja-JP" sz="2000" b="1" dirty="0" smtClean="0">
                <a:latin typeface="Calibri" pitchFamily="34" charset="0"/>
              </a:rPr>
              <a:t>Sequential paired P2P access </a:t>
            </a:r>
            <a:r>
              <a:rPr kumimoji="1" lang="ja-JP" altLang="en-US" sz="2000" b="1" dirty="0" smtClean="0">
                <a:latin typeface="Calibri" pitchFamily="34" charset="0"/>
              </a:rPr>
              <a:t> </a:t>
            </a:r>
            <a:r>
              <a:rPr kumimoji="1" lang="en-US" altLang="ja-JP" sz="2000" dirty="0" smtClean="0">
                <a:latin typeface="Calibri" pitchFamily="34" charset="0"/>
              </a:rPr>
              <a:t>(</a:t>
            </a:r>
            <a:r>
              <a:rPr kumimoji="1" lang="en-US" altLang="ja-JP" sz="1600" i="1" u="sng" dirty="0" smtClean="0">
                <a:latin typeface="Calibri" pitchFamily="34" charset="0"/>
              </a:rPr>
              <a:t>not</a:t>
            </a:r>
            <a:r>
              <a:rPr kumimoji="1" lang="en-US" altLang="ja-JP" sz="1600" i="1" dirty="0" smtClean="0">
                <a:latin typeface="Calibri" pitchFamily="34" charset="0"/>
              </a:rPr>
              <a:t> multiple simultaneous P2MP access</a:t>
            </a:r>
            <a:r>
              <a:rPr kumimoji="1" lang="en-US" altLang="ja-JP" sz="2000" dirty="0" smtClean="0">
                <a:latin typeface="Calibri" pitchFamily="34" charset="0"/>
              </a:rPr>
              <a:t>)</a:t>
            </a:r>
            <a:endParaRPr kumimoji="1" lang="ja-JP" altLang="en-US" sz="2000" dirty="0" smtClean="0">
              <a:latin typeface="Calibri" pitchFamily="34" charset="0"/>
            </a:endParaRPr>
          </a:p>
        </p:txBody>
      </p:sp>
      <p:sp>
        <p:nvSpPr>
          <p:cNvPr id="38" name="テキスト ボックス 37"/>
          <p:cNvSpPr txBox="1"/>
          <p:nvPr/>
        </p:nvSpPr>
        <p:spPr>
          <a:xfrm>
            <a:off x="5481664" y="4093108"/>
            <a:ext cx="2746842" cy="400110"/>
          </a:xfrm>
          <a:prstGeom prst="rect">
            <a:avLst/>
          </a:prstGeom>
          <a:noFill/>
        </p:spPr>
        <p:txBody>
          <a:bodyPr wrap="none" rtlCol="0">
            <a:spAutoFit/>
          </a:bodyPr>
          <a:lstStyle/>
          <a:p>
            <a:r>
              <a:rPr kumimoji="1" lang="en-US" altLang="ja-JP" sz="2000" b="1" dirty="0" smtClean="0">
                <a:latin typeface="Calibri" pitchFamily="34" charset="0"/>
              </a:rPr>
              <a:t>MAC-level data integrity</a:t>
            </a:r>
            <a:endParaRPr kumimoji="1" lang="ja-JP" altLang="en-US" sz="2000" b="1" dirty="0" smtClean="0">
              <a:latin typeface="Calibri" pitchFamily="34" charset="0"/>
            </a:endParaRPr>
          </a:p>
        </p:txBody>
      </p:sp>
      <p:cxnSp>
        <p:nvCxnSpPr>
          <p:cNvPr id="39" name="直線コネクタ 38"/>
          <p:cNvCxnSpPr/>
          <p:nvPr/>
        </p:nvCxnSpPr>
        <p:spPr bwMode="auto">
          <a:xfrm flipH="1" flipV="1">
            <a:off x="4427984" y="3933057"/>
            <a:ext cx="1080120" cy="360039"/>
          </a:xfrm>
          <a:prstGeom prst="line">
            <a:avLst/>
          </a:prstGeom>
          <a:ln w="28575">
            <a:solidFill>
              <a:srgbClr val="C00000"/>
            </a:solidFill>
            <a:headEnd type="triangle" w="lg" len="lg"/>
            <a:tailEnd type="none" w="lg" len="lg"/>
          </a:ln>
          <a:extLst/>
        </p:spPr>
        <p:style>
          <a:lnRef idx="1">
            <a:schemeClr val="dk1"/>
          </a:lnRef>
          <a:fillRef idx="0">
            <a:schemeClr val="dk1"/>
          </a:fillRef>
          <a:effectRef idx="0">
            <a:schemeClr val="dk1"/>
          </a:effectRef>
          <a:fontRef idx="minor">
            <a:schemeClr val="tx1"/>
          </a:fontRef>
        </p:style>
      </p:cxnSp>
      <p:sp>
        <p:nvSpPr>
          <p:cNvPr id="43" name="テキスト ボックス 42"/>
          <p:cNvSpPr txBox="1"/>
          <p:nvPr/>
        </p:nvSpPr>
        <p:spPr>
          <a:xfrm>
            <a:off x="4608785" y="1228690"/>
            <a:ext cx="3847272" cy="400110"/>
          </a:xfrm>
          <a:prstGeom prst="rect">
            <a:avLst/>
          </a:prstGeom>
          <a:noFill/>
        </p:spPr>
        <p:txBody>
          <a:bodyPr wrap="none" rtlCol="0">
            <a:spAutoFit/>
          </a:bodyPr>
          <a:lstStyle/>
          <a:p>
            <a:r>
              <a:rPr kumimoji="1" lang="en-US" altLang="ja-JP" sz="2000" i="1" dirty="0" smtClean="0">
                <a:latin typeface="Calibri" pitchFamily="34" charset="0"/>
              </a:rPr>
              <a:t>Connection setup time comparison:</a:t>
            </a:r>
            <a:endParaRPr kumimoji="1" lang="ja-JP" altLang="en-US" sz="2000" i="1" dirty="0" smtClean="0">
              <a:latin typeface="Calibri" pitchFamily="34" charset="0"/>
            </a:endParaRPr>
          </a:p>
        </p:txBody>
      </p:sp>
      <p:sp>
        <p:nvSpPr>
          <p:cNvPr id="44" name="テキスト ボックス 43"/>
          <p:cNvSpPr txBox="1"/>
          <p:nvPr/>
        </p:nvSpPr>
        <p:spPr>
          <a:xfrm>
            <a:off x="5652120" y="2564904"/>
            <a:ext cx="2066078" cy="461665"/>
          </a:xfrm>
          <a:prstGeom prst="rect">
            <a:avLst/>
          </a:prstGeom>
          <a:noFill/>
        </p:spPr>
        <p:txBody>
          <a:bodyPr wrap="none" rtlCol="0">
            <a:spAutoFit/>
          </a:bodyPr>
          <a:lstStyle/>
          <a:p>
            <a:r>
              <a:rPr kumimoji="1" lang="en-US" altLang="ja-JP" sz="2400" b="1" dirty="0" smtClean="0">
                <a:latin typeface="Calibri" pitchFamily="34" charset="0"/>
              </a:rPr>
              <a:t>2 </a:t>
            </a:r>
            <a:r>
              <a:rPr kumimoji="1" lang="en-US" altLang="ja-JP" sz="2400" b="1" dirty="0" err="1" smtClean="0">
                <a:latin typeface="Calibri" pitchFamily="34" charset="0"/>
              </a:rPr>
              <a:t>msec</a:t>
            </a:r>
            <a:r>
              <a:rPr kumimoji="1" lang="en-US" altLang="ja-JP" sz="2400" b="1" dirty="0" smtClean="0">
                <a:latin typeface="Calibri" pitchFamily="34" charset="0"/>
              </a:rPr>
              <a:t> </a:t>
            </a:r>
            <a:r>
              <a:rPr kumimoji="1" lang="en-US" altLang="ja-JP" sz="2000" dirty="0" smtClean="0">
                <a:latin typeface="Calibri" pitchFamily="34" charset="0"/>
              </a:rPr>
              <a:t>(</a:t>
            </a:r>
            <a:r>
              <a:rPr kumimoji="1" lang="en-US" altLang="ja-JP" sz="1800" i="1" dirty="0" smtClean="0">
                <a:latin typeface="Calibri" pitchFamily="34" charset="0"/>
              </a:rPr>
              <a:t>toll gate</a:t>
            </a:r>
            <a:r>
              <a:rPr kumimoji="1" lang="en-US" altLang="ja-JP" sz="2000" dirty="0" smtClean="0">
                <a:latin typeface="Calibri" pitchFamily="34" charset="0"/>
              </a:rPr>
              <a:t>)</a:t>
            </a:r>
            <a:endParaRPr kumimoji="1" lang="ja-JP" altLang="en-US" sz="2000" dirty="0" smtClean="0">
              <a:latin typeface="Calibri" pitchFamily="34" charset="0"/>
            </a:endParaRPr>
          </a:p>
        </p:txBody>
      </p:sp>
      <p:cxnSp>
        <p:nvCxnSpPr>
          <p:cNvPr id="48" name="直線コネクタ 47"/>
          <p:cNvCxnSpPr/>
          <p:nvPr/>
        </p:nvCxnSpPr>
        <p:spPr bwMode="auto">
          <a:xfrm flipH="1">
            <a:off x="4619625" y="3448050"/>
            <a:ext cx="720080" cy="144016"/>
          </a:xfrm>
          <a:prstGeom prst="line">
            <a:avLst/>
          </a:prstGeom>
          <a:ln w="28575">
            <a:headEnd type="triangle" w="lg" len="lg"/>
            <a:tailEnd type="none" w="lg" len="lg"/>
          </a:ln>
          <a:extLst/>
        </p:spPr>
        <p:style>
          <a:lnRef idx="1">
            <a:schemeClr val="dk1"/>
          </a:lnRef>
          <a:fillRef idx="0">
            <a:schemeClr val="dk1"/>
          </a:fillRef>
          <a:effectRef idx="0">
            <a:schemeClr val="dk1"/>
          </a:effectRef>
          <a:fontRef idx="minor">
            <a:schemeClr val="tx1"/>
          </a:fontRef>
        </p:style>
      </p:cxnSp>
      <p:pic>
        <p:nvPicPr>
          <p:cNvPr id="8195" name="Picture 3" descr="クリックすると新しいウィンドウで開きます"/>
          <p:cNvPicPr>
            <a:picLocks noChangeAspect="1" noChangeArrowheads="1"/>
          </p:cNvPicPr>
          <p:nvPr/>
        </p:nvPicPr>
        <p:blipFill>
          <a:blip r:embed="rId4" cstate="print"/>
          <a:srcRect/>
          <a:stretch>
            <a:fillRect/>
          </a:stretch>
        </p:blipFill>
        <p:spPr bwMode="auto">
          <a:xfrm>
            <a:off x="4139952" y="5261138"/>
            <a:ext cx="864096" cy="1057745"/>
          </a:xfrm>
          <a:prstGeom prst="rect">
            <a:avLst/>
          </a:prstGeom>
          <a:noFill/>
        </p:spPr>
      </p:pic>
      <p:pic>
        <p:nvPicPr>
          <p:cNvPr id="53" name="Picture 5" descr="クリックすると新しいウィンドウで開きます"/>
          <p:cNvPicPr>
            <a:picLocks noChangeAspect="1" noChangeArrowheads="1"/>
          </p:cNvPicPr>
          <p:nvPr/>
        </p:nvPicPr>
        <p:blipFill>
          <a:blip r:embed="rId2" cstate="print"/>
          <a:srcRect/>
          <a:stretch>
            <a:fillRect/>
          </a:stretch>
        </p:blipFill>
        <p:spPr bwMode="auto">
          <a:xfrm>
            <a:off x="6101786" y="5333146"/>
            <a:ext cx="630454" cy="993949"/>
          </a:xfrm>
          <a:prstGeom prst="rect">
            <a:avLst/>
          </a:prstGeom>
          <a:noFill/>
        </p:spPr>
      </p:pic>
      <p:pic>
        <p:nvPicPr>
          <p:cNvPr id="54" name="Picture 5" descr="クリックすると新しいウィンドウで開きます"/>
          <p:cNvPicPr>
            <a:picLocks noChangeAspect="1" noChangeArrowheads="1"/>
          </p:cNvPicPr>
          <p:nvPr/>
        </p:nvPicPr>
        <p:blipFill>
          <a:blip r:embed="rId2" cstate="print"/>
          <a:srcRect/>
          <a:stretch>
            <a:fillRect/>
          </a:stretch>
        </p:blipFill>
        <p:spPr bwMode="auto">
          <a:xfrm>
            <a:off x="7037890" y="5333146"/>
            <a:ext cx="630454" cy="993949"/>
          </a:xfrm>
          <a:prstGeom prst="rect">
            <a:avLst/>
          </a:prstGeom>
          <a:noFill/>
        </p:spPr>
      </p:pic>
      <p:pic>
        <p:nvPicPr>
          <p:cNvPr id="55" name="Picture 5" descr="クリックすると新しいウィンドウで開きます"/>
          <p:cNvPicPr>
            <a:picLocks noChangeAspect="1" noChangeArrowheads="1"/>
          </p:cNvPicPr>
          <p:nvPr/>
        </p:nvPicPr>
        <p:blipFill>
          <a:blip r:embed="rId2" cstate="print"/>
          <a:srcRect/>
          <a:stretch>
            <a:fillRect/>
          </a:stretch>
        </p:blipFill>
        <p:spPr bwMode="auto">
          <a:xfrm>
            <a:off x="3203848" y="5333146"/>
            <a:ext cx="630454" cy="993949"/>
          </a:xfrm>
          <a:prstGeom prst="rect">
            <a:avLst/>
          </a:prstGeom>
          <a:noFill/>
        </p:spPr>
      </p:pic>
      <p:pic>
        <p:nvPicPr>
          <p:cNvPr id="56" name="Picture 5" descr="クリックすると新しいウィンドウで開きます"/>
          <p:cNvPicPr>
            <a:picLocks noChangeAspect="1" noChangeArrowheads="1"/>
          </p:cNvPicPr>
          <p:nvPr/>
        </p:nvPicPr>
        <p:blipFill>
          <a:blip r:embed="rId2" cstate="print"/>
          <a:srcRect/>
          <a:stretch>
            <a:fillRect/>
          </a:stretch>
        </p:blipFill>
        <p:spPr bwMode="auto">
          <a:xfrm>
            <a:off x="2267744" y="5333146"/>
            <a:ext cx="630454" cy="993949"/>
          </a:xfrm>
          <a:prstGeom prst="rect">
            <a:avLst/>
          </a:prstGeom>
          <a:noFill/>
        </p:spPr>
      </p:pic>
      <p:pic>
        <p:nvPicPr>
          <p:cNvPr id="57" name="Picture 5" descr="クリックすると新しいウィンドウで開きます"/>
          <p:cNvPicPr>
            <a:picLocks noChangeAspect="1" noChangeArrowheads="1"/>
          </p:cNvPicPr>
          <p:nvPr/>
        </p:nvPicPr>
        <p:blipFill>
          <a:blip r:embed="rId2" cstate="print"/>
          <a:srcRect/>
          <a:stretch>
            <a:fillRect/>
          </a:stretch>
        </p:blipFill>
        <p:spPr bwMode="auto">
          <a:xfrm>
            <a:off x="1331640" y="5333146"/>
            <a:ext cx="630454" cy="993949"/>
          </a:xfrm>
          <a:prstGeom prst="rect">
            <a:avLst/>
          </a:prstGeom>
          <a:noFill/>
        </p:spPr>
      </p:pic>
      <p:grpSp>
        <p:nvGrpSpPr>
          <p:cNvPr id="61" name="グループ化 60"/>
          <p:cNvGrpSpPr/>
          <p:nvPr/>
        </p:nvGrpSpPr>
        <p:grpSpPr>
          <a:xfrm>
            <a:off x="4644008" y="5596795"/>
            <a:ext cx="432048" cy="792088"/>
            <a:chOff x="2051720" y="5589240"/>
            <a:chExt cx="432048" cy="792088"/>
          </a:xfrm>
        </p:grpSpPr>
        <p:sp>
          <p:nvSpPr>
            <p:cNvPr id="60"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58" name="平行四辺形 57"/>
            <p:cNvSpPr/>
            <p:nvPr/>
          </p:nvSpPr>
          <p:spPr bwMode="auto">
            <a:xfrm>
              <a:off x="2051720" y="5589240"/>
              <a:ext cx="360040" cy="288032"/>
            </a:xfrm>
            <a:prstGeom prst="parallelogram">
              <a:avLst/>
            </a:prstGeom>
            <a:blipFill>
              <a:blip r:embed="rId5"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59"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62" name="フローチャート: 処理 61"/>
          <p:cNvSpPr/>
          <p:nvPr/>
        </p:nvSpPr>
        <p:spPr bwMode="auto">
          <a:xfrm rot="1021451" flipV="1">
            <a:off x="4642680" y="5715756"/>
            <a:ext cx="124907" cy="45719"/>
          </a:xfrm>
          <a:prstGeom prst="flowChartProcess">
            <a:avLst/>
          </a:prstGeom>
          <a:solidFill>
            <a:schemeClr val="tx1">
              <a:lumMod val="95000"/>
              <a:lumOff val="5000"/>
            </a:schemeClr>
          </a:solidFill>
          <a:ln>
            <a:solidFill>
              <a:schemeClr val="tx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64" name="爆発 1 63"/>
          <p:cNvSpPr/>
          <p:nvPr/>
        </p:nvSpPr>
        <p:spPr bwMode="auto">
          <a:xfrm>
            <a:off x="4772166" y="5698472"/>
            <a:ext cx="144016" cy="14401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63" name="爆発 2 62"/>
          <p:cNvSpPr/>
          <p:nvPr/>
        </p:nvSpPr>
        <p:spPr bwMode="auto">
          <a:xfrm rot="1940168">
            <a:off x="4729393" y="5731405"/>
            <a:ext cx="144016" cy="72008"/>
          </a:xfrm>
          <a:prstGeom prst="irregularSeal2">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68" name="山形 67"/>
          <p:cNvSpPr/>
          <p:nvPr/>
        </p:nvSpPr>
        <p:spPr bwMode="auto">
          <a:xfrm>
            <a:off x="1907704" y="5621178"/>
            <a:ext cx="504056" cy="216024"/>
          </a:xfrm>
          <a:prstGeom prst="chevron">
            <a:avLst>
              <a:gd name="adj" fmla="val 66931"/>
            </a:avLst>
          </a:prstGeom>
          <a:solidFill>
            <a:schemeClr val="bg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71" name="山形 70"/>
          <p:cNvSpPr/>
          <p:nvPr/>
        </p:nvSpPr>
        <p:spPr bwMode="auto">
          <a:xfrm>
            <a:off x="2843808" y="5621178"/>
            <a:ext cx="504056" cy="216024"/>
          </a:xfrm>
          <a:prstGeom prst="chevron">
            <a:avLst>
              <a:gd name="adj" fmla="val 66931"/>
            </a:avLst>
          </a:prstGeom>
          <a:solidFill>
            <a:schemeClr val="bg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72" name="山形 71"/>
          <p:cNvSpPr/>
          <p:nvPr/>
        </p:nvSpPr>
        <p:spPr bwMode="auto">
          <a:xfrm>
            <a:off x="3707904" y="5621178"/>
            <a:ext cx="504056" cy="216024"/>
          </a:xfrm>
          <a:prstGeom prst="chevron">
            <a:avLst>
              <a:gd name="adj" fmla="val 66931"/>
            </a:avLst>
          </a:prstGeom>
          <a:solidFill>
            <a:schemeClr val="bg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73" name="山形 72"/>
          <p:cNvSpPr/>
          <p:nvPr/>
        </p:nvSpPr>
        <p:spPr bwMode="auto">
          <a:xfrm>
            <a:off x="5724128" y="5621178"/>
            <a:ext cx="504056" cy="216024"/>
          </a:xfrm>
          <a:prstGeom prst="chevron">
            <a:avLst>
              <a:gd name="adj" fmla="val 66931"/>
            </a:avLst>
          </a:prstGeom>
          <a:solidFill>
            <a:schemeClr val="bg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74" name="山形 73"/>
          <p:cNvSpPr/>
          <p:nvPr/>
        </p:nvSpPr>
        <p:spPr bwMode="auto">
          <a:xfrm>
            <a:off x="6660232" y="5621178"/>
            <a:ext cx="504056" cy="216024"/>
          </a:xfrm>
          <a:prstGeom prst="chevron">
            <a:avLst>
              <a:gd name="adj" fmla="val 66931"/>
            </a:avLst>
          </a:prstGeom>
          <a:solidFill>
            <a:schemeClr val="bg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76" name="正方形/長方形 75"/>
          <p:cNvSpPr/>
          <p:nvPr/>
        </p:nvSpPr>
        <p:spPr>
          <a:xfrm>
            <a:off x="6300192"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2</a:t>
            </a:r>
            <a:endParaRPr lang="ja-JP" altLang="en-US" sz="2000" dirty="0">
              <a:solidFill>
                <a:srgbClr val="00B0F0"/>
              </a:solidFill>
            </a:endParaRPr>
          </a:p>
        </p:txBody>
      </p:sp>
      <p:sp>
        <p:nvSpPr>
          <p:cNvPr id="77" name="正方形/長方形 76"/>
          <p:cNvSpPr/>
          <p:nvPr/>
        </p:nvSpPr>
        <p:spPr>
          <a:xfrm>
            <a:off x="7209819"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1</a:t>
            </a:r>
            <a:endParaRPr lang="ja-JP" altLang="en-US" sz="2000" dirty="0">
              <a:solidFill>
                <a:srgbClr val="00B0F0"/>
              </a:solidFill>
            </a:endParaRPr>
          </a:p>
        </p:txBody>
      </p:sp>
      <p:sp>
        <p:nvSpPr>
          <p:cNvPr id="78" name="正方形/長方形 77"/>
          <p:cNvSpPr/>
          <p:nvPr/>
        </p:nvSpPr>
        <p:spPr>
          <a:xfrm>
            <a:off x="5364088"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3</a:t>
            </a:r>
            <a:endParaRPr lang="ja-JP" altLang="en-US" sz="2000" dirty="0">
              <a:solidFill>
                <a:srgbClr val="00B0F0"/>
              </a:solidFill>
            </a:endParaRPr>
          </a:p>
        </p:txBody>
      </p:sp>
      <p:sp>
        <p:nvSpPr>
          <p:cNvPr id="79" name="正方形/長方形 78"/>
          <p:cNvSpPr/>
          <p:nvPr/>
        </p:nvSpPr>
        <p:spPr>
          <a:xfrm>
            <a:off x="4401507"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4</a:t>
            </a:r>
            <a:endParaRPr lang="ja-JP" altLang="en-US" sz="2000" dirty="0">
              <a:solidFill>
                <a:srgbClr val="00B0F0"/>
              </a:solidFill>
            </a:endParaRPr>
          </a:p>
        </p:txBody>
      </p:sp>
      <p:sp>
        <p:nvSpPr>
          <p:cNvPr id="80" name="正方形/長方形 79"/>
          <p:cNvSpPr/>
          <p:nvPr/>
        </p:nvSpPr>
        <p:spPr>
          <a:xfrm>
            <a:off x="3419872"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5</a:t>
            </a:r>
            <a:endParaRPr lang="ja-JP" altLang="en-US" sz="2000" dirty="0">
              <a:solidFill>
                <a:srgbClr val="00B0F0"/>
              </a:solidFill>
            </a:endParaRPr>
          </a:p>
        </p:txBody>
      </p:sp>
      <p:sp>
        <p:nvSpPr>
          <p:cNvPr id="81" name="正方形/長方形 80"/>
          <p:cNvSpPr/>
          <p:nvPr/>
        </p:nvSpPr>
        <p:spPr>
          <a:xfrm>
            <a:off x="2483768"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6</a:t>
            </a:r>
            <a:endParaRPr lang="ja-JP" altLang="en-US" sz="2000" dirty="0">
              <a:solidFill>
                <a:srgbClr val="00B0F0"/>
              </a:solidFill>
            </a:endParaRPr>
          </a:p>
        </p:txBody>
      </p:sp>
      <p:sp>
        <p:nvSpPr>
          <p:cNvPr id="82" name="正方形/長方形 81"/>
          <p:cNvSpPr/>
          <p:nvPr/>
        </p:nvSpPr>
        <p:spPr>
          <a:xfrm>
            <a:off x="1547664" y="6269250"/>
            <a:ext cx="314509" cy="400110"/>
          </a:xfrm>
          <a:prstGeom prst="rect">
            <a:avLst/>
          </a:prstGeom>
        </p:spPr>
        <p:txBody>
          <a:bodyPr wrap="none">
            <a:spAutoFit/>
          </a:bodyPr>
          <a:lstStyle/>
          <a:p>
            <a:r>
              <a:rPr kumimoji="1" lang="en-US" altLang="ja-JP" sz="2000" b="1" dirty="0" smtClean="0">
                <a:solidFill>
                  <a:srgbClr val="00B0F0"/>
                </a:solidFill>
                <a:latin typeface="Calibri" pitchFamily="34" charset="0"/>
              </a:rPr>
              <a:t>7</a:t>
            </a:r>
            <a:endParaRPr lang="ja-JP" altLang="en-US" sz="2000" dirty="0">
              <a:solidFill>
                <a:srgbClr val="00B0F0"/>
              </a:solidFill>
            </a:endParaRPr>
          </a:p>
        </p:txBody>
      </p:sp>
      <p:sp>
        <p:nvSpPr>
          <p:cNvPr id="83" name="正方形/長方形 82"/>
          <p:cNvSpPr/>
          <p:nvPr/>
        </p:nvSpPr>
        <p:spPr>
          <a:xfrm rot="20900547">
            <a:off x="4665710" y="5311885"/>
            <a:ext cx="609269" cy="276999"/>
          </a:xfrm>
          <a:prstGeom prst="rect">
            <a:avLst/>
          </a:prstGeom>
        </p:spPr>
        <p:txBody>
          <a:bodyPr wrap="none">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cxnSp>
        <p:nvCxnSpPr>
          <p:cNvPr id="86" name="直線矢印コネクタ 85"/>
          <p:cNvCxnSpPr/>
          <p:nvPr/>
        </p:nvCxnSpPr>
        <p:spPr bwMode="auto">
          <a:xfrm flipH="1">
            <a:off x="6572322" y="6485274"/>
            <a:ext cx="648072" cy="0"/>
          </a:xfrm>
          <a:prstGeom prst="straightConnector1">
            <a:avLst/>
          </a:prstGeom>
          <a:ln w="19050">
            <a:solidFill>
              <a:srgbClr val="6699FF"/>
            </a:solidFill>
            <a:tailEnd type="arrow"/>
          </a:ln>
          <a:extLst/>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bwMode="auto">
          <a:xfrm flipH="1">
            <a:off x="5652120" y="6485274"/>
            <a:ext cx="648072" cy="0"/>
          </a:xfrm>
          <a:prstGeom prst="straightConnector1">
            <a:avLst/>
          </a:prstGeom>
          <a:ln w="19050">
            <a:solidFill>
              <a:srgbClr val="6699FF"/>
            </a:solidFill>
            <a:tailEnd type="arrow"/>
          </a:ln>
          <a:extLst/>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bwMode="auto">
          <a:xfrm flipH="1">
            <a:off x="4716016" y="6485274"/>
            <a:ext cx="648072" cy="0"/>
          </a:xfrm>
          <a:prstGeom prst="straightConnector1">
            <a:avLst/>
          </a:prstGeom>
          <a:ln w="19050">
            <a:solidFill>
              <a:srgbClr val="6699FF"/>
            </a:solidFill>
            <a:tailEnd type="arrow"/>
          </a:ln>
          <a:extLst/>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bwMode="auto">
          <a:xfrm flipH="1">
            <a:off x="3707904" y="6485274"/>
            <a:ext cx="648072" cy="0"/>
          </a:xfrm>
          <a:prstGeom prst="straightConnector1">
            <a:avLst/>
          </a:prstGeom>
          <a:ln w="19050">
            <a:solidFill>
              <a:srgbClr val="6699FF"/>
            </a:solidFill>
            <a:tailEnd type="arrow"/>
          </a:ln>
          <a:extLst/>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bwMode="auto">
          <a:xfrm flipH="1">
            <a:off x="2771800" y="6485274"/>
            <a:ext cx="648072" cy="0"/>
          </a:xfrm>
          <a:prstGeom prst="straightConnector1">
            <a:avLst/>
          </a:prstGeom>
          <a:ln w="19050">
            <a:solidFill>
              <a:srgbClr val="6699FF"/>
            </a:solidFill>
            <a:tailEnd type="arrow"/>
          </a:ln>
          <a:extLst/>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bwMode="auto">
          <a:xfrm flipH="1">
            <a:off x="1835696" y="6485274"/>
            <a:ext cx="648072" cy="0"/>
          </a:xfrm>
          <a:prstGeom prst="straightConnector1">
            <a:avLst/>
          </a:prstGeom>
          <a:ln w="19050">
            <a:solidFill>
              <a:srgbClr val="6699FF"/>
            </a:solidFill>
            <a:tailEnd type="arrow"/>
          </a:ln>
          <a:extLst/>
        </p:spPr>
        <p:style>
          <a:lnRef idx="1">
            <a:schemeClr val="dk1"/>
          </a:lnRef>
          <a:fillRef idx="0">
            <a:schemeClr val="dk1"/>
          </a:fillRef>
          <a:effectRef idx="0">
            <a:schemeClr val="dk1"/>
          </a:effectRef>
          <a:fontRef idx="minor">
            <a:schemeClr val="tx1"/>
          </a:fontRef>
        </p:style>
      </p:cxnSp>
      <p:sp>
        <p:nvSpPr>
          <p:cNvPr id="92" name="正方形/長方形 91"/>
          <p:cNvSpPr/>
          <p:nvPr/>
        </p:nvSpPr>
        <p:spPr>
          <a:xfrm>
            <a:off x="4587902" y="5870802"/>
            <a:ext cx="394659" cy="215444"/>
          </a:xfrm>
          <a:prstGeom prst="rect">
            <a:avLst/>
          </a:prstGeom>
        </p:spPr>
        <p:txBody>
          <a:bodyPr wrap="none">
            <a:spAutoFit/>
          </a:bodyPr>
          <a:lstStyle/>
          <a:p>
            <a:r>
              <a:rPr kumimoji="1" lang="en-US" altLang="ja-JP" sz="800" i="1" dirty="0" smtClean="0">
                <a:latin typeface="Calibri" pitchFamily="34" charset="0"/>
              </a:rPr>
              <a:t>kiosk</a:t>
            </a:r>
            <a:endParaRPr lang="ja-JP" altLang="en-US" sz="800" dirty="0"/>
          </a:p>
        </p:txBody>
      </p:sp>
      <p:sp>
        <p:nvSpPr>
          <p:cNvPr id="65" name="正方形/長方形 64"/>
          <p:cNvSpPr/>
          <p:nvPr/>
        </p:nvSpPr>
        <p:spPr>
          <a:xfrm>
            <a:off x="2947348" y="3620314"/>
            <a:ext cx="1751633" cy="400110"/>
          </a:xfrm>
          <a:prstGeom prst="rect">
            <a:avLst/>
          </a:prstGeom>
        </p:spPr>
        <p:txBody>
          <a:bodyPr wrap="none">
            <a:spAutoFit/>
          </a:bodyPr>
          <a:lstStyle/>
          <a:p>
            <a:r>
              <a:rPr kumimoji="1" lang="en-US" altLang="ja-JP" sz="2000" b="1" i="1" dirty="0" smtClean="0">
                <a:solidFill>
                  <a:schemeClr val="bg1"/>
                </a:solidFill>
                <a:effectLst>
                  <a:outerShdw blurRad="38100" dist="38100" dir="2700000" algn="tl">
                    <a:srgbClr val="000000">
                      <a:alpha val="43137"/>
                    </a:srgbClr>
                  </a:outerShdw>
                </a:effectLst>
                <a:latin typeface="Calibri" pitchFamily="34" charset="0"/>
              </a:rPr>
              <a:t>Enhancements</a:t>
            </a:r>
            <a:endParaRPr lang="ja-JP" altLang="en-US"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599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11</a:t>
            </a:fld>
            <a:endParaRPr kumimoji="1" lang="ja-JP" altLang="en-US" dirty="0"/>
          </a:p>
        </p:txBody>
      </p:sp>
      <p:sp>
        <p:nvSpPr>
          <p:cNvPr id="2" name="タイトル 1"/>
          <p:cNvSpPr>
            <a:spLocks noGrp="1"/>
          </p:cNvSpPr>
          <p:nvPr>
            <p:ph type="title" idx="4294967295"/>
          </p:nvPr>
        </p:nvSpPr>
        <p:spPr>
          <a:xfrm>
            <a:off x="760413" y="0"/>
            <a:ext cx="8383587" cy="620713"/>
          </a:xfrm>
        </p:spPr>
        <p:txBody>
          <a:bodyPr/>
          <a:lstStyle/>
          <a:p>
            <a:pPr algn="l"/>
            <a:r>
              <a:rPr kumimoji="1" lang="en-US" altLang="ja-JP" sz="2800" b="1" dirty="0" smtClean="0">
                <a:latin typeface="Calibri" panose="020F0502020204030204" pitchFamily="34" charset="0"/>
              </a:rPr>
              <a:t>Maximize effective throughput</a:t>
            </a:r>
            <a:endParaRPr kumimoji="1" lang="ja-JP" altLang="en-US" sz="2800" b="1" dirty="0">
              <a:latin typeface="Calibri" panose="020F0502020204030204" pitchFamily="34" charset="0"/>
            </a:endParaRPr>
          </a:p>
        </p:txBody>
      </p:sp>
      <p:sp>
        <p:nvSpPr>
          <p:cNvPr id="3" name="コンテンツ プレースホルダー 2"/>
          <p:cNvSpPr>
            <a:spLocks noGrp="1"/>
          </p:cNvSpPr>
          <p:nvPr>
            <p:ph idx="4294967295"/>
          </p:nvPr>
        </p:nvSpPr>
        <p:spPr>
          <a:xfrm>
            <a:off x="539552" y="836712"/>
            <a:ext cx="8526016" cy="5335587"/>
          </a:xfrm>
        </p:spPr>
        <p:txBody>
          <a:bodyPr/>
          <a:lstStyle/>
          <a:p>
            <a:pPr>
              <a:buFont typeface="Wingdings" panose="05000000000000000000" pitchFamily="2" charset="2"/>
              <a:buChar char="l"/>
            </a:pPr>
            <a:r>
              <a:rPr kumimoji="1" lang="en-US" altLang="ja-JP" sz="2800" dirty="0" smtClean="0">
                <a:latin typeface="Calibri" panose="020F0502020204030204" pitchFamily="34" charset="0"/>
              </a:rPr>
              <a:t>To fulfill these requirements, one must:</a:t>
            </a:r>
          </a:p>
          <a:p>
            <a:pPr lvl="1"/>
            <a:r>
              <a:rPr kumimoji="1" lang="en-US" altLang="ja-JP" sz="2400" dirty="0" smtClean="0">
                <a:solidFill>
                  <a:srgbClr val="00B050"/>
                </a:solidFill>
                <a:latin typeface="Calibri" panose="020F0502020204030204" pitchFamily="34" charset="0"/>
              </a:rPr>
              <a:t>Operate in P2P</a:t>
            </a:r>
            <a:r>
              <a:rPr kumimoji="1" lang="en-US" altLang="ja-JP" sz="2400" dirty="0">
                <a:solidFill>
                  <a:srgbClr val="00B050"/>
                </a:solidFill>
                <a:latin typeface="Calibri" panose="020F0502020204030204" pitchFamily="34" charset="0"/>
              </a:rPr>
              <a:t> </a:t>
            </a:r>
            <a:r>
              <a:rPr kumimoji="1" lang="en-US" altLang="ja-JP" sz="2400" dirty="0" smtClean="0">
                <a:solidFill>
                  <a:srgbClr val="00B050"/>
                </a:solidFill>
                <a:latin typeface="Calibri" panose="020F0502020204030204" pitchFamily="34" charset="0"/>
              </a:rPr>
              <a:t>(point-to-point) mode</a:t>
            </a:r>
          </a:p>
          <a:p>
            <a:pPr lvl="2"/>
            <a:r>
              <a:rPr kumimoji="1" lang="en-US" altLang="ja-JP" sz="2000" dirty="0" smtClean="0">
                <a:solidFill>
                  <a:srgbClr val="00B050"/>
                </a:solidFill>
                <a:latin typeface="Calibri" panose="020F0502020204030204" pitchFamily="34" charset="0"/>
              </a:rPr>
              <a:t>Limit communications to close proximity range</a:t>
            </a:r>
          </a:p>
          <a:p>
            <a:pPr lvl="3"/>
            <a:r>
              <a:rPr kumimoji="1" lang="en-US" altLang="ja-JP" sz="1800" dirty="0" smtClean="0">
                <a:solidFill>
                  <a:srgbClr val="00B050"/>
                </a:solidFill>
                <a:latin typeface="Calibri" panose="020F0502020204030204" pitchFamily="34" charset="0"/>
              </a:rPr>
              <a:t>Place upper limit on EIRP or field strength</a:t>
            </a:r>
          </a:p>
          <a:p>
            <a:pPr lvl="2"/>
            <a:r>
              <a:rPr kumimoji="1" lang="en-US" altLang="ja-JP" sz="2000" dirty="0" smtClean="0">
                <a:solidFill>
                  <a:srgbClr val="00B050"/>
                </a:solidFill>
                <a:latin typeface="Calibri" panose="020F0502020204030204" pitchFamily="34" charset="0"/>
              </a:rPr>
              <a:t>Remove redundant processes not essential for P2P connectivity</a:t>
            </a:r>
          </a:p>
          <a:p>
            <a:pPr lvl="3"/>
            <a:r>
              <a:rPr kumimoji="1" lang="en-US" altLang="ja-JP" sz="1800" dirty="0" smtClean="0">
                <a:solidFill>
                  <a:srgbClr val="00B050"/>
                </a:solidFill>
                <a:latin typeface="Calibri" panose="020F0502020204030204" pitchFamily="34" charset="0"/>
              </a:rPr>
              <a:t>Remove DEVID</a:t>
            </a:r>
            <a:r>
              <a:rPr kumimoji="1" lang="ja-JP" altLang="en-US" sz="1800" dirty="0" smtClean="0">
                <a:solidFill>
                  <a:srgbClr val="00B050"/>
                </a:solidFill>
                <a:latin typeface="Calibri" panose="020F0502020204030204" pitchFamily="34" charset="0"/>
              </a:rPr>
              <a:t> </a:t>
            </a:r>
            <a:r>
              <a:rPr kumimoji="1" lang="en-US" altLang="ja-JP" sz="1800" dirty="0" smtClean="0">
                <a:solidFill>
                  <a:srgbClr val="00B050"/>
                </a:solidFill>
                <a:latin typeface="Calibri" panose="020F0502020204030204" pitchFamily="34" charset="0"/>
                <a:sym typeface="Wingdings" panose="05000000000000000000" pitchFamily="2" charset="2"/>
              </a:rPr>
              <a:t> Simplify </a:t>
            </a:r>
            <a:r>
              <a:rPr kumimoji="1" lang="en-US" altLang="ja-JP" sz="1800" dirty="0" smtClean="0">
                <a:solidFill>
                  <a:srgbClr val="00B050"/>
                </a:solidFill>
                <a:latin typeface="Calibri" panose="020F0502020204030204" pitchFamily="34" charset="0"/>
              </a:rPr>
              <a:t>association</a:t>
            </a:r>
            <a:r>
              <a:rPr kumimoji="1" lang="ja-JP" altLang="en-US" sz="1800" dirty="0" smtClean="0">
                <a:solidFill>
                  <a:srgbClr val="00B050"/>
                </a:solidFill>
                <a:latin typeface="Calibri" panose="020F0502020204030204" pitchFamily="34" charset="0"/>
              </a:rPr>
              <a:t> </a:t>
            </a:r>
            <a:r>
              <a:rPr kumimoji="1" lang="en-US" altLang="ja-JP" sz="1800" dirty="0" smtClean="0">
                <a:solidFill>
                  <a:srgbClr val="00B050"/>
                </a:solidFill>
                <a:latin typeface="Calibri" panose="020F0502020204030204" pitchFamily="34" charset="0"/>
              </a:rPr>
              <a:t>step</a:t>
            </a:r>
          </a:p>
          <a:p>
            <a:pPr lvl="3"/>
            <a:r>
              <a:rPr kumimoji="1" lang="en-US" altLang="ja-JP" sz="1800" dirty="0" smtClean="0">
                <a:solidFill>
                  <a:srgbClr val="00B050"/>
                </a:solidFill>
                <a:latin typeface="Calibri" panose="020F0502020204030204" pitchFamily="34" charset="0"/>
              </a:rPr>
              <a:t>Beacon not required after establishment of  connection</a:t>
            </a:r>
          </a:p>
          <a:p>
            <a:pPr lvl="3"/>
            <a:r>
              <a:rPr kumimoji="1" lang="en-US" altLang="ja-JP" sz="1800" dirty="0" smtClean="0">
                <a:solidFill>
                  <a:srgbClr val="00B050"/>
                </a:solidFill>
                <a:latin typeface="Calibri" panose="020F0502020204030204" pitchFamily="34" charset="0"/>
              </a:rPr>
              <a:t>Only CAP is required (CTAP not needed)</a:t>
            </a:r>
          </a:p>
          <a:p>
            <a:pPr lvl="3"/>
            <a:r>
              <a:rPr kumimoji="1" lang="en-US" altLang="ja-JP" sz="1800" dirty="0">
                <a:solidFill>
                  <a:srgbClr val="00B050"/>
                </a:solidFill>
                <a:latin typeface="Calibri" panose="020F0502020204030204" pitchFamily="34" charset="0"/>
              </a:rPr>
              <a:t>e</a:t>
            </a:r>
            <a:r>
              <a:rPr kumimoji="1" lang="en-US" altLang="ja-JP" sz="1800" dirty="0" smtClean="0">
                <a:solidFill>
                  <a:srgbClr val="00B050"/>
                </a:solidFill>
                <a:latin typeface="Calibri" panose="020F0502020204030204" pitchFamily="34" charset="0"/>
              </a:rPr>
              <a:t>tc.</a:t>
            </a:r>
          </a:p>
          <a:p>
            <a:pPr lvl="3"/>
            <a:endParaRPr kumimoji="1" lang="en-US" altLang="ja-JP" sz="1800" dirty="0" smtClean="0">
              <a:solidFill>
                <a:srgbClr val="00B050"/>
              </a:solidFill>
              <a:latin typeface="Calibri" panose="020F0502020204030204" pitchFamily="34" charset="0"/>
            </a:endParaRPr>
          </a:p>
          <a:p>
            <a:pPr lvl="1"/>
            <a:r>
              <a:rPr kumimoji="1" lang="en-US" altLang="ja-JP" sz="2400" dirty="0" smtClean="0">
                <a:solidFill>
                  <a:srgbClr val="FF0000"/>
                </a:solidFill>
                <a:latin typeface="Calibri" panose="020F0502020204030204" pitchFamily="34" charset="0"/>
              </a:rPr>
              <a:t>Guarantee data integrity at MAC level</a:t>
            </a:r>
            <a:endParaRPr kumimoji="1" lang="en-US" altLang="ja-JP" sz="2400" dirty="0">
              <a:solidFill>
                <a:srgbClr val="FF0000"/>
              </a:solidFill>
              <a:latin typeface="Calibri" panose="020F0502020204030204" pitchFamily="34" charset="0"/>
            </a:endParaRPr>
          </a:p>
          <a:p>
            <a:pPr lvl="2"/>
            <a:r>
              <a:rPr kumimoji="1" lang="en-US" altLang="ja-JP" sz="2000" dirty="0" smtClean="0">
                <a:solidFill>
                  <a:srgbClr val="FF0000"/>
                </a:solidFill>
                <a:latin typeface="Calibri" panose="020F0502020204030204" pitchFamily="34" charset="0"/>
              </a:rPr>
              <a:t>Maintain throughput even when errors occur during aggregation</a:t>
            </a:r>
          </a:p>
          <a:p>
            <a:pPr lvl="3"/>
            <a:r>
              <a:rPr lang="en-US" altLang="ja-JP" sz="1600" dirty="0" smtClean="0">
                <a:solidFill>
                  <a:srgbClr val="FF0000"/>
                </a:solidFill>
                <a:latin typeface="Calibri" panose="020F0502020204030204" pitchFamily="34" charset="0"/>
              </a:rPr>
              <a:t>Unlimited retry</a:t>
            </a:r>
            <a:endParaRPr kumimoji="1" lang="en-US" altLang="ja-JP" sz="1600" dirty="0" smtClean="0">
              <a:solidFill>
                <a:srgbClr val="FF0000"/>
              </a:solidFill>
              <a:latin typeface="Calibri" panose="020F0502020204030204" pitchFamily="34" charset="0"/>
            </a:endParaRPr>
          </a:p>
          <a:p>
            <a:pPr lvl="2"/>
            <a:r>
              <a:rPr kumimoji="1" lang="en-US" altLang="ja-JP" sz="2000" dirty="0" smtClean="0">
                <a:solidFill>
                  <a:srgbClr val="FF0000"/>
                </a:solidFill>
                <a:latin typeface="Calibri" panose="020F0502020204030204" pitchFamily="34" charset="0"/>
              </a:rPr>
              <a:t>Reordering buffer not required </a:t>
            </a:r>
            <a:r>
              <a:rPr kumimoji="1" lang="en-US" altLang="ja-JP" sz="2000" dirty="0" smtClean="0">
                <a:solidFill>
                  <a:srgbClr val="FF0000"/>
                </a:solidFill>
                <a:latin typeface="Calibri" panose="020F0502020204030204" pitchFamily="34" charset="0"/>
                <a:sym typeface="Wingdings" panose="05000000000000000000" pitchFamily="2" charset="2"/>
              </a:rPr>
              <a:t> Reduce buffer size</a:t>
            </a:r>
          </a:p>
          <a:p>
            <a:pPr lvl="2"/>
            <a:r>
              <a:rPr lang="en-US" altLang="ja-JP" sz="2000" dirty="0" smtClean="0">
                <a:solidFill>
                  <a:srgbClr val="FF0000"/>
                </a:solidFill>
                <a:latin typeface="Calibri" panose="020F0502020204030204" pitchFamily="34" charset="0"/>
                <a:sym typeface="Wingdings" panose="05000000000000000000" pitchFamily="2" charset="2"/>
              </a:rPr>
              <a:t>Minimize round trip latency and maximize throughput</a:t>
            </a:r>
            <a:endParaRPr kumimoji="1" lang="en-US" altLang="ja-JP" sz="2000" dirty="0" smtClean="0">
              <a:solidFill>
                <a:srgbClr val="FF0000"/>
              </a:solidFill>
              <a:latin typeface="Calibri" panose="020F0502020204030204" pitchFamily="34" charset="0"/>
            </a:endParaRPr>
          </a:p>
        </p:txBody>
      </p:sp>
      <p:pic>
        <p:nvPicPr>
          <p:cNvPr id="7169" name="Picture 1"/>
          <p:cNvPicPr>
            <a:picLocks noChangeAspect="1" noChangeArrowheads="1"/>
          </p:cNvPicPr>
          <p:nvPr/>
        </p:nvPicPr>
        <p:blipFill>
          <a:blip r:embed="rId2" cstate="print"/>
          <a:srcRect/>
          <a:stretch>
            <a:fillRect/>
          </a:stretch>
        </p:blipFill>
        <p:spPr bwMode="auto">
          <a:xfrm>
            <a:off x="7884368" y="1052736"/>
            <a:ext cx="864096" cy="805547"/>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7884368" y="4077072"/>
            <a:ext cx="849658" cy="792088"/>
          </a:xfrm>
          <a:prstGeom prst="rect">
            <a:avLst/>
          </a:prstGeom>
          <a:noFill/>
          <a:ln w="9525">
            <a:noFill/>
            <a:miter lim="800000"/>
            <a:headEnd/>
            <a:tailEnd/>
          </a:ln>
        </p:spPr>
      </p:pic>
    </p:spTree>
    <p:extLst>
      <p:ext uri="{BB962C8B-B14F-4D97-AF65-F5344CB8AC3E}">
        <p14:creationId xmlns:p14="http://schemas.microsoft.com/office/powerpoint/2010/main" val="1646457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12</a:t>
            </a:fld>
            <a:endParaRPr kumimoji="1" lang="ja-JP" altLang="en-US" dirty="0"/>
          </a:p>
        </p:txBody>
      </p:sp>
      <p:sp>
        <p:nvSpPr>
          <p:cNvPr id="2" name="タイトル 1"/>
          <p:cNvSpPr>
            <a:spLocks noGrp="1"/>
          </p:cNvSpPr>
          <p:nvPr>
            <p:ph type="title" idx="4294967295"/>
          </p:nvPr>
        </p:nvSpPr>
        <p:spPr>
          <a:xfrm>
            <a:off x="760413" y="-26988"/>
            <a:ext cx="8383587" cy="620713"/>
          </a:xfrm>
        </p:spPr>
        <p:txBody>
          <a:bodyPr/>
          <a:lstStyle/>
          <a:p>
            <a:pPr algn="l"/>
            <a:r>
              <a:rPr kumimoji="1" lang="en-US" altLang="ja-JP" sz="2800" b="1" dirty="0" smtClean="0">
                <a:latin typeface="Calibri" panose="020F0502020204030204" pitchFamily="34" charset="0"/>
              </a:rPr>
              <a:t>Quick link setup and release</a:t>
            </a:r>
            <a:endParaRPr kumimoji="1" lang="ja-JP" altLang="en-US" sz="2800" b="1" dirty="0">
              <a:latin typeface="Calibri" panose="020F0502020204030204" pitchFamily="34" charset="0"/>
            </a:endParaRPr>
          </a:p>
        </p:txBody>
      </p:sp>
      <p:sp>
        <p:nvSpPr>
          <p:cNvPr id="3" name="コンテンツ プレースホルダー 2"/>
          <p:cNvSpPr>
            <a:spLocks noGrp="1"/>
          </p:cNvSpPr>
          <p:nvPr>
            <p:ph idx="4294967295"/>
          </p:nvPr>
        </p:nvSpPr>
        <p:spPr>
          <a:xfrm>
            <a:off x="683568" y="981075"/>
            <a:ext cx="8460432" cy="5543550"/>
          </a:xfrm>
        </p:spPr>
        <p:txBody>
          <a:bodyPr/>
          <a:lstStyle/>
          <a:p>
            <a:pPr>
              <a:lnSpc>
                <a:spcPts val="2000"/>
              </a:lnSpc>
              <a:buFont typeface="Wingdings" panose="05000000000000000000" pitchFamily="2" charset="2"/>
              <a:buChar char="l"/>
            </a:pPr>
            <a:r>
              <a:rPr kumimoji="1" lang="en-US" altLang="ja-JP" sz="2400" dirty="0" smtClean="0">
                <a:solidFill>
                  <a:srgbClr val="00B050"/>
                </a:solidFill>
                <a:latin typeface="Calibri" panose="020F0502020204030204" pitchFamily="34" charset="0"/>
              </a:rPr>
              <a:t>Keep </a:t>
            </a:r>
            <a:r>
              <a:rPr kumimoji="1" lang="en-US" altLang="ja-JP" sz="2400" dirty="0" err="1" smtClean="0">
                <a:solidFill>
                  <a:srgbClr val="00B050"/>
                </a:solidFill>
                <a:latin typeface="Calibri" panose="020F0502020204030204" pitchFamily="34" charset="0"/>
              </a:rPr>
              <a:t>Superframe</a:t>
            </a:r>
            <a:r>
              <a:rPr kumimoji="1" lang="en-US" altLang="ja-JP" sz="2400" dirty="0" smtClean="0">
                <a:solidFill>
                  <a:srgbClr val="00B050"/>
                </a:solidFill>
                <a:latin typeface="Calibri" panose="020F0502020204030204" pitchFamily="34" charset="0"/>
              </a:rPr>
              <a:t> duration short before link setup</a:t>
            </a:r>
          </a:p>
          <a:p>
            <a:pPr lvl="1">
              <a:lnSpc>
                <a:spcPts val="2000"/>
              </a:lnSpc>
            </a:pPr>
            <a:r>
              <a:rPr kumimoji="1" lang="en-US" altLang="ja-JP" sz="2000" dirty="0" smtClean="0">
                <a:solidFill>
                  <a:srgbClr val="00B050"/>
                </a:solidFill>
                <a:latin typeface="Calibri" panose="020F0502020204030204" pitchFamily="34" charset="0"/>
              </a:rPr>
              <a:t>Ex.: under 200usec</a:t>
            </a:r>
            <a:endParaRPr kumimoji="1" lang="en-US" altLang="ja-JP" sz="2000" dirty="0">
              <a:solidFill>
                <a:srgbClr val="00B050"/>
              </a:solidFill>
              <a:latin typeface="Calibri" panose="020F0502020204030204" pitchFamily="34" charset="0"/>
            </a:endParaRPr>
          </a:p>
          <a:p>
            <a:pPr lvl="1">
              <a:lnSpc>
                <a:spcPts val="2000"/>
              </a:lnSpc>
            </a:pPr>
            <a:r>
              <a:rPr kumimoji="1" lang="en-US" altLang="ja-JP" sz="2000" dirty="0" smtClean="0">
                <a:solidFill>
                  <a:srgbClr val="00B050"/>
                </a:solidFill>
                <a:latin typeface="Calibri" panose="020F0502020204030204" pitchFamily="34" charset="0"/>
              </a:rPr>
              <a:t>Limited by </a:t>
            </a:r>
            <a:r>
              <a:rPr kumimoji="1" lang="en-US" altLang="ja-JP" sz="2000" dirty="0" err="1" smtClean="0">
                <a:solidFill>
                  <a:srgbClr val="00B050"/>
                </a:solidFill>
                <a:latin typeface="Calibri" panose="020F0502020204030204" pitchFamily="34" charset="0"/>
              </a:rPr>
              <a:t>mMinSuperframeDuration</a:t>
            </a:r>
            <a:r>
              <a:rPr kumimoji="1" lang="en-US" altLang="ja-JP" sz="2000" dirty="0" smtClean="0">
                <a:solidFill>
                  <a:srgbClr val="00B050"/>
                </a:solidFill>
                <a:latin typeface="Calibri" panose="020F0502020204030204" pitchFamily="34" charset="0"/>
              </a:rPr>
              <a:t> (over 1msec</a:t>
            </a:r>
            <a:r>
              <a:rPr kumimoji="1" lang="ja-JP" altLang="en-US" sz="2000" dirty="0" smtClean="0">
                <a:solidFill>
                  <a:srgbClr val="00B050"/>
                </a:solidFill>
                <a:latin typeface="Calibri" panose="020F0502020204030204" pitchFamily="34" charset="0"/>
              </a:rPr>
              <a:t> </a:t>
            </a:r>
            <a:r>
              <a:rPr kumimoji="1" lang="en-US" altLang="ja-JP" sz="2000" dirty="0" smtClean="0">
                <a:solidFill>
                  <a:srgbClr val="00B050"/>
                </a:solidFill>
                <a:latin typeface="Calibri" panose="020F0502020204030204" pitchFamily="34" charset="0"/>
              </a:rPr>
              <a:t>at present)</a:t>
            </a:r>
          </a:p>
          <a:p>
            <a:pPr>
              <a:lnSpc>
                <a:spcPts val="2000"/>
              </a:lnSpc>
              <a:buFont typeface="Wingdings" panose="05000000000000000000" pitchFamily="2" charset="2"/>
              <a:buChar char="l"/>
            </a:pPr>
            <a:r>
              <a:rPr kumimoji="1" lang="en-US" altLang="ja-JP" sz="2400" dirty="0">
                <a:solidFill>
                  <a:srgbClr val="00B050"/>
                </a:solidFill>
                <a:latin typeface="Calibri" panose="020F0502020204030204" pitchFamily="34" charset="0"/>
              </a:rPr>
              <a:t>S</a:t>
            </a:r>
            <a:r>
              <a:rPr kumimoji="1" lang="en-US" altLang="ja-JP" sz="2400" dirty="0" smtClean="0">
                <a:solidFill>
                  <a:srgbClr val="00B050"/>
                </a:solidFill>
                <a:latin typeface="Calibri" panose="020F0502020204030204" pitchFamily="34" charset="0"/>
              </a:rPr>
              <a:t>implify Association</a:t>
            </a:r>
            <a:r>
              <a:rPr kumimoji="1" lang="ja-JP" altLang="en-US" sz="2400" dirty="0" smtClean="0">
                <a:solidFill>
                  <a:srgbClr val="00B050"/>
                </a:solidFill>
                <a:latin typeface="Calibri" panose="020F0502020204030204" pitchFamily="34" charset="0"/>
              </a:rPr>
              <a:t> </a:t>
            </a:r>
            <a:r>
              <a:rPr kumimoji="1" lang="en-US" altLang="ja-JP" sz="2400" dirty="0" smtClean="0">
                <a:solidFill>
                  <a:srgbClr val="00B050"/>
                </a:solidFill>
                <a:latin typeface="Calibri" panose="020F0502020204030204" pitchFamily="34" charset="0"/>
              </a:rPr>
              <a:t>process</a:t>
            </a:r>
            <a:endParaRPr kumimoji="1" lang="en-US" altLang="ja-JP" sz="2400" dirty="0">
              <a:solidFill>
                <a:srgbClr val="00B050"/>
              </a:solidFill>
              <a:latin typeface="Calibri" panose="020F0502020204030204" pitchFamily="34" charset="0"/>
            </a:endParaRPr>
          </a:p>
          <a:p>
            <a:pPr lvl="1">
              <a:lnSpc>
                <a:spcPts val="2000"/>
              </a:lnSpc>
            </a:pPr>
            <a:r>
              <a:rPr kumimoji="1" lang="en-US" altLang="ja-JP" sz="2000" dirty="0" smtClean="0">
                <a:solidFill>
                  <a:srgbClr val="00B050"/>
                </a:solidFill>
                <a:latin typeface="Calibri" panose="020F0502020204030204" pitchFamily="34" charset="0"/>
              </a:rPr>
              <a:t>Eliminate DEVID</a:t>
            </a:r>
          </a:p>
          <a:p>
            <a:pPr lvl="1">
              <a:lnSpc>
                <a:spcPts val="2000"/>
              </a:lnSpc>
            </a:pPr>
            <a:r>
              <a:rPr kumimoji="1" lang="en-US" altLang="ja-JP" sz="2000" dirty="0" smtClean="0">
                <a:solidFill>
                  <a:srgbClr val="00B050"/>
                </a:solidFill>
                <a:latin typeface="Calibri" panose="020F0502020204030204" pitchFamily="34" charset="0"/>
              </a:rPr>
              <a:t>Reduce amount of frame exchanges</a:t>
            </a:r>
          </a:p>
          <a:p>
            <a:pPr lvl="2">
              <a:lnSpc>
                <a:spcPts val="2000"/>
              </a:lnSpc>
            </a:pPr>
            <a:r>
              <a:rPr kumimoji="1" lang="en-US" altLang="ja-JP" sz="1800" dirty="0" smtClean="0">
                <a:solidFill>
                  <a:srgbClr val="00B050"/>
                </a:solidFill>
                <a:latin typeface="Calibri" panose="020F0502020204030204" pitchFamily="34" charset="0"/>
              </a:rPr>
              <a:t>Response to Association</a:t>
            </a:r>
            <a:r>
              <a:rPr kumimoji="1" lang="ja-JP" altLang="en-US" sz="1800" dirty="0" smtClean="0">
                <a:solidFill>
                  <a:srgbClr val="00B050"/>
                </a:solidFill>
                <a:latin typeface="Calibri" panose="020F0502020204030204" pitchFamily="34" charset="0"/>
              </a:rPr>
              <a:t> </a:t>
            </a:r>
            <a:r>
              <a:rPr kumimoji="1" lang="en-US" altLang="ja-JP" sz="1800" dirty="0" smtClean="0">
                <a:solidFill>
                  <a:srgbClr val="00B050"/>
                </a:solidFill>
                <a:latin typeface="Calibri" panose="020F0502020204030204" pitchFamily="34" charset="0"/>
              </a:rPr>
              <a:t>Request</a:t>
            </a:r>
            <a:r>
              <a:rPr kumimoji="1" lang="ja-JP" altLang="en-US" sz="1800" dirty="0" smtClean="0">
                <a:solidFill>
                  <a:srgbClr val="00B050"/>
                </a:solidFill>
                <a:latin typeface="Calibri" panose="020F0502020204030204" pitchFamily="34" charset="0"/>
              </a:rPr>
              <a:t> </a:t>
            </a:r>
            <a:r>
              <a:rPr kumimoji="1" lang="en-US" altLang="ja-JP" sz="1800" dirty="0" smtClean="0">
                <a:solidFill>
                  <a:srgbClr val="00B050"/>
                </a:solidFill>
                <a:latin typeface="Calibri" panose="020F0502020204030204" pitchFamily="34" charset="0"/>
              </a:rPr>
              <a:t>(ACK, Association</a:t>
            </a:r>
            <a:r>
              <a:rPr kumimoji="1" lang="ja-JP" altLang="en-US" sz="1800" dirty="0" smtClean="0">
                <a:solidFill>
                  <a:srgbClr val="00B050"/>
                </a:solidFill>
                <a:latin typeface="Calibri" panose="020F0502020204030204" pitchFamily="34" charset="0"/>
              </a:rPr>
              <a:t> </a:t>
            </a:r>
            <a:r>
              <a:rPr kumimoji="1" lang="en-US" altLang="ja-JP" sz="1800" dirty="0" smtClean="0">
                <a:solidFill>
                  <a:srgbClr val="00B050"/>
                </a:solidFill>
                <a:latin typeface="Calibri" panose="020F0502020204030204" pitchFamily="34" charset="0"/>
              </a:rPr>
              <a:t>Response)</a:t>
            </a:r>
            <a:r>
              <a:rPr kumimoji="1" lang="ja-JP" altLang="en-US" sz="1800" dirty="0">
                <a:solidFill>
                  <a:srgbClr val="00B050"/>
                </a:solidFill>
                <a:latin typeface="Calibri" panose="020F0502020204030204" pitchFamily="34" charset="0"/>
              </a:rPr>
              <a:t> </a:t>
            </a:r>
            <a:r>
              <a:rPr kumimoji="1" lang="en-US" altLang="ja-JP" sz="1800" dirty="0" smtClean="0">
                <a:solidFill>
                  <a:srgbClr val="00B050"/>
                </a:solidFill>
                <a:latin typeface="Calibri" panose="020F0502020204030204" pitchFamily="34" charset="0"/>
              </a:rPr>
              <a:t>not required</a:t>
            </a:r>
          </a:p>
          <a:p>
            <a:pPr lvl="1">
              <a:lnSpc>
                <a:spcPts val="2000"/>
              </a:lnSpc>
            </a:pPr>
            <a:r>
              <a:rPr kumimoji="1" lang="en-US" altLang="ja-JP" sz="2000" dirty="0" smtClean="0">
                <a:solidFill>
                  <a:srgbClr val="00B050"/>
                </a:solidFill>
                <a:latin typeface="Calibri" panose="020F0502020204030204" pitchFamily="34" charset="0"/>
              </a:rPr>
              <a:t>Include mechanism to complete connection setup within MAC level (no need to query upper layers)</a:t>
            </a:r>
          </a:p>
          <a:p>
            <a:pPr lvl="1">
              <a:lnSpc>
                <a:spcPts val="2000"/>
              </a:lnSpc>
            </a:pPr>
            <a:endParaRPr kumimoji="1" lang="en-US" altLang="ja-JP" sz="2000" dirty="0" smtClean="0">
              <a:solidFill>
                <a:srgbClr val="00B050"/>
              </a:solidFill>
              <a:latin typeface="Calibri" panose="020F0502020204030204" pitchFamily="34" charset="0"/>
            </a:endParaRPr>
          </a:p>
          <a:p>
            <a:pPr>
              <a:lnSpc>
                <a:spcPts val="2000"/>
              </a:lnSpc>
              <a:buFont typeface="Wingdings" panose="05000000000000000000" pitchFamily="2" charset="2"/>
              <a:buChar char="l"/>
            </a:pPr>
            <a:r>
              <a:rPr kumimoji="1" lang="en-US" altLang="ja-JP" sz="2400" dirty="0" smtClean="0">
                <a:solidFill>
                  <a:srgbClr val="FF0000"/>
                </a:solidFill>
                <a:latin typeface="Calibri" panose="020F0502020204030204" pitchFamily="34" charset="0"/>
              </a:rPr>
              <a:t>To enable quick release:</a:t>
            </a:r>
          </a:p>
          <a:p>
            <a:pPr lvl="1">
              <a:lnSpc>
                <a:spcPts val="2000"/>
              </a:lnSpc>
            </a:pPr>
            <a:r>
              <a:rPr kumimoji="1" lang="en-US" altLang="ja-JP" sz="2000" dirty="0" smtClean="0">
                <a:solidFill>
                  <a:srgbClr val="FF0000"/>
                </a:solidFill>
                <a:latin typeface="Calibri" panose="020F0502020204030204" pitchFamily="34" charset="0"/>
              </a:rPr>
              <a:t>Preferably an explicit release scheme not dependent on timeouts</a:t>
            </a:r>
          </a:p>
          <a:p>
            <a:pPr lvl="2">
              <a:lnSpc>
                <a:spcPts val="2000"/>
              </a:lnSpc>
            </a:pPr>
            <a:r>
              <a:rPr kumimoji="1" lang="en-US" altLang="ja-JP" sz="1800" dirty="0" smtClean="0">
                <a:solidFill>
                  <a:srgbClr val="FF0000"/>
                </a:solidFill>
                <a:latin typeface="Calibri" panose="020F0502020204030204" pitchFamily="34" charset="0"/>
              </a:rPr>
              <a:t>Connection shutdown after sending Disassociation</a:t>
            </a:r>
            <a:endParaRPr kumimoji="1" lang="en-US" altLang="ja-JP" sz="1800" dirty="0">
              <a:solidFill>
                <a:srgbClr val="FF0000"/>
              </a:solidFill>
              <a:latin typeface="Calibri" panose="020F0502020204030204" pitchFamily="34" charset="0"/>
            </a:endParaRPr>
          </a:p>
          <a:p>
            <a:pPr>
              <a:lnSpc>
                <a:spcPts val="2000"/>
              </a:lnSpc>
              <a:buFont typeface="Wingdings" panose="05000000000000000000" pitchFamily="2" charset="2"/>
              <a:buChar char="l"/>
            </a:pPr>
            <a:r>
              <a:rPr kumimoji="1" lang="en-US" altLang="ja-JP" sz="2400" dirty="0" smtClean="0">
                <a:solidFill>
                  <a:srgbClr val="FF0000"/>
                </a:solidFill>
                <a:latin typeface="Calibri" panose="020F0502020204030204" pitchFamily="34" charset="0"/>
              </a:rPr>
              <a:t>Include mechanism to avoid a DEV to re-associate with the same device immediately after disassociating</a:t>
            </a:r>
          </a:p>
          <a:p>
            <a:pPr lvl="1">
              <a:lnSpc>
                <a:spcPts val="2000"/>
              </a:lnSpc>
            </a:pPr>
            <a:r>
              <a:rPr kumimoji="1" lang="en-US" altLang="ja-JP" sz="2000" dirty="0" smtClean="0">
                <a:solidFill>
                  <a:srgbClr val="FF0000"/>
                </a:solidFill>
                <a:latin typeface="Calibri" panose="020F0502020204030204" pitchFamily="34" charset="0"/>
              </a:rPr>
              <a:t>MAC level solution preferred. Method other than timer may be needed.</a:t>
            </a:r>
            <a:endParaRPr kumimoji="1" lang="ja-JP" altLang="en-US" sz="2000" dirty="0">
              <a:solidFill>
                <a:srgbClr val="FF0000"/>
              </a:solidFill>
              <a:latin typeface="Calibri" panose="020F0502020204030204"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7956376" y="970856"/>
            <a:ext cx="864096" cy="80554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970814" y="3573016"/>
            <a:ext cx="849658" cy="792088"/>
          </a:xfrm>
          <a:prstGeom prst="rect">
            <a:avLst/>
          </a:prstGeom>
          <a:noFill/>
          <a:ln w="9525">
            <a:noFill/>
            <a:miter lim="800000"/>
            <a:headEnd/>
            <a:tailEnd/>
          </a:ln>
        </p:spPr>
      </p:pic>
    </p:spTree>
    <p:extLst>
      <p:ext uri="{BB962C8B-B14F-4D97-AF65-F5344CB8AC3E}">
        <p14:creationId xmlns:p14="http://schemas.microsoft.com/office/powerpoint/2010/main" val="396376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88404" y="1052736"/>
            <a:ext cx="4308076" cy="5164816"/>
          </a:xfrm>
          <a:prstGeom prst="rect">
            <a:avLst/>
          </a:prstGeom>
          <a:noFill/>
          <a:ln>
            <a:solidFill>
              <a:schemeClr val="accent1"/>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Slide Number Placeholder 5"/>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13</a:t>
            </a:fld>
            <a:endParaRPr kumimoji="1" lang="ja-JP" altLang="en-US" dirty="0"/>
          </a:p>
        </p:txBody>
      </p:sp>
      <p:sp>
        <p:nvSpPr>
          <p:cNvPr id="2" name="タイトル 1"/>
          <p:cNvSpPr>
            <a:spLocks noGrp="1"/>
          </p:cNvSpPr>
          <p:nvPr>
            <p:ph type="title" idx="4294967295"/>
          </p:nvPr>
        </p:nvSpPr>
        <p:spPr>
          <a:xfrm>
            <a:off x="0" y="0"/>
            <a:ext cx="8383588" cy="620713"/>
          </a:xfrm>
        </p:spPr>
        <p:txBody>
          <a:bodyPr/>
          <a:lstStyle/>
          <a:p>
            <a:pPr algn="l"/>
            <a:r>
              <a:rPr kumimoji="1" lang="en-US" altLang="ja-JP" sz="2800" b="1" dirty="0" smtClean="0">
                <a:latin typeface="Calibri" panose="020F0502020204030204" pitchFamily="34" charset="0"/>
              </a:rPr>
              <a:t>Current and proposed setup procedure</a:t>
            </a:r>
            <a:endParaRPr kumimoji="1" lang="ja-JP" altLang="en-US" sz="2800" b="1" dirty="0">
              <a:latin typeface="Calibri" panose="020F050202020403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42143"/>
            <a:ext cx="4032448" cy="445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0080" y="1628800"/>
            <a:ext cx="4032448" cy="445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bwMode="auto">
          <a:xfrm>
            <a:off x="4474789" y="3156870"/>
            <a:ext cx="4282198" cy="864096"/>
          </a:xfrm>
          <a:prstGeom prst="rect">
            <a:avLst/>
          </a:prstGeom>
          <a:solidFill>
            <a:srgbClr val="808080">
              <a:alpha val="50196"/>
            </a:srgbClr>
          </a:solidFill>
          <a:ln w="12700">
            <a:solidFill>
              <a:schemeClr val="bg1">
                <a:lumMod val="50000"/>
              </a:schemeClr>
            </a:solidFill>
            <a:prstDash val="sysDot"/>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4457640" y="4149080"/>
            <a:ext cx="4308076" cy="1152128"/>
          </a:xfrm>
          <a:prstGeom prst="rect">
            <a:avLst/>
          </a:prstGeom>
          <a:solidFill>
            <a:srgbClr val="808080">
              <a:alpha val="50196"/>
            </a:srgbClr>
          </a:solidFill>
          <a:ln w="12700">
            <a:solidFill>
              <a:schemeClr val="bg1">
                <a:lumMod val="50000"/>
              </a:schemeClr>
            </a:solidFill>
            <a:prstDash val="sysDot"/>
          </a:ln>
          <a:effectLst/>
          <a:extLst/>
        </p:spPr>
        <p:txBody>
          <a:bodyPr vert="horz" wrap="none" lIns="90000" tIns="46800" rIns="90000" bIns="46800" numCol="1" rtlCol="0" anchor="ctr" anchorCtr="0" compatLnSpc="1">
            <a:prstTxWarp prst="textNoShape">
              <a:avLst/>
            </a:prstTxWarp>
          </a:bodyPr>
          <a:lstStyle/>
          <a:p>
            <a:pPr defTabSz="968375"/>
            <a:endParaRPr lang="ja-JP" altLang="en-US">
              <a:latin typeface="Arial" charset="0"/>
            </a:endParaRPr>
          </a:p>
        </p:txBody>
      </p:sp>
      <p:sp>
        <p:nvSpPr>
          <p:cNvPr id="10" name="正方形/長方形 9"/>
          <p:cNvSpPr/>
          <p:nvPr/>
        </p:nvSpPr>
        <p:spPr bwMode="auto">
          <a:xfrm>
            <a:off x="1259632" y="5912268"/>
            <a:ext cx="6552728" cy="288032"/>
          </a:xfrm>
          <a:prstGeom prst="rect">
            <a:avLst/>
          </a:prstGeom>
          <a:solidFill>
            <a:schemeClr val="bg1"/>
          </a:solidFill>
          <a:ln>
            <a:solidFill>
              <a:schemeClr val="bg1"/>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正方形/長方形 10"/>
          <p:cNvSpPr/>
          <p:nvPr/>
        </p:nvSpPr>
        <p:spPr>
          <a:xfrm>
            <a:off x="263711" y="1146230"/>
            <a:ext cx="1907895" cy="338554"/>
          </a:xfrm>
          <a:prstGeom prst="rect">
            <a:avLst/>
          </a:prstGeom>
        </p:spPr>
        <p:txBody>
          <a:bodyPr wrap="none">
            <a:spAutoFit/>
          </a:bodyPr>
          <a:lstStyle/>
          <a:p>
            <a:r>
              <a:rPr kumimoji="1" lang="en-US" altLang="ja-JP" sz="1600" i="1" dirty="0" smtClean="0">
                <a:solidFill>
                  <a:srgbClr val="FF0000"/>
                </a:solidFill>
              </a:rPr>
              <a:t>Current procedure:</a:t>
            </a:r>
            <a:endParaRPr lang="ja-JP" altLang="en-US" sz="1600" i="1" dirty="0">
              <a:solidFill>
                <a:srgbClr val="FF0000"/>
              </a:solidFill>
            </a:endParaRPr>
          </a:p>
        </p:txBody>
      </p:sp>
      <p:sp>
        <p:nvSpPr>
          <p:cNvPr id="12" name="正方形/長方形 11"/>
          <p:cNvSpPr/>
          <p:nvPr/>
        </p:nvSpPr>
        <p:spPr>
          <a:xfrm>
            <a:off x="4584813" y="1146230"/>
            <a:ext cx="3443571" cy="338554"/>
          </a:xfrm>
          <a:prstGeom prst="rect">
            <a:avLst/>
          </a:prstGeom>
        </p:spPr>
        <p:txBody>
          <a:bodyPr wrap="none">
            <a:spAutoFit/>
          </a:bodyPr>
          <a:lstStyle/>
          <a:p>
            <a:r>
              <a:rPr kumimoji="1" lang="en-US" altLang="ja-JP" sz="1600" i="1" dirty="0" smtClean="0">
                <a:solidFill>
                  <a:srgbClr val="FF0000"/>
                </a:solidFill>
              </a:rPr>
              <a:t>Proposed new simplified procedure:</a:t>
            </a:r>
            <a:endParaRPr lang="ja-JP" altLang="en-US" sz="1600" i="1" dirty="0">
              <a:solidFill>
                <a:srgbClr val="FF0000"/>
              </a:solidFill>
            </a:endParaRPr>
          </a:p>
        </p:txBody>
      </p:sp>
      <p:sp>
        <p:nvSpPr>
          <p:cNvPr id="13" name="正方形/長方形 12"/>
          <p:cNvSpPr/>
          <p:nvPr/>
        </p:nvSpPr>
        <p:spPr>
          <a:xfrm>
            <a:off x="4644008" y="3183359"/>
            <a:ext cx="723275" cy="461665"/>
          </a:xfrm>
          <a:prstGeom prst="rect">
            <a:avLst/>
          </a:prstGeom>
        </p:spPr>
        <p:txBody>
          <a:bodyPr wrap="none">
            <a:spAutoFit/>
          </a:bodyPr>
          <a:lstStyle/>
          <a:p>
            <a:pPr algn="l"/>
            <a:r>
              <a:rPr kumimoji="1" lang="en-US" altLang="ja-JP" sz="1200" i="1" dirty="0" smtClean="0">
                <a:solidFill>
                  <a:srgbClr val="FF0000"/>
                </a:solidFill>
              </a:rPr>
              <a:t>Omitted</a:t>
            </a:r>
          </a:p>
          <a:p>
            <a:pPr algn="l"/>
            <a:r>
              <a:rPr kumimoji="1" lang="en-US" altLang="ja-JP" sz="1200" i="1" dirty="0" smtClean="0">
                <a:solidFill>
                  <a:srgbClr val="FF0000"/>
                </a:solidFill>
              </a:rPr>
              <a:t>steps</a:t>
            </a:r>
            <a:endParaRPr lang="ja-JP" altLang="en-US" sz="1200" i="1" dirty="0">
              <a:solidFill>
                <a:srgbClr val="FF0000"/>
              </a:solidFill>
            </a:endParaRPr>
          </a:p>
        </p:txBody>
      </p:sp>
      <p:sp>
        <p:nvSpPr>
          <p:cNvPr id="14" name="正方形/長方形 13"/>
          <p:cNvSpPr/>
          <p:nvPr/>
        </p:nvSpPr>
        <p:spPr>
          <a:xfrm>
            <a:off x="4644008" y="4695527"/>
            <a:ext cx="723275" cy="461665"/>
          </a:xfrm>
          <a:prstGeom prst="rect">
            <a:avLst/>
          </a:prstGeom>
        </p:spPr>
        <p:txBody>
          <a:bodyPr wrap="none">
            <a:spAutoFit/>
          </a:bodyPr>
          <a:lstStyle/>
          <a:p>
            <a:pPr algn="l"/>
            <a:r>
              <a:rPr kumimoji="1" lang="en-US" altLang="ja-JP" sz="1200" i="1" dirty="0" smtClean="0">
                <a:solidFill>
                  <a:srgbClr val="FF0000"/>
                </a:solidFill>
              </a:rPr>
              <a:t>Omitted</a:t>
            </a:r>
          </a:p>
          <a:p>
            <a:pPr algn="l"/>
            <a:r>
              <a:rPr kumimoji="1" lang="en-US" altLang="ja-JP" sz="1200" i="1" dirty="0" smtClean="0">
                <a:solidFill>
                  <a:srgbClr val="FF0000"/>
                </a:solidFill>
              </a:rPr>
              <a:t>steps</a:t>
            </a:r>
            <a:endParaRPr lang="ja-JP" altLang="en-US" sz="1200" i="1" dirty="0">
              <a:solidFill>
                <a:srgbClr val="FF0000"/>
              </a:solidFill>
            </a:endParaRPr>
          </a:p>
        </p:txBody>
      </p:sp>
      <p:sp>
        <p:nvSpPr>
          <p:cNvPr id="16" name="正方形/長方形 15"/>
          <p:cNvSpPr/>
          <p:nvPr/>
        </p:nvSpPr>
        <p:spPr bwMode="auto">
          <a:xfrm>
            <a:off x="4456862" y="1052736"/>
            <a:ext cx="4308076" cy="5164816"/>
          </a:xfrm>
          <a:prstGeom prst="rect">
            <a:avLst/>
          </a:prstGeom>
          <a:noFill/>
          <a:ln>
            <a:solidFill>
              <a:schemeClr val="accent1"/>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正方形/長方形 3"/>
          <p:cNvSpPr/>
          <p:nvPr/>
        </p:nvSpPr>
        <p:spPr>
          <a:xfrm>
            <a:off x="6297661" y="5877272"/>
            <a:ext cx="2512034" cy="276999"/>
          </a:xfrm>
          <a:prstGeom prst="rect">
            <a:avLst/>
          </a:prstGeom>
          <a:ln>
            <a:solidFill>
              <a:schemeClr val="bg1"/>
            </a:solidFill>
          </a:ln>
        </p:spPr>
        <p:txBody>
          <a:bodyPr wrap="none">
            <a:spAutoFit/>
          </a:bodyPr>
          <a:lstStyle/>
          <a:p>
            <a:r>
              <a:rPr kumimoji="1" lang="en-US" altLang="ja-JP" sz="1200" i="1" dirty="0" smtClean="0">
                <a:solidFill>
                  <a:schemeClr val="accent1"/>
                </a:solidFill>
                <a:latin typeface="Calibri" panose="020F0502020204030204" pitchFamily="34" charset="0"/>
              </a:rPr>
              <a:t>Eliminated steps are shown in shade</a:t>
            </a:r>
            <a:endParaRPr lang="ja-JP" altLang="en-US" sz="12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4146064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14</a:t>
            </a:fld>
            <a:endParaRPr kumimoji="1" lang="ja-JP" altLang="en-US" dirty="0"/>
          </a:p>
        </p:txBody>
      </p:sp>
      <p:sp>
        <p:nvSpPr>
          <p:cNvPr id="2" name="タイトル 1"/>
          <p:cNvSpPr>
            <a:spLocks noGrp="1"/>
          </p:cNvSpPr>
          <p:nvPr>
            <p:ph type="title" idx="4294967295"/>
          </p:nvPr>
        </p:nvSpPr>
        <p:spPr>
          <a:xfrm>
            <a:off x="107504" y="0"/>
            <a:ext cx="8276084" cy="620713"/>
          </a:xfrm>
        </p:spPr>
        <p:txBody>
          <a:bodyPr/>
          <a:lstStyle/>
          <a:p>
            <a:pPr algn="l"/>
            <a:r>
              <a:rPr kumimoji="1" lang="en-US" altLang="ja-JP" sz="2800" b="1" dirty="0" smtClean="0">
                <a:latin typeface="Calibri" panose="020F0502020204030204" pitchFamily="34" charset="0"/>
              </a:rPr>
              <a:t>Summary of Beacon</a:t>
            </a:r>
            <a:r>
              <a:rPr kumimoji="1" lang="ja-JP" altLang="en-US" sz="2800" b="1" dirty="0" smtClean="0">
                <a:latin typeface="Calibri" panose="020F0502020204030204" pitchFamily="34" charset="0"/>
              </a:rPr>
              <a:t> </a:t>
            </a:r>
            <a:r>
              <a:rPr kumimoji="1" lang="en-US" altLang="ja-JP" sz="2800" b="1" dirty="0" smtClean="0">
                <a:latin typeface="Calibri" panose="020F0502020204030204" pitchFamily="34" charset="0"/>
              </a:rPr>
              <a:t>enhancements</a:t>
            </a:r>
            <a:endParaRPr kumimoji="1" lang="ja-JP" altLang="en-US" sz="2800" b="1" dirty="0">
              <a:latin typeface="Calibri" panose="020F0502020204030204" pitchFamily="34" charset="0"/>
            </a:endParaRPr>
          </a:p>
        </p:txBody>
      </p:sp>
      <p:sp>
        <p:nvSpPr>
          <p:cNvPr id="3" name="コンテンツ プレースホルダー 2"/>
          <p:cNvSpPr>
            <a:spLocks noGrp="1"/>
          </p:cNvSpPr>
          <p:nvPr>
            <p:ph idx="4294967295"/>
          </p:nvPr>
        </p:nvSpPr>
        <p:spPr>
          <a:xfrm>
            <a:off x="467544" y="1052983"/>
            <a:ext cx="8604448" cy="5040313"/>
          </a:xfrm>
        </p:spPr>
        <p:txBody>
          <a:bodyPr/>
          <a:lstStyle/>
          <a:p>
            <a:r>
              <a:rPr kumimoji="1" lang="en-US" altLang="ja-JP" sz="2800" dirty="0" smtClean="0">
                <a:solidFill>
                  <a:srgbClr val="00B050"/>
                </a:solidFill>
                <a:latin typeface="Calibri" panose="020F0502020204030204" pitchFamily="34" charset="0"/>
              </a:rPr>
              <a:t>Purpose of Beacon</a:t>
            </a:r>
          </a:p>
          <a:p>
            <a:pPr lvl="1"/>
            <a:r>
              <a:rPr kumimoji="1" lang="en-US" altLang="ja-JP" sz="2400" dirty="0" smtClean="0">
                <a:solidFill>
                  <a:srgbClr val="00B050"/>
                </a:solidFill>
                <a:latin typeface="Calibri" panose="020F0502020204030204" pitchFamily="34" charset="0"/>
              </a:rPr>
              <a:t>Search (not needed after establishment of P2P session)</a:t>
            </a:r>
          </a:p>
          <a:p>
            <a:pPr lvl="1"/>
            <a:r>
              <a:rPr kumimoji="1" lang="en-US" altLang="ja-JP" sz="2400" dirty="0" smtClean="0">
                <a:solidFill>
                  <a:srgbClr val="00B050"/>
                </a:solidFill>
                <a:latin typeface="Calibri" panose="020F0502020204030204" pitchFamily="34" charset="0"/>
              </a:rPr>
              <a:t>Sync (no need to manage traffic)</a:t>
            </a:r>
          </a:p>
          <a:p>
            <a:pPr marL="288925" lvl="1" indent="0">
              <a:buNone/>
            </a:pPr>
            <a:endParaRPr kumimoji="1" lang="en-US" altLang="ja-JP" sz="2400" dirty="0" smtClean="0">
              <a:solidFill>
                <a:srgbClr val="00B050"/>
              </a:solidFill>
              <a:latin typeface="Calibri" panose="020F0502020204030204" pitchFamily="34" charset="0"/>
            </a:endParaRPr>
          </a:p>
          <a:p>
            <a:r>
              <a:rPr kumimoji="1" lang="en-US" altLang="ja-JP" sz="2800" dirty="0" smtClean="0">
                <a:solidFill>
                  <a:srgbClr val="00B050"/>
                </a:solidFill>
                <a:latin typeface="Calibri" panose="020F0502020204030204" pitchFamily="34" charset="0"/>
              </a:rPr>
              <a:t>Short beacon interval before connection; No beacon after connection</a:t>
            </a:r>
          </a:p>
          <a:p>
            <a:pPr lvl="1"/>
            <a:r>
              <a:rPr kumimoji="1" lang="en-US" altLang="ja-JP" sz="2400" dirty="0" smtClean="0">
                <a:solidFill>
                  <a:srgbClr val="00B050"/>
                </a:solidFill>
                <a:latin typeface="Calibri" panose="020F0502020204030204" pitchFamily="34" charset="0"/>
              </a:rPr>
              <a:t>Eliminate notice of Beacon interval change</a:t>
            </a:r>
          </a:p>
          <a:p>
            <a:pPr lvl="1"/>
            <a:r>
              <a:rPr kumimoji="1" lang="en-US" altLang="ja-JP" sz="2400" dirty="0" smtClean="0">
                <a:solidFill>
                  <a:srgbClr val="00B050"/>
                </a:solidFill>
                <a:latin typeface="Calibri" panose="020F0502020204030204" pitchFamily="34" charset="0"/>
              </a:rPr>
              <a:t>Provide method to infer that DEV is no longer sending Beacons</a:t>
            </a:r>
          </a:p>
          <a:p>
            <a:pPr lvl="1"/>
            <a:r>
              <a:rPr kumimoji="1" lang="en-US" altLang="ja-JP" sz="2400" dirty="0" smtClean="0">
                <a:solidFill>
                  <a:srgbClr val="00B050"/>
                </a:solidFill>
                <a:latin typeface="Calibri" panose="020F0502020204030204" pitchFamily="34" charset="0"/>
              </a:rPr>
              <a:t>Remove Beacon-lost procedure from DEV</a:t>
            </a:r>
            <a:endParaRPr kumimoji="1" lang="ja-JP" altLang="en-US" sz="2400" dirty="0">
              <a:solidFill>
                <a:srgbClr val="00B050"/>
              </a:solidFill>
              <a:latin typeface="Calibri" panose="020F0502020204030204"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7884368" y="836712"/>
            <a:ext cx="864096" cy="805547"/>
          </a:xfrm>
          <a:prstGeom prst="rect">
            <a:avLst/>
          </a:prstGeom>
          <a:noFill/>
          <a:ln w="9525">
            <a:noFill/>
            <a:miter lim="800000"/>
            <a:headEnd/>
            <a:tailEnd/>
          </a:ln>
        </p:spPr>
      </p:pic>
    </p:spTree>
    <p:extLst>
      <p:ext uri="{BB962C8B-B14F-4D97-AF65-F5344CB8AC3E}">
        <p14:creationId xmlns:p14="http://schemas.microsoft.com/office/powerpoint/2010/main" val="35330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15</a:t>
            </a:fld>
            <a:endParaRPr kumimoji="1" lang="ja-JP" altLang="en-US" dirty="0"/>
          </a:p>
        </p:txBody>
      </p:sp>
      <p:sp>
        <p:nvSpPr>
          <p:cNvPr id="2" name="タイトル 1"/>
          <p:cNvSpPr>
            <a:spLocks noGrp="1"/>
          </p:cNvSpPr>
          <p:nvPr>
            <p:ph type="title" idx="4294967295"/>
          </p:nvPr>
        </p:nvSpPr>
        <p:spPr>
          <a:xfrm>
            <a:off x="323528" y="692696"/>
            <a:ext cx="8204076" cy="620713"/>
          </a:xfrm>
        </p:spPr>
        <p:txBody>
          <a:bodyPr/>
          <a:lstStyle/>
          <a:p>
            <a:pPr algn="l"/>
            <a:r>
              <a:rPr kumimoji="1" lang="en-US" altLang="ja-JP" sz="2800" b="1" dirty="0">
                <a:latin typeface="Calibri" panose="020F0502020204030204" pitchFamily="34" charset="0"/>
              </a:rPr>
              <a:t>H</a:t>
            </a:r>
            <a:r>
              <a:rPr kumimoji="1" lang="en-US" altLang="ja-JP" sz="2800" b="1" dirty="0" smtClean="0">
                <a:latin typeface="Calibri" panose="020F0502020204030204" pitchFamily="34" charset="0"/>
              </a:rPr>
              <a:t>ard deadline: 2020 Tokyo Olympics and Paralympics</a:t>
            </a:r>
            <a:endParaRPr kumimoji="1" lang="ja-JP" altLang="en-US" sz="2800" b="1" dirty="0">
              <a:latin typeface="Calibri" panose="020F0502020204030204" pitchFamily="34" charset="0"/>
            </a:endParaRPr>
          </a:p>
        </p:txBody>
      </p:sp>
      <p:sp>
        <p:nvSpPr>
          <p:cNvPr id="3" name="コンテンツ プレースホルダー 2"/>
          <p:cNvSpPr>
            <a:spLocks noGrp="1"/>
          </p:cNvSpPr>
          <p:nvPr>
            <p:ph idx="4294967295"/>
          </p:nvPr>
        </p:nvSpPr>
        <p:spPr>
          <a:xfrm>
            <a:off x="611560" y="1628800"/>
            <a:ext cx="8366125" cy="3168352"/>
          </a:xfrm>
        </p:spPr>
        <p:txBody>
          <a:bodyPr/>
          <a:lstStyle/>
          <a:p>
            <a:pPr marL="288925" lvl="1" indent="0">
              <a:buNone/>
            </a:pPr>
            <a:endParaRPr kumimoji="1" lang="en-US" altLang="ja-JP" dirty="0" smtClean="0">
              <a:latin typeface="Calibri" panose="020F0502020204030204" pitchFamily="34" charset="0"/>
            </a:endParaRPr>
          </a:p>
          <a:p>
            <a:pPr marL="288925" lvl="1" indent="0">
              <a:buNone/>
            </a:pPr>
            <a:endParaRPr kumimoji="1" lang="en-US" altLang="ja-JP" dirty="0" smtClean="0">
              <a:latin typeface="Calibri" panose="020F0502020204030204" pitchFamily="34" charset="0"/>
            </a:endParaRPr>
          </a:p>
          <a:p>
            <a:r>
              <a:rPr kumimoji="1" lang="en-US" altLang="ja-JP" sz="2800" dirty="0" smtClean="0">
                <a:latin typeface="Calibri" panose="020F0502020204030204" pitchFamily="34" charset="0"/>
              </a:rPr>
              <a:t>Need published specification by end 2017</a:t>
            </a:r>
          </a:p>
          <a:p>
            <a:endParaRPr kumimoji="1" lang="en-US" altLang="ja-JP" sz="2800" dirty="0" smtClean="0">
              <a:latin typeface="Calibri" panose="020F0502020204030204" pitchFamily="34" charset="0"/>
            </a:endParaRPr>
          </a:p>
          <a:p>
            <a:r>
              <a:rPr kumimoji="1" lang="en-US" altLang="ja-JP" sz="2800" dirty="0" smtClean="0">
                <a:latin typeface="Calibri" panose="020F0502020204030204" pitchFamily="34" charset="0"/>
              </a:rPr>
              <a:t>Current plan calls for May 2017 </a:t>
            </a:r>
            <a:endParaRPr kumimoji="1" lang="en-US" altLang="ja-JP" sz="2800" dirty="0">
              <a:latin typeface="Calibri" panose="020F0502020204030204" pitchFamily="34" charset="0"/>
            </a:endParaRPr>
          </a:p>
        </p:txBody>
      </p:sp>
    </p:spTree>
    <p:extLst>
      <p:ext uri="{BB962C8B-B14F-4D97-AF65-F5344CB8AC3E}">
        <p14:creationId xmlns:p14="http://schemas.microsoft.com/office/powerpoint/2010/main" val="2977813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16</a:t>
            </a:fld>
            <a:endParaRPr kumimoji="1" lang="ja-JP" altLang="en-US" dirty="0"/>
          </a:p>
        </p:txBody>
      </p:sp>
      <p:sp>
        <p:nvSpPr>
          <p:cNvPr id="2" name="タイトル 1"/>
          <p:cNvSpPr>
            <a:spLocks noGrp="1"/>
          </p:cNvSpPr>
          <p:nvPr>
            <p:ph type="title" idx="4294967295"/>
          </p:nvPr>
        </p:nvSpPr>
        <p:spPr>
          <a:xfrm>
            <a:off x="251520" y="0"/>
            <a:ext cx="8132068" cy="620713"/>
          </a:xfrm>
        </p:spPr>
        <p:txBody>
          <a:bodyPr/>
          <a:lstStyle/>
          <a:p>
            <a:pPr algn="l"/>
            <a:r>
              <a:rPr kumimoji="1" lang="en-US" altLang="ja-JP" sz="3200" b="1" dirty="0" smtClean="0">
                <a:latin typeface="Calibri" panose="020F0502020204030204" pitchFamily="34" charset="0"/>
              </a:rPr>
              <a:t>Request to Working Group</a:t>
            </a:r>
            <a:endParaRPr kumimoji="1" lang="ja-JP" altLang="en-US" sz="32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4294967295"/>
              </p:nvPr>
            </p:nvSpPr>
            <p:spPr>
              <a:xfrm>
                <a:off x="539552" y="836712"/>
                <a:ext cx="8366125" cy="5472608"/>
              </a:xfrm>
            </p:spPr>
            <p:txBody>
              <a:bodyPr/>
              <a:lstStyle/>
              <a:p>
                <a:r>
                  <a:rPr kumimoji="1" lang="en-US" altLang="ja-JP" sz="2800" dirty="0" smtClean="0">
                    <a:latin typeface="Calibri" panose="020F0502020204030204" pitchFamily="34" charset="0"/>
                  </a:rPr>
                  <a:t>Initiate a new Study Group</a:t>
                </a:r>
              </a:p>
              <a:p>
                <a:pPr lvl="1"/>
                <a:r>
                  <a:rPr kumimoji="1" lang="en-US" altLang="ja-JP" sz="2400" dirty="0" smtClean="0">
                    <a:latin typeface="Calibri" panose="020F0502020204030204" pitchFamily="34" charset="0"/>
                  </a:rPr>
                  <a:t>Task: </a:t>
                </a:r>
                <a:r>
                  <a:rPr kumimoji="1" lang="en-US" altLang="ja-JP" sz="2400" dirty="0">
                    <a:latin typeface="Calibri" panose="020F0502020204030204" pitchFamily="34" charset="0"/>
                  </a:rPr>
                  <a:t>A</a:t>
                </a:r>
                <a:r>
                  <a:rPr kumimoji="1" lang="en-US" altLang="ja-JP" sz="2400" dirty="0" smtClean="0">
                    <a:latin typeface="Calibri" panose="020F0502020204030204" pitchFamily="34" charset="0"/>
                  </a:rPr>
                  <a:t>ddress the kiosk/toll gate use case</a:t>
                </a:r>
              </a:p>
              <a:p>
                <a:pPr lvl="1"/>
                <a:r>
                  <a:rPr kumimoji="1" lang="en-US" altLang="ja-JP" sz="2400" dirty="0">
                    <a:latin typeface="Calibri" panose="020F0502020204030204" pitchFamily="34" charset="0"/>
                  </a:rPr>
                  <a:t>Output: PAR for 802.15.3e Task </a:t>
                </a:r>
                <a:r>
                  <a:rPr kumimoji="1" lang="en-US" altLang="ja-JP" sz="2400" dirty="0" smtClean="0">
                    <a:latin typeface="Calibri" panose="020F0502020204030204" pitchFamily="34" charset="0"/>
                  </a:rPr>
                  <a:t>Group</a:t>
                </a:r>
              </a:p>
              <a:p>
                <a:pPr lvl="2"/>
                <a:r>
                  <a:rPr kumimoji="1" lang="en-US" altLang="ja-JP" sz="2000" dirty="0" smtClean="0">
                    <a:latin typeface="Calibri" panose="020F0502020204030204" pitchFamily="34" charset="0"/>
                  </a:rPr>
                  <a:t>Focus on the enhanced MAC for the Kiosk use case</a:t>
                </a:r>
              </a:p>
              <a:p>
                <a:pPr lvl="2"/>
                <a:r>
                  <a:rPr kumimoji="1" lang="en-US" altLang="ja-JP" sz="2000" dirty="0" smtClean="0">
                    <a:latin typeface="Calibri" panose="020F0502020204030204" pitchFamily="34" charset="0"/>
                  </a:rPr>
                  <a:t>Coordinate with 802.15.3d for any PHY issues</a:t>
                </a:r>
                <a:endParaRPr kumimoji="1" lang="en-US" altLang="ja-JP" sz="2000" dirty="0">
                  <a:latin typeface="Calibri" panose="020F0502020204030204" pitchFamily="34" charset="0"/>
                </a:endParaRPr>
              </a:p>
              <a:p>
                <a:pPr lvl="1"/>
                <a:r>
                  <a:rPr kumimoji="1" lang="en-US" altLang="ja-JP" sz="2400" dirty="0" smtClean="0">
                    <a:latin typeface="Calibri" panose="020F0502020204030204" pitchFamily="34" charset="0"/>
                  </a:rPr>
                  <a:t>Time frame: </a:t>
                </a:r>
              </a:p>
              <a:p>
                <a:pPr lvl="2"/>
                <a:r>
                  <a:rPr kumimoji="1" lang="en-US" altLang="ja-JP" sz="2000" dirty="0" smtClean="0">
                    <a:latin typeface="Calibri" panose="020F0502020204030204" pitchFamily="34" charset="0"/>
                  </a:rPr>
                  <a:t>WG approval of PAR and CSD in Jan 2015</a:t>
                </a:r>
              </a:p>
              <a:p>
                <a:pPr lvl="2"/>
                <a:r>
                  <a:rPr kumimoji="1" lang="en-US" altLang="ja-JP" sz="2000" dirty="0" smtClean="0">
                    <a:latin typeface="Calibri" panose="020F0502020204030204" pitchFamily="34" charset="0"/>
                  </a:rPr>
                  <a:t>Submit PAR to EC by Mar 2015 session</a:t>
                </a:r>
              </a:p>
              <a:p>
                <a:pPr marL="288925" lvl="1" indent="0">
                  <a:buNone/>
                </a:pPr>
                <a:endParaRPr kumimoji="1" lang="en-US" altLang="ja-JP" sz="2400" dirty="0" smtClean="0">
                  <a:latin typeface="Calibri" panose="020F0502020204030204" pitchFamily="34" charset="0"/>
                </a:endParaRPr>
              </a:p>
              <a:p>
                <a:r>
                  <a:rPr kumimoji="1" lang="en-US" altLang="ja-JP" sz="2800" dirty="0" smtClean="0">
                    <a:latin typeface="Calibri" panose="020F0502020204030204" pitchFamily="34" charset="0"/>
                  </a:rPr>
                  <a:t>Appoint Study Group chair</a:t>
                </a:r>
              </a:p>
              <a:p>
                <a:pPr lvl="1"/>
                <a:r>
                  <a:rPr kumimoji="1" lang="en-US" altLang="ja-JP" sz="2400" dirty="0">
                    <a:latin typeface="Calibri" panose="020F0502020204030204" pitchFamily="34" charset="0"/>
                  </a:rPr>
                  <a:t>Recommend Dr. Thomas </a:t>
                </a:r>
                <a:r>
                  <a:rPr kumimoji="1" lang="en-US" altLang="ja-JP" sz="2400" dirty="0" err="1">
                    <a:latin typeface="Calibri" panose="020F0502020204030204" pitchFamily="34" charset="0"/>
                  </a:rPr>
                  <a:t>Kürner</a:t>
                </a:r>
                <a:r>
                  <a:rPr kumimoji="1" lang="en-US" altLang="ja-JP" sz="2400" dirty="0">
                    <a:latin typeface="Calibri" panose="020F0502020204030204" pitchFamily="34" charset="0"/>
                  </a:rPr>
                  <a:t>, </a:t>
                </a:r>
                <a:r>
                  <a:rPr kumimoji="1" lang="en-US" altLang="ja-JP" sz="2400" dirty="0" err="1" smtClean="0">
                    <a:latin typeface="Calibri" panose="020F0502020204030204" pitchFamily="34" charset="0"/>
                  </a:rPr>
                  <a:t>Technische</a:t>
                </a:r>
                <a:r>
                  <a:rPr kumimoji="1" lang="en-US" altLang="ja-JP" sz="2400" dirty="0" smtClean="0">
                    <a:latin typeface="Calibri" panose="020F0502020204030204" pitchFamily="34" charset="0"/>
                  </a:rPr>
                  <a:t> </a:t>
                </a:r>
                <a:r>
                  <a:rPr kumimoji="1" lang="en-US" altLang="ja-JP" sz="2400" dirty="0" err="1" smtClean="0">
                    <a:latin typeface="Calibri" panose="020F0502020204030204" pitchFamily="34" charset="0"/>
                  </a:rPr>
                  <a:t>Universit</a:t>
                </a:r>
                <a14:m>
                  <m:oMath xmlns:m="http://schemas.openxmlformats.org/officeDocument/2006/math">
                    <m:r>
                      <a:rPr kumimoji="1" lang="en-US" altLang="ja-JP" sz="2400" i="1" dirty="0" smtClean="0">
                        <a:latin typeface="Cambria Math"/>
                      </a:rPr>
                      <m:t>ä</m:t>
                    </m:r>
                  </m:oMath>
                </a14:m>
                <a:r>
                  <a:rPr kumimoji="1" lang="en-US" altLang="ja-JP" sz="2400" dirty="0" err="1" smtClean="0">
                    <a:latin typeface="Calibri" panose="020F0502020204030204" pitchFamily="34" charset="0"/>
                  </a:rPr>
                  <a:t>t</a:t>
                </a:r>
                <a:r>
                  <a:rPr kumimoji="1" lang="en-US" altLang="ja-JP" sz="2400" dirty="0" smtClean="0">
                    <a:latin typeface="Calibri" panose="020F0502020204030204" pitchFamily="34" charset="0"/>
                  </a:rPr>
                  <a:t> </a:t>
                </a:r>
                <a:r>
                  <a:rPr kumimoji="1" lang="en-US" altLang="ja-JP" sz="2400" dirty="0" err="1">
                    <a:latin typeface="Calibri" panose="020F0502020204030204" pitchFamily="34" charset="0"/>
                  </a:rPr>
                  <a:t>Braunschweig</a:t>
                </a:r>
                <a:endParaRPr kumimoji="1" lang="en-US" altLang="ja-JP" sz="2400" dirty="0">
                  <a:latin typeface="Calibri" panose="020F0502020204030204" pitchFamily="34"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4294967295"/>
              </p:nvPr>
            </p:nvSpPr>
            <p:spPr>
              <a:xfrm>
                <a:off x="539552" y="836712"/>
                <a:ext cx="8366125" cy="5472608"/>
              </a:xfrm>
              <a:blipFill rotWithShape="1">
                <a:blip r:embed="rId2"/>
                <a:stretch>
                  <a:fillRect l="-1531" t="-1114"/>
                </a:stretch>
              </a:blipFill>
            </p:spPr>
            <p:txBody>
              <a:bodyPr/>
              <a:lstStyle/>
              <a:p>
                <a:r>
                  <a:rPr lang="en-US">
                    <a:noFill/>
                  </a:rPr>
                  <a:t> </a:t>
                </a:r>
              </a:p>
            </p:txBody>
          </p:sp>
        </mc:Fallback>
      </mc:AlternateContent>
    </p:spTree>
    <p:extLst>
      <p:ext uri="{BB962C8B-B14F-4D97-AF65-F5344CB8AC3E}">
        <p14:creationId xmlns:p14="http://schemas.microsoft.com/office/powerpoint/2010/main" val="2434155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17</a:t>
            </a:fld>
            <a:endParaRPr kumimoji="1" lang="ja-JP" altLang="en-US" dirty="0"/>
          </a:p>
        </p:txBody>
      </p:sp>
      <p:sp>
        <p:nvSpPr>
          <p:cNvPr id="3" name="コンテンツ プレースホルダー 2"/>
          <p:cNvSpPr>
            <a:spLocks noGrp="1"/>
          </p:cNvSpPr>
          <p:nvPr>
            <p:ph idx="4294967295"/>
          </p:nvPr>
        </p:nvSpPr>
        <p:spPr>
          <a:xfrm>
            <a:off x="777875" y="2636838"/>
            <a:ext cx="8366125" cy="3384550"/>
          </a:xfrm>
        </p:spPr>
        <p:txBody>
          <a:bodyPr/>
          <a:lstStyle/>
          <a:p>
            <a:pPr marL="0" indent="0" algn="ctr">
              <a:buNone/>
            </a:pPr>
            <a:r>
              <a:rPr kumimoji="1" lang="en-US" altLang="ja-JP" sz="4800" dirty="0" smtClean="0">
                <a:latin typeface="Calibri" panose="020F0502020204030204" pitchFamily="34" charset="0"/>
              </a:rPr>
              <a:t>Call for Interest</a:t>
            </a:r>
          </a:p>
        </p:txBody>
      </p:sp>
    </p:spTree>
    <p:extLst>
      <p:ext uri="{BB962C8B-B14F-4D97-AF65-F5344CB8AC3E}">
        <p14:creationId xmlns:p14="http://schemas.microsoft.com/office/powerpoint/2010/main" val="516222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18</a:t>
            </a:fld>
            <a:endParaRPr kumimoji="1" lang="ja-JP" altLang="en-US" dirty="0"/>
          </a:p>
        </p:txBody>
      </p:sp>
      <p:sp>
        <p:nvSpPr>
          <p:cNvPr id="3" name="コンテンツ プレースホルダー 2"/>
          <p:cNvSpPr>
            <a:spLocks noGrp="1"/>
          </p:cNvSpPr>
          <p:nvPr>
            <p:ph idx="4294967295"/>
          </p:nvPr>
        </p:nvSpPr>
        <p:spPr>
          <a:xfrm>
            <a:off x="539552" y="620688"/>
            <a:ext cx="8366125" cy="864096"/>
          </a:xfrm>
        </p:spPr>
        <p:txBody>
          <a:bodyPr/>
          <a:lstStyle/>
          <a:p>
            <a:pPr marL="0" indent="0" algn="ctr">
              <a:buNone/>
            </a:pPr>
            <a:r>
              <a:rPr kumimoji="1" lang="en-US" altLang="ja-JP" sz="4800" dirty="0" smtClean="0">
                <a:latin typeface="Calibri" panose="020F0502020204030204" pitchFamily="34" charset="0"/>
              </a:rPr>
              <a:t>PHY Rates</a:t>
            </a:r>
          </a:p>
        </p:txBody>
      </p:sp>
      <p:graphicFrame>
        <p:nvGraphicFramePr>
          <p:cNvPr id="8" name="Table 7"/>
          <p:cNvGraphicFramePr>
            <a:graphicFrameLocks noGrp="1"/>
          </p:cNvGraphicFramePr>
          <p:nvPr>
            <p:extLst>
              <p:ext uri="{D42A27DB-BD31-4B8C-83A1-F6EECF244321}">
                <p14:modId xmlns:p14="http://schemas.microsoft.com/office/powerpoint/2010/main" val="1194162102"/>
              </p:ext>
            </p:extLst>
          </p:nvPr>
        </p:nvGraphicFramePr>
        <p:xfrm>
          <a:off x="1297013" y="2408114"/>
          <a:ext cx="6768752" cy="3757189"/>
        </p:xfrm>
        <a:graphic>
          <a:graphicData uri="http://schemas.openxmlformats.org/drawingml/2006/table">
            <a:tbl>
              <a:tblPr firstRow="1" firstCol="1" bandRow="1"/>
              <a:tblGrid>
                <a:gridCol w="1481202"/>
                <a:gridCol w="1429533"/>
                <a:gridCol w="930058"/>
                <a:gridCol w="930058"/>
                <a:gridCol w="1997901"/>
              </a:tblGrid>
              <a:tr h="1252397">
                <a:tc>
                  <a:txBody>
                    <a:bodyPr/>
                    <a:lstStyle/>
                    <a:p>
                      <a:pPr marL="0" marR="0" algn="ctr">
                        <a:spcBef>
                          <a:spcPts val="0"/>
                        </a:spcBef>
                        <a:spcAft>
                          <a:spcPts val="0"/>
                        </a:spcAft>
                      </a:pPr>
                      <a:r>
                        <a:rPr lang="en-US" sz="1800" dirty="0">
                          <a:solidFill>
                            <a:srgbClr val="000000"/>
                          </a:solidFill>
                          <a:effectLst/>
                          <a:latin typeface="Times New Roman"/>
                          <a:ea typeface="MS PGothic"/>
                          <a:cs typeface="Times New Roman"/>
                        </a:rPr>
                        <a:t>Modulation</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No. of frequency channels</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MIMO</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Rate [Gbps]</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00"/>
                          </a:solidFill>
                          <a:effectLst/>
                          <a:latin typeface="Times New Roman"/>
                          <a:ea typeface="MS PGothic"/>
                          <a:cs typeface="Times New Roman"/>
                        </a:rPr>
                        <a:t>Data transmission time for a 2-hour movie  </a:t>
                      </a:r>
                      <a:r>
                        <a:rPr lang="en-US" sz="1800" dirty="0" smtClean="0">
                          <a:solidFill>
                            <a:srgbClr val="000000"/>
                          </a:solidFill>
                          <a:effectLst/>
                          <a:latin typeface="Times New Roman"/>
                          <a:ea typeface="MS PGothic"/>
                          <a:cs typeface="Times New Roman"/>
                        </a:rPr>
                        <a:t>(0.9 </a:t>
                      </a:r>
                      <a:r>
                        <a:rPr lang="en-US" sz="1800" dirty="0">
                          <a:solidFill>
                            <a:srgbClr val="000000"/>
                          </a:solidFill>
                          <a:effectLst/>
                          <a:latin typeface="Times New Roman"/>
                          <a:ea typeface="MS PGothic"/>
                          <a:cs typeface="Times New Roman"/>
                        </a:rPr>
                        <a:t>GB) [s]*1</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3099">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16QAM</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1</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(SISO)</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6.6</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0000"/>
                          </a:solidFill>
                          <a:effectLst/>
                          <a:latin typeface="Times New Roman"/>
                          <a:ea typeface="MS PGothic"/>
                          <a:cs typeface="Times New Roman"/>
                        </a:rPr>
                        <a:t>1.6</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9">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64QAM</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9.9</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0000"/>
                          </a:solidFill>
                          <a:effectLst/>
                          <a:latin typeface="Times New Roman"/>
                          <a:ea typeface="MS PGothic"/>
                          <a:cs typeface="Times New Roman"/>
                        </a:rPr>
                        <a:t>1.1 </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9">
                <a:tc>
                  <a:txBody>
                    <a:bodyPr/>
                    <a:lstStyle/>
                    <a:p>
                      <a:pPr marL="0" marR="0" algn="ctr">
                        <a:spcBef>
                          <a:spcPts val="0"/>
                        </a:spcBef>
                        <a:spcAft>
                          <a:spcPts val="0"/>
                        </a:spcAft>
                      </a:pPr>
                      <a:r>
                        <a:rPr lang="en-US" sz="1800" dirty="0">
                          <a:solidFill>
                            <a:srgbClr val="000000"/>
                          </a:solidFill>
                          <a:effectLst/>
                          <a:latin typeface="Times New Roman"/>
                          <a:ea typeface="MS PGothic"/>
                          <a:cs typeface="Times New Roman"/>
                        </a:rPr>
                        <a:t>64QAM</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4</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40</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0000"/>
                          </a:solidFill>
                          <a:effectLst/>
                          <a:latin typeface="Times New Roman"/>
                          <a:ea typeface="MS PGothic"/>
                          <a:cs typeface="Times New Roman"/>
                        </a:rPr>
                        <a:t>0.2 </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9">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256QAM</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53</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0000"/>
                          </a:solidFill>
                          <a:effectLst/>
                          <a:latin typeface="Times New Roman"/>
                          <a:ea typeface="MS PGothic"/>
                          <a:cs typeface="Times New Roman"/>
                        </a:rPr>
                        <a:t>0.24 </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9">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1024QAM</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66</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000000"/>
                          </a:solidFill>
                          <a:effectLst/>
                          <a:latin typeface="Times New Roman"/>
                          <a:ea typeface="MS PGothic"/>
                          <a:cs typeface="Times New Roman"/>
                        </a:rPr>
                        <a:t>0.15 </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9">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16QAM</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2</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16x16</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&gt; 100</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solidFill>
                            <a:srgbClr val="000000"/>
                          </a:solidFill>
                          <a:effectLst/>
                          <a:latin typeface="Times New Roman"/>
                          <a:ea typeface="MS PGothic"/>
                          <a:cs typeface="Times New Roman"/>
                        </a:rPr>
                        <a:t>&lt; </a:t>
                      </a:r>
                      <a:r>
                        <a:rPr lang="en-US" sz="1800" dirty="0" smtClean="0">
                          <a:solidFill>
                            <a:srgbClr val="000000"/>
                          </a:solidFill>
                          <a:effectLst/>
                          <a:latin typeface="Times New Roman"/>
                          <a:ea typeface="MS PGothic"/>
                          <a:cs typeface="Times New Roman"/>
                        </a:rPr>
                        <a:t>0.1</a:t>
                      </a:r>
                      <a:endParaRPr lang="en-US" sz="1800" dirty="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9">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64QAM</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MS PGothic"/>
                          <a:cs typeface="Times New Roman"/>
                        </a:rPr>
                        <a:t>1</a:t>
                      </a:r>
                      <a:endParaRPr lang="en-US" sz="1800">
                        <a:effectLst/>
                        <a:latin typeface="Times New Roman"/>
                        <a:ea typeface="MS Minch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13099">
                <a:tc gridSpan="5">
                  <a:txBody>
                    <a:bodyPr/>
                    <a:lstStyle/>
                    <a:p>
                      <a:pPr marL="0" marR="0">
                        <a:spcBef>
                          <a:spcPts val="0"/>
                        </a:spcBef>
                        <a:spcAft>
                          <a:spcPts val="0"/>
                        </a:spcAft>
                      </a:pPr>
                      <a:r>
                        <a:rPr lang="en-US" sz="1800" dirty="0">
                          <a:solidFill>
                            <a:srgbClr val="000000"/>
                          </a:solidFill>
                          <a:effectLst/>
                          <a:latin typeface="Times New Roman"/>
                          <a:ea typeface="MS Mincho"/>
                          <a:cs typeface="Times New Roman"/>
                        </a:rPr>
                        <a:t>*1:</a:t>
                      </a:r>
                      <a:r>
                        <a:rPr lang="en-US" sz="1200" dirty="0">
                          <a:solidFill>
                            <a:srgbClr val="000000"/>
                          </a:solidFill>
                          <a:effectLst/>
                          <a:latin typeface="Times New Roman"/>
                          <a:ea typeface="MS Mincho"/>
                          <a:cs typeface="Times New Roman"/>
                        </a:rPr>
                        <a:t> </a:t>
                      </a:r>
                      <a:r>
                        <a:rPr lang="de-DE" sz="1200" dirty="0" smtClean="0">
                          <a:solidFill>
                            <a:srgbClr val="000000"/>
                          </a:solidFill>
                          <a:effectLst/>
                          <a:latin typeface="Times New Roman"/>
                          <a:ea typeface="MS Mincho"/>
                          <a:cs typeface="Times New Roman"/>
                        </a:rPr>
                        <a:t>H.265</a:t>
                      </a:r>
                      <a:r>
                        <a:rPr lang="ja-JP" sz="1200" dirty="0" smtClean="0">
                          <a:solidFill>
                            <a:srgbClr val="000000"/>
                          </a:solidFill>
                          <a:effectLst/>
                          <a:latin typeface="Times New Roman"/>
                          <a:ea typeface="MS Mincho"/>
                          <a:cs typeface="Times New Roman"/>
                        </a:rPr>
                        <a:t>（</a:t>
                      </a:r>
                      <a:r>
                        <a:rPr lang="de-DE" sz="1200" dirty="0">
                          <a:solidFill>
                            <a:srgbClr val="000000"/>
                          </a:solidFill>
                          <a:effectLst/>
                          <a:latin typeface="Times New Roman"/>
                          <a:ea typeface="MS Mincho"/>
                          <a:cs typeface="Times New Roman"/>
                        </a:rPr>
                        <a:t>Hi-definition, Bitrate = </a:t>
                      </a:r>
                      <a:r>
                        <a:rPr lang="de-DE" sz="1200" dirty="0" smtClean="0">
                          <a:solidFill>
                            <a:srgbClr val="000000"/>
                          </a:solidFill>
                          <a:effectLst/>
                          <a:latin typeface="Times New Roman"/>
                          <a:ea typeface="MS Mincho"/>
                          <a:cs typeface="Times New Roman"/>
                        </a:rPr>
                        <a:t>1 </a:t>
                      </a:r>
                      <a:r>
                        <a:rPr lang="de-DE" sz="1200" dirty="0">
                          <a:solidFill>
                            <a:srgbClr val="000000"/>
                          </a:solidFill>
                          <a:effectLst/>
                          <a:latin typeface="Times New Roman"/>
                          <a:ea typeface="MS Mincho"/>
                          <a:cs typeface="Times New Roman"/>
                        </a:rPr>
                        <a:t>Mbps</a:t>
                      </a:r>
                      <a:endParaRPr lang="en-US" sz="1800" dirty="0">
                        <a:effectLst/>
                        <a:latin typeface="Times New Roman"/>
                        <a:ea typeface="MS Mincho"/>
                        <a:cs typeface="Times New Roman"/>
                      </a:endParaRPr>
                    </a:p>
                  </a:txBody>
                  <a:tcPr marL="62865" marR="6286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Rectangle 4"/>
          <p:cNvSpPr>
            <a:spLocks noChangeArrowheads="1"/>
          </p:cNvSpPr>
          <p:nvPr/>
        </p:nvSpPr>
        <p:spPr bwMode="auto">
          <a:xfrm>
            <a:off x="1331640" y="1530951"/>
            <a:ext cx="66247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922338" algn="l"/>
              </a:tabLst>
              <a:defRPr>
                <a:solidFill>
                  <a:schemeClr val="tx1"/>
                </a:solidFill>
                <a:latin typeface="Arial" pitchFamily="34" charset="0"/>
                <a:cs typeface="Arial" pitchFamily="34" charset="0"/>
              </a:defRPr>
            </a:lvl1pPr>
            <a:lvl2pPr algn="l">
              <a:tabLst>
                <a:tab pos="922338" algn="l"/>
              </a:tabLst>
              <a:defRPr>
                <a:solidFill>
                  <a:schemeClr val="tx1"/>
                </a:solidFill>
                <a:latin typeface="Arial" pitchFamily="34" charset="0"/>
                <a:cs typeface="Arial" pitchFamily="34" charset="0"/>
              </a:defRPr>
            </a:lvl2pPr>
            <a:lvl3pPr algn="l">
              <a:tabLst>
                <a:tab pos="922338" algn="l"/>
              </a:tabLst>
              <a:defRPr>
                <a:solidFill>
                  <a:schemeClr val="tx1"/>
                </a:solidFill>
                <a:latin typeface="Arial" pitchFamily="34" charset="0"/>
                <a:cs typeface="Arial" pitchFamily="34" charset="0"/>
              </a:defRPr>
            </a:lvl3pPr>
            <a:lvl4pPr algn="l">
              <a:tabLst>
                <a:tab pos="922338" algn="l"/>
              </a:tabLst>
              <a:defRPr>
                <a:solidFill>
                  <a:schemeClr val="tx1"/>
                </a:solidFill>
                <a:latin typeface="Arial" pitchFamily="34" charset="0"/>
                <a:cs typeface="Arial" pitchFamily="34" charset="0"/>
              </a:defRPr>
            </a:lvl4pPr>
            <a:lvl5pPr algn="l">
              <a:tabLst>
                <a:tab pos="922338" algn="l"/>
              </a:tabLst>
              <a:defRPr>
                <a:solidFill>
                  <a:schemeClr val="tx1"/>
                </a:solidFill>
                <a:latin typeface="Arial" pitchFamily="34" charset="0"/>
                <a:cs typeface="Arial" pitchFamily="34" charset="0"/>
              </a:defRPr>
            </a:lvl5pPr>
            <a:lvl6pPr fontAlgn="base">
              <a:spcBef>
                <a:spcPct val="0"/>
              </a:spcBef>
              <a:spcAft>
                <a:spcPct val="0"/>
              </a:spcAft>
              <a:tabLst>
                <a:tab pos="922338" algn="l"/>
              </a:tabLst>
              <a:defRPr>
                <a:solidFill>
                  <a:schemeClr val="tx1"/>
                </a:solidFill>
                <a:latin typeface="Arial" pitchFamily="34" charset="0"/>
                <a:cs typeface="Arial" pitchFamily="34" charset="0"/>
              </a:defRPr>
            </a:lvl6pPr>
            <a:lvl7pPr fontAlgn="base">
              <a:spcBef>
                <a:spcPct val="0"/>
              </a:spcBef>
              <a:spcAft>
                <a:spcPct val="0"/>
              </a:spcAft>
              <a:tabLst>
                <a:tab pos="922338" algn="l"/>
              </a:tabLst>
              <a:defRPr>
                <a:solidFill>
                  <a:schemeClr val="tx1"/>
                </a:solidFill>
                <a:latin typeface="Arial" pitchFamily="34" charset="0"/>
                <a:cs typeface="Arial" pitchFamily="34" charset="0"/>
              </a:defRPr>
            </a:lvl7pPr>
            <a:lvl8pPr fontAlgn="base">
              <a:spcBef>
                <a:spcPct val="0"/>
              </a:spcBef>
              <a:spcAft>
                <a:spcPct val="0"/>
              </a:spcAft>
              <a:tabLst>
                <a:tab pos="922338" algn="l"/>
              </a:tabLst>
              <a:defRPr>
                <a:solidFill>
                  <a:schemeClr val="tx1"/>
                </a:solidFill>
                <a:latin typeface="Arial" pitchFamily="34" charset="0"/>
                <a:cs typeface="Arial" pitchFamily="34" charset="0"/>
              </a:defRPr>
            </a:lvl8pPr>
            <a:lvl9pPr fontAlgn="base">
              <a:spcBef>
                <a:spcPct val="0"/>
              </a:spcBef>
              <a:spcAft>
                <a:spcPct val="0"/>
              </a:spcAft>
              <a:tabLst>
                <a:tab pos="9223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22338" algn="l"/>
              </a:tabLst>
            </a:pPr>
            <a:r>
              <a:rPr kumimoji="0" lang="en-US" altLang="en-US" sz="1600" b="0" i="0" u="none" strike="noStrike" cap="none" normalizeH="0" baseline="0" dirty="0" smtClean="0">
                <a:ln>
                  <a:noFill/>
                </a:ln>
                <a:solidFill>
                  <a:srgbClr val="000000"/>
                </a:solidFill>
                <a:effectLst/>
                <a:latin typeface="Times New Roman" pitchFamily="18" charset="0"/>
                <a:ea typeface="HGPSoeiKakugothicUB" pitchFamily="34" charset="-128"/>
                <a:cs typeface="Times New Roman" pitchFamily="18" charset="0"/>
              </a:rPr>
              <a:t>T</a:t>
            </a:r>
            <a:r>
              <a:rPr kumimoji="0" lang="en-US" altLang="en-US" sz="1600" b="0" i="0" u="none" strike="noStrike" cap="none" normalizeH="0" baseline="0" dirty="0" smtClean="0" bmk="">
                <a:ln>
                  <a:noFill/>
                </a:ln>
                <a:solidFill>
                  <a:srgbClr val="000000"/>
                </a:solidFill>
                <a:effectLst/>
                <a:latin typeface="Times New Roman" pitchFamily="18" charset="0"/>
                <a:ea typeface="HGPSoeiKakugothicUB" pitchFamily="34" charset="-128"/>
                <a:cs typeface="Times New Roman" pitchFamily="18" charset="0"/>
              </a:rPr>
              <a:t>able </a:t>
            </a:r>
            <a:r>
              <a:rPr kumimoji="0" lang="en-US" altLang="en-US" sz="1600" b="0" i="0" u="none" strike="noStrike" cap="none" normalizeH="0" baseline="0" dirty="0" smtClean="0" bmk="_Ref389573249">
                <a:ln>
                  <a:noFill/>
                </a:ln>
                <a:solidFill>
                  <a:srgbClr val="000000"/>
                </a:solidFill>
                <a:effectLst/>
                <a:latin typeface="Times New Roman" pitchFamily="18" charset="0"/>
                <a:ea typeface="HGPSoeiKakugothicUB" pitchFamily="34" charset="-128"/>
                <a:cs typeface="Times New Roman" pitchFamily="18" charset="0"/>
              </a:rPr>
              <a:t>3</a:t>
            </a:r>
            <a:r>
              <a:rPr kumimoji="0" lang="en-US" altLang="en-US" sz="1600" b="0" i="0" u="none" strike="noStrike" cap="none" normalizeH="0" baseline="0" dirty="0" smtClean="0">
                <a:ln>
                  <a:noFill/>
                </a:ln>
                <a:solidFill>
                  <a:srgbClr val="000000"/>
                </a:solidFill>
                <a:effectLst/>
                <a:latin typeface="Times New Roman" pitchFamily="18" charset="0"/>
                <a:ea typeface="HGPSoeiKakugothicUB" pitchFamily="34" charset="-128"/>
                <a:cs typeface="Times New Roman" pitchFamily="18" charset="0"/>
              </a:rPr>
              <a:t>.</a:t>
            </a:r>
            <a:r>
              <a:rPr kumimoji="0" lang="ja-JP" altLang="en-US" sz="1600" b="0" i="0" u="none" strike="noStrike" cap="none" normalizeH="0" baseline="0" dirty="0" smtClean="0">
                <a:ln>
                  <a:noFill/>
                </a:ln>
                <a:solidFill>
                  <a:srgbClr val="000000"/>
                </a:solidFill>
                <a:effectLst/>
                <a:latin typeface="HGPSoeiKakugothicUB" pitchFamily="34" charset="-128"/>
                <a:ea typeface="HGPSoeiKakugothicUB" pitchFamily="34" charset="-128"/>
                <a:cs typeface="Times New Roman" pitchFamily="18" charset="0"/>
              </a:rPr>
              <a:t>　</a:t>
            </a:r>
            <a:r>
              <a:rPr kumimoji="0" lang="en-US" altLang="ja-JP" sz="1600" b="0" i="0" u="none" strike="noStrike" cap="none" normalizeH="0" baseline="0" dirty="0" smtClean="0">
                <a:ln>
                  <a:noFill/>
                </a:ln>
                <a:solidFill>
                  <a:srgbClr val="000000"/>
                </a:solidFill>
                <a:effectLst/>
                <a:latin typeface="Times New Roman" pitchFamily="18" charset="0"/>
                <a:ea typeface="HGPSoeiKakugothicUB" pitchFamily="34" charset="-128"/>
                <a:cs typeface="Times New Roman" pitchFamily="18" charset="0"/>
              </a:rPr>
              <a:t>Options for higher transmission rates:</a:t>
            </a:r>
            <a:br>
              <a:rPr kumimoji="0" lang="en-US" altLang="ja-JP" sz="1600" b="0" i="0" u="none" strike="noStrike" cap="none" normalizeH="0" baseline="0" dirty="0" smtClean="0">
                <a:ln>
                  <a:noFill/>
                </a:ln>
                <a:solidFill>
                  <a:srgbClr val="000000"/>
                </a:solidFill>
                <a:effectLst/>
                <a:latin typeface="Times New Roman" pitchFamily="18" charset="0"/>
                <a:ea typeface="HGPSoeiKakugothicUB" pitchFamily="34" charset="-128"/>
                <a:cs typeface="Times New Roman" pitchFamily="18" charset="0"/>
              </a:rPr>
            </a:br>
            <a:r>
              <a:rPr kumimoji="0" lang="en-US" altLang="ja-JP" sz="16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This table is based on the frequency channels in the 60GHz band</a:t>
            </a:r>
            <a:br>
              <a:rPr kumimoji="0" lang="en-US" altLang="ja-JP" sz="16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br>
            <a:r>
              <a:rPr kumimoji="0" lang="en-US" altLang="ja-JP" sz="16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(70% MAC efficiency is used in the calculation of data transmission times)</a:t>
            </a:r>
            <a:endParaRPr kumimoji="0" lang="en-US" altLang="ja-JP"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903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19</a:t>
            </a:fld>
            <a:endParaRPr kumimoji="1" lang="ja-JP" altLang="en-US" dirty="0"/>
          </a:p>
        </p:txBody>
      </p:sp>
      <p:sp>
        <p:nvSpPr>
          <p:cNvPr id="3" name="コンテンツ プレースホルダー 2"/>
          <p:cNvSpPr>
            <a:spLocks noGrp="1"/>
          </p:cNvSpPr>
          <p:nvPr>
            <p:ph idx="4294967295"/>
          </p:nvPr>
        </p:nvSpPr>
        <p:spPr>
          <a:xfrm>
            <a:off x="539552" y="620688"/>
            <a:ext cx="8366125" cy="864096"/>
          </a:xfrm>
        </p:spPr>
        <p:txBody>
          <a:bodyPr/>
          <a:lstStyle/>
          <a:p>
            <a:pPr marL="0" indent="0" algn="ctr">
              <a:buNone/>
            </a:pPr>
            <a:r>
              <a:rPr kumimoji="1" lang="en-US" altLang="ja-JP" sz="4800" dirty="0" smtClean="0">
                <a:latin typeface="Calibri" panose="020F0502020204030204" pitchFamily="34" charset="0"/>
              </a:rPr>
              <a:t>Frequency Channels</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図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82" y="1628800"/>
            <a:ext cx="7470263" cy="37434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50446" y="5517232"/>
            <a:ext cx="68762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600" b="0" i="0" u="none" strike="noStrike" cap="none" normalizeH="0" baseline="0" dirty="0" smtClean="0">
                <a:ln>
                  <a:noFill/>
                </a:ln>
                <a:solidFill>
                  <a:srgbClr val="000000"/>
                </a:solidFill>
                <a:effectLst/>
                <a:ea typeface="HGPSoeiKakugothicUB" pitchFamily="34" charset="-128"/>
                <a:cs typeface="Arial" pitchFamily="34" charset="0"/>
              </a:rPr>
              <a:t>F</a:t>
            </a:r>
            <a:r>
              <a:rPr kumimoji="0" lang="en-GB" altLang="ja-JP" sz="1600" b="0" i="0" u="none" strike="noStrike" cap="none" normalizeH="0" baseline="0" dirty="0" smtClean="0" bmk="">
                <a:ln>
                  <a:noFill/>
                </a:ln>
                <a:solidFill>
                  <a:srgbClr val="000000"/>
                </a:solidFill>
                <a:effectLst/>
                <a:ea typeface="HGPSoeiKakugothicUB" pitchFamily="34" charset="-128"/>
                <a:cs typeface="Arial" pitchFamily="34" charset="0"/>
              </a:rPr>
              <a:t>igure </a:t>
            </a:r>
            <a:r>
              <a:rPr kumimoji="0" lang="en-GB" altLang="ja-JP" sz="1600" b="0" i="0" u="none" strike="noStrike" cap="none" normalizeH="0" baseline="0" dirty="0" smtClean="0" bmk="_Ref389479828">
                <a:ln>
                  <a:noFill/>
                </a:ln>
                <a:solidFill>
                  <a:srgbClr val="000000"/>
                </a:solidFill>
                <a:effectLst/>
                <a:ea typeface="HGPSoeiKakugothicUB" pitchFamily="34" charset="-128"/>
                <a:cs typeface="Arial" pitchFamily="34" charset="0"/>
              </a:rPr>
              <a:t>8</a:t>
            </a:r>
            <a:r>
              <a:rPr kumimoji="0" lang="ja-JP" altLang="en-GB" sz="1600" b="0" i="0" u="none" strike="noStrike" cap="none" normalizeH="0" baseline="0" dirty="0" smtClean="0">
                <a:ln>
                  <a:noFill/>
                </a:ln>
                <a:solidFill>
                  <a:srgbClr val="000000"/>
                </a:solidFill>
                <a:effectLst/>
                <a:latin typeface="HGPSoeiKakugothicUB" pitchFamily="34" charset="-128"/>
                <a:ea typeface="HGPSoeiKakugothicUB" pitchFamily="34" charset="-128"/>
                <a:cs typeface="Arial" pitchFamily="34" charset="0"/>
              </a:rPr>
              <a:t>　</a:t>
            </a:r>
            <a:r>
              <a:rPr kumimoji="0" lang="en-GB" altLang="ja-JP" sz="1600" b="0" i="0" u="none" strike="noStrike" cap="none" normalizeH="0" baseline="0" dirty="0" smtClean="0">
                <a:ln>
                  <a:noFill/>
                </a:ln>
                <a:solidFill>
                  <a:srgbClr val="000000"/>
                </a:solidFill>
                <a:effectLst/>
                <a:ea typeface="HGPSoeiKakugothicUB" pitchFamily="34" charset="-128"/>
                <a:cs typeface="Arial" pitchFamily="34" charset="0"/>
              </a:rPr>
              <a:t>Unlicensed spectrum allocation in 60 GHz [3]. The limitation of the transmission power is described in Table 95 of IEEE802.15.3c</a:t>
            </a:r>
            <a:endParaRPr kumimoji="0" lang="en-GB" altLang="ja-JP"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0653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2</a:t>
            </a:fld>
            <a:endParaRPr kumimoji="1" lang="ja-JP" altLang="en-US" dirty="0"/>
          </a:p>
        </p:txBody>
      </p:sp>
      <p:sp>
        <p:nvSpPr>
          <p:cNvPr id="5" name="タイトル 1"/>
          <p:cNvSpPr>
            <a:spLocks noGrp="1"/>
          </p:cNvSpPr>
          <p:nvPr>
            <p:ph idx="4294967295"/>
          </p:nvPr>
        </p:nvSpPr>
        <p:spPr>
          <a:xfrm>
            <a:off x="0" y="1844675"/>
            <a:ext cx="8382000" cy="1871663"/>
          </a:xfrm>
        </p:spPr>
        <p:txBody>
          <a:bodyPr/>
          <a:lstStyle/>
          <a:p>
            <a:pPr marL="0" indent="0" algn="ctr">
              <a:buNone/>
            </a:pPr>
            <a:r>
              <a:rPr kumimoji="1" lang="en-US" altLang="ja-JP" sz="4000" dirty="0" smtClean="0">
                <a:effectLst>
                  <a:outerShdw blurRad="38100" dist="38100" dir="2700000" algn="tl">
                    <a:srgbClr val="000000">
                      <a:alpha val="43137"/>
                    </a:srgbClr>
                  </a:outerShdw>
                </a:effectLst>
                <a:latin typeface="Calibri" panose="020F0502020204030204" pitchFamily="34" charset="0"/>
                <a:ea typeface="HGPｺﾞｼｯｸM" panose="020B0600000000000000" pitchFamily="50" charset="-128"/>
                <a:cs typeface="メイリオ" panose="020B0604030504040204" pitchFamily="50" charset="-128"/>
              </a:rPr>
              <a:t>Proposal </a:t>
            </a:r>
            <a:r>
              <a:rPr kumimoji="1" lang="en-US" altLang="ja-JP" sz="3600" dirty="0" smtClean="0">
                <a:effectLst>
                  <a:outerShdw blurRad="38100" dist="38100" dir="2700000" algn="tl">
                    <a:srgbClr val="000000">
                      <a:alpha val="43137"/>
                    </a:srgbClr>
                  </a:outerShdw>
                </a:effectLst>
                <a:latin typeface="Calibri" panose="020F0502020204030204" pitchFamily="34" charset="0"/>
                <a:ea typeface="HGPｺﾞｼｯｸM" panose="020B0600000000000000" pitchFamily="50" charset="-128"/>
                <a:cs typeface="メイリオ" panose="020B0604030504040204" pitchFamily="50" charset="-128"/>
              </a:rPr>
              <a:t>to create a new</a:t>
            </a:r>
          </a:p>
          <a:p>
            <a:pPr marL="0" indent="0" algn="ctr">
              <a:buNone/>
            </a:pPr>
            <a:r>
              <a:rPr kumimoji="1" lang="en-US" altLang="ja-JP" sz="3600" dirty="0" smtClean="0">
                <a:effectLst>
                  <a:outerShdw blurRad="38100" dist="38100" dir="2700000" algn="tl">
                    <a:srgbClr val="000000">
                      <a:alpha val="43137"/>
                    </a:srgbClr>
                  </a:outerShdw>
                </a:effectLst>
                <a:latin typeface="Calibri" panose="020F0502020204030204" pitchFamily="34" charset="0"/>
                <a:ea typeface="HGPｺﾞｼｯｸM" panose="020B0600000000000000" pitchFamily="50" charset="-128"/>
                <a:cs typeface="メイリオ" panose="020B0604030504040204" pitchFamily="50" charset="-128"/>
              </a:rPr>
              <a:t>Task Group 15.3e</a:t>
            </a:r>
          </a:p>
          <a:p>
            <a:pPr marL="0" indent="0" algn="ctr">
              <a:buNone/>
            </a:pPr>
            <a:r>
              <a:rPr kumimoji="1" lang="en-US" altLang="ja-JP" sz="3200" dirty="0" smtClean="0">
                <a:latin typeface="Calibri" panose="020F0502020204030204" pitchFamily="34" charset="0"/>
                <a:ea typeface="HGPｺﾞｼｯｸM" panose="020B0600000000000000" pitchFamily="50" charset="-128"/>
                <a:cs typeface="メイリオ" panose="020B0604030504040204" pitchFamily="50" charset="-128"/>
              </a:rPr>
              <a:t> </a:t>
            </a:r>
          </a:p>
          <a:p>
            <a:pPr marL="0" indent="0" algn="ctr">
              <a:buNone/>
            </a:pPr>
            <a:r>
              <a:rPr kumimoji="1" lang="en-US" altLang="ja-JP" sz="2800" dirty="0" smtClean="0">
                <a:solidFill>
                  <a:srgbClr val="002060"/>
                </a:solidFill>
                <a:latin typeface="Calibri" panose="020F0502020204030204" pitchFamily="34" charset="0"/>
                <a:ea typeface="HGPｺﾞｼｯｸM" panose="020B0600000000000000" pitchFamily="50" charset="-128"/>
                <a:cs typeface="メイリオ" panose="020B0604030504040204" pitchFamily="50" charset="-128"/>
              </a:rPr>
              <a:t>WNG session</a:t>
            </a:r>
          </a:p>
          <a:p>
            <a:pPr marL="0" indent="0" algn="ctr">
              <a:buNone/>
            </a:pPr>
            <a:r>
              <a:rPr kumimoji="1" lang="en-US" altLang="ja-JP" sz="2400" dirty="0" smtClean="0">
                <a:solidFill>
                  <a:srgbClr val="002060"/>
                </a:solidFill>
                <a:latin typeface="Calibri" panose="020F0502020204030204" pitchFamily="34" charset="0"/>
                <a:ea typeface="HGPｺﾞｼｯｸM" panose="020B0600000000000000" pitchFamily="50" charset="-128"/>
                <a:cs typeface="メイリオ" panose="020B0604030504040204" pitchFamily="50" charset="-128"/>
              </a:rPr>
              <a:t>IEEE802.15</a:t>
            </a:r>
          </a:p>
          <a:p>
            <a:pPr marL="0" indent="0" algn="ctr">
              <a:buNone/>
            </a:pPr>
            <a:endParaRPr kumimoji="1" lang="en-US" altLang="ja-JP" sz="2800" dirty="0">
              <a:latin typeface="Calibri" panose="020F0502020204030204" pitchFamily="34" charset="0"/>
              <a:ea typeface="メイリオ" panose="020B0604030504040204" pitchFamily="50" charset="-128"/>
              <a:cs typeface="メイリオ" panose="020B0604030504040204" pitchFamily="50" charset="-128"/>
            </a:endParaRPr>
          </a:p>
          <a:p>
            <a:pPr marL="0" indent="0" algn="ctr">
              <a:buNone/>
            </a:pPr>
            <a:r>
              <a:rPr kumimoji="1" lang="en-US" altLang="ja-JP" sz="2400" dirty="0" smtClean="0">
                <a:solidFill>
                  <a:srgbClr val="0070C0"/>
                </a:solidFill>
                <a:latin typeface="Calibri" panose="020F0502020204030204" pitchFamily="34" charset="0"/>
                <a:ea typeface="メイリオ" panose="020B0604030504040204" pitchFamily="50" charset="-128"/>
                <a:cs typeface="メイリオ" panose="020B0604030504040204" pitchFamily="50" charset="-128"/>
              </a:rPr>
              <a:t>November 2014</a:t>
            </a:r>
            <a:endParaRPr kumimoji="1" lang="ja-JP" altLang="en-US" sz="2400" dirty="0">
              <a:solidFill>
                <a:srgbClr val="0070C0"/>
              </a:solidFill>
              <a:latin typeface="Calibri" panose="020F0502020204030204" pitchFamily="34"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157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20</a:t>
            </a:fld>
            <a:endParaRPr kumimoji="1" lang="ja-JP" altLang="en-US" dirty="0"/>
          </a:p>
        </p:txBody>
      </p:sp>
      <p:sp>
        <p:nvSpPr>
          <p:cNvPr id="2" name="タイトル 1"/>
          <p:cNvSpPr>
            <a:spLocks noGrp="1"/>
          </p:cNvSpPr>
          <p:nvPr>
            <p:ph type="title" idx="4294967295"/>
          </p:nvPr>
        </p:nvSpPr>
        <p:spPr>
          <a:xfrm>
            <a:off x="251520" y="0"/>
            <a:ext cx="8132068" cy="620713"/>
          </a:xfrm>
        </p:spPr>
        <p:txBody>
          <a:bodyPr/>
          <a:lstStyle/>
          <a:p>
            <a:pPr algn="l"/>
            <a:r>
              <a:rPr lang="en-US" altLang="ja-JP" sz="3200" b="1" dirty="0" smtClean="0">
                <a:latin typeface="Calibri" panose="020F0502020204030204" pitchFamily="34" charset="0"/>
              </a:rPr>
              <a:t>Toll gate example</a:t>
            </a:r>
            <a:endParaRPr kumimoji="1" lang="ja-JP" altLang="en-US" sz="3200" b="1" dirty="0">
              <a:latin typeface="Calibri" panose="020F0502020204030204" pitchFamily="34" charset="0"/>
            </a:endParaRPr>
          </a:p>
        </p:txBody>
      </p:sp>
      <p:sp>
        <p:nvSpPr>
          <p:cNvPr id="3" name="コンテンツ プレースホルダー 2"/>
          <p:cNvSpPr>
            <a:spLocks noGrp="1"/>
          </p:cNvSpPr>
          <p:nvPr>
            <p:ph idx="4294967295"/>
          </p:nvPr>
        </p:nvSpPr>
        <p:spPr>
          <a:xfrm>
            <a:off x="539552" y="836712"/>
            <a:ext cx="8366125" cy="5472608"/>
          </a:xfrm>
        </p:spPr>
        <p:txBody>
          <a:bodyPr/>
          <a:lstStyle/>
          <a:p>
            <a:r>
              <a:rPr kumimoji="1" lang="en-US" altLang="ja-JP" sz="2800" dirty="0" smtClean="0">
                <a:latin typeface="Calibri" panose="020F0502020204030204" pitchFamily="34" charset="0"/>
              </a:rPr>
              <a:t>Typical Japanese 2 </a:t>
            </a:r>
            <a:r>
              <a:rPr kumimoji="1" lang="en-US" altLang="ja-JP" sz="2800" dirty="0" err="1" smtClean="0">
                <a:latin typeface="Calibri" panose="020F0502020204030204" pitchFamily="34" charset="0"/>
              </a:rPr>
              <a:t>hr</a:t>
            </a:r>
            <a:r>
              <a:rPr kumimoji="1" lang="en-US" altLang="ja-JP" sz="2800" dirty="0" smtClean="0">
                <a:latin typeface="Calibri" panose="020F0502020204030204" pitchFamily="34" charset="0"/>
              </a:rPr>
              <a:t> program</a:t>
            </a:r>
          </a:p>
          <a:p>
            <a:pPr lvl="1"/>
            <a:r>
              <a:rPr lang="en-US" altLang="ja-JP" sz="2000" dirty="0" smtClean="0">
                <a:latin typeface="Calibri" panose="020F0502020204030204" pitchFamily="34" charset="0"/>
              </a:rPr>
              <a:t>114 min of content</a:t>
            </a:r>
          </a:p>
          <a:p>
            <a:pPr lvl="1"/>
            <a:r>
              <a:rPr kumimoji="1" lang="en-US" altLang="ja-JP" sz="2000" dirty="0" smtClean="0">
                <a:latin typeface="Calibri" panose="020F0502020204030204" pitchFamily="34" charset="0"/>
              </a:rPr>
              <a:t>856 MB in H.265 4K</a:t>
            </a:r>
          </a:p>
          <a:p>
            <a:pPr lvl="1"/>
            <a:endParaRPr lang="en-US" altLang="ja-JP" sz="2000" dirty="0">
              <a:latin typeface="Calibri" panose="020F0502020204030204" pitchFamily="34" charset="0"/>
            </a:endParaRPr>
          </a:p>
          <a:p>
            <a:r>
              <a:rPr lang="en-US" altLang="ja-JP" sz="2400" dirty="0">
                <a:latin typeface="Calibri" panose="020F0502020204030204" pitchFamily="34" charset="0"/>
              </a:rPr>
              <a:t>Throughput = 28 </a:t>
            </a:r>
            <a:r>
              <a:rPr lang="en-US" altLang="ja-JP" sz="2400" dirty="0" err="1">
                <a:latin typeface="Calibri" panose="020F0502020204030204" pitchFamily="34" charset="0"/>
              </a:rPr>
              <a:t>Gbps</a:t>
            </a:r>
            <a:endParaRPr lang="en-US" altLang="ja-JP" sz="2400" dirty="0">
              <a:latin typeface="Calibri" panose="020F0502020204030204" pitchFamily="34" charset="0"/>
            </a:endParaRPr>
          </a:p>
          <a:p>
            <a:endParaRPr lang="en-US" altLang="ja-JP" sz="2400" dirty="0">
              <a:latin typeface="Calibri" panose="020F0502020204030204" pitchFamily="34" charset="0"/>
            </a:endParaRPr>
          </a:p>
          <a:p>
            <a:r>
              <a:rPr lang="en-US" altLang="ja-JP" sz="2400" dirty="0" smtClean="0">
                <a:latin typeface="Calibri" panose="020F0502020204030204" pitchFamily="34" charset="0"/>
              </a:rPr>
              <a:t>Total touch time = 250 </a:t>
            </a:r>
            <a:r>
              <a:rPr lang="en-US" altLang="ja-JP" sz="2400" dirty="0" err="1" smtClean="0">
                <a:latin typeface="Calibri" panose="020F0502020204030204" pitchFamily="34" charset="0"/>
              </a:rPr>
              <a:t>msec</a:t>
            </a:r>
            <a:endParaRPr lang="en-US" altLang="ja-JP" sz="2400" dirty="0" smtClean="0">
              <a:latin typeface="Calibri" panose="020F0502020204030204" pitchFamily="34" charset="0"/>
            </a:endParaRPr>
          </a:p>
          <a:p>
            <a:pPr lvl="1"/>
            <a:r>
              <a:rPr lang="en-US" altLang="ja-JP" sz="2000" dirty="0" smtClean="0">
                <a:latin typeface="Calibri" panose="020F0502020204030204" pitchFamily="34" charset="0"/>
              </a:rPr>
              <a:t>3 </a:t>
            </a:r>
            <a:r>
              <a:rPr lang="en-US" altLang="ja-JP" sz="2000" dirty="0" err="1" smtClean="0">
                <a:latin typeface="Calibri" panose="020F0502020204030204" pitchFamily="34" charset="0"/>
              </a:rPr>
              <a:t>msec</a:t>
            </a:r>
            <a:r>
              <a:rPr lang="en-US" altLang="ja-JP" sz="2000" dirty="0" smtClean="0">
                <a:latin typeface="Calibri" panose="020F0502020204030204" pitchFamily="34" charset="0"/>
              </a:rPr>
              <a:t> link setup</a:t>
            </a:r>
          </a:p>
          <a:p>
            <a:pPr lvl="1"/>
            <a:r>
              <a:rPr kumimoji="1" lang="en-US" altLang="ja-JP" sz="2000" dirty="0" smtClean="0">
                <a:latin typeface="Calibri" panose="020F0502020204030204" pitchFamily="34" charset="0"/>
              </a:rPr>
              <a:t>247 </a:t>
            </a:r>
            <a:r>
              <a:rPr kumimoji="1" lang="en-US" altLang="ja-JP" sz="2000" dirty="0" err="1" smtClean="0">
                <a:latin typeface="Calibri" panose="020F0502020204030204" pitchFamily="34" charset="0"/>
              </a:rPr>
              <a:t>msec</a:t>
            </a:r>
            <a:r>
              <a:rPr kumimoji="1" lang="en-US" altLang="ja-JP" sz="2000" dirty="0" smtClean="0">
                <a:latin typeface="Calibri" panose="020F0502020204030204" pitchFamily="34" charset="0"/>
              </a:rPr>
              <a:t> file transfer time</a:t>
            </a:r>
            <a:endParaRPr kumimoji="1" lang="en-US" altLang="ja-JP" sz="2000" dirty="0">
              <a:latin typeface="Calibri" panose="020F0502020204030204" pitchFamily="34" charset="0"/>
            </a:endParaRPr>
          </a:p>
          <a:p>
            <a:endParaRPr kumimoji="1" lang="en-US" altLang="ja-JP" sz="2400" dirty="0">
              <a:latin typeface="Calibri" panose="020F0502020204030204" pitchFamily="34" charset="0"/>
            </a:endParaRPr>
          </a:p>
        </p:txBody>
      </p:sp>
    </p:spTree>
    <p:extLst>
      <p:ext uri="{BB962C8B-B14F-4D97-AF65-F5344CB8AC3E}">
        <p14:creationId xmlns:p14="http://schemas.microsoft.com/office/powerpoint/2010/main" val="321187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21</a:t>
            </a:fld>
            <a:endParaRPr kumimoji="1" lang="ja-JP" altLang="en-US" dirty="0"/>
          </a:p>
        </p:txBody>
      </p:sp>
      <p:sp>
        <p:nvSpPr>
          <p:cNvPr id="7" name="Text Box 85"/>
          <p:cNvSpPr txBox="1">
            <a:spLocks noChangeArrowheads="1"/>
          </p:cNvSpPr>
          <p:nvPr/>
        </p:nvSpPr>
        <p:spPr bwMode="auto">
          <a:xfrm>
            <a:off x="1043608" y="764704"/>
            <a:ext cx="66967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pPr algn="ctr"/>
            <a:r>
              <a:rPr lang="en-US" altLang="ja-JP" sz="4000" dirty="0" smtClean="0"/>
              <a:t>How long will people wait</a:t>
            </a:r>
            <a:r>
              <a:rPr lang="en-US" altLang="ja-JP" sz="3200" dirty="0" smtClean="0"/>
              <a:t>? </a:t>
            </a:r>
          </a:p>
          <a:p>
            <a:pPr algn="ctr"/>
            <a:r>
              <a:rPr lang="en-US" altLang="ja-JP" sz="2800" dirty="0" smtClean="0"/>
              <a:t>(% of subjects that tolerate wait time)</a:t>
            </a:r>
            <a:endParaRPr lang="en-US" altLang="ja-JP" sz="2800" dirty="0"/>
          </a:p>
        </p:txBody>
      </p:sp>
      <p:graphicFrame>
        <p:nvGraphicFramePr>
          <p:cNvPr id="8" name="Table 7"/>
          <p:cNvGraphicFramePr>
            <a:graphicFrameLocks noGrp="1"/>
          </p:cNvGraphicFramePr>
          <p:nvPr>
            <p:extLst>
              <p:ext uri="{D42A27DB-BD31-4B8C-83A1-F6EECF244321}">
                <p14:modId xmlns:p14="http://schemas.microsoft.com/office/powerpoint/2010/main" val="4091034116"/>
              </p:ext>
            </p:extLst>
          </p:nvPr>
        </p:nvGraphicFramePr>
        <p:xfrm>
          <a:off x="971602" y="1988841"/>
          <a:ext cx="7488831" cy="3096343"/>
        </p:xfrm>
        <a:graphic>
          <a:graphicData uri="http://schemas.openxmlformats.org/drawingml/2006/table">
            <a:tbl>
              <a:tblPr firstRow="1" firstCol="1">
                <a:tableStyleId>{9D7B26C5-4107-4FEC-AEDC-1716B250A1EF}</a:tableStyleId>
              </a:tblPr>
              <a:tblGrid>
                <a:gridCol w="1069833"/>
                <a:gridCol w="1069833"/>
                <a:gridCol w="1069833"/>
                <a:gridCol w="1069833"/>
                <a:gridCol w="1069833"/>
                <a:gridCol w="1069833"/>
                <a:gridCol w="1069833"/>
              </a:tblGrid>
              <a:tr h="854491">
                <a:tc>
                  <a:txBody>
                    <a:bodyPr/>
                    <a:lstStyle/>
                    <a:p>
                      <a:pPr algn="l" fontAlgn="b"/>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err="1">
                          <a:effectLst/>
                        </a:rPr>
                        <a:t>Avg</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Men</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Women</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Age</a:t>
                      </a:r>
                      <a:br>
                        <a:rPr lang="en-US" sz="2000" u="none" strike="noStrike" dirty="0" smtClean="0">
                          <a:effectLst/>
                        </a:rPr>
                      </a:br>
                      <a:r>
                        <a:rPr lang="en-US" sz="2000" u="none" strike="noStrike" dirty="0" smtClean="0">
                          <a:effectLst/>
                        </a:rPr>
                        <a:t>20's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Age</a:t>
                      </a:r>
                      <a:br>
                        <a:rPr lang="en-US" sz="2000" u="none" strike="noStrike" dirty="0" smtClean="0">
                          <a:effectLst/>
                        </a:rPr>
                      </a:br>
                      <a:r>
                        <a:rPr lang="en-US" sz="2000" u="none" strike="noStrike" dirty="0" smtClean="0">
                          <a:effectLst/>
                        </a:rPr>
                        <a:t>30's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Age</a:t>
                      </a:r>
                      <a:br>
                        <a:rPr lang="en-US" sz="2000" u="none" strike="noStrike" dirty="0" smtClean="0">
                          <a:effectLst/>
                        </a:rPr>
                      </a:br>
                      <a:r>
                        <a:rPr lang="en-US" sz="2000" u="none" strike="noStrike" dirty="0" smtClean="0">
                          <a:effectLst/>
                        </a:rPr>
                        <a:t>40's</a:t>
                      </a:r>
                      <a:endParaRPr lang="en-US" sz="2000" b="0" i="0" u="none" strike="noStrike" dirty="0">
                        <a:solidFill>
                          <a:srgbClr val="000000"/>
                        </a:solidFill>
                        <a:effectLst/>
                        <a:latin typeface="Calibri"/>
                      </a:endParaRPr>
                    </a:p>
                  </a:txBody>
                  <a:tcPr marL="9525" marR="9525" marT="9525" marB="0" anchor="b"/>
                </a:tc>
              </a:tr>
              <a:tr h="747284">
                <a:tc>
                  <a:txBody>
                    <a:bodyPr/>
                    <a:lstStyle/>
                    <a:p>
                      <a:pPr algn="l" fontAlgn="b"/>
                      <a:r>
                        <a:rPr lang="en-US" sz="2000" u="none" strike="noStrike">
                          <a:effectLst/>
                        </a:rPr>
                        <a:t>3 sec</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800" b="0" i="0" u="none" strike="noStrike">
                          <a:solidFill>
                            <a:srgbClr val="000000"/>
                          </a:solidFill>
                          <a:effectLst/>
                          <a:latin typeface="Calibri"/>
                        </a:rPr>
                        <a:t>83</a:t>
                      </a:r>
                    </a:p>
                  </a:txBody>
                  <a:tcPr marL="9525" marR="9525" marT="9525" marB="0" anchor="b"/>
                </a:tc>
                <a:tc>
                  <a:txBody>
                    <a:bodyPr/>
                    <a:lstStyle/>
                    <a:p>
                      <a:pPr algn="r" fontAlgn="b"/>
                      <a:r>
                        <a:rPr lang="en-US" sz="2800" b="0" i="0" u="none" strike="noStrike">
                          <a:solidFill>
                            <a:srgbClr val="000000"/>
                          </a:solidFill>
                          <a:effectLst/>
                          <a:latin typeface="Calibri"/>
                        </a:rPr>
                        <a:t>79</a:t>
                      </a:r>
                    </a:p>
                  </a:txBody>
                  <a:tcPr marL="9525" marR="9525" marT="9525" marB="0" anchor="b"/>
                </a:tc>
                <a:tc>
                  <a:txBody>
                    <a:bodyPr/>
                    <a:lstStyle/>
                    <a:p>
                      <a:pPr algn="r" fontAlgn="b"/>
                      <a:r>
                        <a:rPr lang="en-US" sz="2800" b="0" i="0" u="none" strike="noStrike">
                          <a:solidFill>
                            <a:srgbClr val="000000"/>
                          </a:solidFill>
                          <a:effectLst/>
                          <a:latin typeface="Calibri"/>
                        </a:rPr>
                        <a:t>88</a:t>
                      </a:r>
                    </a:p>
                  </a:txBody>
                  <a:tcPr marL="9525" marR="9525" marT="9525" marB="0" anchor="b"/>
                </a:tc>
                <a:tc>
                  <a:txBody>
                    <a:bodyPr/>
                    <a:lstStyle/>
                    <a:p>
                      <a:pPr algn="r" fontAlgn="b"/>
                      <a:r>
                        <a:rPr lang="en-US" sz="2800" b="0" i="0" u="none" strike="noStrike">
                          <a:solidFill>
                            <a:srgbClr val="000000"/>
                          </a:solidFill>
                          <a:effectLst/>
                          <a:latin typeface="Calibri"/>
                        </a:rPr>
                        <a:t>77</a:t>
                      </a:r>
                    </a:p>
                  </a:txBody>
                  <a:tcPr marL="9525" marR="9525" marT="9525" marB="0" anchor="b"/>
                </a:tc>
                <a:tc>
                  <a:txBody>
                    <a:bodyPr/>
                    <a:lstStyle/>
                    <a:p>
                      <a:pPr algn="r" fontAlgn="b"/>
                      <a:r>
                        <a:rPr lang="en-US" sz="2800" b="0" i="0" u="none" strike="noStrike">
                          <a:solidFill>
                            <a:srgbClr val="000000"/>
                          </a:solidFill>
                          <a:effectLst/>
                          <a:latin typeface="Calibri"/>
                        </a:rPr>
                        <a:t>86</a:t>
                      </a:r>
                    </a:p>
                  </a:txBody>
                  <a:tcPr marL="9525" marR="9525" marT="9525" marB="0" anchor="b"/>
                </a:tc>
                <a:tc>
                  <a:txBody>
                    <a:bodyPr/>
                    <a:lstStyle/>
                    <a:p>
                      <a:pPr algn="r" fontAlgn="b"/>
                      <a:r>
                        <a:rPr lang="en-US" sz="2800" b="0" i="0" u="none" strike="noStrike">
                          <a:solidFill>
                            <a:srgbClr val="000000"/>
                          </a:solidFill>
                          <a:effectLst/>
                          <a:latin typeface="Calibri"/>
                        </a:rPr>
                        <a:t>85</a:t>
                      </a:r>
                    </a:p>
                  </a:txBody>
                  <a:tcPr marL="9525" marR="9525" marT="9525" marB="0" anchor="b"/>
                </a:tc>
              </a:tr>
              <a:tr h="747284">
                <a:tc>
                  <a:txBody>
                    <a:bodyPr/>
                    <a:lstStyle/>
                    <a:p>
                      <a:pPr algn="l" fontAlgn="b"/>
                      <a:r>
                        <a:rPr lang="en-US" sz="2000" u="none" strike="noStrike">
                          <a:effectLst/>
                        </a:rPr>
                        <a:t>5 sec</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800" b="0" i="0" u="none" strike="noStrike">
                          <a:solidFill>
                            <a:srgbClr val="000000"/>
                          </a:solidFill>
                          <a:effectLst/>
                          <a:latin typeface="Calibri"/>
                        </a:rPr>
                        <a:t>59</a:t>
                      </a:r>
                    </a:p>
                  </a:txBody>
                  <a:tcPr marL="9525" marR="9525" marT="9525" marB="0" anchor="b"/>
                </a:tc>
                <a:tc>
                  <a:txBody>
                    <a:bodyPr/>
                    <a:lstStyle/>
                    <a:p>
                      <a:pPr algn="r" fontAlgn="b"/>
                      <a:r>
                        <a:rPr lang="en-US" sz="2800" b="0" i="0" u="none" strike="noStrike">
                          <a:solidFill>
                            <a:srgbClr val="000000"/>
                          </a:solidFill>
                          <a:effectLst/>
                          <a:latin typeface="Calibri"/>
                        </a:rPr>
                        <a:t>53</a:t>
                      </a:r>
                    </a:p>
                  </a:txBody>
                  <a:tcPr marL="9525" marR="9525" marT="9525" marB="0" anchor="b"/>
                </a:tc>
                <a:tc>
                  <a:txBody>
                    <a:bodyPr/>
                    <a:lstStyle/>
                    <a:p>
                      <a:pPr algn="r" fontAlgn="b"/>
                      <a:r>
                        <a:rPr lang="en-US" sz="2800" b="0" i="0" u="none" strike="noStrike">
                          <a:solidFill>
                            <a:srgbClr val="000000"/>
                          </a:solidFill>
                          <a:effectLst/>
                          <a:latin typeface="Calibri"/>
                        </a:rPr>
                        <a:t>66</a:t>
                      </a:r>
                    </a:p>
                  </a:txBody>
                  <a:tcPr marL="9525" marR="9525" marT="9525" marB="0" anchor="b"/>
                </a:tc>
                <a:tc>
                  <a:txBody>
                    <a:bodyPr/>
                    <a:lstStyle/>
                    <a:p>
                      <a:pPr algn="r" fontAlgn="b"/>
                      <a:r>
                        <a:rPr lang="en-US" sz="2800" b="0" i="0" u="none" strike="noStrike">
                          <a:solidFill>
                            <a:srgbClr val="000000"/>
                          </a:solidFill>
                          <a:effectLst/>
                          <a:latin typeface="Calibri"/>
                        </a:rPr>
                        <a:t>58</a:t>
                      </a:r>
                    </a:p>
                  </a:txBody>
                  <a:tcPr marL="9525" marR="9525" marT="9525" marB="0" anchor="b"/>
                </a:tc>
                <a:tc>
                  <a:txBody>
                    <a:bodyPr/>
                    <a:lstStyle/>
                    <a:p>
                      <a:pPr algn="r" fontAlgn="b"/>
                      <a:r>
                        <a:rPr lang="en-US" sz="2800" b="0" i="0" u="none" strike="noStrike">
                          <a:solidFill>
                            <a:srgbClr val="000000"/>
                          </a:solidFill>
                          <a:effectLst/>
                          <a:latin typeface="Calibri"/>
                        </a:rPr>
                        <a:t>62</a:t>
                      </a:r>
                    </a:p>
                  </a:txBody>
                  <a:tcPr marL="9525" marR="9525" marT="9525" marB="0" anchor="b"/>
                </a:tc>
                <a:tc>
                  <a:txBody>
                    <a:bodyPr/>
                    <a:lstStyle/>
                    <a:p>
                      <a:pPr algn="r" fontAlgn="b"/>
                      <a:r>
                        <a:rPr lang="en-US" sz="2800" b="0" i="0" u="none" strike="noStrike">
                          <a:solidFill>
                            <a:srgbClr val="000000"/>
                          </a:solidFill>
                          <a:effectLst/>
                          <a:latin typeface="Calibri"/>
                        </a:rPr>
                        <a:t>55</a:t>
                      </a:r>
                    </a:p>
                  </a:txBody>
                  <a:tcPr marL="9525" marR="9525" marT="9525" marB="0" anchor="b"/>
                </a:tc>
              </a:tr>
              <a:tr h="747284">
                <a:tc>
                  <a:txBody>
                    <a:bodyPr/>
                    <a:lstStyle/>
                    <a:p>
                      <a:pPr algn="l" fontAlgn="b"/>
                      <a:r>
                        <a:rPr lang="en-US" sz="2000" u="none" strike="noStrike">
                          <a:effectLst/>
                        </a:rPr>
                        <a:t>8 sec</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800" b="0" i="0" u="none" strike="noStrike">
                          <a:solidFill>
                            <a:srgbClr val="000000"/>
                          </a:solidFill>
                          <a:effectLst/>
                          <a:latin typeface="Calibri"/>
                        </a:rPr>
                        <a:t>51</a:t>
                      </a:r>
                    </a:p>
                  </a:txBody>
                  <a:tcPr marL="9525" marR="9525" marT="9525" marB="0" anchor="b"/>
                </a:tc>
                <a:tc>
                  <a:txBody>
                    <a:bodyPr/>
                    <a:lstStyle/>
                    <a:p>
                      <a:pPr algn="r" fontAlgn="b"/>
                      <a:r>
                        <a:rPr lang="en-US" sz="2800" b="0" i="0" u="none" strike="noStrike">
                          <a:solidFill>
                            <a:srgbClr val="000000"/>
                          </a:solidFill>
                          <a:effectLst/>
                          <a:latin typeface="Calibri"/>
                        </a:rPr>
                        <a:t>48</a:t>
                      </a:r>
                    </a:p>
                  </a:txBody>
                  <a:tcPr marL="9525" marR="9525" marT="9525" marB="0" anchor="b"/>
                </a:tc>
                <a:tc>
                  <a:txBody>
                    <a:bodyPr/>
                    <a:lstStyle/>
                    <a:p>
                      <a:pPr algn="r" fontAlgn="b"/>
                      <a:r>
                        <a:rPr lang="en-US" sz="2800" b="0" i="0" u="none" strike="noStrike">
                          <a:solidFill>
                            <a:srgbClr val="000000"/>
                          </a:solidFill>
                          <a:effectLst/>
                          <a:latin typeface="Calibri"/>
                        </a:rPr>
                        <a:t>55</a:t>
                      </a:r>
                    </a:p>
                  </a:txBody>
                  <a:tcPr marL="9525" marR="9525" marT="9525" marB="0" anchor="b"/>
                </a:tc>
                <a:tc>
                  <a:txBody>
                    <a:bodyPr/>
                    <a:lstStyle/>
                    <a:p>
                      <a:pPr algn="r" fontAlgn="b"/>
                      <a:r>
                        <a:rPr lang="en-US" sz="2800" b="0" i="0" u="none" strike="noStrike">
                          <a:solidFill>
                            <a:srgbClr val="000000"/>
                          </a:solidFill>
                          <a:effectLst/>
                          <a:latin typeface="Calibri"/>
                        </a:rPr>
                        <a:t>51</a:t>
                      </a:r>
                    </a:p>
                  </a:txBody>
                  <a:tcPr marL="9525" marR="9525" marT="9525" marB="0" anchor="b"/>
                </a:tc>
                <a:tc>
                  <a:txBody>
                    <a:bodyPr/>
                    <a:lstStyle/>
                    <a:p>
                      <a:pPr algn="r" fontAlgn="b"/>
                      <a:r>
                        <a:rPr lang="en-US" sz="2800" b="0" i="0" u="none" strike="noStrike">
                          <a:solidFill>
                            <a:srgbClr val="000000"/>
                          </a:solidFill>
                          <a:effectLst/>
                          <a:latin typeface="Calibri"/>
                        </a:rPr>
                        <a:t>54</a:t>
                      </a:r>
                    </a:p>
                  </a:txBody>
                  <a:tcPr marL="9525" marR="9525" marT="9525" marB="0" anchor="b"/>
                </a:tc>
                <a:tc>
                  <a:txBody>
                    <a:bodyPr/>
                    <a:lstStyle/>
                    <a:p>
                      <a:pPr algn="r" fontAlgn="b"/>
                      <a:r>
                        <a:rPr lang="en-US" sz="2800" b="0" i="0" u="none" strike="noStrike" dirty="0">
                          <a:solidFill>
                            <a:srgbClr val="000000"/>
                          </a:solidFill>
                          <a:effectLst/>
                          <a:latin typeface="Calibri"/>
                        </a:rPr>
                        <a:t>47</a:t>
                      </a:r>
                    </a:p>
                  </a:txBody>
                  <a:tcPr marL="9525" marR="9525" marT="9525" marB="0" anchor="b"/>
                </a:tc>
              </a:tr>
            </a:tbl>
          </a:graphicData>
        </a:graphic>
      </p:graphicFrame>
      <p:sp>
        <p:nvSpPr>
          <p:cNvPr id="9" name="正方形/長方形 5"/>
          <p:cNvSpPr>
            <a:spLocks noChangeArrowheads="1"/>
          </p:cNvSpPr>
          <p:nvPr/>
        </p:nvSpPr>
        <p:spPr bwMode="auto">
          <a:xfrm>
            <a:off x="539552" y="528444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ja-JP" sz="1400" dirty="0">
                <a:solidFill>
                  <a:schemeClr val="tx2"/>
                </a:solidFill>
                <a:ea typeface="HGP創英角ｺﾞｼｯｸUB" pitchFamily="50" charset="-128"/>
                <a:cs typeface="Times New Roman" pitchFamily="18" charset="0"/>
              </a:rPr>
              <a:t>http://www.citizen.co.jp/research/index.html</a:t>
            </a:r>
            <a:endParaRPr lang="ja-JP" altLang="en-US" sz="1400" dirty="0">
              <a:solidFill>
                <a:schemeClr val="tx2"/>
              </a:solidFill>
              <a:ea typeface="HGP創英角ｺﾞｼｯｸUB" pitchFamily="50" charset="-128"/>
              <a:cs typeface="Times New Roman" pitchFamily="18" charset="0"/>
            </a:endParaRPr>
          </a:p>
        </p:txBody>
      </p:sp>
    </p:spTree>
    <p:extLst>
      <p:ext uri="{BB962C8B-B14F-4D97-AF65-F5344CB8AC3E}">
        <p14:creationId xmlns:p14="http://schemas.microsoft.com/office/powerpoint/2010/main" val="518282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265168" y="1657192"/>
            <a:ext cx="8555304" cy="2131848"/>
          </a:xfrm>
          <a:prstGeom prst="roundRect">
            <a:avLst>
              <a:gd name="adj" fmla="val 10166"/>
            </a:avLst>
          </a:prstGeom>
          <a:solidFill>
            <a:srgbClr val="FFFF99"/>
          </a:solidFill>
          <a:ln>
            <a:no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Slide Number Placeholder 3"/>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3</a:t>
            </a:fld>
            <a:endParaRPr kumimoji="1" lang="ja-JP" altLang="en-US" dirty="0"/>
          </a:p>
        </p:txBody>
      </p:sp>
      <p:sp>
        <p:nvSpPr>
          <p:cNvPr id="2" name="タイトル 1"/>
          <p:cNvSpPr>
            <a:spLocks noGrp="1"/>
          </p:cNvSpPr>
          <p:nvPr>
            <p:ph type="title" idx="4294967295"/>
          </p:nvPr>
        </p:nvSpPr>
        <p:spPr>
          <a:xfrm>
            <a:off x="379413" y="620688"/>
            <a:ext cx="8764587" cy="620713"/>
          </a:xfrm>
        </p:spPr>
        <p:txBody>
          <a:bodyPr/>
          <a:lstStyle/>
          <a:p>
            <a:r>
              <a:rPr kumimoji="1" lang="en-US" altLang="ja-JP" b="1" dirty="0" smtClean="0">
                <a:latin typeface="Calibri" panose="020F0502020204030204" pitchFamily="34" charset="0"/>
                <a:ea typeface="メイリオ" panose="020B0604030504040204" pitchFamily="50" charset="-128"/>
                <a:cs typeface="メイリオ" panose="020B0604030504040204" pitchFamily="50" charset="-128"/>
              </a:rPr>
              <a:t>Why we need an enhanced MAC</a:t>
            </a:r>
            <a:endParaRPr kumimoji="1" lang="ja-JP" altLang="en-US" b="1"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idx="4294967295"/>
          </p:nvPr>
        </p:nvSpPr>
        <p:spPr>
          <a:xfrm>
            <a:off x="739775" y="885825"/>
            <a:ext cx="8404225" cy="2903538"/>
          </a:xfrm>
        </p:spPr>
        <p:txBody>
          <a:bodyPr/>
          <a:lstStyle/>
          <a:p>
            <a:pPr marL="0" indent="0">
              <a:buNone/>
            </a:pPr>
            <a:endParaRPr kumimoji="1" lang="en-US" altLang="ja-JP" b="0" dirty="0">
              <a:latin typeface="Calibri" panose="020F0502020204030204" pitchFamily="34" charset="0"/>
              <a:ea typeface="メイリオ" panose="020B0604030504040204" pitchFamily="50" charset="-128"/>
              <a:cs typeface="メイリオ" panose="020B0604030504040204" pitchFamily="50" charset="-128"/>
            </a:endParaRPr>
          </a:p>
          <a:p>
            <a:pPr>
              <a:buSzPct val="99000"/>
              <a:buFont typeface="Wingdings" panose="05000000000000000000" pitchFamily="2" charset="2"/>
              <a:buChar char="u"/>
            </a:pPr>
            <a:r>
              <a:rPr kumimoji="1" lang="en-US" altLang="ja-JP" sz="1800" b="0" dirty="0" smtClean="0">
                <a:latin typeface="Calibri" panose="020F0502020204030204" pitchFamily="34" charset="0"/>
                <a:ea typeface="メイリオ" panose="020B0604030504040204" pitchFamily="50" charset="-128"/>
                <a:cs typeface="メイリオ" panose="020B0604030504040204" pitchFamily="50" charset="-128"/>
              </a:rPr>
              <a:t> </a:t>
            </a: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Usage focus: kiosk downloading and toll gate use cases</a:t>
            </a:r>
          </a:p>
          <a:p>
            <a:pPr>
              <a:buFont typeface="Wingdings" panose="05000000000000000000" pitchFamily="2" charset="2"/>
              <a:buChar char="u"/>
            </a:pPr>
            <a:r>
              <a:rPr kumimoji="1" lang="en-US" altLang="ja-JP" sz="1800" b="0" dirty="0" smtClean="0">
                <a:latin typeface="Calibri" panose="020F0502020204030204" pitchFamily="34" charset="0"/>
                <a:ea typeface="メイリオ" panose="020B0604030504040204" pitchFamily="50" charset="-128"/>
                <a:cs typeface="メイリオ" panose="020B0604030504040204" pitchFamily="50" charset="-128"/>
              </a:rPr>
              <a:t> </a:t>
            </a: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Objectives of MAC enhancements:</a:t>
            </a:r>
            <a:endParaRPr kumimoji="1" lang="en-US" altLang="ja-JP" sz="2400" dirty="0" smtClean="0">
              <a:latin typeface="Calibri" panose="020F0502020204030204" pitchFamily="34" charset="0"/>
              <a:ea typeface="メイリオ" panose="020B0604030504040204" pitchFamily="50" charset="-128"/>
              <a:cs typeface="メイリオ" panose="020B0604030504040204" pitchFamily="50" charset="-128"/>
            </a:endParaRPr>
          </a:p>
          <a:p>
            <a:pPr lvl="1"/>
            <a:r>
              <a:rPr kumimoji="1" lang="en-US" altLang="ja-JP" sz="2400" dirty="0" smtClean="0">
                <a:latin typeface="Calibri" panose="020F0502020204030204" pitchFamily="34" charset="0"/>
                <a:ea typeface="メイリオ" panose="020B0604030504040204" pitchFamily="50" charset="-128"/>
                <a:cs typeface="メイリオ" panose="020B0604030504040204" pitchFamily="50" charset="-128"/>
              </a:rPr>
              <a:t>Maximum throughput </a:t>
            </a:r>
          </a:p>
          <a:p>
            <a:pPr lvl="1"/>
            <a:r>
              <a:rPr kumimoji="1" lang="en-US" altLang="ja-JP" sz="2400" dirty="0" smtClean="0">
                <a:latin typeface="Calibri" panose="020F0502020204030204" pitchFamily="34" charset="0"/>
                <a:ea typeface="メイリオ" panose="020B0604030504040204" pitchFamily="50" charset="-128"/>
                <a:cs typeface="メイリオ" panose="020B0604030504040204" pitchFamily="50" charset="-128"/>
              </a:rPr>
              <a:t>Quick link setup </a:t>
            </a:r>
            <a:endParaRPr kumimoji="1" lang="en-US" altLang="ja-JP" sz="2400" dirty="0">
              <a:latin typeface="Calibri" panose="020F0502020204030204" pitchFamily="34" charset="0"/>
              <a:ea typeface="メイリオ" panose="020B0604030504040204" pitchFamily="50" charset="-128"/>
              <a:cs typeface="メイリオ" panose="020B0604030504040204" pitchFamily="50" charset="-128"/>
            </a:endParaRPr>
          </a:p>
          <a:p>
            <a:pPr lvl="1"/>
            <a:r>
              <a:rPr kumimoji="1" lang="en-US" altLang="ja-JP" sz="2400" dirty="0" smtClean="0">
                <a:latin typeface="Calibri" panose="020F0502020204030204" pitchFamily="34" charset="0"/>
                <a:ea typeface="メイリオ" panose="020B0604030504040204" pitchFamily="50" charset="-128"/>
                <a:cs typeface="メイリオ" panose="020B0604030504040204" pitchFamily="50" charset="-128"/>
              </a:rPr>
              <a:t>Quick link release</a:t>
            </a:r>
          </a:p>
        </p:txBody>
      </p:sp>
      <p:sp>
        <p:nvSpPr>
          <p:cNvPr id="5" name="テキスト ボックス 4"/>
          <p:cNvSpPr txBox="1"/>
          <p:nvPr/>
        </p:nvSpPr>
        <p:spPr>
          <a:xfrm>
            <a:off x="4139952" y="2909747"/>
            <a:ext cx="4571008" cy="646331"/>
          </a:xfrm>
          <a:prstGeom prst="rect">
            <a:avLst/>
          </a:prstGeom>
          <a:noFill/>
        </p:spPr>
        <p:txBody>
          <a:bodyPr wrap="square" rtlCol="0">
            <a:spAutoFit/>
          </a:bodyPr>
          <a:lstStyle/>
          <a:p>
            <a:pPr algn="l"/>
            <a:r>
              <a:rPr kumimoji="1" lang="en-US" altLang="ja-JP" sz="1800" b="1" i="1" dirty="0" smtClean="0">
                <a:solidFill>
                  <a:srgbClr val="FF0000"/>
                </a:solidFill>
                <a:sym typeface="Wingdings" panose="05000000000000000000" pitchFamily="2" charset="2"/>
              </a:rPr>
              <a:t>Touch motion indicates user’s intention</a:t>
            </a:r>
          </a:p>
          <a:p>
            <a:pPr algn="l"/>
            <a:r>
              <a:rPr kumimoji="1" lang="en-US" altLang="ja-JP" sz="1800" b="1" i="1" dirty="0" smtClean="0">
                <a:solidFill>
                  <a:srgbClr val="FF0000"/>
                </a:solidFill>
                <a:sym typeface="Wingdings" panose="05000000000000000000" pitchFamily="2" charset="2"/>
              </a:rPr>
              <a:t>to make or break the connection</a:t>
            </a:r>
          </a:p>
        </p:txBody>
      </p:sp>
      <p:sp>
        <p:nvSpPr>
          <p:cNvPr id="7" name="右中かっこ 6"/>
          <p:cNvSpPr/>
          <p:nvPr/>
        </p:nvSpPr>
        <p:spPr bwMode="auto">
          <a:xfrm>
            <a:off x="3835421" y="2820803"/>
            <a:ext cx="256910" cy="824221"/>
          </a:xfrm>
          <a:prstGeom prst="rightBrace">
            <a:avLst>
              <a:gd name="adj1" fmla="val 26931"/>
              <a:gd name="adj2" fmla="val 51441"/>
            </a:avLst>
          </a:prstGeom>
          <a:ln w="19050">
            <a:solidFill>
              <a:schemeClr val="accent1"/>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下矢印 8"/>
          <p:cNvSpPr/>
          <p:nvPr/>
        </p:nvSpPr>
        <p:spPr bwMode="auto">
          <a:xfrm>
            <a:off x="3963876" y="4077072"/>
            <a:ext cx="752140" cy="611321"/>
          </a:xfrm>
          <a:prstGeom prst="downArrow">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w="9525" cap="flat" cmpd="sng" algn="ctr">
            <a:solidFill>
              <a:schemeClr val="tx1">
                <a:lumMod val="50000"/>
                <a:lumOff val="50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3" name="正方形/長方形 2"/>
          <p:cNvSpPr/>
          <p:nvPr/>
        </p:nvSpPr>
        <p:spPr>
          <a:xfrm>
            <a:off x="899592" y="5210036"/>
            <a:ext cx="6912768" cy="523220"/>
          </a:xfrm>
          <a:prstGeom prst="rect">
            <a:avLst/>
          </a:prstGeom>
        </p:spPr>
        <p:txBody>
          <a:bodyPr wrap="square">
            <a:spAutoFit/>
          </a:bodyPr>
          <a:lstStyle/>
          <a:p>
            <a:pPr marL="0" indent="0">
              <a:buNone/>
            </a:pPr>
            <a:r>
              <a:rPr kumimoji="1" lang="en-US" altLang="ja-JP" sz="2800" b="1" dirty="0">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メイリオ" panose="020B0604030504040204" pitchFamily="50" charset="-128"/>
              </a:rPr>
              <a:t>Close Proximity Communication Systems</a:t>
            </a:r>
          </a:p>
        </p:txBody>
      </p:sp>
      <p:sp>
        <p:nvSpPr>
          <p:cNvPr id="8" name="角丸四角形 7"/>
          <p:cNvSpPr/>
          <p:nvPr/>
        </p:nvSpPr>
        <p:spPr bwMode="auto">
          <a:xfrm>
            <a:off x="1043608" y="5085184"/>
            <a:ext cx="6624736" cy="792088"/>
          </a:xfrm>
          <a:prstGeom prst="roundRect">
            <a:avLst/>
          </a:prstGeom>
          <a:noFill/>
          <a:ln w="12700">
            <a:solidFill>
              <a:schemeClr val="tx1"/>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001644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4</a:t>
            </a:fld>
            <a:endParaRPr kumimoji="1" lang="ja-JP" altLang="en-US" dirty="0"/>
          </a:p>
        </p:txBody>
      </p:sp>
      <p:sp>
        <p:nvSpPr>
          <p:cNvPr id="5" name="タイトル 4"/>
          <p:cNvSpPr>
            <a:spLocks noGrp="1"/>
          </p:cNvSpPr>
          <p:nvPr>
            <p:ph type="title" idx="4294967295"/>
          </p:nvPr>
        </p:nvSpPr>
        <p:spPr>
          <a:xfrm>
            <a:off x="0" y="0"/>
            <a:ext cx="8383588" cy="620713"/>
          </a:xfrm>
        </p:spPr>
        <p:txBody>
          <a:bodyPr/>
          <a:lstStyle/>
          <a:p>
            <a:pPr algn="l"/>
            <a:r>
              <a:rPr kumimoji="1" lang="en-US" altLang="ja-JP" sz="2800" b="1" dirty="0" smtClean="0">
                <a:latin typeface="Calibri" pitchFamily="34" charset="0"/>
              </a:rPr>
              <a:t>Kiosk Use Case = Transaction Density</a:t>
            </a:r>
            <a:endParaRPr kumimoji="1" lang="ja-JP" altLang="en-US" sz="2800" b="1" dirty="0">
              <a:latin typeface="Calibri" pitchFamily="34" charset="0"/>
            </a:endParaRPr>
          </a:p>
        </p:txBody>
      </p:sp>
      <p:grpSp>
        <p:nvGrpSpPr>
          <p:cNvPr id="2" name="Group 1"/>
          <p:cNvGrpSpPr/>
          <p:nvPr/>
        </p:nvGrpSpPr>
        <p:grpSpPr>
          <a:xfrm>
            <a:off x="608060" y="1244378"/>
            <a:ext cx="432048" cy="792088"/>
            <a:chOff x="4527187" y="2108473"/>
            <a:chExt cx="432048" cy="792088"/>
          </a:xfrm>
        </p:grpSpPr>
        <p:grpSp>
          <p:nvGrpSpPr>
            <p:cNvPr id="95" name="グループ化 60"/>
            <p:cNvGrpSpPr/>
            <p:nvPr/>
          </p:nvGrpSpPr>
          <p:grpSpPr>
            <a:xfrm>
              <a:off x="4527187" y="2108473"/>
              <a:ext cx="432048" cy="792088"/>
              <a:chOff x="2051720" y="5589240"/>
              <a:chExt cx="432048" cy="792088"/>
            </a:xfrm>
          </p:grpSpPr>
          <p:sp>
            <p:nvSpPr>
              <p:cNvPr id="9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9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9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08"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4" name="Group 3"/>
          <p:cNvGrpSpPr/>
          <p:nvPr/>
        </p:nvGrpSpPr>
        <p:grpSpPr>
          <a:xfrm>
            <a:off x="612381" y="1005634"/>
            <a:ext cx="534316" cy="542407"/>
            <a:chOff x="4531508" y="1869729"/>
            <a:chExt cx="534316" cy="542407"/>
          </a:xfrm>
        </p:grpSpPr>
        <p:sp>
          <p:nvSpPr>
            <p:cNvPr id="107"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100"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7" name="Group 6"/>
          <p:cNvGrpSpPr/>
          <p:nvPr/>
        </p:nvGrpSpPr>
        <p:grpSpPr>
          <a:xfrm>
            <a:off x="104722" y="908720"/>
            <a:ext cx="8931774" cy="1127746"/>
            <a:chOff x="-36512" y="1772815"/>
            <a:chExt cx="9219806" cy="1127746"/>
          </a:xfrm>
        </p:grpSpPr>
        <p:pic>
          <p:nvPicPr>
            <p:cNvPr id="15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15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15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15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15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15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15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15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3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4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145" name="Group 144"/>
          <p:cNvGrpSpPr/>
          <p:nvPr/>
        </p:nvGrpSpPr>
        <p:grpSpPr>
          <a:xfrm>
            <a:off x="608060" y="2378468"/>
            <a:ext cx="432048" cy="792088"/>
            <a:chOff x="4527187" y="2108473"/>
            <a:chExt cx="432048" cy="792088"/>
          </a:xfrm>
        </p:grpSpPr>
        <p:grpSp>
          <p:nvGrpSpPr>
            <p:cNvPr id="146" name="グループ化 60"/>
            <p:cNvGrpSpPr/>
            <p:nvPr/>
          </p:nvGrpSpPr>
          <p:grpSpPr>
            <a:xfrm>
              <a:off x="4527187" y="2108473"/>
              <a:ext cx="432048" cy="792088"/>
              <a:chOff x="2051720" y="5589240"/>
              <a:chExt cx="432048" cy="792088"/>
            </a:xfrm>
          </p:grpSpPr>
          <p:sp>
            <p:nvSpPr>
              <p:cNvPr id="148"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49"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57"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47"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158" name="Group 157"/>
          <p:cNvGrpSpPr/>
          <p:nvPr/>
        </p:nvGrpSpPr>
        <p:grpSpPr>
          <a:xfrm>
            <a:off x="612381" y="2139724"/>
            <a:ext cx="534316" cy="542407"/>
            <a:chOff x="4531508" y="1869729"/>
            <a:chExt cx="534316" cy="542407"/>
          </a:xfrm>
        </p:grpSpPr>
        <p:sp>
          <p:nvSpPr>
            <p:cNvPr id="16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16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162" name="Group 161"/>
          <p:cNvGrpSpPr/>
          <p:nvPr/>
        </p:nvGrpSpPr>
        <p:grpSpPr>
          <a:xfrm>
            <a:off x="104722" y="2042810"/>
            <a:ext cx="8931774" cy="1127746"/>
            <a:chOff x="-36512" y="1772815"/>
            <a:chExt cx="9219806" cy="1127746"/>
          </a:xfrm>
        </p:grpSpPr>
        <p:pic>
          <p:nvPicPr>
            <p:cNvPr id="16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16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16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16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16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16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16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17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17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17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173" name="Group 172"/>
          <p:cNvGrpSpPr/>
          <p:nvPr/>
        </p:nvGrpSpPr>
        <p:grpSpPr>
          <a:xfrm>
            <a:off x="608060" y="3506213"/>
            <a:ext cx="432048" cy="792088"/>
            <a:chOff x="4527187" y="2108473"/>
            <a:chExt cx="432048" cy="792088"/>
          </a:xfrm>
        </p:grpSpPr>
        <p:grpSp>
          <p:nvGrpSpPr>
            <p:cNvPr id="174" name="グループ化 60"/>
            <p:cNvGrpSpPr/>
            <p:nvPr/>
          </p:nvGrpSpPr>
          <p:grpSpPr>
            <a:xfrm>
              <a:off x="4527187" y="2108473"/>
              <a:ext cx="432048" cy="792088"/>
              <a:chOff x="2051720" y="5589240"/>
              <a:chExt cx="432048" cy="792088"/>
            </a:xfrm>
          </p:grpSpPr>
          <p:sp>
            <p:nvSpPr>
              <p:cNvPr id="17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7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7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75"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179" name="Group 178"/>
          <p:cNvGrpSpPr/>
          <p:nvPr/>
        </p:nvGrpSpPr>
        <p:grpSpPr>
          <a:xfrm>
            <a:off x="612381" y="3267469"/>
            <a:ext cx="534316" cy="542407"/>
            <a:chOff x="4531508" y="1869729"/>
            <a:chExt cx="534316" cy="542407"/>
          </a:xfrm>
        </p:grpSpPr>
        <p:sp>
          <p:nvSpPr>
            <p:cNvPr id="18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18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182" name="Group 181"/>
          <p:cNvGrpSpPr/>
          <p:nvPr/>
        </p:nvGrpSpPr>
        <p:grpSpPr>
          <a:xfrm>
            <a:off x="104722" y="3170555"/>
            <a:ext cx="8931774" cy="1127746"/>
            <a:chOff x="-36512" y="1772815"/>
            <a:chExt cx="9219806" cy="1127746"/>
          </a:xfrm>
        </p:grpSpPr>
        <p:pic>
          <p:nvPicPr>
            <p:cNvPr id="18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18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18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18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18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18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18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19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19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19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193" name="Group 192"/>
          <p:cNvGrpSpPr/>
          <p:nvPr/>
        </p:nvGrpSpPr>
        <p:grpSpPr>
          <a:xfrm>
            <a:off x="608060" y="4633958"/>
            <a:ext cx="432048" cy="792088"/>
            <a:chOff x="4527187" y="2108473"/>
            <a:chExt cx="432048" cy="792088"/>
          </a:xfrm>
        </p:grpSpPr>
        <p:grpSp>
          <p:nvGrpSpPr>
            <p:cNvPr id="194" name="グループ化 60"/>
            <p:cNvGrpSpPr/>
            <p:nvPr/>
          </p:nvGrpSpPr>
          <p:grpSpPr>
            <a:xfrm>
              <a:off x="4527187" y="2108473"/>
              <a:ext cx="432048" cy="792088"/>
              <a:chOff x="2051720" y="5589240"/>
              <a:chExt cx="432048" cy="792088"/>
            </a:xfrm>
          </p:grpSpPr>
          <p:sp>
            <p:nvSpPr>
              <p:cNvPr id="19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9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9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95"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199" name="Group 198"/>
          <p:cNvGrpSpPr/>
          <p:nvPr/>
        </p:nvGrpSpPr>
        <p:grpSpPr>
          <a:xfrm>
            <a:off x="612381" y="4395214"/>
            <a:ext cx="534316" cy="542407"/>
            <a:chOff x="4531508" y="1869729"/>
            <a:chExt cx="534316" cy="542407"/>
          </a:xfrm>
        </p:grpSpPr>
        <p:sp>
          <p:nvSpPr>
            <p:cNvPr id="20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20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202" name="Group 201"/>
          <p:cNvGrpSpPr/>
          <p:nvPr/>
        </p:nvGrpSpPr>
        <p:grpSpPr>
          <a:xfrm>
            <a:off x="104722" y="4298300"/>
            <a:ext cx="8931774" cy="1127746"/>
            <a:chOff x="-36512" y="1772815"/>
            <a:chExt cx="9219806" cy="1127746"/>
          </a:xfrm>
        </p:grpSpPr>
        <p:pic>
          <p:nvPicPr>
            <p:cNvPr id="20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20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20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20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20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20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20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21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21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21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213" name="Group 212"/>
          <p:cNvGrpSpPr/>
          <p:nvPr/>
        </p:nvGrpSpPr>
        <p:grpSpPr>
          <a:xfrm>
            <a:off x="608060" y="5750005"/>
            <a:ext cx="432048" cy="792088"/>
            <a:chOff x="4527187" y="2108473"/>
            <a:chExt cx="432048" cy="792088"/>
          </a:xfrm>
        </p:grpSpPr>
        <p:grpSp>
          <p:nvGrpSpPr>
            <p:cNvPr id="214" name="グループ化 60"/>
            <p:cNvGrpSpPr/>
            <p:nvPr/>
          </p:nvGrpSpPr>
          <p:grpSpPr>
            <a:xfrm>
              <a:off x="4527187" y="2108473"/>
              <a:ext cx="432048" cy="792088"/>
              <a:chOff x="2051720" y="5589240"/>
              <a:chExt cx="432048" cy="792088"/>
            </a:xfrm>
          </p:grpSpPr>
          <p:sp>
            <p:nvSpPr>
              <p:cNvPr id="21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21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21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215"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219" name="Group 218"/>
          <p:cNvGrpSpPr/>
          <p:nvPr/>
        </p:nvGrpSpPr>
        <p:grpSpPr>
          <a:xfrm>
            <a:off x="612381" y="5511261"/>
            <a:ext cx="534316" cy="542407"/>
            <a:chOff x="4531508" y="1869729"/>
            <a:chExt cx="534316" cy="542407"/>
          </a:xfrm>
        </p:grpSpPr>
        <p:sp>
          <p:nvSpPr>
            <p:cNvPr id="22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22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222" name="Group 221"/>
          <p:cNvGrpSpPr/>
          <p:nvPr/>
        </p:nvGrpSpPr>
        <p:grpSpPr>
          <a:xfrm>
            <a:off x="104722" y="5414347"/>
            <a:ext cx="8931774" cy="1127746"/>
            <a:chOff x="-36512" y="1772815"/>
            <a:chExt cx="9219806" cy="1127746"/>
          </a:xfrm>
        </p:grpSpPr>
        <p:pic>
          <p:nvPicPr>
            <p:cNvPr id="22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22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22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22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22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22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22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23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23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23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spTree>
    <p:extLst>
      <p:ext uri="{BB962C8B-B14F-4D97-AF65-F5344CB8AC3E}">
        <p14:creationId xmlns:p14="http://schemas.microsoft.com/office/powerpoint/2010/main" val="343008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nodeType="withEffect">
                                  <p:stCondLst>
                                    <p:cond delay="500"/>
                                  </p:stCondLst>
                                  <p:childTnLst>
                                    <p:anim calcmode="discrete" valueType="str">
                                      <p:cBhvr>
                                        <p:cTn id="6" dur="500" fill="hold"/>
                                        <p:tgtEl>
                                          <p:spTgt spid="4"/>
                                        </p:tgtEl>
                                        <p:attrNameLst>
                                          <p:attrName>style.visibility</p:attrName>
                                        </p:attrNameLst>
                                      </p:cBhvr>
                                      <p:tavLst>
                                        <p:tav tm="0">
                                          <p:val>
                                            <p:strVal val="hidden"/>
                                          </p:val>
                                        </p:tav>
                                        <p:tav tm="50000">
                                          <p:val>
                                            <p:strVal val="visible"/>
                                          </p:val>
                                        </p:tav>
                                      </p:tavLst>
                                    </p:anim>
                                  </p:childTnLst>
                                </p:cTn>
                              </p:par>
                              <p:par>
                                <p:cTn id="7" presetID="2" presetClass="entr" presetSubtype="8" accel="1500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0" fill="hold"/>
                                        <p:tgtEl>
                                          <p:spTgt spid="7"/>
                                        </p:tgtEl>
                                        <p:attrNameLst>
                                          <p:attrName>ppt_x</p:attrName>
                                        </p:attrNameLst>
                                      </p:cBhvr>
                                      <p:tavLst>
                                        <p:tav tm="0">
                                          <p:val>
                                            <p:strVal val="0-#ppt_w/2"/>
                                          </p:val>
                                        </p:tav>
                                        <p:tav tm="100000">
                                          <p:val>
                                            <p:strVal val="#ppt_x"/>
                                          </p:val>
                                        </p:tav>
                                      </p:tavLst>
                                    </p:anim>
                                    <p:anim calcmode="lin" valueType="num">
                                      <p:cBhvr additive="base">
                                        <p:cTn id="10" dur="5000" fill="hold"/>
                                        <p:tgtEl>
                                          <p:spTgt spid="7"/>
                                        </p:tgtEl>
                                        <p:attrNameLst>
                                          <p:attrName>ppt_y</p:attrName>
                                        </p:attrNameLst>
                                      </p:cBhvr>
                                      <p:tavLst>
                                        <p:tav tm="0">
                                          <p:val>
                                            <p:strVal val="#ppt_y"/>
                                          </p:val>
                                        </p:tav>
                                        <p:tav tm="100000">
                                          <p:val>
                                            <p:strVal val="#ppt_y"/>
                                          </p:val>
                                        </p:tav>
                                      </p:tavLst>
                                    </p:anim>
                                  </p:childTnLst>
                                </p:cTn>
                              </p:par>
                              <p:par>
                                <p:cTn id="11" presetID="35" presetClass="emph" presetSubtype="0" repeatCount="10000" fill="hold" nodeType="withEffect">
                                  <p:stCondLst>
                                    <p:cond delay="500"/>
                                  </p:stCondLst>
                                  <p:childTnLst>
                                    <p:anim calcmode="discrete" valueType="str">
                                      <p:cBhvr>
                                        <p:cTn id="12" dur="500" fill="hold"/>
                                        <p:tgtEl>
                                          <p:spTgt spid="158"/>
                                        </p:tgtEl>
                                        <p:attrNameLst>
                                          <p:attrName>style.visibility</p:attrName>
                                        </p:attrNameLst>
                                      </p:cBhvr>
                                      <p:tavLst>
                                        <p:tav tm="0">
                                          <p:val>
                                            <p:strVal val="hidden"/>
                                          </p:val>
                                        </p:tav>
                                        <p:tav tm="50000">
                                          <p:val>
                                            <p:strVal val="visible"/>
                                          </p:val>
                                        </p:tav>
                                      </p:tavLst>
                                    </p:anim>
                                  </p:childTnLst>
                                </p:cTn>
                              </p:par>
                              <p:par>
                                <p:cTn id="13" presetID="2" presetClass="entr" presetSubtype="8" accel="1500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5000" fill="hold"/>
                                        <p:tgtEl>
                                          <p:spTgt spid="162"/>
                                        </p:tgtEl>
                                        <p:attrNameLst>
                                          <p:attrName>ppt_x</p:attrName>
                                        </p:attrNameLst>
                                      </p:cBhvr>
                                      <p:tavLst>
                                        <p:tav tm="0">
                                          <p:val>
                                            <p:strVal val="0-#ppt_w/2"/>
                                          </p:val>
                                        </p:tav>
                                        <p:tav tm="100000">
                                          <p:val>
                                            <p:strVal val="#ppt_x"/>
                                          </p:val>
                                        </p:tav>
                                      </p:tavLst>
                                    </p:anim>
                                    <p:anim calcmode="lin" valueType="num">
                                      <p:cBhvr additive="base">
                                        <p:cTn id="16" dur="5000" fill="hold"/>
                                        <p:tgtEl>
                                          <p:spTgt spid="162"/>
                                        </p:tgtEl>
                                        <p:attrNameLst>
                                          <p:attrName>ppt_y</p:attrName>
                                        </p:attrNameLst>
                                      </p:cBhvr>
                                      <p:tavLst>
                                        <p:tav tm="0">
                                          <p:val>
                                            <p:strVal val="#ppt_y"/>
                                          </p:val>
                                        </p:tav>
                                        <p:tav tm="100000">
                                          <p:val>
                                            <p:strVal val="#ppt_y"/>
                                          </p:val>
                                        </p:tav>
                                      </p:tavLst>
                                    </p:anim>
                                  </p:childTnLst>
                                </p:cTn>
                              </p:par>
                              <p:par>
                                <p:cTn id="17" presetID="35" presetClass="emph" presetSubtype="0" repeatCount="10000" fill="hold" nodeType="withEffect">
                                  <p:stCondLst>
                                    <p:cond delay="500"/>
                                  </p:stCondLst>
                                  <p:childTnLst>
                                    <p:anim calcmode="discrete" valueType="str">
                                      <p:cBhvr>
                                        <p:cTn id="18" dur="500" fill="hold"/>
                                        <p:tgtEl>
                                          <p:spTgt spid="179"/>
                                        </p:tgtEl>
                                        <p:attrNameLst>
                                          <p:attrName>style.visibility</p:attrName>
                                        </p:attrNameLst>
                                      </p:cBhvr>
                                      <p:tavLst>
                                        <p:tav tm="0">
                                          <p:val>
                                            <p:strVal val="hidden"/>
                                          </p:val>
                                        </p:tav>
                                        <p:tav tm="50000">
                                          <p:val>
                                            <p:strVal val="visible"/>
                                          </p:val>
                                        </p:tav>
                                      </p:tavLst>
                                    </p:anim>
                                  </p:childTnLst>
                                </p:cTn>
                              </p:par>
                              <p:par>
                                <p:cTn id="19" presetID="2" presetClass="entr" presetSubtype="8" accel="15000" fill="hold" nodeType="withEffect">
                                  <p:stCondLst>
                                    <p:cond delay="0"/>
                                  </p:stCondLst>
                                  <p:childTnLst>
                                    <p:set>
                                      <p:cBhvr>
                                        <p:cTn id="20" dur="1" fill="hold">
                                          <p:stCondLst>
                                            <p:cond delay="0"/>
                                          </p:stCondLst>
                                        </p:cTn>
                                        <p:tgtEl>
                                          <p:spTgt spid="182"/>
                                        </p:tgtEl>
                                        <p:attrNameLst>
                                          <p:attrName>style.visibility</p:attrName>
                                        </p:attrNameLst>
                                      </p:cBhvr>
                                      <p:to>
                                        <p:strVal val="visible"/>
                                      </p:to>
                                    </p:set>
                                    <p:anim calcmode="lin" valueType="num">
                                      <p:cBhvr additive="base">
                                        <p:cTn id="21" dur="5000" fill="hold"/>
                                        <p:tgtEl>
                                          <p:spTgt spid="182"/>
                                        </p:tgtEl>
                                        <p:attrNameLst>
                                          <p:attrName>ppt_x</p:attrName>
                                        </p:attrNameLst>
                                      </p:cBhvr>
                                      <p:tavLst>
                                        <p:tav tm="0">
                                          <p:val>
                                            <p:strVal val="0-#ppt_w/2"/>
                                          </p:val>
                                        </p:tav>
                                        <p:tav tm="100000">
                                          <p:val>
                                            <p:strVal val="#ppt_x"/>
                                          </p:val>
                                        </p:tav>
                                      </p:tavLst>
                                    </p:anim>
                                    <p:anim calcmode="lin" valueType="num">
                                      <p:cBhvr additive="base">
                                        <p:cTn id="22" dur="5000" fill="hold"/>
                                        <p:tgtEl>
                                          <p:spTgt spid="182"/>
                                        </p:tgtEl>
                                        <p:attrNameLst>
                                          <p:attrName>ppt_y</p:attrName>
                                        </p:attrNameLst>
                                      </p:cBhvr>
                                      <p:tavLst>
                                        <p:tav tm="0">
                                          <p:val>
                                            <p:strVal val="#ppt_y"/>
                                          </p:val>
                                        </p:tav>
                                        <p:tav tm="100000">
                                          <p:val>
                                            <p:strVal val="#ppt_y"/>
                                          </p:val>
                                        </p:tav>
                                      </p:tavLst>
                                    </p:anim>
                                  </p:childTnLst>
                                </p:cTn>
                              </p:par>
                              <p:par>
                                <p:cTn id="23" presetID="35" presetClass="emph" presetSubtype="0" repeatCount="10000" fill="hold" nodeType="withEffect">
                                  <p:stCondLst>
                                    <p:cond delay="500"/>
                                  </p:stCondLst>
                                  <p:childTnLst>
                                    <p:anim calcmode="discrete" valueType="str">
                                      <p:cBhvr>
                                        <p:cTn id="24" dur="500" fill="hold"/>
                                        <p:tgtEl>
                                          <p:spTgt spid="199"/>
                                        </p:tgtEl>
                                        <p:attrNameLst>
                                          <p:attrName>style.visibility</p:attrName>
                                        </p:attrNameLst>
                                      </p:cBhvr>
                                      <p:tavLst>
                                        <p:tav tm="0">
                                          <p:val>
                                            <p:strVal val="hidden"/>
                                          </p:val>
                                        </p:tav>
                                        <p:tav tm="50000">
                                          <p:val>
                                            <p:strVal val="visible"/>
                                          </p:val>
                                        </p:tav>
                                      </p:tavLst>
                                    </p:anim>
                                  </p:childTnLst>
                                </p:cTn>
                              </p:par>
                              <p:par>
                                <p:cTn id="25" presetID="2" presetClass="entr" presetSubtype="8" accel="15000" fill="hold" nodeType="withEffect">
                                  <p:stCondLst>
                                    <p:cond delay="0"/>
                                  </p:stCondLst>
                                  <p:childTnLst>
                                    <p:set>
                                      <p:cBhvr>
                                        <p:cTn id="26" dur="1" fill="hold">
                                          <p:stCondLst>
                                            <p:cond delay="0"/>
                                          </p:stCondLst>
                                        </p:cTn>
                                        <p:tgtEl>
                                          <p:spTgt spid="202"/>
                                        </p:tgtEl>
                                        <p:attrNameLst>
                                          <p:attrName>style.visibility</p:attrName>
                                        </p:attrNameLst>
                                      </p:cBhvr>
                                      <p:to>
                                        <p:strVal val="visible"/>
                                      </p:to>
                                    </p:set>
                                    <p:anim calcmode="lin" valueType="num">
                                      <p:cBhvr additive="base">
                                        <p:cTn id="27" dur="5000" fill="hold"/>
                                        <p:tgtEl>
                                          <p:spTgt spid="202"/>
                                        </p:tgtEl>
                                        <p:attrNameLst>
                                          <p:attrName>ppt_x</p:attrName>
                                        </p:attrNameLst>
                                      </p:cBhvr>
                                      <p:tavLst>
                                        <p:tav tm="0">
                                          <p:val>
                                            <p:strVal val="0-#ppt_w/2"/>
                                          </p:val>
                                        </p:tav>
                                        <p:tav tm="100000">
                                          <p:val>
                                            <p:strVal val="#ppt_x"/>
                                          </p:val>
                                        </p:tav>
                                      </p:tavLst>
                                    </p:anim>
                                    <p:anim calcmode="lin" valueType="num">
                                      <p:cBhvr additive="base">
                                        <p:cTn id="28" dur="5000" fill="hold"/>
                                        <p:tgtEl>
                                          <p:spTgt spid="202"/>
                                        </p:tgtEl>
                                        <p:attrNameLst>
                                          <p:attrName>ppt_y</p:attrName>
                                        </p:attrNameLst>
                                      </p:cBhvr>
                                      <p:tavLst>
                                        <p:tav tm="0">
                                          <p:val>
                                            <p:strVal val="#ppt_y"/>
                                          </p:val>
                                        </p:tav>
                                        <p:tav tm="100000">
                                          <p:val>
                                            <p:strVal val="#ppt_y"/>
                                          </p:val>
                                        </p:tav>
                                      </p:tavLst>
                                    </p:anim>
                                  </p:childTnLst>
                                </p:cTn>
                              </p:par>
                              <p:par>
                                <p:cTn id="29" presetID="35" presetClass="emph" presetSubtype="0" repeatCount="10000" fill="hold" nodeType="withEffect">
                                  <p:stCondLst>
                                    <p:cond delay="500"/>
                                  </p:stCondLst>
                                  <p:childTnLst>
                                    <p:anim calcmode="discrete" valueType="str">
                                      <p:cBhvr>
                                        <p:cTn id="30" dur="500" fill="hold"/>
                                        <p:tgtEl>
                                          <p:spTgt spid="219"/>
                                        </p:tgtEl>
                                        <p:attrNameLst>
                                          <p:attrName>style.visibility</p:attrName>
                                        </p:attrNameLst>
                                      </p:cBhvr>
                                      <p:tavLst>
                                        <p:tav tm="0">
                                          <p:val>
                                            <p:strVal val="hidden"/>
                                          </p:val>
                                        </p:tav>
                                        <p:tav tm="50000">
                                          <p:val>
                                            <p:strVal val="visible"/>
                                          </p:val>
                                        </p:tav>
                                      </p:tavLst>
                                    </p:anim>
                                  </p:childTnLst>
                                </p:cTn>
                              </p:par>
                              <p:par>
                                <p:cTn id="31" presetID="2" presetClass="entr" presetSubtype="8" accel="1500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anim calcmode="lin" valueType="num">
                                      <p:cBhvr additive="base">
                                        <p:cTn id="33" dur="5000" fill="hold"/>
                                        <p:tgtEl>
                                          <p:spTgt spid="222"/>
                                        </p:tgtEl>
                                        <p:attrNameLst>
                                          <p:attrName>ppt_x</p:attrName>
                                        </p:attrNameLst>
                                      </p:cBhvr>
                                      <p:tavLst>
                                        <p:tav tm="0">
                                          <p:val>
                                            <p:strVal val="0-#ppt_w/2"/>
                                          </p:val>
                                        </p:tav>
                                        <p:tav tm="100000">
                                          <p:val>
                                            <p:strVal val="#ppt_x"/>
                                          </p:val>
                                        </p:tav>
                                      </p:tavLst>
                                    </p:anim>
                                    <p:anim calcmode="lin" valueType="num">
                                      <p:cBhvr additive="base">
                                        <p:cTn id="34" dur="5000" fill="hold"/>
                                        <p:tgtEl>
                                          <p:spTgt spid="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5</a:t>
            </a:fld>
            <a:endParaRPr kumimoji="1" lang="ja-JP" altLang="en-US" dirty="0"/>
          </a:p>
        </p:txBody>
      </p:sp>
      <p:sp>
        <p:nvSpPr>
          <p:cNvPr id="5" name="タイトル 4"/>
          <p:cNvSpPr>
            <a:spLocks noGrp="1"/>
          </p:cNvSpPr>
          <p:nvPr>
            <p:ph type="title" idx="4294967295"/>
          </p:nvPr>
        </p:nvSpPr>
        <p:spPr>
          <a:xfrm>
            <a:off x="0" y="0"/>
            <a:ext cx="8383588" cy="620713"/>
          </a:xfrm>
        </p:spPr>
        <p:txBody>
          <a:bodyPr/>
          <a:lstStyle/>
          <a:p>
            <a:pPr algn="l"/>
            <a:r>
              <a:rPr kumimoji="1" lang="en-US" altLang="ja-JP" sz="2800" b="1" dirty="0" smtClean="0">
                <a:latin typeface="Calibri" pitchFamily="34" charset="0"/>
              </a:rPr>
              <a:t>Kiosk Use Case = Transaction Density</a:t>
            </a:r>
            <a:endParaRPr kumimoji="1" lang="ja-JP" altLang="en-US" sz="2800" b="1" dirty="0">
              <a:latin typeface="Calibri" pitchFamily="34" charset="0"/>
            </a:endParaRPr>
          </a:p>
        </p:txBody>
      </p:sp>
      <p:grpSp>
        <p:nvGrpSpPr>
          <p:cNvPr id="2" name="Group 1"/>
          <p:cNvGrpSpPr/>
          <p:nvPr/>
        </p:nvGrpSpPr>
        <p:grpSpPr>
          <a:xfrm>
            <a:off x="608060" y="1244378"/>
            <a:ext cx="432048" cy="792088"/>
            <a:chOff x="4527187" y="2108473"/>
            <a:chExt cx="432048" cy="792088"/>
          </a:xfrm>
        </p:grpSpPr>
        <p:grpSp>
          <p:nvGrpSpPr>
            <p:cNvPr id="95" name="グループ化 60"/>
            <p:cNvGrpSpPr/>
            <p:nvPr/>
          </p:nvGrpSpPr>
          <p:grpSpPr>
            <a:xfrm>
              <a:off x="4527187" y="2108473"/>
              <a:ext cx="432048" cy="792088"/>
              <a:chOff x="2051720" y="5589240"/>
              <a:chExt cx="432048" cy="792088"/>
            </a:xfrm>
          </p:grpSpPr>
          <p:sp>
            <p:nvSpPr>
              <p:cNvPr id="9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9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9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08"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4" name="Group 3"/>
          <p:cNvGrpSpPr/>
          <p:nvPr/>
        </p:nvGrpSpPr>
        <p:grpSpPr>
          <a:xfrm>
            <a:off x="612381" y="1005634"/>
            <a:ext cx="534316" cy="542407"/>
            <a:chOff x="4531508" y="1869729"/>
            <a:chExt cx="534316" cy="542407"/>
          </a:xfrm>
        </p:grpSpPr>
        <p:sp>
          <p:nvSpPr>
            <p:cNvPr id="107"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100"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7" name="Group 6"/>
          <p:cNvGrpSpPr/>
          <p:nvPr/>
        </p:nvGrpSpPr>
        <p:grpSpPr>
          <a:xfrm>
            <a:off x="104722" y="908720"/>
            <a:ext cx="8931774" cy="1127746"/>
            <a:chOff x="-36512" y="1772815"/>
            <a:chExt cx="9219806" cy="1127746"/>
          </a:xfrm>
        </p:grpSpPr>
        <p:pic>
          <p:nvPicPr>
            <p:cNvPr id="15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15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15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15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15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15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15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15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3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4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145" name="Group 144"/>
          <p:cNvGrpSpPr/>
          <p:nvPr/>
        </p:nvGrpSpPr>
        <p:grpSpPr>
          <a:xfrm>
            <a:off x="608060" y="2378468"/>
            <a:ext cx="432048" cy="792088"/>
            <a:chOff x="4527187" y="2108473"/>
            <a:chExt cx="432048" cy="792088"/>
          </a:xfrm>
        </p:grpSpPr>
        <p:grpSp>
          <p:nvGrpSpPr>
            <p:cNvPr id="146" name="グループ化 60"/>
            <p:cNvGrpSpPr/>
            <p:nvPr/>
          </p:nvGrpSpPr>
          <p:grpSpPr>
            <a:xfrm>
              <a:off x="4527187" y="2108473"/>
              <a:ext cx="432048" cy="792088"/>
              <a:chOff x="2051720" y="5589240"/>
              <a:chExt cx="432048" cy="792088"/>
            </a:xfrm>
          </p:grpSpPr>
          <p:sp>
            <p:nvSpPr>
              <p:cNvPr id="148"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49"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57"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47"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158" name="Group 157"/>
          <p:cNvGrpSpPr/>
          <p:nvPr/>
        </p:nvGrpSpPr>
        <p:grpSpPr>
          <a:xfrm>
            <a:off x="612381" y="2139724"/>
            <a:ext cx="534316" cy="542407"/>
            <a:chOff x="4531508" y="1869729"/>
            <a:chExt cx="534316" cy="542407"/>
          </a:xfrm>
        </p:grpSpPr>
        <p:sp>
          <p:nvSpPr>
            <p:cNvPr id="16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16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162" name="Group 161"/>
          <p:cNvGrpSpPr/>
          <p:nvPr/>
        </p:nvGrpSpPr>
        <p:grpSpPr>
          <a:xfrm>
            <a:off x="104722" y="2042810"/>
            <a:ext cx="8931774" cy="1127746"/>
            <a:chOff x="-36512" y="1772815"/>
            <a:chExt cx="9219806" cy="1127746"/>
          </a:xfrm>
        </p:grpSpPr>
        <p:pic>
          <p:nvPicPr>
            <p:cNvPr id="16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16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16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16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16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16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16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17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17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17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173" name="Group 172"/>
          <p:cNvGrpSpPr/>
          <p:nvPr/>
        </p:nvGrpSpPr>
        <p:grpSpPr>
          <a:xfrm>
            <a:off x="608060" y="3506213"/>
            <a:ext cx="432048" cy="792088"/>
            <a:chOff x="4527187" y="2108473"/>
            <a:chExt cx="432048" cy="792088"/>
          </a:xfrm>
        </p:grpSpPr>
        <p:grpSp>
          <p:nvGrpSpPr>
            <p:cNvPr id="174" name="グループ化 60"/>
            <p:cNvGrpSpPr/>
            <p:nvPr/>
          </p:nvGrpSpPr>
          <p:grpSpPr>
            <a:xfrm>
              <a:off x="4527187" y="2108473"/>
              <a:ext cx="432048" cy="792088"/>
              <a:chOff x="2051720" y="5589240"/>
              <a:chExt cx="432048" cy="792088"/>
            </a:xfrm>
          </p:grpSpPr>
          <p:sp>
            <p:nvSpPr>
              <p:cNvPr id="17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7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7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75"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179" name="Group 178"/>
          <p:cNvGrpSpPr/>
          <p:nvPr/>
        </p:nvGrpSpPr>
        <p:grpSpPr>
          <a:xfrm>
            <a:off x="612381" y="3267469"/>
            <a:ext cx="534316" cy="542407"/>
            <a:chOff x="4531508" y="1869729"/>
            <a:chExt cx="534316" cy="542407"/>
          </a:xfrm>
        </p:grpSpPr>
        <p:sp>
          <p:nvSpPr>
            <p:cNvPr id="18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18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182" name="Group 181"/>
          <p:cNvGrpSpPr/>
          <p:nvPr/>
        </p:nvGrpSpPr>
        <p:grpSpPr>
          <a:xfrm>
            <a:off x="104722" y="3170555"/>
            <a:ext cx="8931774" cy="1127746"/>
            <a:chOff x="-36512" y="1772815"/>
            <a:chExt cx="9219806" cy="1127746"/>
          </a:xfrm>
        </p:grpSpPr>
        <p:pic>
          <p:nvPicPr>
            <p:cNvPr id="18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18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18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18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18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18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18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19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19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19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193" name="Group 192"/>
          <p:cNvGrpSpPr/>
          <p:nvPr/>
        </p:nvGrpSpPr>
        <p:grpSpPr>
          <a:xfrm>
            <a:off x="608060" y="4633958"/>
            <a:ext cx="432048" cy="792088"/>
            <a:chOff x="4527187" y="2108473"/>
            <a:chExt cx="432048" cy="792088"/>
          </a:xfrm>
        </p:grpSpPr>
        <p:grpSp>
          <p:nvGrpSpPr>
            <p:cNvPr id="194" name="グループ化 60"/>
            <p:cNvGrpSpPr/>
            <p:nvPr/>
          </p:nvGrpSpPr>
          <p:grpSpPr>
            <a:xfrm>
              <a:off x="4527187" y="2108473"/>
              <a:ext cx="432048" cy="792088"/>
              <a:chOff x="2051720" y="5589240"/>
              <a:chExt cx="432048" cy="792088"/>
            </a:xfrm>
          </p:grpSpPr>
          <p:sp>
            <p:nvSpPr>
              <p:cNvPr id="19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9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9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95"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199" name="Group 198"/>
          <p:cNvGrpSpPr/>
          <p:nvPr/>
        </p:nvGrpSpPr>
        <p:grpSpPr>
          <a:xfrm>
            <a:off x="612381" y="4395214"/>
            <a:ext cx="534316" cy="542407"/>
            <a:chOff x="4531508" y="1869729"/>
            <a:chExt cx="534316" cy="542407"/>
          </a:xfrm>
        </p:grpSpPr>
        <p:sp>
          <p:nvSpPr>
            <p:cNvPr id="20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20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202" name="Group 201"/>
          <p:cNvGrpSpPr/>
          <p:nvPr/>
        </p:nvGrpSpPr>
        <p:grpSpPr>
          <a:xfrm>
            <a:off x="104722" y="4298300"/>
            <a:ext cx="8931774" cy="1127746"/>
            <a:chOff x="-36512" y="1772815"/>
            <a:chExt cx="9219806" cy="1127746"/>
          </a:xfrm>
        </p:grpSpPr>
        <p:pic>
          <p:nvPicPr>
            <p:cNvPr id="20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20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20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20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20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20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20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21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21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21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grpSp>
        <p:nvGrpSpPr>
          <p:cNvPr id="213" name="Group 212"/>
          <p:cNvGrpSpPr/>
          <p:nvPr/>
        </p:nvGrpSpPr>
        <p:grpSpPr>
          <a:xfrm>
            <a:off x="608060" y="5750005"/>
            <a:ext cx="432048" cy="792088"/>
            <a:chOff x="4527187" y="2108473"/>
            <a:chExt cx="432048" cy="792088"/>
          </a:xfrm>
        </p:grpSpPr>
        <p:grpSp>
          <p:nvGrpSpPr>
            <p:cNvPr id="214" name="グループ化 60"/>
            <p:cNvGrpSpPr/>
            <p:nvPr/>
          </p:nvGrpSpPr>
          <p:grpSpPr>
            <a:xfrm>
              <a:off x="4527187" y="2108473"/>
              <a:ext cx="432048" cy="792088"/>
              <a:chOff x="2051720" y="5589240"/>
              <a:chExt cx="432048" cy="792088"/>
            </a:xfrm>
          </p:grpSpPr>
          <p:sp>
            <p:nvSpPr>
              <p:cNvPr id="216"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217" name="平行四辺形 57"/>
              <p:cNvSpPr/>
              <p:nvPr/>
            </p:nvSpPr>
            <p:spPr bwMode="auto">
              <a:xfrm>
                <a:off x="2051720" y="5589240"/>
                <a:ext cx="360040" cy="288032"/>
              </a:xfrm>
              <a:prstGeom prst="parallelogram">
                <a:avLst/>
              </a:prstGeom>
              <a:blipFill>
                <a:blip r:embed="rId2"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218"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215"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grpSp>
        <p:nvGrpSpPr>
          <p:cNvPr id="219" name="Group 218"/>
          <p:cNvGrpSpPr/>
          <p:nvPr/>
        </p:nvGrpSpPr>
        <p:grpSpPr>
          <a:xfrm>
            <a:off x="612381" y="5511261"/>
            <a:ext cx="534316" cy="542407"/>
            <a:chOff x="4531508" y="1869729"/>
            <a:chExt cx="534316" cy="542407"/>
          </a:xfrm>
        </p:grpSpPr>
        <p:sp>
          <p:nvSpPr>
            <p:cNvPr id="220" name="正方形/長方形 82"/>
            <p:cNvSpPr/>
            <p:nvPr/>
          </p:nvSpPr>
          <p:spPr>
            <a:xfrm rot="20900547">
              <a:off x="4641221" y="1869729"/>
              <a:ext cx="424603" cy="184666"/>
            </a:xfrm>
            <a:prstGeom prst="rect">
              <a:avLst/>
            </a:prstGeom>
            <a:noFill/>
          </p:spPr>
          <p:txBody>
            <a:bodyPr wrap="none" lIns="0" tIns="0" rIns="0" bIns="0">
              <a:spAutoFit/>
            </a:bodyPr>
            <a:lstStyle/>
            <a:p>
              <a:r>
                <a:rPr kumimoji="1" lang="en-US" altLang="ja-JP" sz="1200" b="1" i="1" dirty="0" smtClean="0">
                  <a:solidFill>
                    <a:schemeClr val="accent1"/>
                  </a:solidFill>
                  <a:latin typeface="Calibri" pitchFamily="34" charset="0"/>
                </a:rPr>
                <a:t>Touch!</a:t>
              </a:r>
              <a:endParaRPr lang="ja-JP" altLang="en-US" sz="1200" b="1" dirty="0">
                <a:solidFill>
                  <a:schemeClr val="accent1"/>
                </a:solidFill>
              </a:endParaRPr>
            </a:p>
          </p:txBody>
        </p:sp>
        <p:sp>
          <p:nvSpPr>
            <p:cNvPr id="221" name="爆発 1 63"/>
            <p:cNvSpPr/>
            <p:nvPr/>
          </p:nvSpPr>
          <p:spPr bwMode="auto">
            <a:xfrm>
              <a:off x="4531508" y="2063490"/>
              <a:ext cx="348646" cy="348646"/>
            </a:xfrm>
            <a:prstGeom prst="irregularSeal1">
              <a:avLst/>
            </a:prstGeom>
            <a:solidFill>
              <a:srgbClr val="FFFF00"/>
            </a:solidFill>
            <a:ln>
              <a:solidFill>
                <a:srgbClr val="FF9933"/>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222" name="Group 221"/>
          <p:cNvGrpSpPr/>
          <p:nvPr/>
        </p:nvGrpSpPr>
        <p:grpSpPr>
          <a:xfrm>
            <a:off x="104722" y="5414347"/>
            <a:ext cx="8931774" cy="1127746"/>
            <a:chOff x="-36512" y="1772815"/>
            <a:chExt cx="9219806" cy="1127746"/>
          </a:xfrm>
        </p:grpSpPr>
        <p:pic>
          <p:nvPicPr>
            <p:cNvPr id="223"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6512" y="1772816"/>
              <a:ext cx="719362" cy="1127745"/>
            </a:xfrm>
            <a:prstGeom prst="rect">
              <a:avLst/>
            </a:prstGeom>
            <a:noFill/>
          </p:spPr>
        </p:pic>
        <p:pic>
          <p:nvPicPr>
            <p:cNvPr id="224"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2756964" y="1772815"/>
              <a:ext cx="719362" cy="1127745"/>
            </a:xfrm>
            <a:prstGeom prst="rect">
              <a:avLst/>
            </a:prstGeom>
            <a:noFill/>
          </p:spPr>
        </p:pic>
        <p:pic>
          <p:nvPicPr>
            <p:cNvPr id="225"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1820860" y="1772815"/>
              <a:ext cx="719362" cy="1127745"/>
            </a:xfrm>
            <a:prstGeom prst="rect">
              <a:avLst/>
            </a:prstGeom>
            <a:noFill/>
          </p:spPr>
        </p:pic>
        <p:pic>
          <p:nvPicPr>
            <p:cNvPr id="226"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84756" y="1772815"/>
              <a:ext cx="719362" cy="1127745"/>
            </a:xfrm>
            <a:prstGeom prst="rect">
              <a:avLst/>
            </a:prstGeom>
            <a:noFill/>
          </p:spPr>
        </p:pic>
        <p:pic>
          <p:nvPicPr>
            <p:cNvPr id="227"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4718798" y="1772815"/>
              <a:ext cx="719362" cy="1127745"/>
            </a:xfrm>
            <a:prstGeom prst="rect">
              <a:avLst/>
            </a:prstGeom>
            <a:noFill/>
          </p:spPr>
        </p:pic>
        <p:pic>
          <p:nvPicPr>
            <p:cNvPr id="228"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5654543" y="1772815"/>
              <a:ext cx="719362" cy="1127745"/>
            </a:xfrm>
            <a:prstGeom prst="rect">
              <a:avLst/>
            </a:prstGeom>
            <a:noFill/>
          </p:spPr>
        </p:pic>
        <p:pic>
          <p:nvPicPr>
            <p:cNvPr id="229"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6591006" y="1772815"/>
              <a:ext cx="719362" cy="1127745"/>
            </a:xfrm>
            <a:prstGeom prst="rect">
              <a:avLst/>
            </a:prstGeom>
            <a:noFill/>
          </p:spPr>
        </p:pic>
        <p:pic>
          <p:nvPicPr>
            <p:cNvPr id="230"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3737522" y="1772816"/>
              <a:ext cx="719362" cy="1127745"/>
            </a:xfrm>
            <a:prstGeom prst="rect">
              <a:avLst/>
            </a:prstGeom>
            <a:noFill/>
          </p:spPr>
        </p:pic>
        <p:pic>
          <p:nvPicPr>
            <p:cNvPr id="231"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7527469" y="1772815"/>
              <a:ext cx="719362" cy="1127745"/>
            </a:xfrm>
            <a:prstGeom prst="rect">
              <a:avLst/>
            </a:prstGeom>
            <a:noFill/>
          </p:spPr>
        </p:pic>
        <p:pic>
          <p:nvPicPr>
            <p:cNvPr id="232" name="Picture 3" descr="クリックすると新しいウィンドウで開きます"/>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50" b="100000" l="7692" r="74038"/>
                      </a14:imgEffect>
                    </a14:imgLayer>
                  </a14:imgProps>
                </a:ext>
              </a:extLst>
            </a:blip>
            <a:srcRect t="1" r="16750" b="-6618"/>
            <a:stretch/>
          </p:blipFill>
          <p:spPr bwMode="auto">
            <a:xfrm>
              <a:off x="8463932" y="1772815"/>
              <a:ext cx="719362" cy="1127745"/>
            </a:xfrm>
            <a:prstGeom prst="rect">
              <a:avLst/>
            </a:prstGeom>
            <a:noFill/>
          </p:spPr>
        </p:pic>
      </p:grpSp>
      <p:sp>
        <p:nvSpPr>
          <p:cNvPr id="3" name="Left-Right Arrow 2"/>
          <p:cNvSpPr/>
          <p:nvPr/>
        </p:nvSpPr>
        <p:spPr bwMode="auto">
          <a:xfrm>
            <a:off x="1694098" y="5705023"/>
            <a:ext cx="5738302" cy="837070"/>
          </a:xfrm>
          <a:prstGeom prst="leftRightArrow">
            <a:avLst/>
          </a:prstGeom>
          <a:solidFill>
            <a:srgbClr val="FFFF00"/>
          </a:solidFill>
          <a:ln>
            <a:solidFill>
              <a:srgbClr val="FF0000"/>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charset="0"/>
                <a:ea typeface="ＭＳ Ｐゴシック" pitchFamily="50" charset="-128"/>
              </a:rPr>
              <a:t>Temporal Density</a:t>
            </a:r>
          </a:p>
        </p:txBody>
      </p:sp>
      <p:sp>
        <p:nvSpPr>
          <p:cNvPr id="104" name="Left-Right Arrow 103"/>
          <p:cNvSpPr/>
          <p:nvPr/>
        </p:nvSpPr>
        <p:spPr bwMode="auto">
          <a:xfrm rot="16200000">
            <a:off x="6302037" y="3375710"/>
            <a:ext cx="4075140" cy="837070"/>
          </a:xfrm>
          <a:prstGeom prst="leftRightArrow">
            <a:avLst/>
          </a:prstGeom>
          <a:solidFill>
            <a:srgbClr val="FFFF00"/>
          </a:solidFill>
          <a:ln>
            <a:solidFill>
              <a:srgbClr val="FF0000"/>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charset="0"/>
                <a:ea typeface="ＭＳ Ｐゴシック" pitchFamily="50" charset="-128"/>
              </a:rPr>
              <a:t>Spatial Density</a:t>
            </a:r>
          </a:p>
        </p:txBody>
      </p:sp>
    </p:spTree>
    <p:extLst>
      <p:ext uri="{BB962C8B-B14F-4D97-AF65-F5344CB8AC3E}">
        <p14:creationId xmlns:p14="http://schemas.microsoft.com/office/powerpoint/2010/main" val="71887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6</a:t>
            </a:fld>
            <a:endParaRPr kumimoji="1" lang="ja-JP" altLang="en-US" dirty="0"/>
          </a:p>
        </p:txBody>
      </p:sp>
      <p:sp>
        <p:nvSpPr>
          <p:cNvPr id="2" name="タイトル 1"/>
          <p:cNvSpPr>
            <a:spLocks noGrp="1"/>
          </p:cNvSpPr>
          <p:nvPr>
            <p:ph type="title" idx="4294967295"/>
          </p:nvPr>
        </p:nvSpPr>
        <p:spPr>
          <a:xfrm>
            <a:off x="827584" y="3501008"/>
            <a:ext cx="4104456" cy="431800"/>
          </a:xfrm>
        </p:spPr>
        <p:txBody>
          <a:bodyPr/>
          <a:lstStyle/>
          <a:p>
            <a:r>
              <a:rPr lang="en-US" altLang="ja-JP" sz="4000" b="1" dirty="0" smtClean="0">
                <a:latin typeface="Calibri" panose="020F0502020204030204" pitchFamily="34" charset="0"/>
                <a:ea typeface="メイリオ" panose="020B0604030504040204" pitchFamily="50" charset="-128"/>
                <a:cs typeface="メイリオ" panose="020B0604030504040204" pitchFamily="50" charset="-128"/>
              </a:rPr>
              <a:t>1 </a:t>
            </a:r>
            <a:r>
              <a:rPr lang="en-US" altLang="ja-JP" sz="4000" b="1" dirty="0" err="1" smtClean="0">
                <a:latin typeface="Calibri" panose="020F0502020204030204" pitchFamily="34" charset="0"/>
                <a:ea typeface="メイリオ" panose="020B0604030504040204" pitchFamily="50" charset="-128"/>
                <a:cs typeface="メイリオ" panose="020B0604030504040204" pitchFamily="50" charset="-128"/>
              </a:rPr>
              <a:t>GByte</a:t>
            </a:r>
            <a:endParaRPr kumimoji="1" lang="ja-JP" altLang="en-US" sz="4000" b="1"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33" name="タイトル 1"/>
          <p:cNvSpPr txBox="1">
            <a:spLocks/>
          </p:cNvSpPr>
          <p:nvPr/>
        </p:nvSpPr>
        <p:spPr bwMode="auto">
          <a:xfrm>
            <a:off x="1043608" y="1988840"/>
            <a:ext cx="367240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4000" b="1" kern="0" dirty="0" smtClean="0">
                <a:latin typeface="Calibri" panose="020F0502020204030204" pitchFamily="34" charset="0"/>
                <a:ea typeface="メイリオ" panose="020B0604030504040204" pitchFamily="50" charset="-128"/>
                <a:cs typeface="メイリオ" panose="020B0604030504040204" pitchFamily="50" charset="-128"/>
              </a:rPr>
              <a:t>250  </a:t>
            </a:r>
            <a:r>
              <a:rPr lang="en-US" altLang="ja-JP" sz="4000" b="1" kern="0" dirty="0" err="1" smtClean="0">
                <a:latin typeface="Calibri" panose="020F0502020204030204" pitchFamily="34" charset="0"/>
                <a:ea typeface="メイリオ" panose="020B0604030504040204" pitchFamily="50" charset="-128"/>
                <a:cs typeface="メイリオ" panose="020B0604030504040204" pitchFamily="50" charset="-128"/>
              </a:rPr>
              <a:t>msec</a:t>
            </a:r>
            <a:endParaRPr lang="ja-JP" altLang="en-US" sz="4000" b="1" kern="0"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60" name="タイトル 1"/>
          <p:cNvSpPr txBox="1">
            <a:spLocks/>
          </p:cNvSpPr>
          <p:nvPr/>
        </p:nvSpPr>
        <p:spPr bwMode="auto">
          <a:xfrm>
            <a:off x="4875775" y="3208388"/>
            <a:ext cx="3152609" cy="158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smtClean="0">
                <a:latin typeface="Calibri" panose="020F0502020204030204" pitchFamily="34" charset="0"/>
                <a:ea typeface="メイリオ" panose="020B0604030504040204" pitchFamily="50" charset="-128"/>
                <a:cs typeface="メイリオ" panose="020B0604030504040204" pitchFamily="50" charset="-128"/>
              </a:rPr>
              <a:t>Total file size</a:t>
            </a:r>
            <a:endParaRPr lang="en-US" altLang="ja-JP" kern="0" dirty="0">
              <a:latin typeface="Calibri" panose="020F0502020204030204" pitchFamily="34" charset="0"/>
              <a:ea typeface="メイリオ" panose="020B0604030504040204" pitchFamily="50" charset="-128"/>
              <a:cs typeface="メイリオ" panose="020B0604030504040204" pitchFamily="50" charset="-128"/>
            </a:endParaRPr>
          </a:p>
          <a:p>
            <a:r>
              <a:rPr lang="en-US" altLang="ja-JP" kern="0" dirty="0" smtClean="0">
                <a:latin typeface="Calibri" panose="020F0502020204030204" pitchFamily="34" charset="0"/>
                <a:ea typeface="メイリオ" panose="020B0604030504040204" pitchFamily="50" charset="-128"/>
                <a:cs typeface="メイリオ" panose="020B0604030504040204" pitchFamily="50" charset="-128"/>
              </a:rPr>
              <a:t>2 </a:t>
            </a:r>
            <a:r>
              <a:rPr lang="en-US" altLang="ja-JP" kern="0" dirty="0" err="1" smtClean="0">
                <a:latin typeface="Calibri" panose="020F0502020204030204" pitchFamily="34" charset="0"/>
                <a:ea typeface="メイリオ" panose="020B0604030504040204" pitchFamily="50" charset="-128"/>
                <a:cs typeface="メイリオ" panose="020B0604030504040204" pitchFamily="50" charset="-128"/>
              </a:rPr>
              <a:t>hr</a:t>
            </a:r>
            <a:r>
              <a:rPr lang="en-US" altLang="ja-JP" kern="0" dirty="0" smtClean="0">
                <a:latin typeface="Calibri" panose="020F0502020204030204" pitchFamily="34" charset="0"/>
                <a:ea typeface="メイリオ" panose="020B0604030504040204" pitchFamily="50" charset="-128"/>
                <a:cs typeface="メイリオ" panose="020B0604030504040204" pitchFamily="50" charset="-128"/>
              </a:rPr>
              <a:t> program</a:t>
            </a:r>
          </a:p>
          <a:p>
            <a:r>
              <a:rPr lang="en-US" altLang="ja-JP" kern="0" dirty="0" smtClean="0">
                <a:latin typeface="Calibri" panose="020F0502020204030204" pitchFamily="34" charset="0"/>
                <a:ea typeface="メイリオ" panose="020B0604030504040204" pitchFamily="50" charset="-128"/>
                <a:cs typeface="メイリオ" panose="020B0604030504040204" pitchFamily="50" charset="-128"/>
              </a:rPr>
              <a:t>HD H.265</a:t>
            </a:r>
            <a:endParaRPr lang="en-US" altLang="ja-JP" kern="0"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61" name="タイトル 1"/>
          <p:cNvSpPr txBox="1">
            <a:spLocks/>
          </p:cNvSpPr>
          <p:nvPr/>
        </p:nvSpPr>
        <p:spPr bwMode="auto">
          <a:xfrm>
            <a:off x="4737610" y="1988840"/>
            <a:ext cx="343479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smtClean="0">
                <a:latin typeface="Calibri" panose="020F0502020204030204" pitchFamily="34" charset="0"/>
                <a:ea typeface="メイリオ" panose="020B0604030504040204" pitchFamily="50" charset="-128"/>
                <a:cs typeface="メイリオ" panose="020B0604030504040204" pitchFamily="50" charset="-128"/>
              </a:rPr>
              <a:t>Total touch time</a:t>
            </a:r>
            <a:endParaRPr lang="ja-JP" altLang="en-US" kern="0" dirty="0">
              <a:latin typeface="Calibri" panose="020F0502020204030204" pitchFamily="34"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9844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7</a:t>
            </a:fld>
            <a:endParaRPr kumimoji="1" lang="ja-JP" altLang="en-US" dirty="0"/>
          </a:p>
        </p:txBody>
      </p:sp>
      <p:sp>
        <p:nvSpPr>
          <p:cNvPr id="2" name="タイトル 1"/>
          <p:cNvSpPr>
            <a:spLocks noGrp="1"/>
          </p:cNvSpPr>
          <p:nvPr>
            <p:ph type="title" idx="4294967295"/>
          </p:nvPr>
        </p:nvSpPr>
        <p:spPr>
          <a:xfrm>
            <a:off x="0" y="620688"/>
            <a:ext cx="9144001" cy="431800"/>
          </a:xfrm>
        </p:spPr>
        <p:txBody>
          <a:bodyPr/>
          <a:lstStyle/>
          <a:p>
            <a:r>
              <a:rPr kumimoji="1" lang="en-US" altLang="ja-JP" sz="3200" b="1" dirty="0" smtClean="0">
                <a:latin typeface="Calibri" panose="020F0502020204030204" pitchFamily="34" charset="0"/>
                <a:ea typeface="メイリオ" panose="020B0604030504040204" pitchFamily="50" charset="-128"/>
                <a:cs typeface="メイリオ" panose="020B0604030504040204" pitchFamily="50" charset="-128"/>
              </a:rPr>
              <a:t>802.15.3 MAC not optimized for kiosk usage</a:t>
            </a:r>
            <a:endParaRPr kumimoji="1" lang="ja-JP" altLang="en-US" sz="3200" b="1"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751915" y="4010470"/>
            <a:ext cx="5176648" cy="2033915"/>
          </a:xfrm>
          <a:prstGeom prst="rect">
            <a:avLst/>
          </a:prstGeom>
          <a:noFill/>
        </p:spPr>
        <p:txBody>
          <a:bodyPr wrap="square" rtlCol="0">
            <a:noAutofit/>
          </a:bodyPr>
          <a:lstStyle/>
          <a:p>
            <a:pPr algn="l"/>
            <a:r>
              <a:rPr kumimoji="1" lang="en-US" altLang="ja-JP" sz="2000" b="1" dirty="0" smtClean="0">
                <a:latin typeface="Calibri" panose="020F0502020204030204" pitchFamily="34" charset="0"/>
                <a:ea typeface="メイリオ" panose="020B0604030504040204" pitchFamily="50" charset="-128"/>
                <a:cs typeface="メイリオ" panose="020B0604030504040204" pitchFamily="50" charset="-128"/>
              </a:rPr>
              <a:t>Existing MAC issues</a:t>
            </a:r>
          </a:p>
          <a:p>
            <a:pPr marL="800100" lvl="1" indent="-342900" algn="l">
              <a:buFont typeface="Wingdings" panose="05000000000000000000" pitchFamily="2" charset="2"/>
              <a:buChar char="l"/>
            </a:pP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Overhead due to multiple DEVs support</a:t>
            </a:r>
          </a:p>
          <a:p>
            <a:pPr marL="800100" lvl="1" indent="-342900" algn="l">
              <a:buFont typeface="Wingdings" panose="05000000000000000000" pitchFamily="2" charset="2"/>
              <a:buChar char="l"/>
            </a:pP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Must support multiple traffic types</a:t>
            </a:r>
          </a:p>
          <a:p>
            <a:pPr marL="800100" lvl="1" indent="-342900" algn="l">
              <a:buFont typeface="Wingdings" panose="05000000000000000000" pitchFamily="2" charset="2"/>
              <a:buChar char="l"/>
            </a:pP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Connection-oriented network</a:t>
            </a:r>
          </a:p>
        </p:txBody>
      </p:sp>
      <p:sp>
        <p:nvSpPr>
          <p:cNvPr id="14" name="下矢印 13"/>
          <p:cNvSpPr/>
          <p:nvPr/>
        </p:nvSpPr>
        <p:spPr bwMode="auto">
          <a:xfrm>
            <a:off x="6328617" y="3356992"/>
            <a:ext cx="691655" cy="504056"/>
          </a:xfrm>
          <a:prstGeom prst="down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chemeClr val="accent4">
                <a:lumMod val="50000"/>
                <a:lumOff val="50000"/>
              </a:schemeClr>
            </a:solidFill>
          </a:ln>
          <a:effectLs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Calibri" panose="020F0502020204030204" pitchFamily="34" charset="0"/>
            </a:endParaRPr>
          </a:p>
        </p:txBody>
      </p:sp>
      <p:sp>
        <p:nvSpPr>
          <p:cNvPr id="16" name="テキスト ボックス 15"/>
          <p:cNvSpPr txBox="1"/>
          <p:nvPr/>
        </p:nvSpPr>
        <p:spPr>
          <a:xfrm>
            <a:off x="3551804" y="1361648"/>
            <a:ext cx="5350803" cy="1508105"/>
          </a:xfrm>
          <a:prstGeom prst="rect">
            <a:avLst/>
          </a:prstGeom>
          <a:noFill/>
        </p:spPr>
        <p:txBody>
          <a:bodyPr wrap="square" rtlCol="0">
            <a:spAutoFit/>
          </a:bodyPr>
          <a:lstStyle/>
          <a:p>
            <a:pPr algn="l"/>
            <a:r>
              <a:rPr kumimoji="1" lang="en-US" altLang="ja-JP" sz="2000" b="1" dirty="0" smtClean="0">
                <a:latin typeface="Calibri" panose="020F0502020204030204" pitchFamily="34" charset="0"/>
                <a:ea typeface="メイリオ" panose="020B0604030504040204" pitchFamily="50" charset="-128"/>
                <a:cs typeface="メイリオ" panose="020B0604030504040204" pitchFamily="50" charset="-128"/>
              </a:rPr>
              <a:t>What we need</a:t>
            </a:r>
          </a:p>
          <a:p>
            <a:pPr marL="742950" lvl="1" indent="-285750" algn="l">
              <a:buFont typeface="Wingdings" panose="05000000000000000000" pitchFamily="2" charset="2"/>
              <a:buChar char="l"/>
            </a:pP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Fast transactions (</a:t>
            </a: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250 </a:t>
            </a:r>
            <a:r>
              <a:rPr kumimoji="1" lang="en-US" altLang="ja-JP" sz="1800" dirty="0" err="1" smtClean="0">
                <a:latin typeface="Calibri" panose="020F0502020204030204" pitchFamily="34" charset="0"/>
                <a:ea typeface="メイリオ" panose="020B0604030504040204" pitchFamily="50" charset="-128"/>
                <a:cs typeface="メイリオ" panose="020B0604030504040204" pitchFamily="50" charset="-128"/>
              </a:rPr>
              <a:t>ms</a:t>
            </a:r>
            <a:r>
              <a:rPr kumimoji="1" lang="en-US" altLang="ja-JP" sz="1800" dirty="0">
                <a:latin typeface="Calibri" panose="020F0502020204030204" pitchFamily="34" charset="0"/>
                <a:ea typeface="メイリオ" panose="020B0604030504040204" pitchFamily="50" charset="-128"/>
                <a:cs typeface="メイリオ" panose="020B0604030504040204" pitchFamily="50" charset="-128"/>
              </a:rPr>
              <a:t> </a:t>
            </a: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toll gate, </a:t>
            </a:r>
            <a:r>
              <a:rPr kumimoji="1" lang="en-US" altLang="ja-JP" sz="1800" dirty="0">
                <a:latin typeface="Calibri" panose="020F0502020204030204" pitchFamily="34" charset="0"/>
                <a:ea typeface="メイリオ" panose="020B0604030504040204" pitchFamily="50" charset="-128"/>
                <a:cs typeface="メイリオ" panose="020B0604030504040204" pitchFamily="50" charset="-128"/>
              </a:rPr>
              <a:t>3</a:t>
            </a: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s </a:t>
            </a: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kiosk)</a:t>
            </a:r>
          </a:p>
          <a:p>
            <a:pPr marL="742950" lvl="1" indent="-285750" algn="l">
              <a:buFont typeface="Wingdings" panose="05000000000000000000" pitchFamily="2" charset="2"/>
              <a:buChar char="l"/>
            </a:pP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Single traffic type: File transfer up to 10 GB</a:t>
            </a:r>
          </a:p>
          <a:p>
            <a:pPr marL="742950" lvl="1" indent="-285750" algn="l">
              <a:buFont typeface="Wingdings" panose="05000000000000000000" pitchFamily="2" charset="2"/>
              <a:buChar char="l"/>
            </a:pPr>
            <a:r>
              <a:rPr kumimoji="1" lang="en-US" altLang="ja-JP" sz="1800" dirty="0" smtClean="0">
                <a:latin typeface="Calibri" panose="020F0502020204030204" pitchFamily="34" charset="0"/>
                <a:ea typeface="メイリオ" panose="020B0604030504040204" pitchFamily="50" charset="-128"/>
                <a:cs typeface="メイリオ" panose="020B0604030504040204" pitchFamily="50" charset="-128"/>
              </a:rPr>
              <a:t>Transaction density: time and space</a:t>
            </a:r>
          </a:p>
          <a:p>
            <a:pPr marL="742950" lvl="1" indent="-285750" algn="l">
              <a:buFont typeface="Wingdings" panose="05000000000000000000" pitchFamily="2" charset="2"/>
              <a:buChar char="l"/>
            </a:pPr>
            <a:endParaRPr kumimoji="1" lang="ja-JP" altLang="en-US" sz="1800" dirty="0" smtClean="0">
              <a:latin typeface="Calibri" panose="020F0502020204030204" pitchFamily="34" charset="0"/>
              <a:ea typeface="メイリオ" panose="020B0604030504040204" pitchFamily="50" charset="-128"/>
              <a:cs typeface="メイリオ" panose="020B0604030504040204" pitchFamily="50" charset="-128"/>
            </a:endParaRPr>
          </a:p>
        </p:txBody>
      </p:sp>
      <p:sp>
        <p:nvSpPr>
          <p:cNvPr id="5" name="正方形/長方形 4"/>
          <p:cNvSpPr/>
          <p:nvPr/>
        </p:nvSpPr>
        <p:spPr>
          <a:xfrm>
            <a:off x="518796" y="2472092"/>
            <a:ext cx="2465227" cy="338554"/>
          </a:xfrm>
          <a:prstGeom prst="rect">
            <a:avLst/>
          </a:prstGeom>
        </p:spPr>
        <p:txBody>
          <a:bodyPr wrap="none">
            <a:spAutoFit/>
          </a:bodyPr>
          <a:lstStyle/>
          <a:p>
            <a:pPr marL="0" indent="0">
              <a:buNone/>
            </a:pPr>
            <a:r>
              <a:rPr kumimoji="1" lang="en-US" altLang="ja-JP" sz="1600" i="1" dirty="0">
                <a:solidFill>
                  <a:srgbClr val="002060"/>
                </a:solidFill>
                <a:latin typeface="Calibri" panose="020F0502020204030204" pitchFamily="34" charset="0"/>
                <a:ea typeface="メイリオ" panose="020B0604030504040204" pitchFamily="50" charset="-128"/>
                <a:cs typeface="メイリオ" panose="020B0604030504040204" pitchFamily="50" charset="-128"/>
              </a:rPr>
              <a:t>New proposed </a:t>
            </a:r>
            <a:r>
              <a:rPr kumimoji="1" lang="en-US" altLang="ja-JP" sz="1600" i="1" dirty="0" smtClean="0">
                <a:solidFill>
                  <a:srgbClr val="002060"/>
                </a:solidFill>
                <a:latin typeface="Calibri" panose="020F0502020204030204" pitchFamily="34" charset="0"/>
                <a:ea typeface="メイリオ" panose="020B0604030504040204" pitchFamily="50" charset="-128"/>
                <a:cs typeface="メイリオ" panose="020B0604030504040204" pitchFamily="50" charset="-128"/>
              </a:rPr>
              <a:t>touch model</a:t>
            </a:r>
            <a:endParaRPr kumimoji="1" lang="en-US" altLang="ja-JP" sz="1600" i="1" dirty="0">
              <a:solidFill>
                <a:srgbClr val="002060"/>
              </a:solidFill>
              <a:latin typeface="Calibri" panose="020F0502020204030204" pitchFamily="34" charset="0"/>
              <a:ea typeface="メイリオ" panose="020B0604030504040204" pitchFamily="50" charset="-128"/>
              <a:cs typeface="メイリオ" panose="020B0604030504040204" pitchFamily="50" charset="-128"/>
            </a:endParaRPr>
          </a:p>
        </p:txBody>
      </p:sp>
      <p:pic>
        <p:nvPicPr>
          <p:cNvPr id="1026" name="Picture 2" descr="http://www.paymentnavi.com/bw/wp-content/uploads/2013/07/shibuya-300x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658" y="1433867"/>
            <a:ext cx="2857500" cy="1038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0" name="正方形/長方形 49"/>
          <p:cNvSpPr/>
          <p:nvPr/>
        </p:nvSpPr>
        <p:spPr>
          <a:xfrm>
            <a:off x="609911" y="2760124"/>
            <a:ext cx="2282997" cy="261610"/>
          </a:xfrm>
          <a:prstGeom prst="rect">
            <a:avLst/>
          </a:prstGeom>
        </p:spPr>
        <p:txBody>
          <a:bodyPr wrap="none">
            <a:spAutoFit/>
          </a:bodyPr>
          <a:lstStyle/>
          <a:p>
            <a:r>
              <a:rPr lang="en-US" altLang="ja-JP" sz="1100" i="1" dirty="0" smtClean="0">
                <a:solidFill>
                  <a:schemeClr val="accent1"/>
                </a:solidFill>
              </a:rPr>
              <a:t>Close proximity “touch” or “swipe”</a:t>
            </a:r>
            <a:endParaRPr lang="ja-JP" altLang="en-US" sz="1100" i="1" dirty="0">
              <a:solidFill>
                <a:schemeClr val="accent1"/>
              </a:solidFill>
            </a:endParaRPr>
          </a:p>
        </p:txBody>
      </p:sp>
      <p:cxnSp>
        <p:nvCxnSpPr>
          <p:cNvPr id="20" name="直線コネクタ 19"/>
          <p:cNvCxnSpPr/>
          <p:nvPr/>
        </p:nvCxnSpPr>
        <p:spPr bwMode="auto">
          <a:xfrm>
            <a:off x="1764176" y="1463980"/>
            <a:ext cx="0" cy="1008112"/>
          </a:xfrm>
          <a:prstGeom prst="line">
            <a:avLst/>
          </a:prstGeom>
          <a:ln>
            <a:solidFill>
              <a:schemeClr val="tx1">
                <a:lumMod val="75000"/>
                <a:lumOff val="25000"/>
              </a:schemeClr>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322658" y="3671534"/>
            <a:ext cx="3481174" cy="2592288"/>
            <a:chOff x="611560" y="3645024"/>
            <a:chExt cx="3481174" cy="2592288"/>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7823" y="4173760"/>
              <a:ext cx="97472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srcRect/>
            <a:stretch>
              <a:fillRect/>
            </a:stretch>
          </p:blipFill>
          <p:spPr bwMode="auto">
            <a:xfrm>
              <a:off x="2085136" y="3800666"/>
              <a:ext cx="338206" cy="91362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686563" y="4365104"/>
              <a:ext cx="338677" cy="1141576"/>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326524" y="3933056"/>
              <a:ext cx="291558" cy="919711"/>
            </a:xfrm>
            <a:prstGeom prst="rect">
              <a:avLst/>
            </a:prstGeom>
            <a:noFill/>
            <a:ln w="9525">
              <a:noFill/>
              <a:miter lim="800000"/>
              <a:headEnd/>
              <a:tailEnd/>
            </a:ln>
          </p:spPr>
        </p:pic>
        <p:sp>
          <p:nvSpPr>
            <p:cNvPr id="7" name="正方形/長方形 6"/>
            <p:cNvSpPr/>
            <p:nvPr/>
          </p:nvSpPr>
          <p:spPr>
            <a:xfrm>
              <a:off x="611560" y="5898758"/>
              <a:ext cx="3363036" cy="338554"/>
            </a:xfrm>
            <a:prstGeom prst="rect">
              <a:avLst/>
            </a:prstGeom>
            <a:ln>
              <a:noFill/>
            </a:ln>
          </p:spPr>
          <p:txBody>
            <a:bodyPr wrap="square">
              <a:spAutoFit/>
            </a:bodyPr>
            <a:lstStyle/>
            <a:p>
              <a:pPr marL="0" indent="0">
                <a:buNone/>
              </a:pPr>
              <a:r>
                <a:rPr kumimoji="1" lang="en-US" altLang="ja-JP" sz="1600" i="1" dirty="0">
                  <a:solidFill>
                    <a:srgbClr val="002060"/>
                  </a:solidFill>
                  <a:latin typeface="Calibri" panose="020F0502020204030204" pitchFamily="34" charset="0"/>
                  <a:ea typeface="メイリオ" panose="020B0604030504040204" pitchFamily="50" charset="-128"/>
                  <a:cs typeface="メイリオ" panose="020B0604030504040204" pitchFamily="50" charset="-128"/>
                </a:rPr>
                <a:t>802.15.3c kiosk downloading model</a:t>
              </a: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244" y="4048918"/>
              <a:ext cx="90646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8"/>
            <p:cNvSpPr>
              <a:spLocks noEditPoints="1"/>
            </p:cNvSpPr>
            <p:nvPr/>
          </p:nvSpPr>
          <p:spPr bwMode="auto">
            <a:xfrm>
              <a:off x="806988" y="4031456"/>
              <a:ext cx="925513" cy="1701800"/>
            </a:xfrm>
            <a:custGeom>
              <a:avLst/>
              <a:gdLst>
                <a:gd name="T0" fmla="*/ 0 w 583"/>
                <a:gd name="T1" fmla="*/ 0 h 1072"/>
                <a:gd name="T2" fmla="*/ 583 w 583"/>
                <a:gd name="T3" fmla="*/ 0 h 1072"/>
                <a:gd name="T4" fmla="*/ 583 w 583"/>
                <a:gd name="T5" fmla="*/ 1072 h 1072"/>
                <a:gd name="T6" fmla="*/ 0 w 583"/>
                <a:gd name="T7" fmla="*/ 1072 h 1072"/>
                <a:gd name="T8" fmla="*/ 0 w 583"/>
                <a:gd name="T9" fmla="*/ 0 h 1072"/>
                <a:gd name="T10" fmla="*/ 5 w 583"/>
                <a:gd name="T11" fmla="*/ 1070 h 1072"/>
                <a:gd name="T12" fmla="*/ 2 w 583"/>
                <a:gd name="T13" fmla="*/ 1067 h 1072"/>
                <a:gd name="T14" fmla="*/ 580 w 583"/>
                <a:gd name="T15" fmla="*/ 1067 h 1072"/>
                <a:gd name="T16" fmla="*/ 577 w 583"/>
                <a:gd name="T17" fmla="*/ 1070 h 1072"/>
                <a:gd name="T18" fmla="*/ 577 w 583"/>
                <a:gd name="T19" fmla="*/ 2 h 1072"/>
                <a:gd name="T20" fmla="*/ 580 w 583"/>
                <a:gd name="T21" fmla="*/ 5 h 1072"/>
                <a:gd name="T22" fmla="*/ 2 w 583"/>
                <a:gd name="T23" fmla="*/ 5 h 1072"/>
                <a:gd name="T24" fmla="*/ 5 w 583"/>
                <a:gd name="T25" fmla="*/ 2 h 1072"/>
                <a:gd name="T26" fmla="*/ 5 w 583"/>
                <a:gd name="T27" fmla="*/ 107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1072">
                  <a:moveTo>
                    <a:pt x="0" y="0"/>
                  </a:moveTo>
                  <a:lnTo>
                    <a:pt x="583" y="0"/>
                  </a:lnTo>
                  <a:lnTo>
                    <a:pt x="583" y="1072"/>
                  </a:lnTo>
                  <a:lnTo>
                    <a:pt x="0" y="1072"/>
                  </a:lnTo>
                  <a:lnTo>
                    <a:pt x="0" y="0"/>
                  </a:lnTo>
                  <a:close/>
                  <a:moveTo>
                    <a:pt x="5" y="1070"/>
                  </a:moveTo>
                  <a:lnTo>
                    <a:pt x="2" y="1067"/>
                  </a:lnTo>
                  <a:lnTo>
                    <a:pt x="580" y="1067"/>
                  </a:lnTo>
                  <a:lnTo>
                    <a:pt x="577" y="1070"/>
                  </a:lnTo>
                  <a:lnTo>
                    <a:pt x="577" y="2"/>
                  </a:lnTo>
                  <a:lnTo>
                    <a:pt x="580" y="5"/>
                  </a:lnTo>
                  <a:lnTo>
                    <a:pt x="2" y="5"/>
                  </a:lnTo>
                  <a:lnTo>
                    <a:pt x="5" y="2"/>
                  </a:lnTo>
                  <a:lnTo>
                    <a:pt x="5" y="10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39" name="直線コネクタ 38"/>
            <p:cNvCxnSpPr/>
            <p:nvPr/>
          </p:nvCxnSpPr>
          <p:spPr bwMode="auto">
            <a:xfrm flipV="1">
              <a:off x="1124891" y="4869160"/>
              <a:ext cx="1481553" cy="51293"/>
            </a:xfrm>
            <a:prstGeom prst="line">
              <a:avLst/>
            </a:prstGeom>
            <a:ln w="28575">
              <a:solidFill>
                <a:schemeClr val="accent1"/>
              </a:solidFill>
              <a:prstDash val="sysDot"/>
              <a:headEnd type="none" w="med" len="med"/>
              <a:tailEnd type="arrow" w="med" len="med"/>
            </a:ln>
            <a:extLst/>
          </p:spPr>
          <p:style>
            <a:lnRef idx="1">
              <a:schemeClr val="dk1"/>
            </a:lnRef>
            <a:fillRef idx="0">
              <a:schemeClr val="dk1"/>
            </a:fillRef>
            <a:effectRef idx="0">
              <a:schemeClr val="dk1"/>
            </a:effectRef>
            <a:fontRef idx="minor">
              <a:schemeClr val="tx1"/>
            </a:fontRef>
          </p:style>
        </p:cxnSp>
        <p:sp>
          <p:nvSpPr>
            <p:cNvPr id="44" name="正方形/長方形 43"/>
            <p:cNvSpPr/>
            <p:nvPr/>
          </p:nvSpPr>
          <p:spPr>
            <a:xfrm>
              <a:off x="1732501" y="4953008"/>
              <a:ext cx="1053494" cy="430887"/>
            </a:xfrm>
            <a:prstGeom prst="rect">
              <a:avLst/>
            </a:prstGeom>
          </p:spPr>
          <p:txBody>
            <a:bodyPr wrap="none">
              <a:spAutoFit/>
            </a:bodyPr>
            <a:lstStyle/>
            <a:p>
              <a:r>
                <a:rPr lang="en-US" altLang="ja-JP" sz="1100" i="1" dirty="0" smtClean="0">
                  <a:solidFill>
                    <a:srgbClr val="FF0000"/>
                  </a:solidFill>
                </a:rPr>
                <a:t>Up to several </a:t>
              </a:r>
            </a:p>
            <a:p>
              <a:r>
                <a:rPr lang="en-US" altLang="ja-JP" sz="1100" i="1" dirty="0" smtClean="0">
                  <a:solidFill>
                    <a:srgbClr val="FF0000"/>
                  </a:solidFill>
                </a:rPr>
                <a:t>meters away </a:t>
              </a:r>
              <a:endParaRPr lang="ja-JP" altLang="en-US" sz="1100" i="1" dirty="0">
                <a:solidFill>
                  <a:srgbClr val="FF0000"/>
                </a:solidFill>
              </a:endParaRPr>
            </a:p>
          </p:txBody>
        </p:sp>
        <p:pic>
          <p:nvPicPr>
            <p:cNvPr id="8" name="Picture 6"/>
            <p:cNvPicPr>
              <a:picLocks noChangeAspect="1" noChangeArrowheads="1"/>
            </p:cNvPicPr>
            <p:nvPr/>
          </p:nvPicPr>
          <p:blipFill>
            <a:blip r:embed="rId8" cstate="print"/>
            <a:srcRect/>
            <a:stretch>
              <a:fillRect/>
            </a:stretch>
          </p:blipFill>
          <p:spPr bwMode="auto">
            <a:xfrm>
              <a:off x="2549295" y="3645024"/>
              <a:ext cx="273173" cy="923822"/>
            </a:xfrm>
            <a:prstGeom prst="rect">
              <a:avLst/>
            </a:prstGeom>
            <a:noFill/>
            <a:ln w="9525">
              <a:noFill/>
              <a:miter lim="800000"/>
              <a:headEnd/>
              <a:tailEnd/>
            </a:ln>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6584" y="463420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円/楕円 27"/>
            <p:cNvSpPr/>
            <p:nvPr/>
          </p:nvSpPr>
          <p:spPr bwMode="auto">
            <a:xfrm>
              <a:off x="3588678" y="5338712"/>
              <a:ext cx="504056" cy="216024"/>
            </a:xfrm>
            <a:prstGeom prst="ellipse">
              <a:avLst/>
            </a:prstGeom>
            <a:noFill/>
            <a:ln w="9525">
              <a:solidFill>
                <a:schemeClr val="tx1">
                  <a:lumMod val="65000"/>
                  <a:lumOff val="35000"/>
                </a:schemeClr>
              </a:solidFill>
              <a:prstDash val="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29" name="円/楕円 28"/>
            <p:cNvSpPr/>
            <p:nvPr/>
          </p:nvSpPr>
          <p:spPr bwMode="auto">
            <a:xfrm>
              <a:off x="3237264" y="4687640"/>
              <a:ext cx="504056" cy="216024"/>
            </a:xfrm>
            <a:prstGeom prst="ellipse">
              <a:avLst/>
            </a:prstGeom>
            <a:noFill/>
            <a:ln w="9525">
              <a:solidFill>
                <a:schemeClr val="tx1">
                  <a:lumMod val="65000"/>
                  <a:lumOff val="35000"/>
                </a:schemeClr>
              </a:solidFill>
              <a:prstDash val="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30" name="円/楕円 29"/>
            <p:cNvSpPr/>
            <p:nvPr/>
          </p:nvSpPr>
          <p:spPr bwMode="auto">
            <a:xfrm>
              <a:off x="2424924" y="4382356"/>
              <a:ext cx="504056" cy="216024"/>
            </a:xfrm>
            <a:prstGeom prst="ellipse">
              <a:avLst/>
            </a:prstGeom>
            <a:noFill/>
            <a:ln w="9525">
              <a:solidFill>
                <a:schemeClr val="tx1">
                  <a:lumMod val="65000"/>
                  <a:lumOff val="35000"/>
                </a:schemeClr>
              </a:solidFill>
              <a:prstDash val="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31" name="円/楕円 30"/>
            <p:cNvSpPr/>
            <p:nvPr/>
          </p:nvSpPr>
          <p:spPr bwMode="auto">
            <a:xfrm>
              <a:off x="1932494" y="4558250"/>
              <a:ext cx="504056" cy="216024"/>
            </a:xfrm>
            <a:prstGeom prst="ellipse">
              <a:avLst/>
            </a:prstGeom>
            <a:noFill/>
            <a:ln w="9525">
              <a:solidFill>
                <a:schemeClr val="tx1">
                  <a:lumMod val="65000"/>
                  <a:lumOff val="35000"/>
                </a:schemeClr>
              </a:solidFill>
              <a:prstDash val="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32" name="円/楕円 31"/>
            <p:cNvSpPr/>
            <p:nvPr/>
          </p:nvSpPr>
          <p:spPr bwMode="auto">
            <a:xfrm>
              <a:off x="2724582" y="5427972"/>
              <a:ext cx="648072" cy="288032"/>
            </a:xfrm>
            <a:prstGeom prst="ellipse">
              <a:avLst/>
            </a:prstGeom>
            <a:noFill/>
            <a:ln w="9525">
              <a:solidFill>
                <a:schemeClr val="tx1">
                  <a:lumMod val="65000"/>
                  <a:lumOff val="35000"/>
                </a:schemeClr>
              </a:solidFill>
              <a:prstDash val="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173938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8</a:t>
            </a:fld>
            <a:endParaRPr kumimoji="1" lang="ja-JP" altLang="en-US" dirty="0"/>
          </a:p>
        </p:txBody>
      </p:sp>
      <p:sp>
        <p:nvSpPr>
          <p:cNvPr id="2" name="タイトル 1"/>
          <p:cNvSpPr>
            <a:spLocks noGrp="1"/>
          </p:cNvSpPr>
          <p:nvPr>
            <p:ph type="title" idx="4294967295"/>
          </p:nvPr>
        </p:nvSpPr>
        <p:spPr>
          <a:xfrm>
            <a:off x="379413" y="648047"/>
            <a:ext cx="8764587" cy="620713"/>
          </a:xfrm>
        </p:spPr>
        <p:txBody>
          <a:bodyPr/>
          <a:lstStyle/>
          <a:p>
            <a:r>
              <a:rPr kumimoji="1" lang="en-US" altLang="ja-JP" b="1" dirty="0" smtClean="0">
                <a:latin typeface="Calibri" panose="020F0502020204030204" pitchFamily="34" charset="0"/>
                <a:ea typeface="メイリオ" panose="020B0604030504040204" pitchFamily="50" charset="-128"/>
                <a:cs typeface="メイリオ" panose="020B0604030504040204" pitchFamily="50" charset="-128"/>
              </a:rPr>
              <a:t>Use case enables key assumptions</a:t>
            </a:r>
            <a:endParaRPr kumimoji="1" lang="ja-JP" altLang="en-US" b="1"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idx="4294967295"/>
          </p:nvPr>
        </p:nvSpPr>
        <p:spPr>
          <a:xfrm>
            <a:off x="739775" y="1605582"/>
            <a:ext cx="8404225" cy="2903538"/>
          </a:xfrm>
        </p:spPr>
        <p:txBody>
          <a:bodyPr/>
          <a:lstStyle/>
          <a:p>
            <a:pPr marL="339725" indent="-339725">
              <a:lnSpc>
                <a:spcPct val="150000"/>
              </a:lnSpc>
              <a:buSzPct val="99000"/>
              <a:buFont typeface="Wingdings" panose="05000000000000000000" pitchFamily="2" charset="2"/>
              <a:buChar char="u"/>
            </a:pP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A </a:t>
            </a:r>
            <a:r>
              <a:rPr kumimoji="1" lang="en-US" altLang="ja-JP" sz="2400" b="0" dirty="0" smtClean="0">
                <a:solidFill>
                  <a:srgbClr val="FF0000"/>
                </a:solidFill>
                <a:latin typeface="Calibri" panose="020F0502020204030204" pitchFamily="34" charset="0"/>
                <a:ea typeface="メイリオ" panose="020B0604030504040204" pitchFamily="50" charset="-128"/>
                <a:cs typeface="メイリオ" panose="020B0604030504040204" pitchFamily="50" charset="-128"/>
              </a:rPr>
              <a:t>proximity pair </a:t>
            </a: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is only established to complete a </a:t>
            </a:r>
            <a:r>
              <a:rPr kumimoji="1" lang="en-US" altLang="ja-JP" sz="2400" b="0" dirty="0">
                <a:solidFill>
                  <a:srgbClr val="FF0000"/>
                </a:solidFill>
                <a:latin typeface="Calibri" panose="020F0502020204030204" pitchFamily="34" charset="0"/>
                <a:ea typeface="メイリオ" panose="020B0604030504040204" pitchFamily="50" charset="-128"/>
                <a:cs typeface="メイリオ" panose="020B0604030504040204" pitchFamily="50" charset="-128"/>
              </a:rPr>
              <a:t>single</a:t>
            </a:r>
            <a:r>
              <a:rPr kumimoji="1" lang="en-US" altLang="ja-JP" sz="2400" b="0" dirty="0">
                <a:latin typeface="Calibri" panose="020F0502020204030204" pitchFamily="34" charset="0"/>
                <a:ea typeface="メイリオ" panose="020B0604030504040204" pitchFamily="50" charset="-128"/>
                <a:cs typeface="メイリオ" panose="020B0604030504040204" pitchFamily="50" charset="-128"/>
              </a:rPr>
              <a:t> transaction</a:t>
            </a:r>
          </a:p>
          <a:p>
            <a:pPr marL="339725" indent="-339725">
              <a:lnSpc>
                <a:spcPct val="150000"/>
              </a:lnSpc>
              <a:buSzPct val="99000"/>
              <a:buFont typeface="Wingdings" panose="05000000000000000000" pitchFamily="2" charset="2"/>
              <a:buChar char="u"/>
            </a:pP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A </a:t>
            </a:r>
            <a:r>
              <a:rPr kumimoji="1" lang="en-US" altLang="ja-JP" sz="2400" b="0" dirty="0">
                <a:solidFill>
                  <a:srgbClr val="FF0000"/>
                </a:solidFill>
                <a:latin typeface="Calibri" panose="020F0502020204030204" pitchFamily="34" charset="0"/>
                <a:ea typeface="メイリオ" panose="020B0604030504040204" pitchFamily="50" charset="-128"/>
                <a:cs typeface="メイリオ" panose="020B0604030504040204" pitchFamily="50" charset="-128"/>
              </a:rPr>
              <a:t>proximity pair </a:t>
            </a: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consists of a </a:t>
            </a:r>
            <a:r>
              <a:rPr kumimoji="1" lang="en-US" altLang="ja-JP" sz="2400" b="0" dirty="0" smtClean="0">
                <a:solidFill>
                  <a:srgbClr val="FF0000"/>
                </a:solidFill>
                <a:latin typeface="Calibri" panose="020F0502020204030204" pitchFamily="34" charset="0"/>
                <a:ea typeface="メイリオ" panose="020B0604030504040204" pitchFamily="50" charset="-128"/>
                <a:cs typeface="メイリオ" panose="020B0604030504040204" pitchFamily="50" charset="-128"/>
              </a:rPr>
              <a:t>single</a:t>
            </a: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 link between 2 devices</a:t>
            </a:r>
          </a:p>
          <a:p>
            <a:pPr marL="339725" indent="-339725">
              <a:lnSpc>
                <a:spcPct val="150000"/>
              </a:lnSpc>
              <a:buSzPct val="99000"/>
              <a:buFont typeface="Wingdings" panose="05000000000000000000" pitchFamily="2" charset="2"/>
              <a:buChar char="u"/>
            </a:pP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Every link has full access to </a:t>
            </a:r>
            <a:r>
              <a:rPr kumimoji="1" lang="en-US" altLang="ja-JP" sz="2400" b="0" dirty="0" smtClean="0">
                <a:solidFill>
                  <a:srgbClr val="FF0000"/>
                </a:solidFill>
                <a:latin typeface="Calibri" panose="020F0502020204030204" pitchFamily="34" charset="0"/>
                <a:ea typeface="メイリオ" panose="020B0604030504040204" pitchFamily="50" charset="-128"/>
                <a:cs typeface="メイリオ" panose="020B0604030504040204" pitchFamily="50" charset="-128"/>
              </a:rPr>
              <a:t>all</a:t>
            </a:r>
            <a:r>
              <a:rPr kumimoji="1" lang="en-US" altLang="ja-JP" sz="2400" b="0" dirty="0" smtClean="0">
                <a:latin typeface="Calibri" panose="020F0502020204030204" pitchFamily="34" charset="0"/>
                <a:ea typeface="メイリオ" panose="020B0604030504040204" pitchFamily="50" charset="-128"/>
                <a:cs typeface="メイリオ" panose="020B0604030504040204" pitchFamily="50" charset="-128"/>
              </a:rPr>
              <a:t> the network bandwidth</a:t>
            </a:r>
          </a:p>
        </p:txBody>
      </p:sp>
    </p:spTree>
    <p:extLst>
      <p:ext uri="{BB962C8B-B14F-4D97-AF65-F5344CB8AC3E}">
        <p14:creationId xmlns:p14="http://schemas.microsoft.com/office/powerpoint/2010/main" val="3414564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kumimoji="1" lang="en-US" altLang="ja-JP" smtClean="0"/>
              <a:t>Slide </a:t>
            </a:r>
            <a:fld id="{A21C43C5-638B-4706-8A4F-2436154CD830}" type="slidenum">
              <a:rPr kumimoji="1" lang="ja-JP" altLang="en-US" smtClean="0"/>
              <a:pPr/>
              <a:t>9</a:t>
            </a:fld>
            <a:endParaRPr kumimoji="1" lang="ja-JP" altLang="en-US" dirty="0"/>
          </a:p>
        </p:txBody>
      </p:sp>
      <p:sp>
        <p:nvSpPr>
          <p:cNvPr id="2" name="タイトル 1"/>
          <p:cNvSpPr>
            <a:spLocks noGrp="1"/>
          </p:cNvSpPr>
          <p:nvPr>
            <p:ph type="title" idx="4294967295"/>
          </p:nvPr>
        </p:nvSpPr>
        <p:spPr>
          <a:xfrm>
            <a:off x="251520" y="72008"/>
            <a:ext cx="8204076" cy="548680"/>
          </a:xfrm>
        </p:spPr>
        <p:txBody>
          <a:bodyPr/>
          <a:lstStyle/>
          <a:p>
            <a:pPr algn="l"/>
            <a:r>
              <a:rPr kumimoji="1" lang="en-US" altLang="ja-JP" b="1" dirty="0" smtClean="0">
                <a:latin typeface="Calibri" panose="020F0502020204030204" pitchFamily="34" charset="0"/>
              </a:rPr>
              <a:t>Touch is </a:t>
            </a:r>
            <a:r>
              <a:rPr lang="en-US" altLang="ja-JP" b="1" dirty="0" smtClean="0">
                <a:latin typeface="Calibri" panose="020F0502020204030204" pitchFamily="34" charset="0"/>
              </a:rPr>
              <a:t>simple for the user</a:t>
            </a:r>
            <a:endParaRPr kumimoji="1" lang="ja-JP" altLang="en-US" b="1" dirty="0">
              <a:latin typeface="Calibri" panose="020F0502020204030204" pitchFamily="34" charset="0"/>
            </a:endParaRPr>
          </a:p>
        </p:txBody>
      </p:sp>
      <p:sp>
        <p:nvSpPr>
          <p:cNvPr id="3" name="コンテンツ プレースホルダー 2"/>
          <p:cNvSpPr>
            <a:spLocks noGrp="1"/>
          </p:cNvSpPr>
          <p:nvPr>
            <p:ph idx="4294967295"/>
          </p:nvPr>
        </p:nvSpPr>
        <p:spPr>
          <a:xfrm>
            <a:off x="0" y="980728"/>
            <a:ext cx="6636187" cy="3600400"/>
          </a:xfrm>
        </p:spPr>
        <p:txBody>
          <a:bodyPr/>
          <a:lstStyle/>
          <a:p>
            <a:pPr>
              <a:buFont typeface="Wingdings" panose="05000000000000000000" pitchFamily="2" charset="2"/>
              <a:buChar char="l"/>
            </a:pPr>
            <a:r>
              <a:rPr kumimoji="1" lang="en-US" altLang="ja-JP" sz="2400" dirty="0" smtClean="0">
                <a:latin typeface="Calibri" panose="020F0502020204030204" pitchFamily="34" charset="0"/>
              </a:rPr>
              <a:t> Conventional network:</a:t>
            </a:r>
          </a:p>
          <a:p>
            <a:pPr marL="288925" lvl="1" indent="0">
              <a:spcBef>
                <a:spcPts val="0"/>
              </a:spcBef>
              <a:buNone/>
            </a:pPr>
            <a:r>
              <a:rPr kumimoji="1" lang="en-US" altLang="ja-JP" sz="2400" u="sng" dirty="0" smtClean="0">
                <a:latin typeface="Calibri" panose="020F0502020204030204" pitchFamily="34" charset="0"/>
              </a:rPr>
              <a:t>User</a:t>
            </a:r>
          </a:p>
          <a:p>
            <a:pPr marL="746125" lvl="1" indent="-457200">
              <a:spcBef>
                <a:spcPts val="0"/>
              </a:spcBef>
              <a:buFont typeface="+mj-lt"/>
              <a:buAutoNum type="arabicPeriod"/>
            </a:pPr>
            <a:r>
              <a:rPr kumimoji="1" lang="en-US" altLang="ja-JP" sz="2400" dirty="0" smtClean="0">
                <a:latin typeface="Calibri" panose="020F0502020204030204" pitchFamily="34" charset="0"/>
              </a:rPr>
              <a:t>Search </a:t>
            </a:r>
          </a:p>
          <a:p>
            <a:pPr marL="746125" lvl="1" indent="-457200">
              <a:spcBef>
                <a:spcPts val="0"/>
              </a:spcBef>
              <a:buFont typeface="+mj-lt"/>
              <a:buAutoNum type="arabicPeriod"/>
            </a:pPr>
            <a:r>
              <a:rPr kumimoji="1" lang="en-US" altLang="ja-JP" sz="2400" dirty="0" smtClean="0">
                <a:latin typeface="Calibri" panose="020F0502020204030204" pitchFamily="34" charset="0"/>
              </a:rPr>
              <a:t>Discover</a:t>
            </a:r>
          </a:p>
          <a:p>
            <a:pPr marL="746125" lvl="1" indent="-457200">
              <a:spcBef>
                <a:spcPts val="0"/>
              </a:spcBef>
              <a:buFont typeface="+mj-lt"/>
              <a:buAutoNum type="arabicPeriod"/>
            </a:pPr>
            <a:r>
              <a:rPr kumimoji="1" lang="en-US" altLang="ja-JP" sz="2400" dirty="0" smtClean="0">
                <a:latin typeface="Calibri" panose="020F0502020204030204" pitchFamily="34" charset="0"/>
              </a:rPr>
              <a:t>Select  </a:t>
            </a:r>
          </a:p>
          <a:p>
            <a:pPr marL="746125" lvl="1" indent="-457200">
              <a:spcBef>
                <a:spcPts val="0"/>
              </a:spcBef>
              <a:buFont typeface="+mj-lt"/>
              <a:buAutoNum type="arabicPeriod"/>
            </a:pPr>
            <a:r>
              <a:rPr kumimoji="1" lang="en-US" altLang="ja-JP" sz="2400" dirty="0" smtClean="0">
                <a:latin typeface="Calibri" panose="020F0502020204030204" pitchFamily="34" charset="0"/>
              </a:rPr>
              <a:t>Connect</a:t>
            </a:r>
          </a:p>
          <a:p>
            <a:pPr marL="746125" lvl="1" indent="-457200">
              <a:spcBef>
                <a:spcPts val="0"/>
              </a:spcBef>
              <a:buFont typeface="+mj-lt"/>
              <a:buAutoNum type="arabicPeriod"/>
            </a:pPr>
            <a:r>
              <a:rPr kumimoji="1" lang="en-US" altLang="ja-JP" sz="2400" dirty="0" smtClean="0">
                <a:latin typeface="Calibri" panose="020F0502020204030204" pitchFamily="34" charset="0"/>
              </a:rPr>
              <a:t>Reserve bandwidth</a:t>
            </a:r>
          </a:p>
          <a:p>
            <a:pPr marL="746125" lvl="1" indent="-457200">
              <a:spcBef>
                <a:spcPts val="0"/>
              </a:spcBef>
              <a:buFont typeface="+mj-lt"/>
              <a:buAutoNum type="arabicPeriod"/>
            </a:pPr>
            <a:r>
              <a:rPr kumimoji="1" lang="en-US" altLang="ja-JP" sz="2400" dirty="0" smtClean="0">
                <a:latin typeface="Calibri" panose="020F0502020204030204" pitchFamily="34" charset="0"/>
              </a:rPr>
              <a:t>Start traffic</a:t>
            </a:r>
            <a:endParaRPr kumimoji="1" lang="en-US" altLang="ja-JP" sz="2400" dirty="0">
              <a:latin typeface="Calibri" panose="020F0502020204030204" pitchFamily="34" charset="0"/>
            </a:endParaRPr>
          </a:p>
        </p:txBody>
      </p:sp>
      <p:pic>
        <p:nvPicPr>
          <p:cNvPr id="9220" name="Picture 4" descr="C:\Users\PAPA\Desktop\animated-touch.gif"/>
          <p:cNvPicPr>
            <a:picLocks noChangeAspect="1" noChangeArrowheads="1" noCrop="1"/>
          </p:cNvPicPr>
          <p:nvPr/>
        </p:nvPicPr>
        <p:blipFill>
          <a:blip r:embed="rId2" cstate="print"/>
          <a:srcRect/>
          <a:stretch>
            <a:fillRect/>
          </a:stretch>
        </p:blipFill>
        <p:spPr bwMode="auto">
          <a:xfrm>
            <a:off x="5748089" y="3645024"/>
            <a:ext cx="3000375" cy="2809875"/>
          </a:xfrm>
          <a:prstGeom prst="rect">
            <a:avLst/>
          </a:prstGeom>
          <a:noFill/>
        </p:spPr>
      </p:pic>
      <p:sp>
        <p:nvSpPr>
          <p:cNvPr id="58" name="正方形/長方形 57"/>
          <p:cNvSpPr/>
          <p:nvPr/>
        </p:nvSpPr>
        <p:spPr bwMode="auto">
          <a:xfrm>
            <a:off x="7591722" y="6093296"/>
            <a:ext cx="1152128" cy="360040"/>
          </a:xfrm>
          <a:prstGeom prst="rect">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55" name="テキスト ボックス 54"/>
          <p:cNvSpPr txBox="1"/>
          <p:nvPr/>
        </p:nvSpPr>
        <p:spPr>
          <a:xfrm>
            <a:off x="4427984" y="4437112"/>
            <a:ext cx="1469700" cy="242520"/>
          </a:xfrm>
          <a:prstGeom prst="rect">
            <a:avLst/>
          </a:prstGeom>
          <a:noFill/>
        </p:spPr>
        <p:txBody>
          <a:bodyPr wrap="none" rtlCol="0" anchor="ctr">
            <a:spAutoFit/>
          </a:bodyPr>
          <a:lstStyle/>
          <a:p>
            <a:pPr algn="ctr" defTabSz="914400"/>
            <a:r>
              <a:rPr lang="en-US" altLang="ja-JP" sz="1800" b="1" u="sng" kern="0" dirty="0">
                <a:solidFill>
                  <a:srgbClr val="FF0000"/>
                </a:solidFill>
                <a:latin typeface="メイリオ" pitchFamily="50" charset="-128"/>
                <a:ea typeface="メイリオ" pitchFamily="50" charset="-128"/>
                <a:cs typeface="メイリオ" pitchFamily="50" charset="-128"/>
              </a:rPr>
              <a:t>“Touch and Get”</a:t>
            </a:r>
            <a:endParaRPr lang="ja-JP" altLang="en-US" sz="1800" b="1" u="sng" kern="0" dirty="0">
              <a:solidFill>
                <a:srgbClr val="FF0000"/>
              </a:solidFill>
              <a:latin typeface="メイリオ" pitchFamily="50" charset="-128"/>
              <a:ea typeface="メイリオ" pitchFamily="50" charset="-128"/>
              <a:cs typeface="メイリオ" pitchFamily="50" charset="-128"/>
            </a:endParaRPr>
          </a:p>
        </p:txBody>
      </p:sp>
      <p:sp>
        <p:nvSpPr>
          <p:cNvPr id="59" name="正方形/長方形 58"/>
          <p:cNvSpPr/>
          <p:nvPr/>
        </p:nvSpPr>
        <p:spPr>
          <a:xfrm>
            <a:off x="4644008" y="4077072"/>
            <a:ext cx="957313" cy="400110"/>
          </a:xfrm>
          <a:prstGeom prst="rect">
            <a:avLst/>
          </a:prstGeom>
        </p:spPr>
        <p:txBody>
          <a:bodyPr wrap="none">
            <a:spAutoFit/>
          </a:bodyPr>
          <a:lstStyle/>
          <a:p>
            <a:r>
              <a:rPr kumimoji="1" lang="en-US" altLang="ja-JP" sz="2000" b="1" i="1" dirty="0" smtClean="0">
                <a:solidFill>
                  <a:srgbClr val="FF0000"/>
                </a:solidFill>
                <a:latin typeface="Calibri" panose="020F0502020204030204" pitchFamily="34" charset="0"/>
              </a:rPr>
              <a:t>Human</a:t>
            </a:r>
            <a:endParaRPr lang="ja-JP" altLang="en-US" sz="2000" b="1" i="1" dirty="0">
              <a:solidFill>
                <a:srgbClr val="FF0000"/>
              </a:solidFill>
            </a:endParaRPr>
          </a:p>
        </p:txBody>
      </p:sp>
      <p:sp>
        <p:nvSpPr>
          <p:cNvPr id="54" name="テキスト ボックス 53"/>
          <p:cNvSpPr txBox="1"/>
          <p:nvPr/>
        </p:nvSpPr>
        <p:spPr>
          <a:xfrm>
            <a:off x="5304965" y="5106670"/>
            <a:ext cx="1163204" cy="338554"/>
          </a:xfrm>
          <a:prstGeom prst="rect">
            <a:avLst/>
          </a:prstGeom>
          <a:noFill/>
        </p:spPr>
        <p:txBody>
          <a:bodyPr wrap="none" rtlCol="0">
            <a:spAutoFit/>
          </a:bodyPr>
          <a:lstStyle/>
          <a:p>
            <a:pPr defTabSz="914400" fontAlgn="base">
              <a:spcBef>
                <a:spcPct val="0"/>
              </a:spcBef>
              <a:spcAft>
                <a:spcPct val="0"/>
              </a:spcAft>
            </a:pPr>
            <a:r>
              <a:rPr lang="en-US" altLang="ja-JP" sz="1600" b="1" dirty="0" smtClean="0">
                <a:solidFill>
                  <a:srgbClr val="0070C0"/>
                </a:solidFill>
                <a:latin typeface="メイリオ" pitchFamily="50" charset="-128"/>
                <a:ea typeface="メイリオ" pitchFamily="50" charset="-128"/>
                <a:cs typeface="メイリオ" pitchFamily="50" charset="-128"/>
              </a:rPr>
              <a:t>a few cm</a:t>
            </a:r>
            <a:endParaRPr lang="ja-JP" altLang="en-US" sz="1600" b="1" dirty="0">
              <a:solidFill>
                <a:srgbClr val="0070C0"/>
              </a:solidFill>
              <a:latin typeface="メイリオ" pitchFamily="50" charset="-128"/>
              <a:ea typeface="メイリオ" pitchFamily="50" charset="-128"/>
              <a:cs typeface="メイリオ" pitchFamily="50" charset="-128"/>
            </a:endParaRPr>
          </a:p>
        </p:txBody>
      </p:sp>
      <p:pic>
        <p:nvPicPr>
          <p:cNvPr id="9221" name="Picture 5"/>
          <p:cNvPicPr>
            <a:picLocks noChangeAspect="1" noChangeArrowheads="1"/>
          </p:cNvPicPr>
          <p:nvPr/>
        </p:nvPicPr>
        <p:blipFill>
          <a:blip r:embed="rId3" cstate="print"/>
          <a:srcRect/>
          <a:stretch>
            <a:fillRect/>
          </a:stretch>
        </p:blipFill>
        <p:spPr bwMode="auto">
          <a:xfrm>
            <a:off x="4860032" y="1340768"/>
            <a:ext cx="2524125" cy="2219325"/>
          </a:xfrm>
          <a:prstGeom prst="rect">
            <a:avLst/>
          </a:prstGeom>
          <a:noFill/>
          <a:ln w="9525">
            <a:noFill/>
            <a:miter lim="800000"/>
            <a:headEnd/>
            <a:tailEnd/>
          </a:ln>
        </p:spPr>
      </p:pic>
      <p:grpSp>
        <p:nvGrpSpPr>
          <p:cNvPr id="12" name="Group 11"/>
          <p:cNvGrpSpPr/>
          <p:nvPr/>
        </p:nvGrpSpPr>
        <p:grpSpPr>
          <a:xfrm>
            <a:off x="6108129" y="5398950"/>
            <a:ext cx="792088" cy="1188132"/>
            <a:chOff x="4527187" y="2108473"/>
            <a:chExt cx="432048" cy="792088"/>
          </a:xfrm>
        </p:grpSpPr>
        <p:grpSp>
          <p:nvGrpSpPr>
            <p:cNvPr id="13" name="グループ化 60"/>
            <p:cNvGrpSpPr/>
            <p:nvPr/>
          </p:nvGrpSpPr>
          <p:grpSpPr>
            <a:xfrm>
              <a:off x="4527187" y="2108473"/>
              <a:ext cx="432048" cy="792088"/>
              <a:chOff x="2051720" y="5589240"/>
              <a:chExt cx="432048" cy="792088"/>
            </a:xfrm>
          </p:grpSpPr>
          <p:sp>
            <p:nvSpPr>
              <p:cNvPr id="15" name="フローチャート: 処理 59"/>
              <p:cNvSpPr/>
              <p:nvPr/>
            </p:nvSpPr>
            <p:spPr bwMode="auto">
              <a:xfrm>
                <a:off x="2195736" y="5589240"/>
                <a:ext cx="288032" cy="792088"/>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08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平行四辺形 57"/>
              <p:cNvSpPr/>
              <p:nvPr/>
            </p:nvSpPr>
            <p:spPr bwMode="auto">
              <a:xfrm>
                <a:off x="2051720" y="5589240"/>
                <a:ext cx="360040" cy="288032"/>
              </a:xfrm>
              <a:prstGeom prst="parallelogram">
                <a:avLst/>
              </a:prstGeom>
              <a:blipFill>
                <a:blip r:embed="rId4" cstate="print"/>
                <a:tile tx="0" ty="0" sx="100000" sy="100000" flip="none" algn="tl"/>
              </a:blip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sp>
            <p:nvSpPr>
              <p:cNvPr id="17" name="フローチャート: 処理 58"/>
              <p:cNvSpPr/>
              <p:nvPr/>
            </p:nvSpPr>
            <p:spPr bwMode="auto">
              <a:xfrm>
                <a:off x="2051720" y="5877272"/>
                <a:ext cx="288032" cy="504056"/>
              </a:xfrm>
              <a:prstGeom prst="flowChartProcess">
                <a:avLst/>
              </a:pr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16200000" scaled="1"/>
                <a:tileRect/>
              </a:gradFill>
              <a:ln>
                <a:solidFill>
                  <a:srgbClr val="C00000"/>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4" name="正方形/長方形 91"/>
            <p:cNvSpPr/>
            <p:nvPr/>
          </p:nvSpPr>
          <p:spPr>
            <a:xfrm>
              <a:off x="4563414" y="2382480"/>
              <a:ext cx="209994" cy="123111"/>
            </a:xfrm>
            <a:prstGeom prst="rect">
              <a:avLst/>
            </a:prstGeom>
          </p:spPr>
          <p:txBody>
            <a:bodyPr wrap="none" lIns="0" tIns="0" rIns="0" bIns="0">
              <a:spAutoFit/>
            </a:bodyPr>
            <a:lstStyle/>
            <a:p>
              <a:r>
                <a:rPr kumimoji="1" lang="en-US" altLang="ja-JP" sz="800" i="1" dirty="0" smtClean="0">
                  <a:latin typeface="Calibri" pitchFamily="34" charset="0"/>
                </a:rPr>
                <a:t>kiosk</a:t>
              </a:r>
              <a:endParaRPr lang="ja-JP" altLang="en-US" sz="800" dirty="0"/>
            </a:p>
          </p:txBody>
        </p:sp>
      </p:grpSp>
      <p:sp>
        <p:nvSpPr>
          <p:cNvPr id="21" name="コンテンツ プレースホルダー 2"/>
          <p:cNvSpPr txBox="1">
            <a:spLocks/>
          </p:cNvSpPr>
          <p:nvPr/>
        </p:nvSpPr>
        <p:spPr bwMode="auto">
          <a:xfrm>
            <a:off x="11857" y="4329100"/>
            <a:ext cx="4140772"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anose="05000000000000000000" pitchFamily="2" charset="2"/>
              <a:buChar char="l"/>
            </a:pPr>
            <a:r>
              <a:rPr lang="en-US" altLang="ja-JP" sz="2400" kern="0" dirty="0" smtClean="0">
                <a:latin typeface="Calibri" panose="020F0502020204030204" pitchFamily="34" charset="0"/>
              </a:rPr>
              <a:t>New close proximity:</a:t>
            </a:r>
          </a:p>
          <a:p>
            <a:pPr marL="288925" lvl="1" indent="0">
              <a:spcBef>
                <a:spcPts val="0"/>
              </a:spcBef>
              <a:buFontTx/>
              <a:buNone/>
            </a:pPr>
            <a:r>
              <a:rPr lang="en-US" altLang="ja-JP" sz="2400" u="sng" kern="0" dirty="0" smtClean="0">
                <a:latin typeface="Calibri" panose="020F0502020204030204" pitchFamily="34" charset="0"/>
              </a:rPr>
              <a:t>User</a:t>
            </a:r>
          </a:p>
          <a:p>
            <a:pPr marL="746125" lvl="1" indent="-457200">
              <a:spcBef>
                <a:spcPts val="0"/>
              </a:spcBef>
              <a:buFont typeface="+mj-lt"/>
              <a:buAutoNum type="arabicPeriod"/>
            </a:pPr>
            <a:r>
              <a:rPr lang="en-US" altLang="ja-JP" sz="2400" kern="0" dirty="0" smtClean="0">
                <a:latin typeface="Calibri" panose="020F0502020204030204" pitchFamily="34" charset="0"/>
              </a:rPr>
              <a:t>Touch </a:t>
            </a:r>
            <a:r>
              <a:rPr lang="en-US" altLang="ja-JP" sz="2400" kern="0" dirty="0" smtClean="0">
                <a:latin typeface="Calibri" panose="020F0502020204030204" pitchFamily="34" charset="0"/>
                <a:sym typeface="Wingdings" panose="05000000000000000000" pitchFamily="2" charset="2"/>
              </a:rPr>
              <a:t></a:t>
            </a:r>
            <a:endParaRPr lang="en-US" altLang="ja-JP" sz="2400" kern="0" dirty="0" smtClean="0">
              <a:latin typeface="Calibri" panose="020F0502020204030204" pitchFamily="34" charset="0"/>
            </a:endParaRPr>
          </a:p>
        </p:txBody>
      </p:sp>
      <p:sp>
        <p:nvSpPr>
          <p:cNvPr id="22" name="コンテンツ プレースホルダー 2"/>
          <p:cNvSpPr txBox="1">
            <a:spLocks/>
          </p:cNvSpPr>
          <p:nvPr/>
        </p:nvSpPr>
        <p:spPr bwMode="auto">
          <a:xfrm>
            <a:off x="1871388" y="4329100"/>
            <a:ext cx="2844628"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buNone/>
            </a:pPr>
            <a:endParaRPr lang="en-US" altLang="ja-JP" sz="2400" kern="0" dirty="0" smtClean="0">
              <a:latin typeface="Calibri" panose="020F0502020204030204" pitchFamily="34" charset="0"/>
            </a:endParaRPr>
          </a:p>
          <a:p>
            <a:pPr marL="288925" lvl="1" indent="0">
              <a:spcBef>
                <a:spcPts val="0"/>
              </a:spcBef>
              <a:buFontTx/>
              <a:buNone/>
            </a:pPr>
            <a:r>
              <a:rPr lang="en-US" altLang="ja-JP" sz="2400" u="sng" kern="0" dirty="0" smtClean="0">
                <a:latin typeface="Calibri" panose="020F0502020204030204" pitchFamily="34" charset="0"/>
              </a:rPr>
              <a:t>Automatic</a:t>
            </a:r>
          </a:p>
          <a:p>
            <a:pPr marL="288925" lvl="1" indent="0">
              <a:spcBef>
                <a:spcPts val="0"/>
              </a:spcBef>
              <a:buNone/>
            </a:pPr>
            <a:r>
              <a:rPr lang="en-US" altLang="ja-JP" sz="1800" kern="0" dirty="0" smtClean="0">
                <a:latin typeface="Calibri" panose="020F0502020204030204" pitchFamily="34" charset="0"/>
              </a:rPr>
              <a:t>Search, Discover, Select, Connect, Reserve B/W</a:t>
            </a:r>
            <a:br>
              <a:rPr lang="en-US" altLang="ja-JP" sz="1800" kern="0" dirty="0" smtClean="0">
                <a:latin typeface="Calibri" panose="020F0502020204030204" pitchFamily="34" charset="0"/>
              </a:rPr>
            </a:br>
            <a:r>
              <a:rPr lang="en-US" altLang="ja-JP" sz="1800" kern="0" dirty="0" smtClean="0">
                <a:latin typeface="Calibri" panose="020F0502020204030204" pitchFamily="34" charset="0"/>
              </a:rPr>
              <a:t>Start traffic</a:t>
            </a:r>
          </a:p>
        </p:txBody>
      </p:sp>
    </p:spTree>
    <p:extLst>
      <p:ext uri="{BB962C8B-B14F-4D97-AF65-F5344CB8AC3E}">
        <p14:creationId xmlns:p14="http://schemas.microsoft.com/office/powerpoint/2010/main" val="2352783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7097</TotalTime>
  <Words>954</Words>
  <Application>Microsoft Office PowerPoint</Application>
  <PresentationFormat>On-screen Show (4:3)</PresentationFormat>
  <Paragraphs>279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IEEE-P802_15</vt:lpstr>
      <vt:lpstr>PowerPoint Presentation</vt:lpstr>
      <vt:lpstr>PowerPoint Presentation</vt:lpstr>
      <vt:lpstr>Why we need an enhanced MAC</vt:lpstr>
      <vt:lpstr>Kiosk Use Case = Transaction Density</vt:lpstr>
      <vt:lpstr>Kiosk Use Case = Transaction Density</vt:lpstr>
      <vt:lpstr>1 GByte</vt:lpstr>
      <vt:lpstr>802.15.3 MAC not optimized for kiosk usage</vt:lpstr>
      <vt:lpstr>Use case enables key assumptions</vt:lpstr>
      <vt:lpstr>Touch is simple for the user</vt:lpstr>
      <vt:lpstr>Limitations of 802.15.3 MAC</vt:lpstr>
      <vt:lpstr>Maximize effective throughput</vt:lpstr>
      <vt:lpstr>Quick link setup and release</vt:lpstr>
      <vt:lpstr>Current and proposed setup procedure</vt:lpstr>
      <vt:lpstr>Summary of Beacon enhancements</vt:lpstr>
      <vt:lpstr>Hard deadline: 2020 Tokyo Olympics and Paralympics</vt:lpstr>
      <vt:lpstr>Request to Working Group</vt:lpstr>
      <vt:lpstr>PowerPoint Presentation</vt:lpstr>
      <vt:lpstr>PowerPoint Presentation</vt:lpstr>
      <vt:lpstr>PowerPoint Presentation</vt:lpstr>
      <vt:lpstr>Toll gate example</vt:lpstr>
      <vt:lpstr>PowerPoint Presentation</vt:lpstr>
    </vt:vector>
  </TitlesOfParts>
  <Company>（株）東芝</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one or two lines)</dc:title>
  <dc:creator>デザインセンター</dc:creator>
  <cp:lastModifiedBy>Estrada, Andrew</cp:lastModifiedBy>
  <cp:revision>567</cp:revision>
  <cp:lastPrinted>2014-10-01T05:45:06Z</cp:lastPrinted>
  <dcterms:created xsi:type="dcterms:W3CDTF">2002-05-15T02:14:01Z</dcterms:created>
  <dcterms:modified xsi:type="dcterms:W3CDTF">2014-11-05T16:14:42Z</dcterms:modified>
</cp:coreProperties>
</file>