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4" r:id="rId1"/>
    <p:sldMasterId id="2147484463" r:id="rId2"/>
  </p:sldMasterIdLst>
  <p:notesMasterIdLst>
    <p:notesMasterId r:id="rId15"/>
  </p:notesMasterIdLst>
  <p:handoutMasterIdLst>
    <p:handoutMasterId r:id="rId16"/>
  </p:handoutMasterIdLst>
  <p:sldIdLst>
    <p:sldId id="340" r:id="rId3"/>
    <p:sldId id="331" r:id="rId4"/>
    <p:sldId id="327" r:id="rId5"/>
    <p:sldId id="332" r:id="rId6"/>
    <p:sldId id="339" r:id="rId7"/>
    <p:sldId id="333" r:id="rId8"/>
    <p:sldId id="335" r:id="rId9"/>
    <p:sldId id="338" r:id="rId10"/>
    <p:sldId id="328" r:id="rId11"/>
    <p:sldId id="329" r:id="rId12"/>
    <p:sldId id="334" r:id="rId13"/>
    <p:sldId id="330" r:id="rId14"/>
  </p:sldIdLst>
  <p:sldSz cx="9144000" cy="6858000" type="screen4x3"/>
  <p:notesSz cx="6789738" cy="9929813"/>
  <p:defaultTextStyle>
    <a:defPPr>
      <a:defRPr lang="en-US"/>
    </a:defPPr>
    <a:lvl1pPr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1pPr>
    <a:lvl2pPr marL="4572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2pPr>
    <a:lvl3pPr marL="9144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3pPr>
    <a:lvl4pPr marL="13716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4pPr>
    <a:lvl5pPr marL="1828800" algn="ctr" rtl="0" eaLnBrk="0" fontAlgn="base" hangingPunct="0">
      <a:spcBef>
        <a:spcPct val="0"/>
      </a:spcBef>
      <a:spcAft>
        <a:spcPct val="0"/>
      </a:spcAft>
      <a:defRPr sz="25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sz="25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sz="25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sz="25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sz="25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FF"/>
    <a:srgbClr val="00FF00"/>
    <a:srgbClr val="FF9933"/>
    <a:srgbClr val="FF6600"/>
    <a:srgbClr val="FFFF99"/>
    <a:srgbClr val="808080"/>
    <a:srgbClr val="A83718"/>
    <a:srgbClr val="AECE0E"/>
    <a:srgbClr val="438D82"/>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62" autoAdjust="0"/>
    <p:restoredTop sz="94699" autoAdjust="0"/>
  </p:normalViewPr>
  <p:slideViewPr>
    <p:cSldViewPr>
      <p:cViewPr>
        <p:scale>
          <a:sx n="100" d="100"/>
          <a:sy n="100" d="100"/>
        </p:scale>
        <p:origin x="-2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F408E8A7-E4C5-4015-83F8-C30E962D929A}" type="slidenum">
              <a:rPr lang="ja-JP" altLang="en-US"/>
              <a:pPr>
                <a:defRPr/>
              </a:pPr>
              <a:t>‹#›</a:t>
            </a:fld>
            <a:endParaRPr lang="en-US" altLang="ja-JP"/>
          </a:p>
        </p:txBody>
      </p:sp>
    </p:spTree>
    <p:extLst>
      <p:ext uri="{BB962C8B-B14F-4D97-AF65-F5344CB8AC3E}">
        <p14:creationId xmlns:p14="http://schemas.microsoft.com/office/powerpoint/2010/main" val="3670677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3847094" y="0"/>
            <a:ext cx="2942644" cy="496491"/>
          </a:xfrm>
          <a:prstGeom prst="rect">
            <a:avLst/>
          </a:prstGeom>
          <a:noFill/>
          <a:ln>
            <a:noFill/>
          </a:ln>
          <a:effectLst/>
          <a:extLst/>
        </p:spPr>
        <p:txBody>
          <a:bodyPr vert="horz" wrap="square" lIns="95441" tIns="47721" rIns="95441" bIns="47721" numCol="1" anchor="t"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endParaRPr lang="en-US" altLang="ja-JP"/>
          </a:p>
        </p:txBody>
      </p:sp>
      <p:sp>
        <p:nvSpPr>
          <p:cNvPr id="21508" name="Rectangle 4"/>
          <p:cNvSpPr>
            <a:spLocks noGrp="1" noRot="1" noChangeAspect="1" noChangeArrowheads="1" noTextEdit="1"/>
          </p:cNvSpPr>
          <p:nvPr>
            <p:ph type="sldImg" idx="2"/>
          </p:nvPr>
        </p:nvSpPr>
        <p:spPr bwMode="auto">
          <a:xfrm>
            <a:off x="911225" y="744538"/>
            <a:ext cx="4967288" cy="3724275"/>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1130562" y="4716661"/>
            <a:ext cx="4528615" cy="4468416"/>
          </a:xfrm>
          <a:prstGeom prst="rect">
            <a:avLst/>
          </a:prstGeom>
          <a:noFill/>
          <a:ln>
            <a:noFill/>
          </a:ln>
          <a:effectLst/>
          <a:extLst/>
        </p:spPr>
        <p:txBody>
          <a:bodyPr vert="horz" wrap="square" lIns="95441" tIns="47721" rIns="95441" bIns="4772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l" defTabSz="953385">
              <a:defRPr sz="1200">
                <a:latin typeface="Helvetica" pitchFamily="34"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47094" y="9433322"/>
            <a:ext cx="2942644" cy="496491"/>
          </a:xfrm>
          <a:prstGeom prst="rect">
            <a:avLst/>
          </a:prstGeom>
          <a:noFill/>
          <a:ln>
            <a:noFill/>
          </a:ln>
          <a:effectLst/>
          <a:extLst/>
        </p:spPr>
        <p:txBody>
          <a:bodyPr vert="horz" wrap="square" lIns="95441" tIns="47721" rIns="95441" bIns="47721" numCol="1" anchor="b" anchorCtr="0" compatLnSpc="1">
            <a:prstTxWarp prst="textNoShape">
              <a:avLst/>
            </a:prstTxWarp>
          </a:bodyPr>
          <a:lstStyle>
            <a:lvl1pPr algn="r" defTabSz="953385">
              <a:defRPr sz="1200">
                <a:latin typeface="Helvetica" pitchFamily="34" charset="0"/>
                <a:ea typeface="ＭＳ Ｐゴシック" pitchFamily="50" charset="-128"/>
              </a:defRPr>
            </a:lvl1pPr>
          </a:lstStyle>
          <a:p>
            <a:pPr>
              <a:defRPr/>
            </a:pPr>
            <a:fld id="{43540765-7C0F-4C65-9A43-A73571FCC128}" type="slidenum">
              <a:rPr lang="ja-JP" altLang="en-US"/>
              <a:pPr>
                <a:defRPr/>
              </a:pPr>
              <a:t>‹#›</a:t>
            </a:fld>
            <a:endParaRPr lang="en-US" altLang="ja-JP"/>
          </a:p>
        </p:txBody>
      </p:sp>
    </p:spTree>
    <p:extLst>
      <p:ext uri="{BB962C8B-B14F-4D97-AF65-F5344CB8AC3E}">
        <p14:creationId xmlns:p14="http://schemas.microsoft.com/office/powerpoint/2010/main" val="224819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Helvetica" pitchFamily="34"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スライド番号プレースホルダー 3"/>
          <p:cNvSpPr>
            <a:spLocks noGrp="1"/>
          </p:cNvSpPr>
          <p:nvPr>
            <p:ph type="sldNum" sz="quarter" idx="10"/>
          </p:nvPr>
        </p:nvSpPr>
        <p:spPr/>
        <p:txBody>
          <a:bodyPr/>
          <a:lstStyle/>
          <a:p>
            <a:r>
              <a:rPr kumimoji="1" lang="en-US" altLang="ja-JP" smtClean="0"/>
              <a:t>Slide </a:t>
            </a:r>
            <a:fld id="{A21C43C5-638B-4706-8A4F-2436154CD830}"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7" name="スライド番号プレースホルダー 6"/>
          <p:cNvSpPr>
            <a:spLocks noGrp="1"/>
          </p:cNvSpPr>
          <p:nvPr>
            <p:ph type="sldNum" sz="quarter" idx="10"/>
          </p:nvPr>
        </p:nvSpPr>
        <p:spPr/>
        <p:txBody>
          <a:bodyPr/>
          <a:lstStyle/>
          <a:p>
            <a:r>
              <a:rPr kumimoji="1" lang="en-US" altLang="ja-JP" smtClean="0"/>
              <a:t>Slide </a:t>
            </a:r>
            <a:fld id="{A21C43C5-638B-4706-8A4F-2436154CD830}" type="slidenum">
              <a:rPr kumimoji="1" lang="ja-JP" altLang="en-US" smtClean="0"/>
              <a:pPr/>
              <a:t>‹#›</a:t>
            </a:fld>
            <a:endParaRPr kumimoji="1"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r>
              <a:rPr lang="en-US" altLang="ja-JP" smtClean="0">
                <a:solidFill>
                  <a:srgbClr val="000000"/>
                </a:solidFill>
              </a:rPr>
              <a:t>October 2014</a:t>
            </a:r>
            <a:endParaRPr lang="en-US" altLang="ja-JP" dirty="0">
              <a:solidFill>
                <a:srgbClr val="000000"/>
              </a:solidFill>
            </a:endParaRPr>
          </a:p>
        </p:txBody>
      </p:sp>
      <p:sp>
        <p:nvSpPr>
          <p:cNvPr id="6" name="フッター プレースホルダー 5"/>
          <p:cNvSpPr>
            <a:spLocks noGrp="1"/>
          </p:cNvSpPr>
          <p:nvPr>
            <p:ph type="ftr" sz="quarter" idx="11"/>
          </p:nvPr>
        </p:nvSpPr>
        <p:spPr>
          <a:xfrm>
            <a:off x="6948264" y="6475412"/>
            <a:ext cx="1662336" cy="193947"/>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dirty="0" smtClean="0">
                <a:solidFill>
                  <a:srgbClr val="000000"/>
                </a:solidFill>
              </a:rPr>
              <a:t>Andrew Estrada, Sony</a:t>
            </a:r>
            <a:endParaRPr lang="en-US" altLang="ja-JP" dirty="0">
              <a:solidFill>
                <a:srgbClr val="000000"/>
              </a:solidFill>
            </a:endParaRPr>
          </a:p>
        </p:txBody>
      </p:sp>
      <p:sp>
        <p:nvSpPr>
          <p:cNvPr id="7" name="スライド番号プレースホルダー 6"/>
          <p:cNvSpPr>
            <a:spLocks noGrp="1"/>
          </p:cNvSpPr>
          <p:nvPr>
            <p:ph type="sldNum" sz="quarter" idx="12"/>
          </p:nvPr>
        </p:nvSpPr>
        <p:spPr>
          <a:xfrm>
            <a:off x="4342399" y="6475413"/>
            <a:ext cx="535403" cy="184666"/>
          </a:xfrm>
        </p:spPr>
        <p:txBody>
          <a:bodyPr/>
          <a:lstStyle>
            <a:lvl1pPr>
              <a:defRPr sz="1200">
                <a:latin typeface="Times New Roman" panose="02020603050405020304" pitchFamily="18" charset="0"/>
                <a:cs typeface="Times New Roman" panose="02020603050405020304" pitchFamily="18" charset="0"/>
              </a:defRPr>
            </a:lvl1pPr>
          </a:lstStyle>
          <a:p>
            <a:r>
              <a:rPr lang="en-US" altLang="ja-JP" smtClean="0">
                <a:solidFill>
                  <a:srgbClr val="000000"/>
                </a:solidFill>
              </a:rPr>
              <a:t>Slide </a:t>
            </a:r>
            <a:fld id="{F69E8647-5970-47F5-BBFE-19FDDA84B70F}"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91288965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1" name="Rectangle 3"/>
          <p:cNvSpPr>
            <a:spLocks noGrp="1" noChangeArrowheads="1"/>
          </p:cNvSpPr>
          <p:nvPr>
            <p:ph type="title"/>
          </p:nvPr>
        </p:nvSpPr>
        <p:spPr bwMode="auto">
          <a:xfrm>
            <a:off x="379413" y="0"/>
            <a:ext cx="8383587" cy="620713"/>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ja-JP" altLang="en-US" dirty="0" smtClean="0"/>
              <a:t>マスタ タイトルの書式設定</a:t>
            </a:r>
          </a:p>
        </p:txBody>
      </p:sp>
      <p:sp>
        <p:nvSpPr>
          <p:cNvPr id="2052" name="Rectangle 4"/>
          <p:cNvSpPr>
            <a:spLocks noGrp="1" noChangeArrowheads="1"/>
          </p:cNvSpPr>
          <p:nvPr>
            <p:ph type="body" idx="1"/>
          </p:nvPr>
        </p:nvSpPr>
        <p:spPr bwMode="auto">
          <a:xfrm>
            <a:off x="381000" y="836613"/>
            <a:ext cx="8382000" cy="53355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2057" name="Line 9"/>
          <p:cNvSpPr>
            <a:spLocks noChangeShapeType="1"/>
          </p:cNvSpPr>
          <p:nvPr/>
        </p:nvSpPr>
        <p:spPr bwMode="auto">
          <a:xfrm>
            <a:off x="381000" y="692150"/>
            <a:ext cx="8382000" cy="0"/>
          </a:xfrm>
          <a:prstGeom prst="line">
            <a:avLst/>
          </a:prstGeom>
          <a:noFill/>
          <a:ln w="28575">
            <a:solidFill>
              <a:schemeClr val="accent2"/>
            </a:solidFill>
            <a:round/>
            <a:headEnd/>
            <a:tailEnd/>
          </a:ln>
          <a:effectLst/>
        </p:spPr>
        <p:txBody>
          <a:bodyPr wrap="none" lIns="90000" tIns="46800" rIns="90000" bIns="46800" anchor="ctr"/>
          <a:lstStyle/>
          <a:p>
            <a:pPr>
              <a:defRPr/>
            </a:pPr>
            <a:endParaRPr lang="ja-JP" altLang="en-US">
              <a:latin typeface="Arial" charset="0"/>
              <a:ea typeface="ＭＳ Ｐゴシック" charset="-128"/>
            </a:endParaRPr>
          </a:p>
        </p:txBody>
      </p:sp>
      <p:sp>
        <p:nvSpPr>
          <p:cNvPr id="2062" name="Line 15"/>
          <p:cNvSpPr>
            <a:spLocks noChangeShapeType="1"/>
          </p:cNvSpPr>
          <p:nvPr userDrawn="1"/>
        </p:nvSpPr>
        <p:spPr bwMode="auto">
          <a:xfrm>
            <a:off x="0" y="692150"/>
            <a:ext cx="9144000" cy="0"/>
          </a:xfrm>
          <a:prstGeom prst="line">
            <a:avLst/>
          </a:prstGeom>
          <a:noFill/>
          <a:ln w="28575">
            <a:solidFill>
              <a:schemeClr val="accent2"/>
            </a:solidFill>
            <a:round/>
            <a:headEnd/>
            <a:tailEnd/>
          </a:ln>
          <a:effectLst/>
        </p:spPr>
        <p:txBody>
          <a:bodyPr wrap="none" lIns="90000" tIns="46800" rIns="90000" bIns="46800" anchor="ctr"/>
          <a:lstStyle/>
          <a:p>
            <a:pPr>
              <a:defRPr/>
            </a:pPr>
            <a:endParaRPr lang="ja-JP" altLang="en-US">
              <a:latin typeface="Arial" charset="0"/>
              <a:ea typeface="ＭＳ Ｐゴシック" charset="-128"/>
            </a:endParaRPr>
          </a:p>
        </p:txBody>
      </p:sp>
      <p:sp>
        <p:nvSpPr>
          <p:cNvPr id="7" name="正方形/長方形 6"/>
          <p:cNvSpPr/>
          <p:nvPr userDrawn="1"/>
        </p:nvSpPr>
        <p:spPr>
          <a:xfrm>
            <a:off x="7161209" y="6519445"/>
            <a:ext cx="1574470" cy="276999"/>
          </a:xfrm>
          <a:prstGeom prst="rect">
            <a:avLst/>
          </a:prstGeom>
        </p:spPr>
        <p:txBody>
          <a:bodyPr wrap="none">
            <a:spAutoFit/>
          </a:bodyPr>
          <a:lstStyle/>
          <a:p>
            <a:r>
              <a:rPr lang="en-US" altLang="ja-JP" sz="1200" dirty="0">
                <a:solidFill>
                  <a:srgbClr val="000000"/>
                </a:solidFill>
                <a:latin typeface="Times New Roman" panose="02020603050405020304" pitchFamily="18" charset="0"/>
                <a:cs typeface="Times New Roman" panose="02020603050405020304" pitchFamily="18" charset="0"/>
              </a:rPr>
              <a:t>Andrew Estrada, Sony</a:t>
            </a:r>
          </a:p>
        </p:txBody>
      </p:sp>
      <p:sp>
        <p:nvSpPr>
          <p:cNvPr id="9" name="Rectangle 9"/>
          <p:cNvSpPr>
            <a:spLocks noChangeArrowheads="1"/>
          </p:cNvSpPr>
          <p:nvPr userDrawn="1"/>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5" name="スライド番号プレースホルダー 4"/>
          <p:cNvSpPr>
            <a:spLocks noGrp="1"/>
          </p:cNvSpPr>
          <p:nvPr>
            <p:ph type="sldNum" sz="quarter" idx="4"/>
          </p:nvPr>
        </p:nvSpPr>
        <p:spPr>
          <a:xfrm>
            <a:off x="4067944" y="6519445"/>
            <a:ext cx="1224136" cy="210344"/>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r>
              <a:rPr kumimoji="1" lang="en-US" altLang="ja-JP" dirty="0" smtClean="0"/>
              <a:t>Slide </a:t>
            </a:r>
            <a:fld id="{A21C43C5-638B-4706-8A4F-2436154CD830}"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4441" r:id="rId1"/>
    <p:sldLayoutId id="2147484445" r:id="rId2"/>
  </p:sldLayoutIdLst>
  <p:timing>
    <p:tnLst>
      <p:par>
        <p:cTn id="1" dur="indefinite" restart="never" nodeType="tmRoot"/>
      </p:par>
    </p:tnLst>
  </p:timing>
  <p:hf sldNum="0" hdr="0" dt="0"/>
  <p:txStyles>
    <p:titleStyle>
      <a:lvl1pPr algn="l" rtl="0" eaLnBrk="0" fontAlgn="base" hangingPunct="0">
        <a:spcBef>
          <a:spcPct val="0"/>
        </a:spcBef>
        <a:spcAft>
          <a:spcPct val="0"/>
        </a:spcAft>
        <a:defRPr sz="2800">
          <a:solidFill>
            <a:schemeClr val="tx1"/>
          </a:solidFill>
          <a:latin typeface="+mj-lt"/>
          <a:ea typeface="+mj-ea"/>
          <a:cs typeface="+mj-cs"/>
        </a:defRPr>
      </a:lvl1pPr>
      <a:lvl2pPr algn="l" rtl="0" eaLnBrk="0" fontAlgn="base" hangingPunct="0">
        <a:spcBef>
          <a:spcPct val="0"/>
        </a:spcBef>
        <a:spcAft>
          <a:spcPct val="0"/>
        </a:spcAft>
        <a:defRPr sz="3000">
          <a:solidFill>
            <a:schemeClr val="tx1"/>
          </a:solidFill>
          <a:latin typeface="Arial" charset="0"/>
          <a:ea typeface="HGP創英角ｺﾞｼｯｸUB" pitchFamily="50" charset="-128"/>
        </a:defRPr>
      </a:lvl2pPr>
      <a:lvl3pPr algn="l" rtl="0" eaLnBrk="0" fontAlgn="base" hangingPunct="0">
        <a:spcBef>
          <a:spcPct val="0"/>
        </a:spcBef>
        <a:spcAft>
          <a:spcPct val="0"/>
        </a:spcAft>
        <a:defRPr sz="3000">
          <a:solidFill>
            <a:schemeClr val="tx1"/>
          </a:solidFill>
          <a:latin typeface="Arial" charset="0"/>
          <a:ea typeface="HGP創英角ｺﾞｼｯｸUB" pitchFamily="50" charset="-128"/>
        </a:defRPr>
      </a:lvl3pPr>
      <a:lvl4pPr algn="l" rtl="0" eaLnBrk="0" fontAlgn="base" hangingPunct="0">
        <a:spcBef>
          <a:spcPct val="0"/>
        </a:spcBef>
        <a:spcAft>
          <a:spcPct val="0"/>
        </a:spcAft>
        <a:defRPr sz="3000">
          <a:solidFill>
            <a:schemeClr val="tx1"/>
          </a:solidFill>
          <a:latin typeface="Arial" charset="0"/>
          <a:ea typeface="HGP創英角ｺﾞｼｯｸUB" pitchFamily="50" charset="-128"/>
        </a:defRPr>
      </a:lvl4pPr>
      <a:lvl5pPr algn="l" rtl="0" eaLnBrk="0" fontAlgn="base" hangingPunct="0">
        <a:spcBef>
          <a:spcPct val="0"/>
        </a:spcBef>
        <a:spcAft>
          <a:spcPct val="0"/>
        </a:spcAft>
        <a:defRPr sz="3000">
          <a:solidFill>
            <a:schemeClr val="tx1"/>
          </a:solidFill>
          <a:latin typeface="Arial" charset="0"/>
          <a:ea typeface="HGP創英角ｺﾞｼｯｸUB" pitchFamily="50" charset="-128"/>
        </a:defRPr>
      </a:lvl5pPr>
      <a:lvl6pPr marL="457200" algn="l" rtl="0" fontAlgn="base">
        <a:spcBef>
          <a:spcPct val="0"/>
        </a:spcBef>
        <a:spcAft>
          <a:spcPct val="0"/>
        </a:spcAft>
        <a:defRPr sz="3000">
          <a:solidFill>
            <a:schemeClr val="tx1"/>
          </a:solidFill>
          <a:latin typeface="Arial" charset="0"/>
          <a:ea typeface="HGP創英角ｺﾞｼｯｸUB" pitchFamily="50" charset="-128"/>
        </a:defRPr>
      </a:lvl6pPr>
      <a:lvl7pPr marL="914400" algn="l" rtl="0" fontAlgn="base">
        <a:spcBef>
          <a:spcPct val="0"/>
        </a:spcBef>
        <a:spcAft>
          <a:spcPct val="0"/>
        </a:spcAft>
        <a:defRPr sz="3000">
          <a:solidFill>
            <a:schemeClr val="tx1"/>
          </a:solidFill>
          <a:latin typeface="Arial" charset="0"/>
          <a:ea typeface="HGP創英角ｺﾞｼｯｸUB" pitchFamily="50" charset="-128"/>
        </a:defRPr>
      </a:lvl7pPr>
      <a:lvl8pPr marL="1371600" algn="l" rtl="0" fontAlgn="base">
        <a:spcBef>
          <a:spcPct val="0"/>
        </a:spcBef>
        <a:spcAft>
          <a:spcPct val="0"/>
        </a:spcAft>
        <a:defRPr sz="3000">
          <a:solidFill>
            <a:schemeClr val="tx1"/>
          </a:solidFill>
          <a:latin typeface="Arial" charset="0"/>
          <a:ea typeface="HGP創英角ｺﾞｼｯｸUB" pitchFamily="50" charset="-128"/>
        </a:defRPr>
      </a:lvl8pPr>
      <a:lvl9pPr marL="1828800" algn="l" rtl="0" fontAlgn="base">
        <a:spcBef>
          <a:spcPct val="0"/>
        </a:spcBef>
        <a:spcAft>
          <a:spcPct val="0"/>
        </a:spcAft>
        <a:defRPr sz="3000">
          <a:solidFill>
            <a:schemeClr val="tx1"/>
          </a:solidFill>
          <a:latin typeface="Arial" charset="0"/>
          <a:ea typeface="HGP創英角ｺﾞｼｯｸUB" pitchFamily="50" charset="-128"/>
        </a:defRPr>
      </a:lvl9pPr>
    </p:titleStyle>
    <p:bodyStyle>
      <a:lvl1pPr marL="287338" indent="-287338" algn="l" rtl="0" eaLnBrk="0" fontAlgn="base" hangingPunct="0">
        <a:spcBef>
          <a:spcPct val="0"/>
        </a:spcBef>
        <a:spcAft>
          <a:spcPct val="25000"/>
        </a:spcAft>
        <a:buChar char="•"/>
        <a:defRPr sz="2000" b="1">
          <a:solidFill>
            <a:schemeClr val="tx1"/>
          </a:solidFill>
          <a:latin typeface="+mn-lt"/>
          <a:ea typeface="+mn-ea"/>
          <a:cs typeface="+mn-cs"/>
        </a:defRPr>
      </a:lvl1pPr>
      <a:lvl2pPr marL="573088" indent="-284163" algn="l" rtl="0" eaLnBrk="0" fontAlgn="base" hangingPunct="0">
        <a:spcBef>
          <a:spcPct val="0"/>
        </a:spcBef>
        <a:spcAft>
          <a:spcPct val="25000"/>
        </a:spcAft>
        <a:buChar char="–"/>
        <a:defRPr sz="2000">
          <a:solidFill>
            <a:schemeClr val="tx1"/>
          </a:solidFill>
          <a:latin typeface="+mn-lt"/>
          <a:ea typeface="+mn-ea"/>
        </a:defRPr>
      </a:lvl2pPr>
      <a:lvl3pPr marL="857250" indent="-282575" algn="l" rtl="0" eaLnBrk="0" fontAlgn="base" hangingPunct="0">
        <a:spcBef>
          <a:spcPct val="0"/>
        </a:spcBef>
        <a:spcAft>
          <a:spcPct val="25000"/>
        </a:spcAft>
        <a:buFont typeface="Helvetica" pitchFamily="34" charset="0"/>
        <a:buChar char="•"/>
        <a:defRPr sz="2000">
          <a:solidFill>
            <a:schemeClr val="tx1"/>
          </a:solidFill>
          <a:latin typeface="+mn-lt"/>
          <a:ea typeface="+mn-ea"/>
        </a:defRPr>
      </a:lvl3pPr>
      <a:lvl4pPr marL="1138238" indent="-279400" algn="l" rtl="0" eaLnBrk="0" fontAlgn="base" hangingPunct="0">
        <a:spcBef>
          <a:spcPct val="0"/>
        </a:spcBef>
        <a:spcAft>
          <a:spcPct val="25000"/>
        </a:spcAft>
        <a:buChar char="–"/>
        <a:defRPr sz="2000">
          <a:solidFill>
            <a:schemeClr val="tx1"/>
          </a:solidFill>
          <a:latin typeface="+mn-lt"/>
          <a:ea typeface="+mn-ea"/>
        </a:defRPr>
      </a:lvl4pPr>
      <a:lvl5pPr marL="1425575" indent="-284163" algn="l" rtl="0" eaLnBrk="0" fontAlgn="base" hangingPunct="0">
        <a:spcBef>
          <a:spcPct val="0"/>
        </a:spcBef>
        <a:spcAft>
          <a:spcPct val="25000"/>
        </a:spcAft>
        <a:buChar char="•"/>
        <a:defRPr sz="2000">
          <a:solidFill>
            <a:schemeClr val="tx1"/>
          </a:solidFill>
          <a:latin typeface="+mn-lt"/>
          <a:ea typeface="+mn-ea"/>
        </a:defRPr>
      </a:lvl5pPr>
      <a:lvl6pPr marL="1882775" indent="-284163" algn="l" rtl="0" fontAlgn="base">
        <a:spcBef>
          <a:spcPct val="0"/>
        </a:spcBef>
        <a:spcAft>
          <a:spcPct val="25000"/>
        </a:spcAft>
        <a:buChar char="•"/>
        <a:defRPr sz="2000">
          <a:solidFill>
            <a:schemeClr val="tx1"/>
          </a:solidFill>
          <a:latin typeface="+mn-lt"/>
          <a:ea typeface="+mn-ea"/>
        </a:defRPr>
      </a:lvl6pPr>
      <a:lvl7pPr marL="2339975" indent="-284163" algn="l" rtl="0" fontAlgn="base">
        <a:spcBef>
          <a:spcPct val="0"/>
        </a:spcBef>
        <a:spcAft>
          <a:spcPct val="25000"/>
        </a:spcAft>
        <a:buChar char="•"/>
        <a:defRPr sz="2000">
          <a:solidFill>
            <a:schemeClr val="tx1"/>
          </a:solidFill>
          <a:latin typeface="+mn-lt"/>
          <a:ea typeface="+mn-ea"/>
        </a:defRPr>
      </a:lvl7pPr>
      <a:lvl8pPr marL="2797175" indent="-284163" algn="l" rtl="0" fontAlgn="base">
        <a:spcBef>
          <a:spcPct val="0"/>
        </a:spcBef>
        <a:spcAft>
          <a:spcPct val="25000"/>
        </a:spcAft>
        <a:buChar char="•"/>
        <a:defRPr sz="2000">
          <a:solidFill>
            <a:schemeClr val="tx1"/>
          </a:solidFill>
          <a:latin typeface="+mn-lt"/>
          <a:ea typeface="+mn-ea"/>
        </a:defRPr>
      </a:lvl8pPr>
      <a:lvl9pPr marL="3254375" indent="-284163" algn="l" rtl="0" fontAlgn="base">
        <a:spcBef>
          <a:spcPct val="0"/>
        </a:spcBef>
        <a:spcAft>
          <a:spcPct val="25000"/>
        </a:spcAft>
        <a:buChar char="•"/>
        <a:defRPr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algn="l"/>
            <a:r>
              <a:rPr lang="en-US" altLang="ja-JP" dirty="0" smtClean="0">
                <a:solidFill>
                  <a:srgbClr val="000000"/>
                </a:solidFill>
                <a:latin typeface="Times New Roman" pitchFamily="18" charset="0"/>
              </a:rPr>
              <a:t>October 2014</a:t>
            </a:r>
            <a:endParaRPr lang="en-US" altLang="ja-JP"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6588224" y="6475413"/>
            <a:ext cx="202237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anose="02020603050405020304" pitchFamily="18" charset="0"/>
                <a:ea typeface="ＭＳ Ｐゴシック" charset="-128"/>
                <a:cs typeface="Times New Roman" panose="02020603050405020304" pitchFamily="18" charset="0"/>
              </a:defRPr>
            </a:lvl1pPr>
          </a:lstStyle>
          <a:p>
            <a:r>
              <a:rPr lang="en-US" altLang="ja-JP" dirty="0" smtClean="0">
                <a:solidFill>
                  <a:srgbClr val="000000"/>
                </a:solidFill>
              </a:rPr>
              <a:t>Andrew Estrada, Sony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sz="1200" dirty="0">
                <a:solidFill>
                  <a:srgbClr val="000000"/>
                </a:solidFill>
                <a:latin typeface="Times New Roman" pitchFamily="18" charset="0"/>
              </a:rPr>
              <a:t>Slide </a:t>
            </a:r>
            <a:fld id="{F69E8647-5970-47F5-BBFE-19FDDA84B70F}" type="slidenum">
              <a:rPr lang="en-US" altLang="ja-JP" sz="1200">
                <a:solidFill>
                  <a:srgbClr val="000000"/>
                </a:solidFill>
                <a:latin typeface="Times New Roman" pitchFamily="18" charset="0"/>
              </a:rPr>
              <a:pPr/>
              <a:t>‹#›</a:t>
            </a:fld>
            <a:endParaRPr lang="en-US" altLang="ja-JP" sz="1200" dirty="0">
              <a:solidFill>
                <a:srgbClr val="000000"/>
              </a:solidFill>
              <a:latin typeface="Times New Roman" pitchFamily="18" charset="0"/>
            </a:endParaRPr>
          </a:p>
        </p:txBody>
      </p:sp>
      <p:sp>
        <p:nvSpPr>
          <p:cNvPr id="1031" name="Rectangle 7"/>
          <p:cNvSpPr>
            <a:spLocks noChangeArrowheads="1"/>
          </p:cNvSpPr>
          <p:nvPr/>
        </p:nvSpPr>
        <p:spPr bwMode="auto">
          <a:xfrm>
            <a:off x="3059832" y="394156"/>
            <a:ext cx="539836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smtClean="0">
                <a:solidFill>
                  <a:srgbClr val="000000"/>
                </a:solidFill>
                <a:latin typeface="Times New Roman" pitchFamily="18" charset="0"/>
                <a:ea typeface="ＭＳ Ｐゴシック" charset="-128"/>
              </a:rPr>
              <a:t>doc.: IEEE </a:t>
            </a:r>
            <a:r>
              <a:rPr lang="en-US" altLang="ja-JP" sz="1400" b="1" dirty="0" smtClean="0">
                <a:solidFill>
                  <a:srgbClr val="000000"/>
                </a:solidFill>
                <a:latin typeface="Times New Roman" pitchFamily="18" charset="0"/>
                <a:ea typeface="ＭＳ Ｐゴシック" charset="-128"/>
              </a:rPr>
              <a:t>802.15-14-0612-01-003d</a:t>
            </a:r>
            <a:endParaRPr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r>
              <a:rPr lang="en-US" altLang="ja-JP" sz="1200" dirty="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a:endParaRPr lang="ja-JP" altLang="en-US" sz="1200">
              <a:solidFill>
                <a:srgbClr val="000000"/>
              </a:solidFill>
              <a:latin typeface="Times New Roman" pitchFamily="18" charset="0"/>
            </a:endParaRPr>
          </a:p>
        </p:txBody>
      </p:sp>
    </p:spTree>
    <p:extLst>
      <p:ext uri="{BB962C8B-B14F-4D97-AF65-F5344CB8AC3E}">
        <p14:creationId xmlns:p14="http://schemas.microsoft.com/office/powerpoint/2010/main" val="4178608937"/>
      </p:ext>
    </p:extLst>
  </p:cSld>
  <p:clrMap bg1="lt1" tx1="dk1" bg2="lt2" tx2="dk2" accent1="accent1" accent2="accent2" accent3="accent3" accent4="accent4" accent5="accent5" accent6="accent6" hlink="hlink" folHlink="folHlink"/>
  <p:sldLayoutIdLst>
    <p:sldLayoutId id="2147484467" r:id="rId1"/>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g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pPr algn="l"/>
            <a:r>
              <a:rPr lang="en-US" altLang="ja-JP" dirty="0" smtClean="0">
                <a:solidFill>
                  <a:srgbClr val="000000"/>
                </a:solidFill>
                <a:latin typeface="Times New Roman" panose="02020603050405020304" pitchFamily="18" charset="0"/>
                <a:cs typeface="Times New Roman" panose="02020603050405020304" pitchFamily="18" charset="0"/>
              </a:rPr>
              <a:t>October 2014</a:t>
            </a:r>
            <a:endParaRPr lang="en-US" altLang="ja-JP" dirty="0">
              <a:solidFill>
                <a:srgbClr val="000000"/>
              </a:solidFill>
              <a:latin typeface="Times New Roman" panose="02020603050405020304" pitchFamily="18" charset="0"/>
              <a:cs typeface="Times New Roman" panose="02020603050405020304" pitchFamily="18" charset="0"/>
            </a:endParaRPr>
          </a:p>
        </p:txBody>
      </p:sp>
      <p:sp>
        <p:nvSpPr>
          <p:cNvPr id="6" name="スライド番号プレースホルダー 3"/>
          <p:cNvSpPr>
            <a:spLocks noGrp="1"/>
          </p:cNvSpPr>
          <p:nvPr>
            <p:ph type="sldNum" sz="quarter" idx="12"/>
          </p:nvPr>
        </p:nvSpPr>
        <p:spPr>
          <a:xfrm>
            <a:off x="4393695" y="6475413"/>
            <a:ext cx="432811" cy="184666"/>
          </a:xfrm>
        </p:spPr>
        <p:txBody>
          <a:bodyPr/>
          <a:lstStyle/>
          <a:p>
            <a:r>
              <a:rPr lang="en-US" altLang="ja-JP" sz="1200" dirty="0">
                <a:solidFill>
                  <a:srgbClr val="000000"/>
                </a:solidFill>
                <a:latin typeface="Times New Roman" panose="02020603050405020304" pitchFamily="18" charset="0"/>
                <a:cs typeface="Times New Roman" panose="02020603050405020304" pitchFamily="18" charset="0"/>
              </a:rPr>
              <a:t>Slide </a:t>
            </a:r>
            <a:fld id="{BC589BFB-67B6-4752-A97D-4F4CD22266CF}" type="slidenum">
              <a:rPr lang="en-US" altLang="ja-JP" sz="1200">
                <a:solidFill>
                  <a:srgbClr val="000000"/>
                </a:solidFill>
                <a:latin typeface="Times New Roman" panose="02020603050405020304" pitchFamily="18" charset="0"/>
                <a:cs typeface="Times New Roman" panose="02020603050405020304" pitchFamily="18" charset="0"/>
              </a:rPr>
              <a:pPr/>
              <a:t>1</a:t>
            </a:fld>
            <a:endParaRPr lang="en-US" altLang="ja-JP" sz="1200" dirty="0">
              <a:solidFill>
                <a:srgbClr val="000000"/>
              </a:solidFill>
              <a:latin typeface="Times New Roman" panose="02020603050405020304" pitchFamily="18" charset="0"/>
              <a:cs typeface="Times New Roman" panose="02020603050405020304" pitchFamily="18" charset="0"/>
            </a:endParaRPr>
          </a:p>
        </p:txBody>
      </p:sp>
      <p:sp>
        <p:nvSpPr>
          <p:cNvPr id="27651" name="Rectangle 3"/>
          <p:cNvSpPr>
            <a:spLocks noChangeArrowheads="1"/>
          </p:cNvSpPr>
          <p:nvPr/>
        </p:nvSpPr>
        <p:spPr bwMode="auto">
          <a:xfrm>
            <a:off x="152400" y="609600"/>
            <a:ext cx="8812088" cy="51090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ja-JP" sz="1800" b="1" u="sng" dirty="0">
                <a:solidFill>
                  <a:srgbClr val="000000"/>
                </a:solidFill>
                <a:effectLst>
                  <a:outerShdw blurRad="38100" dist="38100" dir="2700000" algn="tl">
                    <a:srgbClr val="C0C0C0"/>
                  </a:outerShdw>
                </a:effectLst>
                <a:latin typeface="Times New Roman"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solidFill>
                <a:srgbClr val="000000"/>
              </a:solidFill>
              <a:latin typeface="Times New Roman" pitchFamily="18" charset="0"/>
              <a:ea typeface="ＭＳ Ｐゴシック" charset="-128"/>
              <a:cs typeface="Times New Roman" panose="02020603050405020304" pitchFamily="18" charset="0"/>
            </a:endParaRPr>
          </a:p>
          <a:p>
            <a:pPr algn="l"/>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Submission Title: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Proposal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to create a new</a:t>
            </a:r>
            <a:r>
              <a:rPr kumimoji="1" lang="ja-JP" altLang="en-US" sz="1600" dirty="0">
                <a:solidFill>
                  <a:srgbClr val="000000"/>
                </a:solidFill>
                <a:latin typeface="Times New Roman" pitchFamily="18" charset="0"/>
                <a:ea typeface="HGPｺﾞｼｯｸM" panose="020B0600000000000000" pitchFamily="50" charset="-128"/>
                <a:cs typeface="Times New Roman" panose="02020603050405020304" pitchFamily="18" charset="0"/>
              </a:rPr>
              <a:t>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Task Group 15.3e</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Date Submitted: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[21 October 2014]</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Source: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cs typeface="Times New Roman" panose="02020603050405020304" pitchFamily="18" charset="0"/>
              </a:rPr>
              <a:t>Andrew </a:t>
            </a:r>
            <a:r>
              <a:rPr lang="en-US" altLang="ja-JP" sz="1600" dirty="0" smtClean="0">
                <a:latin typeface="Times New Roman" panose="02020603050405020304" pitchFamily="18" charset="0"/>
                <a:cs typeface="Times New Roman" panose="02020603050405020304" pitchFamily="18" charset="0"/>
              </a:rPr>
              <a:t>Estrada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Keiji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Akiyama, Hiroyuki Matsumura,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Itaru</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Maekawa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Ko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Togashi</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Kiyoshi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Toshimitsu</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Ichiro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Seto</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Ken </a:t>
            </a:r>
            <a:r>
              <a:rPr lang="en-US" altLang="ja-JP" sz="1600" dirty="0" err="1" smtClean="0">
                <a:solidFill>
                  <a:srgbClr val="000000"/>
                </a:solidFill>
                <a:latin typeface="Times New Roman" pitchFamily="18" charset="0"/>
                <a:ea typeface="ＭＳ Ｐゴシック" charset="-128"/>
                <a:cs typeface="Times New Roman" panose="02020603050405020304" pitchFamily="18" charset="0"/>
              </a:rPr>
              <a:t>Hiraga</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and Masashi Shimizu]</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Company: Sony, </a:t>
            </a:r>
            <a:r>
              <a:rPr lang="en-US" altLang="ja-JP" sz="1600" dirty="0">
                <a:solidFill>
                  <a:srgbClr val="000000"/>
                </a:solidFill>
                <a:latin typeface="Times New Roman" pitchFamily="18" charset="0"/>
                <a:ea typeface="ＭＳ Ｐゴシック" charset="-128"/>
                <a:cs typeface="Times New Roman" panose="02020603050405020304" pitchFamily="18" charset="0"/>
              </a:rPr>
              <a:t>JRC</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Toshiba and NTT</a:t>
            </a:r>
          </a:p>
          <a:p>
            <a:pPr algn="l"/>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Address [</a:t>
            </a:r>
            <a:r>
              <a:rPr lang="en-US" altLang="ja-JP" sz="1600" dirty="0" smtClean="0">
                <a:solidFill>
                  <a:srgbClr val="000000"/>
                </a:solidFill>
                <a:latin typeface="Times New Roman" pitchFamily="18" charset="0"/>
                <a:cs typeface="Times New Roman" panose="02020603050405020304" pitchFamily="18" charset="0"/>
              </a:rPr>
              <a:t>16530 Via </a:t>
            </a:r>
            <a:r>
              <a:rPr lang="en-US" altLang="ja-JP" sz="1600" dirty="0" err="1" smtClean="0">
                <a:solidFill>
                  <a:srgbClr val="000000"/>
                </a:solidFill>
                <a:latin typeface="Times New Roman" pitchFamily="18" charset="0"/>
                <a:cs typeface="Times New Roman" panose="02020603050405020304" pitchFamily="18" charset="0"/>
              </a:rPr>
              <a:t>Esprillo</a:t>
            </a:r>
            <a:r>
              <a:rPr lang="en-US" altLang="ja-JP" sz="1600" dirty="0" smtClean="0">
                <a:solidFill>
                  <a:srgbClr val="000000"/>
                </a:solidFill>
                <a:latin typeface="Times New Roman" pitchFamily="18" charset="0"/>
                <a:cs typeface="Times New Roman" panose="02020603050405020304" pitchFamily="18" charset="0"/>
              </a:rPr>
              <a:t> MZ 7032 San Diego, California 92127</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dirty="0">
                <a:solidFill>
                  <a:srgbClr val="000000"/>
                </a:solidFill>
                <a:latin typeface="Times New Roman" pitchFamily="18" charset="0"/>
                <a:ea typeface="ＭＳ Ｐゴシック" charset="-128"/>
                <a:cs typeface="Times New Roman" panose="02020603050405020304" pitchFamily="18" charset="0"/>
              </a:rPr>
              <a:t>Voice</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cs typeface="Times New Roman" panose="02020603050405020304" pitchFamily="18" charset="0"/>
              </a:rPr>
              <a:t>858-942-5483</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FAX: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 </a:t>
            </a:r>
            <a:r>
              <a:rPr lang="en-US" altLang="ja-JP" sz="1600" dirty="0">
                <a:solidFill>
                  <a:srgbClr val="000000"/>
                </a:solidFill>
                <a:latin typeface="Times New Roman" pitchFamily="18" charset="0"/>
                <a:ea typeface="ＭＳ Ｐゴシック" charset="-128"/>
                <a:cs typeface="Times New Roman" panose="02020603050405020304" pitchFamily="18" charset="0"/>
              </a:rPr>
              <a:t>E-Mail:[Andrew.Estrada@am.sony.com]	</a:t>
            </a:r>
          </a:p>
          <a:p>
            <a:pPr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Re: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spcBef>
                <a:spcPts val="600"/>
              </a:spcBef>
              <a:spcAft>
                <a:spcPts val="600"/>
              </a:spcAft>
            </a:pPr>
            <a:r>
              <a:rPr lang="en-US" altLang="ja-JP" sz="1600" b="1" dirty="0" smtClean="0">
                <a:solidFill>
                  <a:srgbClr val="000000"/>
                </a:solidFill>
                <a:latin typeface="Times New Roman" pitchFamily="18" charset="0"/>
                <a:ea typeface="ＭＳ Ｐゴシック" charset="-128"/>
                <a:cs typeface="Times New Roman" panose="02020603050405020304" pitchFamily="18" charset="0"/>
              </a:rPr>
              <a:t>Abstract</a:t>
            </a:r>
            <a:r>
              <a:rPr lang="en-US" altLang="ja-JP" sz="1600" b="1" dirty="0">
                <a:solidFill>
                  <a:srgbClr val="000000"/>
                </a:solidFill>
                <a:latin typeface="Times New Roman" pitchFamily="18" charset="0"/>
                <a:ea typeface="ＭＳ Ｐゴシック" charset="-128"/>
                <a:cs typeface="Times New Roman" panose="02020603050405020304" pitchFamily="18" charset="0"/>
              </a:rPr>
              <a:t>:</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[Discussion for the </a:t>
            </a:r>
            <a:r>
              <a:rPr kumimoji="1" lang="en-US" altLang="ja-JP" sz="18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proposal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to create a new</a:t>
            </a:r>
            <a:r>
              <a:rPr kumimoji="1" lang="ja-JP" altLang="en-US" sz="1600" dirty="0">
                <a:solidFill>
                  <a:srgbClr val="000000"/>
                </a:solidFill>
                <a:latin typeface="Times New Roman" pitchFamily="18" charset="0"/>
                <a:ea typeface="HGPｺﾞｼｯｸM" panose="020B0600000000000000" pitchFamily="50" charset="-128"/>
                <a:cs typeface="Times New Roman" panose="02020603050405020304" pitchFamily="18" charset="0"/>
              </a:rPr>
              <a:t>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Task Group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lvl="0" algn="l">
              <a:spcBef>
                <a:spcPts val="600"/>
              </a:spcBef>
              <a:spcAft>
                <a:spcPts val="600"/>
              </a:spcAft>
            </a:pPr>
            <a:r>
              <a:rPr lang="en-US" altLang="ja-JP" sz="1600" b="1" dirty="0">
                <a:solidFill>
                  <a:srgbClr val="000000"/>
                </a:solidFill>
                <a:latin typeface="Times New Roman" pitchFamily="18" charset="0"/>
                <a:ea typeface="ＭＳ Ｐゴシック" charset="-128"/>
                <a:cs typeface="Times New Roman" panose="02020603050405020304" pitchFamily="18" charset="0"/>
              </a:rPr>
              <a:t>Purpose:</a:t>
            </a:r>
            <a:r>
              <a:rPr lang="en-US" altLang="ja-JP" sz="1600" dirty="0">
                <a:solidFill>
                  <a:srgbClr val="000000"/>
                </a:solidFill>
                <a:latin typeface="Times New Roman" pitchFamily="18" charset="0"/>
                <a:ea typeface="ＭＳ Ｐゴシック" charset="-128"/>
                <a:cs typeface="Times New Roman" panose="02020603050405020304" pitchFamily="18" charset="0"/>
              </a:rPr>
              <a:t>	</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[Discussion on</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 creating a new</a:t>
            </a:r>
            <a:r>
              <a:rPr kumimoji="1" lang="ja-JP" altLang="en-US" sz="1600" dirty="0">
                <a:solidFill>
                  <a:srgbClr val="000000"/>
                </a:solidFill>
                <a:latin typeface="Times New Roman" pitchFamily="18" charset="0"/>
                <a:ea typeface="HGPｺﾞｼｯｸM" panose="020B0600000000000000" pitchFamily="50" charset="-128"/>
                <a:cs typeface="Times New Roman" panose="02020603050405020304" pitchFamily="18" charset="0"/>
              </a:rPr>
              <a:t> </a:t>
            </a:r>
            <a:r>
              <a:rPr kumimoji="1" lang="en-US" altLang="ja-JP" sz="1600" dirty="0" smtClean="0">
                <a:solidFill>
                  <a:srgbClr val="000000"/>
                </a:solidFill>
                <a:latin typeface="Times New Roman" pitchFamily="18" charset="0"/>
                <a:ea typeface="HGPｺﾞｼｯｸM" panose="020B0600000000000000" pitchFamily="50" charset="-128"/>
                <a:cs typeface="Times New Roman" panose="02020603050405020304" pitchFamily="18" charset="0"/>
              </a:rPr>
              <a:t>Task Group for </a:t>
            </a:r>
            <a:r>
              <a:rPr lang="en-US" altLang="ja-JP" sz="1600" dirty="0">
                <a:latin typeface="Times New Roman" panose="02020603050405020304" pitchFamily="18" charset="0"/>
                <a:cs typeface="Times New Roman" panose="02020603050405020304" pitchFamily="18" charset="0"/>
              </a:rPr>
              <a:t>Close Proximity P2P </a:t>
            </a:r>
            <a:r>
              <a:rPr lang="en-US" altLang="ja-JP" sz="1600" dirty="0" smtClean="0">
                <a:latin typeface="Times New Roman" panose="02020603050405020304" pitchFamily="18" charset="0"/>
                <a:cs typeface="Times New Roman" panose="02020603050405020304" pitchFamily="18" charset="0"/>
              </a:rPr>
              <a:t>applications</a:t>
            </a:r>
            <a:r>
              <a:rPr lang="en-US" altLang="ja-JP" sz="1600" dirty="0" smtClean="0">
                <a:solidFill>
                  <a:srgbClr val="000000"/>
                </a:solidFill>
                <a:latin typeface="Times New Roman" pitchFamily="18" charset="0"/>
                <a:ea typeface="ＭＳ Ｐゴシック" charset="-128"/>
                <a:cs typeface="Times New Roman" panose="02020603050405020304" pitchFamily="18" charset="0"/>
              </a:rPr>
              <a:t>]</a:t>
            </a:r>
            <a:endParaRPr lang="en-US" altLang="ja-JP" sz="1600" dirty="0">
              <a:solidFill>
                <a:srgbClr val="000000"/>
              </a:solidFill>
              <a:latin typeface="Times New Roman" pitchFamily="18" charset="0"/>
              <a:ea typeface="ＭＳ Ｐゴシック" charset="-128"/>
              <a:cs typeface="Times New Roman" panose="02020603050405020304" pitchFamily="18" charset="0"/>
            </a:endParaRP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Notice:</a:t>
            </a:r>
            <a:r>
              <a:rPr lang="en-US" altLang="ja-JP" sz="1600" dirty="0">
                <a:solidFill>
                  <a:srgbClr val="000000"/>
                </a:solidFill>
                <a:latin typeface="Times New Roman"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r>
              <a:rPr lang="en-US" altLang="ja-JP" sz="1600" b="1" dirty="0">
                <a:solidFill>
                  <a:srgbClr val="000000"/>
                </a:solidFill>
                <a:latin typeface="Times New Roman" pitchFamily="18" charset="0"/>
                <a:ea typeface="ＭＳ Ｐゴシック" charset="-128"/>
                <a:cs typeface="Times New Roman" panose="02020603050405020304" pitchFamily="18" charset="0"/>
              </a:rPr>
              <a:t>Release:</a:t>
            </a:r>
            <a:r>
              <a:rPr lang="en-US" altLang="ja-JP" sz="1600" dirty="0">
                <a:solidFill>
                  <a:srgbClr val="000000"/>
                </a:solidFill>
                <a:latin typeface="Times New Roman"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
        <p:nvSpPr>
          <p:cNvPr id="2" name="正方形/長方形 1"/>
          <p:cNvSpPr/>
          <p:nvPr/>
        </p:nvSpPr>
        <p:spPr>
          <a:xfrm>
            <a:off x="7161209" y="6519445"/>
            <a:ext cx="1574470" cy="276999"/>
          </a:xfrm>
          <a:prstGeom prst="rect">
            <a:avLst/>
          </a:prstGeom>
        </p:spPr>
        <p:txBody>
          <a:bodyPr wrap="none">
            <a:spAutoFit/>
          </a:bodyPr>
          <a:lstStyle/>
          <a:p>
            <a:r>
              <a:rPr lang="en-US" altLang="ja-JP" sz="1200" dirty="0">
                <a:solidFill>
                  <a:srgbClr val="000000"/>
                </a:solidFill>
                <a:latin typeface="Times New Roman" panose="02020603050405020304" pitchFamily="18" charset="0"/>
                <a:cs typeface="Times New Roman" panose="02020603050405020304" pitchFamily="18" charset="0"/>
              </a:rPr>
              <a:t>Andrew Estrada, Sony</a:t>
            </a:r>
          </a:p>
        </p:txBody>
      </p:sp>
    </p:spTree>
    <p:extLst>
      <p:ext uri="{BB962C8B-B14F-4D97-AF65-F5344CB8AC3E}">
        <p14:creationId xmlns:p14="http://schemas.microsoft.com/office/powerpoint/2010/main" val="1191330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7384"/>
            <a:ext cx="8383587" cy="620713"/>
          </a:xfrm>
        </p:spPr>
        <p:txBody>
          <a:bodyPr/>
          <a:lstStyle/>
          <a:p>
            <a:r>
              <a:rPr kumimoji="1" lang="en-US" altLang="ja-JP" b="1" dirty="0" smtClean="0">
                <a:latin typeface="Calibri" panose="020F0502020204030204" pitchFamily="34" charset="0"/>
              </a:rPr>
              <a:t>Quick link setup and release</a:t>
            </a:r>
            <a:endParaRPr kumimoji="1" lang="ja-JP" altLang="en-US" b="1" dirty="0">
              <a:latin typeface="Calibri" panose="020F0502020204030204" pitchFamily="34" charset="0"/>
            </a:endParaRPr>
          </a:p>
        </p:txBody>
      </p:sp>
      <p:sp>
        <p:nvSpPr>
          <p:cNvPr id="3" name="コンテンツ プレースホルダー 2"/>
          <p:cNvSpPr>
            <a:spLocks noGrp="1"/>
          </p:cNvSpPr>
          <p:nvPr>
            <p:ph idx="1"/>
          </p:nvPr>
        </p:nvSpPr>
        <p:spPr>
          <a:xfrm>
            <a:off x="755576" y="980629"/>
            <a:ext cx="7722392" cy="5544715"/>
          </a:xfrm>
        </p:spPr>
        <p:txBody>
          <a:bodyPr/>
          <a:lstStyle/>
          <a:p>
            <a:pPr>
              <a:lnSpc>
                <a:spcPts val="2000"/>
              </a:lnSpc>
              <a:buFont typeface="Wingdings" panose="05000000000000000000" pitchFamily="2" charset="2"/>
              <a:buChar char="l"/>
            </a:pPr>
            <a:r>
              <a:rPr kumimoji="1" lang="en-US" altLang="ja-JP" dirty="0" smtClean="0">
                <a:solidFill>
                  <a:srgbClr val="00B050"/>
                </a:solidFill>
                <a:latin typeface="Calibri" panose="020F0502020204030204" pitchFamily="34" charset="0"/>
              </a:rPr>
              <a:t>Keep </a:t>
            </a:r>
            <a:r>
              <a:rPr kumimoji="1" lang="en-US" altLang="ja-JP" dirty="0" err="1" smtClean="0">
                <a:solidFill>
                  <a:srgbClr val="00B050"/>
                </a:solidFill>
                <a:latin typeface="Calibri" panose="020F0502020204030204" pitchFamily="34" charset="0"/>
              </a:rPr>
              <a:t>Superframe</a:t>
            </a:r>
            <a:r>
              <a:rPr kumimoji="1" lang="en-US" altLang="ja-JP" dirty="0" smtClean="0">
                <a:solidFill>
                  <a:srgbClr val="00B050"/>
                </a:solidFill>
                <a:latin typeface="Calibri" panose="020F0502020204030204" pitchFamily="34" charset="0"/>
              </a:rPr>
              <a:t> duration short before link setup</a:t>
            </a:r>
          </a:p>
          <a:p>
            <a:pPr lvl="1">
              <a:lnSpc>
                <a:spcPts val="2000"/>
              </a:lnSpc>
            </a:pPr>
            <a:r>
              <a:rPr kumimoji="1" lang="en-US" altLang="ja-JP" dirty="0" smtClean="0">
                <a:solidFill>
                  <a:srgbClr val="00B050"/>
                </a:solidFill>
                <a:latin typeface="Calibri" panose="020F0502020204030204" pitchFamily="34" charset="0"/>
              </a:rPr>
              <a:t>Ex.: under 200usec</a:t>
            </a:r>
            <a:endParaRPr kumimoji="1" lang="en-US" altLang="ja-JP" dirty="0">
              <a:solidFill>
                <a:srgbClr val="00B050"/>
              </a:solidFill>
              <a:latin typeface="Calibri" panose="020F0502020204030204" pitchFamily="34" charset="0"/>
            </a:endParaRPr>
          </a:p>
          <a:p>
            <a:pPr lvl="1">
              <a:lnSpc>
                <a:spcPts val="2000"/>
              </a:lnSpc>
            </a:pPr>
            <a:r>
              <a:rPr kumimoji="1" lang="en-US" altLang="ja-JP" dirty="0" smtClean="0">
                <a:solidFill>
                  <a:srgbClr val="00B050"/>
                </a:solidFill>
                <a:latin typeface="Calibri" panose="020F0502020204030204" pitchFamily="34" charset="0"/>
              </a:rPr>
              <a:t>Limited by </a:t>
            </a:r>
            <a:r>
              <a:rPr kumimoji="1" lang="en-US" altLang="ja-JP" dirty="0" err="1" smtClean="0">
                <a:solidFill>
                  <a:srgbClr val="00B050"/>
                </a:solidFill>
                <a:latin typeface="Calibri" panose="020F0502020204030204" pitchFamily="34" charset="0"/>
              </a:rPr>
              <a:t>mMinSuperframeDuration</a:t>
            </a:r>
            <a:r>
              <a:rPr kumimoji="1" lang="en-US" altLang="ja-JP" dirty="0" smtClean="0">
                <a:solidFill>
                  <a:srgbClr val="00B050"/>
                </a:solidFill>
                <a:latin typeface="Calibri" panose="020F0502020204030204" pitchFamily="34" charset="0"/>
              </a:rPr>
              <a:t> (over 1msec</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at present)</a:t>
            </a:r>
          </a:p>
          <a:p>
            <a:pPr>
              <a:lnSpc>
                <a:spcPts val="2000"/>
              </a:lnSpc>
              <a:buFont typeface="Wingdings" panose="05000000000000000000" pitchFamily="2" charset="2"/>
              <a:buChar char="l"/>
            </a:pPr>
            <a:r>
              <a:rPr kumimoji="1" lang="en-US" altLang="ja-JP" dirty="0">
                <a:solidFill>
                  <a:srgbClr val="00B050"/>
                </a:solidFill>
                <a:latin typeface="Calibri" panose="020F0502020204030204" pitchFamily="34" charset="0"/>
              </a:rPr>
              <a:t>S</a:t>
            </a:r>
            <a:r>
              <a:rPr kumimoji="1" lang="en-US" altLang="ja-JP" dirty="0" smtClean="0">
                <a:solidFill>
                  <a:srgbClr val="00B050"/>
                </a:solidFill>
                <a:latin typeface="Calibri" panose="020F0502020204030204" pitchFamily="34" charset="0"/>
              </a:rPr>
              <a:t>implify Association</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process</a:t>
            </a:r>
            <a:endParaRPr kumimoji="1" lang="en-US" altLang="ja-JP" dirty="0">
              <a:solidFill>
                <a:srgbClr val="00B050"/>
              </a:solidFill>
              <a:latin typeface="Calibri" panose="020F0502020204030204" pitchFamily="34" charset="0"/>
            </a:endParaRPr>
          </a:p>
          <a:p>
            <a:pPr lvl="1">
              <a:lnSpc>
                <a:spcPts val="2000"/>
              </a:lnSpc>
            </a:pPr>
            <a:r>
              <a:rPr kumimoji="1" lang="en-US" altLang="ja-JP" dirty="0" smtClean="0">
                <a:solidFill>
                  <a:srgbClr val="00B050"/>
                </a:solidFill>
                <a:latin typeface="Calibri" panose="020F0502020204030204" pitchFamily="34" charset="0"/>
              </a:rPr>
              <a:t>Eliminate DEVID</a:t>
            </a:r>
          </a:p>
          <a:p>
            <a:pPr lvl="1">
              <a:lnSpc>
                <a:spcPts val="2000"/>
              </a:lnSpc>
            </a:pPr>
            <a:r>
              <a:rPr kumimoji="1" lang="en-US" altLang="ja-JP" dirty="0" smtClean="0">
                <a:solidFill>
                  <a:srgbClr val="00B050"/>
                </a:solidFill>
                <a:latin typeface="Calibri" panose="020F0502020204030204" pitchFamily="34" charset="0"/>
              </a:rPr>
              <a:t>Reduce amount of frame exchanges</a:t>
            </a:r>
          </a:p>
          <a:p>
            <a:pPr lvl="2">
              <a:lnSpc>
                <a:spcPts val="2000"/>
              </a:lnSpc>
            </a:pPr>
            <a:r>
              <a:rPr kumimoji="1" lang="en-US" altLang="ja-JP" dirty="0" smtClean="0">
                <a:solidFill>
                  <a:srgbClr val="00B050"/>
                </a:solidFill>
                <a:latin typeface="Calibri" panose="020F0502020204030204" pitchFamily="34" charset="0"/>
              </a:rPr>
              <a:t>Response to Association</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Request</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(ACK, Association</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Response)</a:t>
            </a:r>
            <a:r>
              <a:rPr kumimoji="1" lang="ja-JP" altLang="en-US" dirty="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not required</a:t>
            </a:r>
          </a:p>
          <a:p>
            <a:pPr lvl="1">
              <a:lnSpc>
                <a:spcPts val="2000"/>
              </a:lnSpc>
            </a:pPr>
            <a:r>
              <a:rPr kumimoji="1" lang="en-US" altLang="ja-JP" dirty="0" smtClean="0">
                <a:solidFill>
                  <a:srgbClr val="00B050"/>
                </a:solidFill>
                <a:latin typeface="Calibri" panose="020F0502020204030204" pitchFamily="34" charset="0"/>
              </a:rPr>
              <a:t>Include mechanism to complete connection setup within MAC level (no need to query upper layers)</a:t>
            </a:r>
          </a:p>
          <a:p>
            <a:pPr lvl="1">
              <a:lnSpc>
                <a:spcPts val="2000"/>
              </a:lnSpc>
            </a:pPr>
            <a:endParaRPr kumimoji="1" lang="en-US" altLang="ja-JP" dirty="0" smtClean="0">
              <a:solidFill>
                <a:srgbClr val="00B050"/>
              </a:solidFill>
              <a:latin typeface="Calibri" panose="020F0502020204030204" pitchFamily="34" charset="0"/>
            </a:endParaRPr>
          </a:p>
          <a:p>
            <a:pPr>
              <a:lnSpc>
                <a:spcPts val="2000"/>
              </a:lnSpc>
              <a:buFont typeface="Wingdings" panose="05000000000000000000" pitchFamily="2" charset="2"/>
              <a:buChar char="l"/>
            </a:pPr>
            <a:r>
              <a:rPr kumimoji="1" lang="en-US" altLang="ja-JP" dirty="0" smtClean="0">
                <a:solidFill>
                  <a:srgbClr val="FF0000"/>
                </a:solidFill>
                <a:latin typeface="Calibri" panose="020F0502020204030204" pitchFamily="34" charset="0"/>
              </a:rPr>
              <a:t>To enable quick release:</a:t>
            </a:r>
          </a:p>
          <a:p>
            <a:pPr lvl="1">
              <a:lnSpc>
                <a:spcPts val="2000"/>
              </a:lnSpc>
            </a:pPr>
            <a:r>
              <a:rPr kumimoji="1" lang="en-US" altLang="ja-JP" dirty="0" smtClean="0">
                <a:solidFill>
                  <a:srgbClr val="FF0000"/>
                </a:solidFill>
                <a:latin typeface="Calibri" panose="020F0502020204030204" pitchFamily="34" charset="0"/>
              </a:rPr>
              <a:t>Preferably an explicit release scheme not dependent on timeouts</a:t>
            </a:r>
          </a:p>
          <a:p>
            <a:pPr lvl="2">
              <a:lnSpc>
                <a:spcPts val="2000"/>
              </a:lnSpc>
            </a:pPr>
            <a:r>
              <a:rPr kumimoji="1" lang="en-US" altLang="ja-JP" dirty="0" smtClean="0">
                <a:solidFill>
                  <a:srgbClr val="FF0000"/>
                </a:solidFill>
                <a:latin typeface="Calibri" panose="020F0502020204030204" pitchFamily="34" charset="0"/>
              </a:rPr>
              <a:t>Connection shutdown after sending Disassociation</a:t>
            </a:r>
            <a:endParaRPr kumimoji="1" lang="en-US" altLang="ja-JP" dirty="0">
              <a:solidFill>
                <a:srgbClr val="FF0000"/>
              </a:solidFill>
              <a:latin typeface="Calibri" panose="020F0502020204030204" pitchFamily="34" charset="0"/>
            </a:endParaRPr>
          </a:p>
          <a:p>
            <a:pPr>
              <a:lnSpc>
                <a:spcPts val="2000"/>
              </a:lnSpc>
              <a:buFont typeface="Wingdings" panose="05000000000000000000" pitchFamily="2" charset="2"/>
              <a:buChar char="l"/>
            </a:pPr>
            <a:r>
              <a:rPr kumimoji="1" lang="en-US" altLang="ja-JP" dirty="0" smtClean="0">
                <a:solidFill>
                  <a:srgbClr val="FF0000"/>
                </a:solidFill>
                <a:latin typeface="Calibri" panose="020F0502020204030204" pitchFamily="34" charset="0"/>
              </a:rPr>
              <a:t>Include mechanism to avoid a DEV to re-associate with the same device immediately after disassociating</a:t>
            </a:r>
          </a:p>
          <a:p>
            <a:pPr lvl="1">
              <a:lnSpc>
                <a:spcPts val="2000"/>
              </a:lnSpc>
            </a:pPr>
            <a:r>
              <a:rPr kumimoji="1" lang="en-US" altLang="ja-JP" dirty="0" smtClean="0">
                <a:solidFill>
                  <a:srgbClr val="FF0000"/>
                </a:solidFill>
                <a:latin typeface="Calibri" panose="020F0502020204030204" pitchFamily="34" charset="0"/>
              </a:rPr>
              <a:t>MAC level solution preferred. Method other than timer may be needed.</a:t>
            </a:r>
            <a:endParaRPr kumimoji="1" lang="ja-JP" altLang="en-US" dirty="0">
              <a:solidFill>
                <a:srgbClr val="FF0000"/>
              </a:solidFill>
              <a:latin typeface="Calibri" panose="020F0502020204030204" pitchFamily="34" charset="0"/>
            </a:endParaRPr>
          </a:p>
        </p:txBody>
      </p:sp>
      <p:pic>
        <p:nvPicPr>
          <p:cNvPr id="4" name="Picture 1"/>
          <p:cNvPicPr>
            <a:picLocks noChangeAspect="1" noChangeArrowheads="1"/>
          </p:cNvPicPr>
          <p:nvPr/>
        </p:nvPicPr>
        <p:blipFill>
          <a:blip r:embed="rId2" cstate="print"/>
          <a:srcRect/>
          <a:stretch>
            <a:fillRect/>
          </a:stretch>
        </p:blipFill>
        <p:spPr bwMode="auto">
          <a:xfrm>
            <a:off x="7884368" y="980728"/>
            <a:ext cx="864096" cy="805547"/>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a:stretch>
            <a:fillRect/>
          </a:stretch>
        </p:blipFill>
        <p:spPr bwMode="auto">
          <a:xfrm>
            <a:off x="7884368" y="3861048"/>
            <a:ext cx="849658" cy="792088"/>
          </a:xfrm>
          <a:prstGeom prst="rect">
            <a:avLst/>
          </a:prstGeom>
          <a:noFill/>
          <a:ln w="9525">
            <a:noFill/>
            <a:miter lim="800000"/>
            <a:headEnd/>
            <a:tailEnd/>
          </a:ln>
        </p:spPr>
      </p:pic>
    </p:spTree>
    <p:extLst>
      <p:ext uri="{BB962C8B-B14F-4D97-AF65-F5344CB8AC3E}">
        <p14:creationId xmlns:p14="http://schemas.microsoft.com/office/powerpoint/2010/main" val="3963767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bwMode="auto">
          <a:xfrm>
            <a:off x="88404" y="1052736"/>
            <a:ext cx="4308076" cy="5164816"/>
          </a:xfrm>
          <a:prstGeom prst="rect">
            <a:avLst/>
          </a:prstGeom>
          <a:noFill/>
          <a:ln>
            <a:solidFill>
              <a:schemeClr val="accent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 name="タイトル 1"/>
          <p:cNvSpPr>
            <a:spLocks noGrp="1"/>
          </p:cNvSpPr>
          <p:nvPr>
            <p:ph type="title"/>
          </p:nvPr>
        </p:nvSpPr>
        <p:spPr/>
        <p:txBody>
          <a:bodyPr/>
          <a:lstStyle/>
          <a:p>
            <a:r>
              <a:rPr kumimoji="1" lang="en-US" altLang="ja-JP" b="1" dirty="0" smtClean="0">
                <a:latin typeface="Calibri" panose="020F0502020204030204" pitchFamily="34" charset="0"/>
              </a:rPr>
              <a:t>Current and proposed setup procedure</a:t>
            </a:r>
            <a:endParaRPr kumimoji="1" lang="ja-JP" altLang="en-US" b="1" dirty="0">
              <a:latin typeface="Calibri" panose="020F0502020204030204" pitchFamily="34" charset="0"/>
            </a:endParaRPr>
          </a:p>
        </p:txBody>
      </p:sp>
      <p:pic>
        <p:nvPicPr>
          <p:cNvPr id="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1642143"/>
            <a:ext cx="4032448" cy="4451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20080" y="1628800"/>
            <a:ext cx="4032448" cy="4451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正方形/長方形 7"/>
          <p:cNvSpPr/>
          <p:nvPr/>
        </p:nvSpPr>
        <p:spPr bwMode="auto">
          <a:xfrm>
            <a:off x="4474789" y="3156870"/>
            <a:ext cx="4282198" cy="864096"/>
          </a:xfrm>
          <a:prstGeom prst="rect">
            <a:avLst/>
          </a:prstGeom>
          <a:solidFill>
            <a:srgbClr val="808080">
              <a:alpha val="50196"/>
            </a:srgbClr>
          </a:solidFill>
          <a:ln w="12700">
            <a:solidFill>
              <a:schemeClr val="bg1">
                <a:lumMod val="50000"/>
              </a:schemeClr>
            </a:solidFill>
            <a:prstDash val="sysDot"/>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 name="正方形/長方形 8"/>
          <p:cNvSpPr/>
          <p:nvPr/>
        </p:nvSpPr>
        <p:spPr bwMode="auto">
          <a:xfrm>
            <a:off x="4457640" y="4149080"/>
            <a:ext cx="4308076" cy="1152128"/>
          </a:xfrm>
          <a:prstGeom prst="rect">
            <a:avLst/>
          </a:prstGeom>
          <a:solidFill>
            <a:srgbClr val="808080">
              <a:alpha val="50196"/>
            </a:srgbClr>
          </a:solidFill>
          <a:ln w="12700">
            <a:solidFill>
              <a:schemeClr val="bg1">
                <a:lumMod val="50000"/>
              </a:schemeClr>
            </a:solidFill>
            <a:prstDash val="sysDot"/>
          </a:ln>
          <a:effectLst/>
          <a:extLst/>
        </p:spPr>
        <p:txBody>
          <a:bodyPr vert="horz" wrap="none" lIns="90000" tIns="46800" rIns="90000" bIns="46800" numCol="1" rtlCol="0" anchor="ctr" anchorCtr="0" compatLnSpc="1">
            <a:prstTxWarp prst="textNoShape">
              <a:avLst/>
            </a:prstTxWarp>
          </a:bodyPr>
          <a:lstStyle/>
          <a:p>
            <a:pPr defTabSz="968375"/>
            <a:endParaRPr lang="ja-JP" altLang="en-US">
              <a:latin typeface="Arial" charset="0"/>
            </a:endParaRPr>
          </a:p>
        </p:txBody>
      </p:sp>
      <p:sp>
        <p:nvSpPr>
          <p:cNvPr id="10" name="正方形/長方形 9"/>
          <p:cNvSpPr/>
          <p:nvPr/>
        </p:nvSpPr>
        <p:spPr bwMode="auto">
          <a:xfrm>
            <a:off x="1259632" y="5912268"/>
            <a:ext cx="6552728" cy="288032"/>
          </a:xfrm>
          <a:prstGeom prst="rect">
            <a:avLst/>
          </a:prstGeom>
          <a:solidFill>
            <a:schemeClr val="bg1"/>
          </a:solidFill>
          <a:ln>
            <a:solidFill>
              <a:schemeClr val="bg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正方形/長方形 10"/>
          <p:cNvSpPr/>
          <p:nvPr/>
        </p:nvSpPr>
        <p:spPr>
          <a:xfrm>
            <a:off x="263711" y="1146230"/>
            <a:ext cx="1907895" cy="338554"/>
          </a:xfrm>
          <a:prstGeom prst="rect">
            <a:avLst/>
          </a:prstGeom>
        </p:spPr>
        <p:txBody>
          <a:bodyPr wrap="none">
            <a:spAutoFit/>
          </a:bodyPr>
          <a:lstStyle/>
          <a:p>
            <a:r>
              <a:rPr kumimoji="1" lang="en-US" altLang="ja-JP" sz="1600" i="1" dirty="0" smtClean="0">
                <a:solidFill>
                  <a:srgbClr val="FF0000"/>
                </a:solidFill>
              </a:rPr>
              <a:t>Current procedure:</a:t>
            </a:r>
            <a:endParaRPr lang="ja-JP" altLang="en-US" sz="1600" i="1" dirty="0">
              <a:solidFill>
                <a:srgbClr val="FF0000"/>
              </a:solidFill>
            </a:endParaRPr>
          </a:p>
        </p:txBody>
      </p:sp>
      <p:sp>
        <p:nvSpPr>
          <p:cNvPr id="12" name="正方形/長方形 11"/>
          <p:cNvSpPr/>
          <p:nvPr/>
        </p:nvSpPr>
        <p:spPr>
          <a:xfrm>
            <a:off x="4584813" y="1146230"/>
            <a:ext cx="3443571" cy="338554"/>
          </a:xfrm>
          <a:prstGeom prst="rect">
            <a:avLst/>
          </a:prstGeom>
        </p:spPr>
        <p:txBody>
          <a:bodyPr wrap="none">
            <a:spAutoFit/>
          </a:bodyPr>
          <a:lstStyle/>
          <a:p>
            <a:r>
              <a:rPr kumimoji="1" lang="en-US" altLang="ja-JP" sz="1600" i="1" dirty="0" smtClean="0">
                <a:solidFill>
                  <a:srgbClr val="FF0000"/>
                </a:solidFill>
              </a:rPr>
              <a:t>Proposed new simplified procedure:</a:t>
            </a:r>
            <a:endParaRPr lang="ja-JP" altLang="en-US" sz="1600" i="1" dirty="0">
              <a:solidFill>
                <a:srgbClr val="FF0000"/>
              </a:solidFill>
            </a:endParaRPr>
          </a:p>
        </p:txBody>
      </p:sp>
      <p:sp>
        <p:nvSpPr>
          <p:cNvPr id="13" name="正方形/長方形 12"/>
          <p:cNvSpPr/>
          <p:nvPr/>
        </p:nvSpPr>
        <p:spPr>
          <a:xfrm>
            <a:off x="4644008" y="3183359"/>
            <a:ext cx="723275" cy="461665"/>
          </a:xfrm>
          <a:prstGeom prst="rect">
            <a:avLst/>
          </a:prstGeom>
        </p:spPr>
        <p:txBody>
          <a:bodyPr wrap="none">
            <a:spAutoFit/>
          </a:bodyPr>
          <a:lstStyle/>
          <a:p>
            <a:pPr algn="l"/>
            <a:r>
              <a:rPr kumimoji="1" lang="en-US" altLang="ja-JP" sz="1200" i="1" dirty="0" smtClean="0">
                <a:solidFill>
                  <a:srgbClr val="FF0000"/>
                </a:solidFill>
              </a:rPr>
              <a:t>Omitted</a:t>
            </a:r>
          </a:p>
          <a:p>
            <a:pPr algn="l"/>
            <a:r>
              <a:rPr kumimoji="1" lang="en-US" altLang="ja-JP" sz="1200" i="1" dirty="0" smtClean="0">
                <a:solidFill>
                  <a:srgbClr val="FF0000"/>
                </a:solidFill>
              </a:rPr>
              <a:t>steps</a:t>
            </a:r>
            <a:endParaRPr lang="ja-JP" altLang="en-US" sz="1200" i="1" dirty="0">
              <a:solidFill>
                <a:srgbClr val="FF0000"/>
              </a:solidFill>
            </a:endParaRPr>
          </a:p>
        </p:txBody>
      </p:sp>
      <p:sp>
        <p:nvSpPr>
          <p:cNvPr id="14" name="正方形/長方形 13"/>
          <p:cNvSpPr/>
          <p:nvPr/>
        </p:nvSpPr>
        <p:spPr>
          <a:xfrm>
            <a:off x="4644008" y="4695527"/>
            <a:ext cx="723275" cy="461665"/>
          </a:xfrm>
          <a:prstGeom prst="rect">
            <a:avLst/>
          </a:prstGeom>
        </p:spPr>
        <p:txBody>
          <a:bodyPr wrap="none">
            <a:spAutoFit/>
          </a:bodyPr>
          <a:lstStyle/>
          <a:p>
            <a:pPr algn="l"/>
            <a:r>
              <a:rPr kumimoji="1" lang="en-US" altLang="ja-JP" sz="1200" i="1" dirty="0" smtClean="0">
                <a:solidFill>
                  <a:srgbClr val="FF0000"/>
                </a:solidFill>
              </a:rPr>
              <a:t>Omitted</a:t>
            </a:r>
          </a:p>
          <a:p>
            <a:pPr algn="l"/>
            <a:r>
              <a:rPr kumimoji="1" lang="en-US" altLang="ja-JP" sz="1200" i="1" dirty="0" smtClean="0">
                <a:solidFill>
                  <a:srgbClr val="FF0000"/>
                </a:solidFill>
              </a:rPr>
              <a:t>steps</a:t>
            </a:r>
            <a:endParaRPr lang="ja-JP" altLang="en-US" sz="1200" i="1" dirty="0">
              <a:solidFill>
                <a:srgbClr val="FF0000"/>
              </a:solidFill>
            </a:endParaRPr>
          </a:p>
        </p:txBody>
      </p:sp>
      <p:sp>
        <p:nvSpPr>
          <p:cNvPr id="16" name="正方形/長方形 15"/>
          <p:cNvSpPr/>
          <p:nvPr/>
        </p:nvSpPr>
        <p:spPr bwMode="auto">
          <a:xfrm>
            <a:off x="4456862" y="1052736"/>
            <a:ext cx="4308076" cy="5164816"/>
          </a:xfrm>
          <a:prstGeom prst="rect">
            <a:avLst/>
          </a:prstGeom>
          <a:noFill/>
          <a:ln>
            <a:solidFill>
              <a:schemeClr val="accent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4" name="正方形/長方形 3"/>
          <p:cNvSpPr/>
          <p:nvPr/>
        </p:nvSpPr>
        <p:spPr>
          <a:xfrm>
            <a:off x="6297661" y="5877272"/>
            <a:ext cx="2512034" cy="276999"/>
          </a:xfrm>
          <a:prstGeom prst="rect">
            <a:avLst/>
          </a:prstGeom>
          <a:ln>
            <a:solidFill>
              <a:schemeClr val="bg1"/>
            </a:solidFill>
          </a:ln>
        </p:spPr>
        <p:txBody>
          <a:bodyPr wrap="none">
            <a:spAutoFit/>
          </a:bodyPr>
          <a:lstStyle/>
          <a:p>
            <a:r>
              <a:rPr kumimoji="1" lang="en-US" altLang="ja-JP" sz="1200" i="1" dirty="0" smtClean="0">
                <a:solidFill>
                  <a:schemeClr val="accent1"/>
                </a:solidFill>
                <a:latin typeface="Calibri" panose="020F0502020204030204" pitchFamily="34" charset="0"/>
              </a:rPr>
              <a:t>Eliminated steps are shown in shade</a:t>
            </a:r>
            <a:endParaRPr lang="ja-JP" altLang="en-US" sz="1200" dirty="0">
              <a:solidFill>
                <a:schemeClr val="accent1"/>
              </a:solidFill>
              <a:latin typeface="Calibri" panose="020F0502020204030204" pitchFamily="34" charset="0"/>
            </a:endParaRPr>
          </a:p>
        </p:txBody>
      </p:sp>
    </p:spTree>
    <p:extLst>
      <p:ext uri="{BB962C8B-B14F-4D97-AF65-F5344CB8AC3E}">
        <p14:creationId xmlns:p14="http://schemas.microsoft.com/office/powerpoint/2010/main" val="41460648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b="1" dirty="0" smtClean="0">
                <a:latin typeface="Calibri" panose="020F0502020204030204" pitchFamily="34" charset="0"/>
              </a:rPr>
              <a:t>Summary of Beacon</a:t>
            </a:r>
            <a:r>
              <a:rPr kumimoji="1" lang="ja-JP" altLang="en-US" b="1" dirty="0" smtClean="0">
                <a:latin typeface="Calibri" panose="020F0502020204030204" pitchFamily="34" charset="0"/>
              </a:rPr>
              <a:t> </a:t>
            </a:r>
            <a:r>
              <a:rPr kumimoji="1" lang="en-US" altLang="ja-JP" b="1" dirty="0" smtClean="0">
                <a:latin typeface="Calibri" panose="020F0502020204030204" pitchFamily="34" charset="0"/>
              </a:rPr>
              <a:t>enhancements</a:t>
            </a:r>
            <a:endParaRPr kumimoji="1" lang="ja-JP" altLang="en-US" b="1" dirty="0">
              <a:latin typeface="Calibri" panose="020F0502020204030204" pitchFamily="34" charset="0"/>
            </a:endParaRPr>
          </a:p>
        </p:txBody>
      </p:sp>
      <p:sp>
        <p:nvSpPr>
          <p:cNvPr id="3" name="コンテンツ プレースホルダー 2"/>
          <p:cNvSpPr>
            <a:spLocks noGrp="1"/>
          </p:cNvSpPr>
          <p:nvPr>
            <p:ph idx="1"/>
          </p:nvPr>
        </p:nvSpPr>
        <p:spPr>
          <a:xfrm>
            <a:off x="467544" y="980728"/>
            <a:ext cx="8367464" cy="5040659"/>
          </a:xfrm>
        </p:spPr>
        <p:txBody>
          <a:bodyPr/>
          <a:lstStyle/>
          <a:p>
            <a:r>
              <a:rPr kumimoji="1" lang="en-US" altLang="ja-JP" dirty="0" smtClean="0">
                <a:solidFill>
                  <a:srgbClr val="00B050"/>
                </a:solidFill>
                <a:latin typeface="Calibri" panose="020F0502020204030204" pitchFamily="34" charset="0"/>
              </a:rPr>
              <a:t>Purpose of Beacon</a:t>
            </a:r>
          </a:p>
          <a:p>
            <a:pPr lvl="1"/>
            <a:r>
              <a:rPr kumimoji="1" lang="en-US" altLang="ja-JP" dirty="0" smtClean="0">
                <a:solidFill>
                  <a:srgbClr val="00B050"/>
                </a:solidFill>
                <a:latin typeface="Calibri" panose="020F0502020204030204" pitchFamily="34" charset="0"/>
              </a:rPr>
              <a:t>Search (not needed after establishment of P2P session)</a:t>
            </a:r>
          </a:p>
          <a:p>
            <a:pPr lvl="1"/>
            <a:r>
              <a:rPr kumimoji="1" lang="en-US" altLang="ja-JP" dirty="0" smtClean="0">
                <a:solidFill>
                  <a:srgbClr val="00B050"/>
                </a:solidFill>
                <a:latin typeface="Calibri" panose="020F0502020204030204" pitchFamily="34" charset="0"/>
              </a:rPr>
              <a:t>Sync (no need to manage traffic)</a:t>
            </a:r>
          </a:p>
          <a:p>
            <a:pPr marL="288925" lvl="1" indent="0">
              <a:buNone/>
            </a:pPr>
            <a:endParaRPr kumimoji="1" lang="en-US" altLang="ja-JP" dirty="0" smtClean="0">
              <a:solidFill>
                <a:srgbClr val="00B050"/>
              </a:solidFill>
              <a:latin typeface="Calibri" panose="020F0502020204030204" pitchFamily="34" charset="0"/>
            </a:endParaRPr>
          </a:p>
          <a:p>
            <a:r>
              <a:rPr kumimoji="1" lang="en-US" altLang="ja-JP" dirty="0" smtClean="0">
                <a:solidFill>
                  <a:srgbClr val="00B050"/>
                </a:solidFill>
                <a:latin typeface="Calibri" panose="020F0502020204030204" pitchFamily="34" charset="0"/>
              </a:rPr>
              <a:t>Short beacon interval before connection; No beacon after connection</a:t>
            </a:r>
          </a:p>
          <a:p>
            <a:pPr lvl="1"/>
            <a:r>
              <a:rPr kumimoji="1" lang="en-US" altLang="ja-JP" dirty="0" smtClean="0">
                <a:solidFill>
                  <a:srgbClr val="00B050"/>
                </a:solidFill>
                <a:latin typeface="Calibri" panose="020F0502020204030204" pitchFamily="34" charset="0"/>
              </a:rPr>
              <a:t>Eliminate notice of Beacon interval change</a:t>
            </a:r>
          </a:p>
          <a:p>
            <a:pPr lvl="1"/>
            <a:r>
              <a:rPr kumimoji="1" lang="en-US" altLang="ja-JP" dirty="0" smtClean="0">
                <a:solidFill>
                  <a:srgbClr val="00B050"/>
                </a:solidFill>
                <a:latin typeface="Calibri" panose="020F0502020204030204" pitchFamily="34" charset="0"/>
              </a:rPr>
              <a:t>Provide method to infer that DEV is no longer sending Beacons</a:t>
            </a:r>
          </a:p>
          <a:p>
            <a:pPr lvl="1"/>
            <a:r>
              <a:rPr kumimoji="1" lang="en-US" altLang="ja-JP" dirty="0" smtClean="0">
                <a:solidFill>
                  <a:srgbClr val="00B050"/>
                </a:solidFill>
                <a:latin typeface="Calibri" panose="020F0502020204030204" pitchFamily="34" charset="0"/>
              </a:rPr>
              <a:t>Remove Beacon-lost procedure from DEV</a:t>
            </a:r>
            <a:endParaRPr kumimoji="1" lang="ja-JP" altLang="en-US" dirty="0">
              <a:solidFill>
                <a:srgbClr val="00B050"/>
              </a:solidFill>
              <a:latin typeface="Calibri" panose="020F0502020204030204" pitchFamily="34" charset="0"/>
            </a:endParaRPr>
          </a:p>
        </p:txBody>
      </p:sp>
      <p:pic>
        <p:nvPicPr>
          <p:cNvPr id="4" name="Picture 1"/>
          <p:cNvPicPr>
            <a:picLocks noChangeAspect="1" noChangeArrowheads="1"/>
          </p:cNvPicPr>
          <p:nvPr/>
        </p:nvPicPr>
        <p:blipFill>
          <a:blip r:embed="rId2" cstate="print"/>
          <a:srcRect/>
          <a:stretch>
            <a:fillRect/>
          </a:stretch>
        </p:blipFill>
        <p:spPr bwMode="auto">
          <a:xfrm>
            <a:off x="7884368" y="1052736"/>
            <a:ext cx="864096" cy="805547"/>
          </a:xfrm>
          <a:prstGeom prst="rect">
            <a:avLst/>
          </a:prstGeom>
          <a:noFill/>
          <a:ln w="9525">
            <a:noFill/>
            <a:miter lim="800000"/>
            <a:headEnd/>
            <a:tailEnd/>
          </a:ln>
        </p:spPr>
      </p:pic>
    </p:spTree>
    <p:extLst>
      <p:ext uri="{BB962C8B-B14F-4D97-AF65-F5344CB8AC3E}">
        <p14:creationId xmlns:p14="http://schemas.microsoft.com/office/powerpoint/2010/main" val="353306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idx="1"/>
          </p:nvPr>
        </p:nvSpPr>
        <p:spPr>
          <a:xfrm>
            <a:off x="381000" y="1844824"/>
            <a:ext cx="8382000" cy="1872307"/>
          </a:xfrm>
        </p:spPr>
        <p:txBody>
          <a:bodyPr/>
          <a:lstStyle/>
          <a:p>
            <a:pPr marL="0" indent="0" algn="ctr">
              <a:buNone/>
            </a:pPr>
            <a:r>
              <a:rPr kumimoji="1" lang="en-US" altLang="ja-JP" sz="4000"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Proposal </a:t>
            </a:r>
            <a:r>
              <a:rPr kumimoji="1" lang="en-US" altLang="ja-JP" sz="3600"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to create a new</a:t>
            </a:r>
          </a:p>
          <a:p>
            <a:pPr marL="0" indent="0" algn="ctr">
              <a:buNone/>
            </a:pPr>
            <a:r>
              <a:rPr kumimoji="1" lang="en-US" altLang="ja-JP" sz="3600" dirty="0" smtClean="0">
                <a:effectLst>
                  <a:outerShdw blurRad="38100" dist="38100" dir="2700000" algn="tl">
                    <a:srgbClr val="000000">
                      <a:alpha val="43137"/>
                    </a:srgbClr>
                  </a:outerShdw>
                </a:effectLst>
                <a:latin typeface="Calibri" panose="020F0502020204030204" pitchFamily="34" charset="0"/>
                <a:ea typeface="HGPｺﾞｼｯｸM" panose="020B0600000000000000" pitchFamily="50" charset="-128"/>
                <a:cs typeface="メイリオ" panose="020B0604030504040204" pitchFamily="50" charset="-128"/>
              </a:rPr>
              <a:t>Task Group 15.3e</a:t>
            </a:r>
          </a:p>
          <a:p>
            <a:pPr marL="0" indent="0" algn="ctr">
              <a:buNone/>
            </a:pPr>
            <a:r>
              <a:rPr kumimoji="1" lang="en-US" altLang="ja-JP" sz="3200" dirty="0" smtClean="0">
                <a:latin typeface="Calibri" panose="020F0502020204030204" pitchFamily="34" charset="0"/>
                <a:ea typeface="HGPｺﾞｼｯｸM" panose="020B0600000000000000" pitchFamily="50" charset="-128"/>
                <a:cs typeface="メイリオ" panose="020B0604030504040204" pitchFamily="50" charset="-128"/>
              </a:rPr>
              <a:t> </a:t>
            </a:r>
          </a:p>
          <a:p>
            <a:pPr marL="0" indent="0" algn="ctr">
              <a:buNone/>
            </a:pPr>
            <a:r>
              <a:rPr kumimoji="1" lang="en-US" altLang="ja-JP" sz="2800" dirty="0" smtClean="0">
                <a:solidFill>
                  <a:srgbClr val="002060"/>
                </a:solidFill>
                <a:latin typeface="Calibri" panose="020F0502020204030204" pitchFamily="34" charset="0"/>
                <a:ea typeface="HGPｺﾞｼｯｸM" panose="020B0600000000000000" pitchFamily="50" charset="-128"/>
                <a:cs typeface="メイリオ" panose="020B0604030504040204" pitchFamily="50" charset="-128"/>
              </a:rPr>
              <a:t>WNG session</a:t>
            </a:r>
          </a:p>
          <a:p>
            <a:pPr marL="0" indent="0" algn="ctr">
              <a:buNone/>
            </a:pPr>
            <a:r>
              <a:rPr kumimoji="1" lang="en-US" altLang="ja-JP" sz="2400" dirty="0" smtClean="0">
                <a:solidFill>
                  <a:srgbClr val="002060"/>
                </a:solidFill>
                <a:latin typeface="Calibri" panose="020F0502020204030204" pitchFamily="34" charset="0"/>
                <a:ea typeface="HGPｺﾞｼｯｸM" panose="020B0600000000000000" pitchFamily="50" charset="-128"/>
                <a:cs typeface="メイリオ" panose="020B0604030504040204" pitchFamily="50" charset="-128"/>
              </a:rPr>
              <a:t>IEEE802.15</a:t>
            </a:r>
          </a:p>
          <a:p>
            <a:pPr marL="0" indent="0" algn="ctr">
              <a:buNone/>
            </a:pPr>
            <a:endParaRPr kumimoji="1" lang="en-US" altLang="ja-JP" sz="2800" dirty="0">
              <a:latin typeface="Calibri" panose="020F0502020204030204" pitchFamily="34" charset="0"/>
              <a:ea typeface="メイリオ" panose="020B0604030504040204" pitchFamily="50" charset="-128"/>
              <a:cs typeface="メイリオ" panose="020B0604030504040204" pitchFamily="50" charset="-128"/>
            </a:endParaRPr>
          </a:p>
          <a:p>
            <a:pPr marL="0" indent="0" algn="ctr">
              <a:buNone/>
            </a:pPr>
            <a:r>
              <a:rPr kumimoji="1" lang="en-US" altLang="ja-JP" sz="2400" dirty="0" smtClean="0">
                <a:solidFill>
                  <a:srgbClr val="0070C0"/>
                </a:solidFill>
                <a:latin typeface="Calibri" panose="020F0502020204030204" pitchFamily="34" charset="0"/>
                <a:ea typeface="メイリオ" panose="020B0604030504040204" pitchFamily="50" charset="-128"/>
                <a:cs typeface="メイリオ" panose="020B0604030504040204" pitchFamily="50" charset="-128"/>
              </a:rPr>
              <a:t>November 2014</a:t>
            </a:r>
            <a:endParaRPr kumimoji="1" lang="ja-JP" altLang="en-US" sz="2400" dirty="0">
              <a:solidFill>
                <a:srgbClr val="0070C0"/>
              </a:solidFill>
              <a:latin typeface="Calibri" panose="020F0502020204030204" pitchFamily="34" charset="0"/>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61572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1"/>
          <p:cNvSpPr/>
          <p:nvPr/>
        </p:nvSpPr>
        <p:spPr bwMode="auto">
          <a:xfrm>
            <a:off x="265168" y="1657192"/>
            <a:ext cx="8555304" cy="2131848"/>
          </a:xfrm>
          <a:prstGeom prst="roundRect">
            <a:avLst>
              <a:gd name="adj" fmla="val 10166"/>
            </a:avLst>
          </a:prstGeom>
          <a:solidFill>
            <a:srgbClr val="FFFF99"/>
          </a:solidFill>
          <a:ln>
            <a:no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 name="タイトル 1"/>
          <p:cNvSpPr>
            <a:spLocks noGrp="1"/>
          </p:cNvSpPr>
          <p:nvPr>
            <p:ph type="title"/>
          </p:nvPr>
        </p:nvSpPr>
        <p:spPr>
          <a:xfrm>
            <a:off x="379413" y="0"/>
            <a:ext cx="8764587" cy="620713"/>
          </a:xfrm>
        </p:spPr>
        <p:txBody>
          <a:bodyPr/>
          <a:lstStyle/>
          <a:p>
            <a:r>
              <a:rPr kumimoji="1" lang="en-US" altLang="ja-JP" b="1" dirty="0" smtClean="0">
                <a:latin typeface="Calibri" panose="020F0502020204030204" pitchFamily="34" charset="0"/>
                <a:ea typeface="メイリオ" panose="020B0604030504040204" pitchFamily="50" charset="-128"/>
                <a:cs typeface="メイリオ" panose="020B0604030504040204" pitchFamily="50" charset="-128"/>
              </a:rPr>
              <a:t>Why we need an enhanced MAC</a:t>
            </a:r>
            <a:endParaRPr kumimoji="1" lang="ja-JP" altLang="en-US" b="1"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1"/>
          </p:nvPr>
        </p:nvSpPr>
        <p:spPr>
          <a:xfrm>
            <a:off x="488504" y="885099"/>
            <a:ext cx="8403976" cy="2903941"/>
          </a:xfrm>
        </p:spPr>
        <p:txBody>
          <a:bodyPr/>
          <a:lstStyle/>
          <a:p>
            <a:pPr marL="0" indent="0">
              <a:buNone/>
            </a:pPr>
            <a:endParaRPr kumimoji="1" lang="en-US" altLang="ja-JP" b="0" dirty="0">
              <a:latin typeface="Calibri" panose="020F0502020204030204" pitchFamily="34" charset="0"/>
              <a:ea typeface="メイリオ" panose="020B0604030504040204" pitchFamily="50" charset="-128"/>
              <a:cs typeface="メイリオ" panose="020B0604030504040204" pitchFamily="50" charset="-128"/>
            </a:endParaRPr>
          </a:p>
          <a:p>
            <a:pPr>
              <a:buSzPct val="99000"/>
              <a:buFont typeface="Wingdings" panose="05000000000000000000" pitchFamily="2" charset="2"/>
              <a:buChar char="u"/>
            </a:pPr>
            <a:r>
              <a:rPr kumimoji="1" lang="en-US" altLang="ja-JP" sz="1800" b="0" dirty="0" smtClean="0">
                <a:latin typeface="Calibri" panose="020F0502020204030204" pitchFamily="34" charset="0"/>
                <a:ea typeface="メイリオ" panose="020B0604030504040204" pitchFamily="50" charset="-128"/>
                <a:cs typeface="メイリオ" panose="020B0604030504040204" pitchFamily="50" charset="-128"/>
              </a:rPr>
              <a:t>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Usage focus: kiosk downloading and toll gate use cases</a:t>
            </a:r>
          </a:p>
          <a:p>
            <a:pPr>
              <a:buFont typeface="Wingdings" panose="05000000000000000000" pitchFamily="2" charset="2"/>
              <a:buChar char="u"/>
            </a:pPr>
            <a:r>
              <a:rPr kumimoji="1" lang="en-US" altLang="ja-JP" sz="1800" b="0" dirty="0" smtClean="0">
                <a:latin typeface="Calibri" panose="020F0502020204030204" pitchFamily="34" charset="0"/>
                <a:ea typeface="メイリオ" panose="020B0604030504040204" pitchFamily="50" charset="-128"/>
                <a:cs typeface="メイリオ" panose="020B0604030504040204" pitchFamily="50" charset="-128"/>
              </a:rPr>
              <a:t>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Objectives of MAC enhancements:</a:t>
            </a:r>
            <a:endPar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endParaRPr>
          </a:p>
          <a:p>
            <a:pPr lvl="1"/>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Maximum throughput</a:t>
            </a:r>
          </a:p>
          <a:p>
            <a:pPr lvl="1"/>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Quick link setup </a:t>
            </a:r>
            <a:endParaRPr kumimoji="1" lang="en-US" altLang="ja-JP" sz="2400" dirty="0">
              <a:latin typeface="Calibri" panose="020F0502020204030204" pitchFamily="34" charset="0"/>
              <a:ea typeface="メイリオ" panose="020B0604030504040204" pitchFamily="50" charset="-128"/>
              <a:cs typeface="メイリオ" panose="020B0604030504040204" pitchFamily="50" charset="-128"/>
            </a:endParaRPr>
          </a:p>
          <a:p>
            <a:pPr lvl="1"/>
            <a:r>
              <a:rPr kumimoji="1" lang="en-US" altLang="ja-JP" sz="2400" dirty="0" smtClean="0">
                <a:latin typeface="Calibri" panose="020F0502020204030204" pitchFamily="34" charset="0"/>
                <a:ea typeface="メイリオ" panose="020B0604030504040204" pitchFamily="50" charset="-128"/>
                <a:cs typeface="メイリオ" panose="020B0604030504040204" pitchFamily="50" charset="-128"/>
              </a:rPr>
              <a:t>Quick link release</a:t>
            </a:r>
          </a:p>
        </p:txBody>
      </p:sp>
      <p:sp>
        <p:nvSpPr>
          <p:cNvPr id="5" name="テキスト ボックス 4"/>
          <p:cNvSpPr txBox="1"/>
          <p:nvPr/>
        </p:nvSpPr>
        <p:spPr>
          <a:xfrm>
            <a:off x="3673400" y="2708920"/>
            <a:ext cx="5003056" cy="646331"/>
          </a:xfrm>
          <a:prstGeom prst="rect">
            <a:avLst/>
          </a:prstGeom>
          <a:noFill/>
        </p:spPr>
        <p:txBody>
          <a:bodyPr wrap="square" rtlCol="0">
            <a:spAutoFit/>
          </a:bodyPr>
          <a:lstStyle/>
          <a:p>
            <a:pPr algn="l"/>
            <a:r>
              <a:rPr kumimoji="1" lang="en-US" altLang="ja-JP" sz="1800" b="1" i="1" dirty="0" smtClean="0">
                <a:solidFill>
                  <a:srgbClr val="FF0000"/>
                </a:solidFill>
                <a:sym typeface="Wingdings" panose="05000000000000000000" pitchFamily="2" charset="2"/>
              </a:rPr>
              <a:t>Touch motion indicates user’s intention</a:t>
            </a:r>
          </a:p>
          <a:p>
            <a:pPr algn="l"/>
            <a:r>
              <a:rPr kumimoji="1" lang="en-US" altLang="ja-JP" sz="1800" b="1" i="1" dirty="0" smtClean="0">
                <a:solidFill>
                  <a:srgbClr val="FF0000"/>
                </a:solidFill>
                <a:sym typeface="Wingdings" panose="05000000000000000000" pitchFamily="2" charset="2"/>
              </a:rPr>
              <a:t>to make or break the connection</a:t>
            </a:r>
          </a:p>
        </p:txBody>
      </p:sp>
      <p:sp>
        <p:nvSpPr>
          <p:cNvPr id="7" name="右中かっこ 6"/>
          <p:cNvSpPr/>
          <p:nvPr/>
        </p:nvSpPr>
        <p:spPr bwMode="auto">
          <a:xfrm>
            <a:off x="3378986" y="2670825"/>
            <a:ext cx="256910" cy="824221"/>
          </a:xfrm>
          <a:prstGeom prst="rightBrace">
            <a:avLst>
              <a:gd name="adj1" fmla="val 26931"/>
              <a:gd name="adj2" fmla="val 51441"/>
            </a:avLst>
          </a:prstGeom>
          <a:ln w="19050">
            <a:solidFill>
              <a:schemeClr val="accent1"/>
            </a:solidFill>
            <a:headEnd type="none" w="med" len="med"/>
            <a:tailEnd type="none" w="med" len="med"/>
          </a:ln>
          <a:extLst/>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9" name="下矢印 8"/>
          <p:cNvSpPr/>
          <p:nvPr/>
        </p:nvSpPr>
        <p:spPr bwMode="auto">
          <a:xfrm>
            <a:off x="3963876" y="4077072"/>
            <a:ext cx="752140" cy="611321"/>
          </a:xfrm>
          <a:prstGeom prst="downArrow">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w="9525" cap="flat" cmpd="sng" algn="ctr">
            <a:solidFill>
              <a:schemeClr val="tx1">
                <a:lumMod val="50000"/>
                <a:lumOff val="50000"/>
              </a:schemeClr>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 name="正方形/長方形 2"/>
          <p:cNvSpPr/>
          <p:nvPr/>
        </p:nvSpPr>
        <p:spPr>
          <a:xfrm>
            <a:off x="899592" y="5210036"/>
            <a:ext cx="6912768" cy="523220"/>
          </a:xfrm>
          <a:prstGeom prst="rect">
            <a:avLst/>
          </a:prstGeom>
        </p:spPr>
        <p:txBody>
          <a:bodyPr wrap="square">
            <a:spAutoFit/>
          </a:bodyPr>
          <a:lstStyle/>
          <a:p>
            <a:pPr marL="0" indent="0">
              <a:buNone/>
            </a:pPr>
            <a:r>
              <a:rPr kumimoji="1" lang="en-US" altLang="ja-JP" sz="2800" b="1" dirty="0">
                <a:effectLst>
                  <a:outerShdw blurRad="38100" dist="38100" dir="2700000" algn="tl">
                    <a:srgbClr val="000000">
                      <a:alpha val="43137"/>
                    </a:srgbClr>
                  </a:outerShdw>
                </a:effectLst>
                <a:latin typeface="Calibri" panose="020F0502020204030204" pitchFamily="34" charset="0"/>
                <a:ea typeface="メイリオ" panose="020B0604030504040204" pitchFamily="50" charset="-128"/>
                <a:cs typeface="メイリオ" panose="020B0604030504040204" pitchFamily="50" charset="-128"/>
              </a:rPr>
              <a:t>Close Proximity Communication Systems</a:t>
            </a:r>
          </a:p>
        </p:txBody>
      </p:sp>
      <p:sp>
        <p:nvSpPr>
          <p:cNvPr id="8" name="角丸四角形 7"/>
          <p:cNvSpPr/>
          <p:nvPr/>
        </p:nvSpPr>
        <p:spPr bwMode="auto">
          <a:xfrm>
            <a:off x="1043608" y="5085184"/>
            <a:ext cx="6624736" cy="792088"/>
          </a:xfrm>
          <a:prstGeom prst="roundRect">
            <a:avLst/>
          </a:prstGeom>
          <a:noFill/>
          <a:ln w="12700">
            <a:solidFill>
              <a:schemeClr val="tx1"/>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1001644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33179" y="1365448"/>
            <a:ext cx="974725"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spect="1" noChangeArrowheads="1"/>
          </p:cNvPicPr>
          <p:nvPr/>
        </p:nvPicPr>
        <p:blipFill>
          <a:blip r:embed="rId3" cstate="print"/>
          <a:srcRect/>
          <a:stretch>
            <a:fillRect/>
          </a:stretch>
        </p:blipFill>
        <p:spPr bwMode="auto">
          <a:xfrm>
            <a:off x="2250492" y="992354"/>
            <a:ext cx="338206" cy="913628"/>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3851919" y="1556792"/>
            <a:ext cx="338677" cy="1141576"/>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3491880" y="1124744"/>
            <a:ext cx="291558" cy="919711"/>
          </a:xfrm>
          <a:prstGeom prst="rect">
            <a:avLst/>
          </a:prstGeom>
          <a:noFill/>
          <a:ln w="9525">
            <a:noFill/>
            <a:miter lim="800000"/>
            <a:headEnd/>
            <a:tailEnd/>
          </a:ln>
        </p:spPr>
      </p:pic>
      <p:sp>
        <p:nvSpPr>
          <p:cNvPr id="2" name="タイトル 1"/>
          <p:cNvSpPr>
            <a:spLocks noGrp="1"/>
          </p:cNvSpPr>
          <p:nvPr>
            <p:ph type="title"/>
          </p:nvPr>
        </p:nvSpPr>
        <p:spPr>
          <a:xfrm>
            <a:off x="487933" y="188615"/>
            <a:ext cx="8764587" cy="432073"/>
          </a:xfrm>
        </p:spPr>
        <p:txBody>
          <a:bodyPr/>
          <a:lstStyle/>
          <a:p>
            <a:r>
              <a:rPr kumimoji="1" lang="en-US" altLang="ja-JP" b="1" dirty="0" smtClean="0">
                <a:latin typeface="Calibri" panose="020F0502020204030204" pitchFamily="34" charset="0"/>
                <a:ea typeface="メイリオ" panose="020B0604030504040204" pitchFamily="50" charset="-128"/>
                <a:cs typeface="メイリオ" panose="020B0604030504040204" pitchFamily="50" charset="-128"/>
              </a:rPr>
              <a:t>Issues with the current 802.15.3 MAC for kiosk usage</a:t>
            </a:r>
            <a:endParaRPr kumimoji="1" lang="ja-JP" altLang="en-US" b="1"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1"/>
          </p:nvPr>
        </p:nvSpPr>
        <p:spPr>
          <a:xfrm>
            <a:off x="179512" y="980728"/>
            <a:ext cx="8676456" cy="5616624"/>
          </a:xfrm>
        </p:spPr>
        <p:txBody>
          <a:bodyPr/>
          <a:lstStyle/>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smtClean="0">
              <a:latin typeface="Calibri" panose="020F0502020204030204" pitchFamily="34" charset="0"/>
              <a:ea typeface="メイリオ" panose="020B0604030504040204" pitchFamily="50" charset="-128"/>
              <a:cs typeface="メイリオ" panose="020B0604030504040204" pitchFamily="50" charset="-128"/>
            </a:endParaRPr>
          </a:p>
          <a:p>
            <a:pPr marL="0" indent="0">
              <a:buNone/>
            </a:pPr>
            <a:endParaRPr kumimoji="1" lang="en-US" altLang="ja-JP" b="0"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4" name="フッター プレースホルダー 3"/>
          <p:cNvSpPr>
            <a:spLocks noGrp="1"/>
          </p:cNvSpPr>
          <p:nvPr>
            <p:ph type="ftr" sz="quarter" idx="4294967295"/>
          </p:nvPr>
        </p:nvSpPr>
        <p:spPr>
          <a:xfrm>
            <a:off x="1519239" y="5785465"/>
            <a:ext cx="5861073" cy="811887"/>
          </a:xfrm>
          <a:prstGeom prst="rect">
            <a:avLst/>
          </a:prstGeom>
        </p:spPr>
        <p:txBody>
          <a:bodyPr/>
          <a:lstStyle/>
          <a:p>
            <a:pPr>
              <a:defRPr/>
            </a:pPr>
            <a:r>
              <a:rPr lang="en-US" altLang="ja-JP" sz="2000" b="1" dirty="0" smtClean="0">
                <a:latin typeface="Calibri" panose="020F0502020204030204" pitchFamily="34" charset="0"/>
              </a:rPr>
              <a:t>Goal: Develop system designed for dedicated paired P2P bandwidth and traffic type</a:t>
            </a:r>
            <a:endParaRPr lang="en-US" altLang="ja-JP" sz="2000" b="1" dirty="0">
              <a:latin typeface="Calibri" panose="020F0502020204030204" pitchFamily="34" charset="0"/>
            </a:endParaRPr>
          </a:p>
        </p:txBody>
      </p:sp>
      <p:sp>
        <p:nvSpPr>
          <p:cNvPr id="10" name="テキスト ボックス 9"/>
          <p:cNvSpPr txBox="1"/>
          <p:nvPr/>
        </p:nvSpPr>
        <p:spPr>
          <a:xfrm>
            <a:off x="4211959" y="1292382"/>
            <a:ext cx="4752529" cy="1560554"/>
          </a:xfrm>
          <a:prstGeom prst="rect">
            <a:avLst/>
          </a:prstGeom>
          <a:noFill/>
        </p:spPr>
        <p:txBody>
          <a:bodyPr wrap="square" rtlCol="0">
            <a:noAutofit/>
          </a:bodyPr>
          <a:lstStyle/>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Support for multiple DEVs</a:t>
            </a:r>
          </a:p>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Capable of covering several meters</a:t>
            </a:r>
          </a:p>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Capable of supporting various traffic types</a:t>
            </a:r>
          </a:p>
          <a:p>
            <a:pPr marL="342900" indent="-34290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Connection-oriented network</a:t>
            </a:r>
          </a:p>
          <a:p>
            <a:pPr marL="342900" indent="-342900" algn="l">
              <a:buFont typeface="Arial" pitchFamily="34" charset="0"/>
              <a:buChar char="•"/>
            </a:pPr>
            <a:endPar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endParaRPr>
          </a:p>
          <a:p>
            <a:pPr marL="342900" indent="-342900" algn="l">
              <a:buFont typeface="Arial" pitchFamily="34" charset="0"/>
              <a:buChar char="•"/>
            </a:pPr>
            <a:endParaRPr kumimoji="1" lang="en-US" altLang="ja-JP" sz="1800" dirty="0">
              <a:latin typeface="Calibri" panose="020F0502020204030204" pitchFamily="34" charset="0"/>
              <a:ea typeface="メイリオ" panose="020B0604030504040204" pitchFamily="50" charset="-128"/>
              <a:cs typeface="メイリオ" panose="020B0604030504040204" pitchFamily="50" charset="-128"/>
            </a:endParaRPr>
          </a:p>
          <a:p>
            <a:pPr marL="342900" indent="-342900" algn="l">
              <a:buFont typeface="Arial" pitchFamily="34" charset="0"/>
              <a:buChar char="•"/>
            </a:pPr>
            <a:endPar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endParaRPr>
          </a:p>
          <a:p>
            <a:pPr marL="342900" indent="-342900" algn="l">
              <a:buFont typeface="Arial" pitchFamily="34" charset="0"/>
              <a:buChar char="•"/>
            </a:pPr>
            <a:endParaRPr kumimoji="1" lang="ja-JP" altLang="en-US" sz="1800" dirty="0" smtClean="0">
              <a:latin typeface="Calibri" panose="020F0502020204030204" pitchFamily="34" charset="0"/>
              <a:ea typeface="メイリオ" panose="020B0604030504040204" pitchFamily="50" charset="-128"/>
              <a:cs typeface="メイリオ" panose="020B0604030504040204" pitchFamily="50" charset="-128"/>
            </a:endParaRPr>
          </a:p>
        </p:txBody>
      </p:sp>
      <p:sp>
        <p:nvSpPr>
          <p:cNvPr id="14" name="下矢印 13"/>
          <p:cNvSpPr/>
          <p:nvPr/>
        </p:nvSpPr>
        <p:spPr bwMode="auto">
          <a:xfrm>
            <a:off x="6112593" y="2564904"/>
            <a:ext cx="691655" cy="504056"/>
          </a:xfrm>
          <a:prstGeom prst="downArrow">
            <a:avLst/>
          </a:prstGeom>
          <a:gradFill flip="none" rotWithShape="1">
            <a:gsLst>
              <a:gs pos="0">
                <a:schemeClr val="bg1">
                  <a:lumMod val="75000"/>
                  <a:shade val="30000"/>
                  <a:satMod val="115000"/>
                </a:schemeClr>
              </a:gs>
              <a:gs pos="50000">
                <a:schemeClr val="bg1">
                  <a:lumMod val="75000"/>
                  <a:shade val="67500"/>
                  <a:satMod val="115000"/>
                </a:schemeClr>
              </a:gs>
              <a:gs pos="100000">
                <a:schemeClr val="bg1">
                  <a:lumMod val="75000"/>
                  <a:shade val="100000"/>
                  <a:satMod val="115000"/>
                </a:schemeClr>
              </a:gs>
            </a:gsLst>
            <a:lin ang="16200000" scaled="1"/>
            <a:tileRect/>
          </a:gradFill>
          <a:ln>
            <a:solidFill>
              <a:schemeClr val="accent4">
                <a:lumMod val="50000"/>
                <a:lumOff val="50000"/>
              </a:schemeClr>
            </a:solidFill>
          </a:ln>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Calibri" panose="020F0502020204030204" pitchFamily="34" charset="0"/>
            </a:endParaRPr>
          </a:p>
        </p:txBody>
      </p:sp>
      <p:sp>
        <p:nvSpPr>
          <p:cNvPr id="16" name="テキスト ボックス 15"/>
          <p:cNvSpPr txBox="1"/>
          <p:nvPr/>
        </p:nvSpPr>
        <p:spPr>
          <a:xfrm>
            <a:off x="3707904" y="4089846"/>
            <a:ext cx="5328592" cy="1477328"/>
          </a:xfrm>
          <a:prstGeom prst="rect">
            <a:avLst/>
          </a:prstGeom>
          <a:noFill/>
        </p:spPr>
        <p:txBody>
          <a:bodyPr wrap="square" rtlCol="0">
            <a:spAutoFit/>
          </a:bodyPr>
          <a:lstStyle/>
          <a:p>
            <a:pPr marL="285750" indent="-28575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Data transfer must finish within wicket passage time </a:t>
            </a:r>
          </a:p>
          <a:p>
            <a:pPr marL="285750" indent="-28575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Must be able to initiate transfer to next device immediately after completion of previous transfer</a:t>
            </a:r>
          </a:p>
          <a:p>
            <a:pPr marL="285750" indent="-285750" algn="l">
              <a:buFont typeface="Wingdings" panose="05000000000000000000" pitchFamily="2" charset="2"/>
              <a:buChar char="l"/>
            </a:pP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Spatial density: Must support many independent proximity pairs in the same local area</a:t>
            </a:r>
            <a:endParaRPr kumimoji="1" lang="ja-JP" altLang="en-US" sz="1800" dirty="0" smtClean="0">
              <a:latin typeface="Calibri" panose="020F0502020204030204" pitchFamily="34" charset="0"/>
              <a:ea typeface="メイリオ" panose="020B0604030504040204" pitchFamily="50" charset="-128"/>
              <a:cs typeface="メイリオ" panose="020B0604030504040204" pitchFamily="50" charset="-128"/>
            </a:endParaRPr>
          </a:p>
        </p:txBody>
      </p:sp>
      <p:sp>
        <p:nvSpPr>
          <p:cNvPr id="12" name="正方形/長方形 11"/>
          <p:cNvSpPr/>
          <p:nvPr/>
        </p:nvSpPr>
        <p:spPr>
          <a:xfrm>
            <a:off x="4704852" y="3140968"/>
            <a:ext cx="3728457" cy="646331"/>
          </a:xfrm>
          <a:prstGeom prst="rect">
            <a:avLst/>
          </a:prstGeom>
        </p:spPr>
        <p:txBody>
          <a:bodyPr wrap="none">
            <a:spAutoFit/>
          </a:bodyPr>
          <a:lstStyle/>
          <a:p>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Download services impractical where </a:t>
            </a:r>
          </a:p>
          <a:p>
            <a:r>
              <a:rPr kumimoji="1" lang="en-US" altLang="ja-JP" sz="1800" dirty="0">
                <a:latin typeface="Calibri" panose="020F0502020204030204" pitchFamily="34" charset="0"/>
                <a:ea typeface="メイリオ" panose="020B0604030504040204" pitchFamily="50" charset="-128"/>
                <a:cs typeface="メイリオ" panose="020B0604030504040204" pitchFamily="50" charset="-128"/>
              </a:rPr>
              <a:t>t</a:t>
            </a:r>
            <a:r>
              <a:rPr kumimoji="1" lang="en-US" altLang="ja-JP" sz="1800" dirty="0" smtClean="0">
                <a:latin typeface="Calibri" panose="020F0502020204030204" pitchFamily="34" charset="0"/>
                <a:ea typeface="メイリオ" panose="020B0604030504040204" pitchFamily="50" charset="-128"/>
                <a:cs typeface="メイリオ" panose="020B0604030504040204" pitchFamily="50" charset="-128"/>
              </a:rPr>
              <a:t>ime restrictions or delays exist </a:t>
            </a:r>
            <a:endParaRPr kumimoji="1" lang="en-US" altLang="ja-JP" sz="1800"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5" name="正方形/長方形 4"/>
          <p:cNvSpPr/>
          <p:nvPr/>
        </p:nvSpPr>
        <p:spPr>
          <a:xfrm>
            <a:off x="844440" y="5013176"/>
            <a:ext cx="2465227" cy="338554"/>
          </a:xfrm>
          <a:prstGeom prst="rect">
            <a:avLst/>
          </a:prstGeom>
        </p:spPr>
        <p:txBody>
          <a:bodyPr wrap="none">
            <a:spAutoFit/>
          </a:bodyPr>
          <a:lstStyle/>
          <a:p>
            <a:pPr marL="0" indent="0">
              <a:buNone/>
            </a:pPr>
            <a:r>
              <a:rPr kumimoji="1" lang="en-US" altLang="ja-JP" sz="1600" i="1" dirty="0">
                <a:solidFill>
                  <a:srgbClr val="002060"/>
                </a:solidFill>
                <a:latin typeface="Calibri" panose="020F0502020204030204" pitchFamily="34" charset="0"/>
                <a:ea typeface="メイリオ" panose="020B0604030504040204" pitchFamily="50" charset="-128"/>
                <a:cs typeface="メイリオ" panose="020B0604030504040204" pitchFamily="50" charset="-128"/>
              </a:rPr>
              <a:t>New proposed </a:t>
            </a:r>
            <a:r>
              <a:rPr kumimoji="1" lang="en-US" altLang="ja-JP" sz="1600" i="1" dirty="0" smtClean="0">
                <a:solidFill>
                  <a:srgbClr val="002060"/>
                </a:solidFill>
                <a:latin typeface="Calibri" panose="020F0502020204030204" pitchFamily="34" charset="0"/>
                <a:ea typeface="メイリオ" panose="020B0604030504040204" pitchFamily="50" charset="-128"/>
                <a:cs typeface="メイリオ" panose="020B0604030504040204" pitchFamily="50" charset="-128"/>
              </a:rPr>
              <a:t>touch model</a:t>
            </a:r>
            <a:endParaRPr kumimoji="1" lang="en-US" altLang="ja-JP" sz="1600" i="1" dirty="0">
              <a:solidFill>
                <a:srgbClr val="002060"/>
              </a:solidFill>
              <a:latin typeface="Calibri" panose="020F0502020204030204" pitchFamily="34" charset="0"/>
              <a:ea typeface="メイリオ" panose="020B0604030504040204" pitchFamily="50" charset="-128"/>
              <a:cs typeface="メイリオ" panose="020B0604030504040204" pitchFamily="50" charset="-128"/>
            </a:endParaRPr>
          </a:p>
        </p:txBody>
      </p:sp>
      <p:sp>
        <p:nvSpPr>
          <p:cNvPr id="7" name="正方形/長方形 6"/>
          <p:cNvSpPr/>
          <p:nvPr/>
        </p:nvSpPr>
        <p:spPr>
          <a:xfrm>
            <a:off x="107504" y="3090446"/>
            <a:ext cx="3939099" cy="338554"/>
          </a:xfrm>
          <a:prstGeom prst="rect">
            <a:avLst/>
          </a:prstGeom>
          <a:ln>
            <a:noFill/>
          </a:ln>
        </p:spPr>
        <p:txBody>
          <a:bodyPr wrap="square">
            <a:spAutoFit/>
          </a:bodyPr>
          <a:lstStyle/>
          <a:p>
            <a:pPr marL="0" indent="0">
              <a:buNone/>
            </a:pPr>
            <a:r>
              <a:rPr kumimoji="1" lang="en-US" altLang="ja-JP" sz="1600" i="1" dirty="0">
                <a:solidFill>
                  <a:srgbClr val="002060"/>
                </a:solidFill>
                <a:latin typeface="Calibri" panose="020F0502020204030204" pitchFamily="34" charset="0"/>
                <a:ea typeface="メイリオ" panose="020B0604030504040204" pitchFamily="50" charset="-128"/>
                <a:cs typeface="メイリオ" panose="020B0604030504040204" pitchFamily="50" charset="-128"/>
              </a:rPr>
              <a:t>802.15.3c kiosk downloading model</a:t>
            </a:r>
          </a:p>
        </p:txBody>
      </p:sp>
      <p:pic>
        <p:nvPicPr>
          <p:cNvPr id="1026" name="Picture 2" descr="http://www.paymentnavi.com/bw/wp-content/uploads/2013/07/shibuya-300x109.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8302" y="3974951"/>
            <a:ext cx="2857500" cy="10382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3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71600" y="1240606"/>
            <a:ext cx="906463" cy="168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eeform 8"/>
          <p:cNvSpPr>
            <a:spLocks noEditPoints="1"/>
          </p:cNvSpPr>
          <p:nvPr/>
        </p:nvSpPr>
        <p:spPr bwMode="auto">
          <a:xfrm>
            <a:off x="972344" y="1223144"/>
            <a:ext cx="925513" cy="1701800"/>
          </a:xfrm>
          <a:custGeom>
            <a:avLst/>
            <a:gdLst>
              <a:gd name="T0" fmla="*/ 0 w 583"/>
              <a:gd name="T1" fmla="*/ 0 h 1072"/>
              <a:gd name="T2" fmla="*/ 583 w 583"/>
              <a:gd name="T3" fmla="*/ 0 h 1072"/>
              <a:gd name="T4" fmla="*/ 583 w 583"/>
              <a:gd name="T5" fmla="*/ 1072 h 1072"/>
              <a:gd name="T6" fmla="*/ 0 w 583"/>
              <a:gd name="T7" fmla="*/ 1072 h 1072"/>
              <a:gd name="T8" fmla="*/ 0 w 583"/>
              <a:gd name="T9" fmla="*/ 0 h 1072"/>
              <a:gd name="T10" fmla="*/ 5 w 583"/>
              <a:gd name="T11" fmla="*/ 1070 h 1072"/>
              <a:gd name="T12" fmla="*/ 2 w 583"/>
              <a:gd name="T13" fmla="*/ 1067 h 1072"/>
              <a:gd name="T14" fmla="*/ 580 w 583"/>
              <a:gd name="T15" fmla="*/ 1067 h 1072"/>
              <a:gd name="T16" fmla="*/ 577 w 583"/>
              <a:gd name="T17" fmla="*/ 1070 h 1072"/>
              <a:gd name="T18" fmla="*/ 577 w 583"/>
              <a:gd name="T19" fmla="*/ 2 h 1072"/>
              <a:gd name="T20" fmla="*/ 580 w 583"/>
              <a:gd name="T21" fmla="*/ 5 h 1072"/>
              <a:gd name="T22" fmla="*/ 2 w 583"/>
              <a:gd name="T23" fmla="*/ 5 h 1072"/>
              <a:gd name="T24" fmla="*/ 5 w 583"/>
              <a:gd name="T25" fmla="*/ 2 h 1072"/>
              <a:gd name="T26" fmla="*/ 5 w 583"/>
              <a:gd name="T27" fmla="*/ 1070 h 10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83" h="1072">
                <a:moveTo>
                  <a:pt x="0" y="0"/>
                </a:moveTo>
                <a:lnTo>
                  <a:pt x="583" y="0"/>
                </a:lnTo>
                <a:lnTo>
                  <a:pt x="583" y="1072"/>
                </a:lnTo>
                <a:lnTo>
                  <a:pt x="0" y="1072"/>
                </a:lnTo>
                <a:lnTo>
                  <a:pt x="0" y="0"/>
                </a:lnTo>
                <a:close/>
                <a:moveTo>
                  <a:pt x="5" y="1070"/>
                </a:moveTo>
                <a:lnTo>
                  <a:pt x="2" y="1067"/>
                </a:lnTo>
                <a:lnTo>
                  <a:pt x="580" y="1067"/>
                </a:lnTo>
                <a:lnTo>
                  <a:pt x="577" y="1070"/>
                </a:lnTo>
                <a:lnTo>
                  <a:pt x="577" y="2"/>
                </a:lnTo>
                <a:lnTo>
                  <a:pt x="580" y="5"/>
                </a:lnTo>
                <a:lnTo>
                  <a:pt x="2" y="5"/>
                </a:lnTo>
                <a:lnTo>
                  <a:pt x="5" y="2"/>
                </a:lnTo>
                <a:lnTo>
                  <a:pt x="5" y="1070"/>
                </a:lnTo>
                <a:close/>
              </a:path>
            </a:pathLst>
          </a:custGeom>
          <a:solidFill>
            <a:srgbClr val="000000"/>
          </a:solidFill>
          <a:ln w="0" cap="flat">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cxnSp>
        <p:nvCxnSpPr>
          <p:cNvPr id="39" name="直線コネクタ 38"/>
          <p:cNvCxnSpPr/>
          <p:nvPr/>
        </p:nvCxnSpPr>
        <p:spPr bwMode="auto">
          <a:xfrm flipV="1">
            <a:off x="1290247" y="2060848"/>
            <a:ext cx="1481553" cy="51293"/>
          </a:xfrm>
          <a:prstGeom prst="line">
            <a:avLst/>
          </a:prstGeom>
          <a:ln w="28575">
            <a:solidFill>
              <a:schemeClr val="accent1"/>
            </a:solidFill>
            <a:prstDash val="sysDot"/>
            <a:headEnd type="none" w="med" len="med"/>
            <a:tailEnd type="arrow" w="med" len="med"/>
          </a:ln>
          <a:extLst/>
        </p:spPr>
        <p:style>
          <a:lnRef idx="1">
            <a:schemeClr val="dk1"/>
          </a:lnRef>
          <a:fillRef idx="0">
            <a:schemeClr val="dk1"/>
          </a:fillRef>
          <a:effectRef idx="0">
            <a:schemeClr val="dk1"/>
          </a:effectRef>
          <a:fontRef idx="minor">
            <a:schemeClr val="tx1"/>
          </a:fontRef>
        </p:style>
      </p:cxnSp>
      <p:sp>
        <p:nvSpPr>
          <p:cNvPr id="44" name="正方形/長方形 43"/>
          <p:cNvSpPr/>
          <p:nvPr/>
        </p:nvSpPr>
        <p:spPr>
          <a:xfrm>
            <a:off x="1897857" y="2144696"/>
            <a:ext cx="1053494" cy="430887"/>
          </a:xfrm>
          <a:prstGeom prst="rect">
            <a:avLst/>
          </a:prstGeom>
        </p:spPr>
        <p:txBody>
          <a:bodyPr wrap="none">
            <a:spAutoFit/>
          </a:bodyPr>
          <a:lstStyle/>
          <a:p>
            <a:r>
              <a:rPr lang="en-US" altLang="ja-JP" sz="1100" i="1" dirty="0" smtClean="0">
                <a:solidFill>
                  <a:srgbClr val="FF0000"/>
                </a:solidFill>
              </a:rPr>
              <a:t>Up to several </a:t>
            </a:r>
          </a:p>
          <a:p>
            <a:r>
              <a:rPr lang="en-US" altLang="ja-JP" sz="1100" i="1" dirty="0" smtClean="0">
                <a:solidFill>
                  <a:srgbClr val="FF0000"/>
                </a:solidFill>
              </a:rPr>
              <a:t>meters away </a:t>
            </a:r>
            <a:endParaRPr lang="ja-JP" altLang="en-US" sz="1100" i="1" dirty="0">
              <a:solidFill>
                <a:srgbClr val="FF0000"/>
              </a:solidFill>
            </a:endParaRPr>
          </a:p>
        </p:txBody>
      </p:sp>
      <p:sp>
        <p:nvSpPr>
          <p:cNvPr id="50" name="正方形/長方形 49"/>
          <p:cNvSpPr/>
          <p:nvPr/>
        </p:nvSpPr>
        <p:spPr>
          <a:xfrm>
            <a:off x="935555" y="5301208"/>
            <a:ext cx="2282997" cy="261610"/>
          </a:xfrm>
          <a:prstGeom prst="rect">
            <a:avLst/>
          </a:prstGeom>
        </p:spPr>
        <p:txBody>
          <a:bodyPr wrap="none">
            <a:spAutoFit/>
          </a:bodyPr>
          <a:lstStyle/>
          <a:p>
            <a:r>
              <a:rPr lang="en-US" altLang="ja-JP" sz="1100" i="1" dirty="0" smtClean="0">
                <a:solidFill>
                  <a:schemeClr val="accent1"/>
                </a:solidFill>
              </a:rPr>
              <a:t>Close proximity “touch” or “swipe”</a:t>
            </a:r>
            <a:endParaRPr lang="ja-JP" altLang="en-US" sz="1100" i="1" dirty="0">
              <a:solidFill>
                <a:schemeClr val="accent1"/>
              </a:solidFill>
            </a:endParaRPr>
          </a:p>
        </p:txBody>
      </p:sp>
      <p:cxnSp>
        <p:nvCxnSpPr>
          <p:cNvPr id="20" name="直線コネクタ 19"/>
          <p:cNvCxnSpPr/>
          <p:nvPr/>
        </p:nvCxnSpPr>
        <p:spPr bwMode="auto">
          <a:xfrm>
            <a:off x="2089820" y="4005064"/>
            <a:ext cx="0" cy="1008112"/>
          </a:xfrm>
          <a:prstGeom prst="line">
            <a:avLst/>
          </a:prstGeom>
          <a:ln>
            <a:solidFill>
              <a:schemeClr val="tx1">
                <a:lumMod val="75000"/>
                <a:lumOff val="25000"/>
              </a:schemeClr>
            </a:solidFill>
            <a:headEnd type="none" w="med" len="med"/>
            <a:tailEnd type="none" w="med" len="med"/>
          </a:ln>
          <a:extLst/>
        </p:spPr>
        <p:style>
          <a:lnRef idx="1">
            <a:schemeClr val="dk1"/>
          </a:lnRef>
          <a:fillRef idx="0">
            <a:schemeClr val="dk1"/>
          </a:fillRef>
          <a:effectRef idx="0">
            <a:schemeClr val="dk1"/>
          </a:effectRef>
          <a:fontRef idx="minor">
            <a:schemeClr val="tx1"/>
          </a:fontRef>
        </p:style>
      </p:cxnSp>
      <p:pic>
        <p:nvPicPr>
          <p:cNvPr id="8" name="Picture 6"/>
          <p:cNvPicPr>
            <a:picLocks noChangeAspect="1" noChangeArrowheads="1"/>
          </p:cNvPicPr>
          <p:nvPr/>
        </p:nvPicPr>
        <p:blipFill>
          <a:blip r:embed="rId8" cstate="print"/>
          <a:srcRect/>
          <a:stretch>
            <a:fillRect/>
          </a:stretch>
        </p:blipFill>
        <p:spPr bwMode="auto">
          <a:xfrm>
            <a:off x="2714651" y="836712"/>
            <a:ext cx="273173" cy="923822"/>
          </a:xfrm>
          <a:prstGeom prst="rect">
            <a:avLst/>
          </a:prstGeom>
          <a:noFill/>
          <a:ln w="9525">
            <a:noFill/>
            <a:miter lim="800000"/>
            <a:headEnd/>
            <a:tailEnd/>
          </a:ln>
        </p:spPr>
      </p:pic>
      <p:pic>
        <p:nvPicPr>
          <p:cNvPr id="1036" name="Picture 1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61940" y="1825893"/>
            <a:ext cx="4699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円/楕円 27"/>
          <p:cNvSpPr/>
          <p:nvPr/>
        </p:nvSpPr>
        <p:spPr bwMode="auto">
          <a:xfrm>
            <a:off x="3754034" y="2530400"/>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9" name="円/楕円 28"/>
          <p:cNvSpPr/>
          <p:nvPr/>
        </p:nvSpPr>
        <p:spPr bwMode="auto">
          <a:xfrm>
            <a:off x="3402620" y="1879328"/>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0" name="円/楕円 29"/>
          <p:cNvSpPr/>
          <p:nvPr/>
        </p:nvSpPr>
        <p:spPr bwMode="auto">
          <a:xfrm>
            <a:off x="2590280" y="1574044"/>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1" name="円/楕円 30"/>
          <p:cNvSpPr/>
          <p:nvPr/>
        </p:nvSpPr>
        <p:spPr bwMode="auto">
          <a:xfrm>
            <a:off x="2097850" y="1749938"/>
            <a:ext cx="504056" cy="216024"/>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32" name="円/楕円 31"/>
          <p:cNvSpPr/>
          <p:nvPr/>
        </p:nvSpPr>
        <p:spPr bwMode="auto">
          <a:xfrm>
            <a:off x="2889938" y="2619660"/>
            <a:ext cx="648072" cy="288032"/>
          </a:xfrm>
          <a:prstGeom prst="ellipse">
            <a:avLst/>
          </a:prstGeom>
          <a:noFill/>
          <a:ln w="9525">
            <a:solidFill>
              <a:schemeClr val="tx1">
                <a:lumMod val="65000"/>
                <a:lumOff val="35000"/>
              </a:schemeClr>
            </a:solidFill>
            <a:prstDash val="dash"/>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6984464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9413" y="0"/>
            <a:ext cx="8764587" cy="620713"/>
          </a:xfrm>
        </p:spPr>
        <p:txBody>
          <a:bodyPr/>
          <a:lstStyle/>
          <a:p>
            <a:r>
              <a:rPr kumimoji="1" lang="en-US" altLang="ja-JP" b="1" dirty="0" smtClean="0">
                <a:latin typeface="Calibri" panose="020F0502020204030204" pitchFamily="34" charset="0"/>
                <a:ea typeface="メイリオ" panose="020B0604030504040204" pitchFamily="50" charset="-128"/>
                <a:cs typeface="メイリオ" panose="020B0604030504040204" pitchFamily="50" charset="-128"/>
              </a:rPr>
              <a:t>Use case enables key assumptions</a:t>
            </a:r>
            <a:endParaRPr kumimoji="1" lang="ja-JP" altLang="en-US" b="1" dirty="0">
              <a:latin typeface="Calibri" panose="020F0502020204030204" pitchFamily="34" charset="0"/>
              <a:ea typeface="メイリオ" panose="020B0604030504040204" pitchFamily="50" charset="-128"/>
              <a:cs typeface="メイリオ" panose="020B0604030504040204" pitchFamily="50" charset="-128"/>
            </a:endParaRPr>
          </a:p>
        </p:txBody>
      </p:sp>
      <p:sp>
        <p:nvSpPr>
          <p:cNvPr id="6" name="コンテンツ プレースホルダー 5"/>
          <p:cNvSpPr>
            <a:spLocks noGrp="1"/>
          </p:cNvSpPr>
          <p:nvPr>
            <p:ph idx="1"/>
          </p:nvPr>
        </p:nvSpPr>
        <p:spPr>
          <a:xfrm>
            <a:off x="488504" y="885099"/>
            <a:ext cx="8403976" cy="2903941"/>
          </a:xfrm>
        </p:spPr>
        <p:txBody>
          <a:bodyPr/>
          <a:lstStyle/>
          <a:p>
            <a:pPr marL="0" indent="0">
              <a:buNone/>
            </a:pPr>
            <a:endParaRPr kumimoji="1" lang="en-US" altLang="ja-JP" b="0" dirty="0">
              <a:latin typeface="Calibri" panose="020F0502020204030204" pitchFamily="34" charset="0"/>
              <a:ea typeface="メイリオ" panose="020B0604030504040204" pitchFamily="50" charset="-128"/>
              <a:cs typeface="メイリオ" panose="020B0604030504040204" pitchFamily="50" charset="-128"/>
            </a:endParaRPr>
          </a:p>
          <a:p>
            <a:pPr marL="339725" indent="-339725">
              <a:lnSpc>
                <a:spcPct val="150000"/>
              </a:lnSpc>
              <a:buSzPct val="99000"/>
              <a:buFont typeface="Wingdings" panose="05000000000000000000" pitchFamily="2" charset="2"/>
              <a:buChar char="u"/>
            </a:pP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A </a:t>
            </a:r>
            <a:r>
              <a:rPr kumimoji="1" lang="en-US" altLang="ja-JP" sz="2400" b="0" dirty="0" smtClean="0">
                <a:solidFill>
                  <a:srgbClr val="FF0000"/>
                </a:solidFill>
                <a:latin typeface="Calibri" panose="020F0502020204030204" pitchFamily="34" charset="0"/>
                <a:ea typeface="メイリオ" panose="020B0604030504040204" pitchFamily="50" charset="-128"/>
                <a:cs typeface="メイリオ" panose="020B0604030504040204" pitchFamily="50" charset="-128"/>
              </a:rPr>
              <a:t>proximity pair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is only established to complete a </a:t>
            </a:r>
            <a:r>
              <a:rPr kumimoji="1" lang="en-US" altLang="ja-JP" sz="2400" b="0" dirty="0">
                <a:solidFill>
                  <a:srgbClr val="FF0000"/>
                </a:solidFill>
                <a:latin typeface="Calibri" panose="020F0502020204030204" pitchFamily="34" charset="0"/>
                <a:ea typeface="メイリオ" panose="020B0604030504040204" pitchFamily="50" charset="-128"/>
                <a:cs typeface="メイリオ" panose="020B0604030504040204" pitchFamily="50" charset="-128"/>
              </a:rPr>
              <a:t>single</a:t>
            </a:r>
            <a:r>
              <a:rPr kumimoji="1" lang="en-US" altLang="ja-JP" sz="2400" b="0" dirty="0">
                <a:latin typeface="Calibri" panose="020F0502020204030204" pitchFamily="34" charset="0"/>
                <a:ea typeface="メイリオ" panose="020B0604030504040204" pitchFamily="50" charset="-128"/>
                <a:cs typeface="メイリオ" panose="020B0604030504040204" pitchFamily="50" charset="-128"/>
              </a:rPr>
              <a:t> transaction</a:t>
            </a:r>
          </a:p>
          <a:p>
            <a:pPr marL="339725" indent="-339725">
              <a:lnSpc>
                <a:spcPct val="150000"/>
              </a:lnSpc>
              <a:buSzPct val="99000"/>
              <a:buFont typeface="Wingdings" panose="05000000000000000000" pitchFamily="2" charset="2"/>
              <a:buChar char="u"/>
            </a:pP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A </a:t>
            </a:r>
            <a:r>
              <a:rPr kumimoji="1" lang="en-US" altLang="ja-JP" sz="2400" b="0" dirty="0">
                <a:solidFill>
                  <a:srgbClr val="FF0000"/>
                </a:solidFill>
                <a:latin typeface="Calibri" panose="020F0502020204030204" pitchFamily="34" charset="0"/>
                <a:ea typeface="メイリオ" panose="020B0604030504040204" pitchFamily="50" charset="-128"/>
                <a:cs typeface="メイリオ" panose="020B0604030504040204" pitchFamily="50" charset="-128"/>
              </a:rPr>
              <a:t>proximity pair </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consists of a </a:t>
            </a:r>
            <a:r>
              <a:rPr kumimoji="1" lang="en-US" altLang="ja-JP" sz="2400" b="0" dirty="0" smtClean="0">
                <a:solidFill>
                  <a:srgbClr val="FF0000"/>
                </a:solidFill>
                <a:latin typeface="Calibri" panose="020F0502020204030204" pitchFamily="34" charset="0"/>
                <a:ea typeface="メイリオ" panose="020B0604030504040204" pitchFamily="50" charset="-128"/>
                <a:cs typeface="メイリオ" panose="020B0604030504040204" pitchFamily="50" charset="-128"/>
              </a:rPr>
              <a:t>single</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 link between 2 devices</a:t>
            </a:r>
          </a:p>
          <a:p>
            <a:pPr marL="339725" indent="-339725">
              <a:lnSpc>
                <a:spcPct val="150000"/>
              </a:lnSpc>
              <a:buSzPct val="99000"/>
              <a:buFont typeface="Wingdings" panose="05000000000000000000" pitchFamily="2" charset="2"/>
              <a:buChar char="u"/>
            </a:pP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Every link has full access to </a:t>
            </a:r>
            <a:r>
              <a:rPr kumimoji="1" lang="en-US" altLang="ja-JP" sz="2400" b="0" dirty="0" smtClean="0">
                <a:solidFill>
                  <a:srgbClr val="FF0000"/>
                </a:solidFill>
                <a:latin typeface="Calibri" panose="020F0502020204030204" pitchFamily="34" charset="0"/>
                <a:ea typeface="メイリオ" panose="020B0604030504040204" pitchFamily="50" charset="-128"/>
                <a:cs typeface="メイリオ" panose="020B0604030504040204" pitchFamily="50" charset="-128"/>
              </a:rPr>
              <a:t>all</a:t>
            </a:r>
            <a:r>
              <a:rPr kumimoji="1" lang="en-US" altLang="ja-JP" sz="2400" b="0" dirty="0" smtClean="0">
                <a:latin typeface="Calibri" panose="020F0502020204030204" pitchFamily="34" charset="0"/>
                <a:ea typeface="メイリオ" panose="020B0604030504040204" pitchFamily="50" charset="-128"/>
                <a:cs typeface="メイリオ" panose="020B0604030504040204" pitchFamily="50" charset="-128"/>
              </a:rPr>
              <a:t> the network bandwidth</a:t>
            </a:r>
          </a:p>
        </p:txBody>
      </p:sp>
    </p:spTree>
    <p:extLst>
      <p:ext uri="{BB962C8B-B14F-4D97-AF65-F5344CB8AC3E}">
        <p14:creationId xmlns:p14="http://schemas.microsoft.com/office/powerpoint/2010/main" val="34145647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b="1" dirty="0" smtClean="0">
                <a:latin typeface="Calibri" panose="020F0502020204030204" pitchFamily="34" charset="0"/>
              </a:rPr>
              <a:t>Touch-based usage model</a:t>
            </a:r>
            <a:endParaRPr kumimoji="1" lang="ja-JP" altLang="en-US" b="1" dirty="0">
              <a:latin typeface="Calibri" panose="020F0502020204030204" pitchFamily="34" charset="0"/>
            </a:endParaRPr>
          </a:p>
        </p:txBody>
      </p:sp>
      <p:sp>
        <p:nvSpPr>
          <p:cNvPr id="3" name="コンテンツ プレースホルダー 2"/>
          <p:cNvSpPr>
            <a:spLocks noGrp="1"/>
          </p:cNvSpPr>
          <p:nvPr>
            <p:ph idx="1"/>
          </p:nvPr>
        </p:nvSpPr>
        <p:spPr>
          <a:xfrm>
            <a:off x="597024" y="852130"/>
            <a:ext cx="7215336" cy="5335587"/>
          </a:xfrm>
        </p:spPr>
        <p:txBody>
          <a:bodyPr/>
          <a:lstStyle/>
          <a:p>
            <a:pPr>
              <a:buFont typeface="Wingdings" panose="05000000000000000000" pitchFamily="2" charset="2"/>
              <a:buChar char="l"/>
            </a:pPr>
            <a:r>
              <a:rPr kumimoji="1" lang="en-US" altLang="ja-JP" sz="2400" dirty="0" smtClean="0">
                <a:latin typeface="Calibri" panose="020F0502020204030204" pitchFamily="34" charset="0"/>
              </a:rPr>
              <a:t> Conventional network-based connection steps:</a:t>
            </a:r>
          </a:p>
          <a:p>
            <a:pPr marL="746125" lvl="1" indent="-457200">
              <a:buFont typeface="+mj-lt"/>
              <a:buAutoNum type="arabicPeriod"/>
            </a:pPr>
            <a:r>
              <a:rPr kumimoji="1" lang="en-US" altLang="ja-JP" sz="2400" dirty="0" smtClean="0">
                <a:latin typeface="Calibri" panose="020F0502020204030204" pitchFamily="34" charset="0"/>
              </a:rPr>
              <a:t>Search </a:t>
            </a:r>
          </a:p>
          <a:p>
            <a:pPr marL="746125" lvl="1" indent="-457200">
              <a:buFont typeface="+mj-lt"/>
              <a:buAutoNum type="arabicPeriod"/>
            </a:pPr>
            <a:r>
              <a:rPr kumimoji="1" lang="en-US" altLang="ja-JP" sz="2400" dirty="0" smtClean="0">
                <a:latin typeface="Calibri" panose="020F0502020204030204" pitchFamily="34" charset="0"/>
              </a:rPr>
              <a:t>Discover</a:t>
            </a:r>
          </a:p>
          <a:p>
            <a:pPr marL="746125" lvl="1" indent="-457200">
              <a:buFont typeface="+mj-lt"/>
              <a:buAutoNum type="arabicPeriod"/>
            </a:pPr>
            <a:r>
              <a:rPr kumimoji="1" lang="en-US" altLang="ja-JP" sz="2400" dirty="0" smtClean="0">
                <a:latin typeface="Calibri" panose="020F0502020204030204" pitchFamily="34" charset="0"/>
              </a:rPr>
              <a:t>Select  </a:t>
            </a:r>
          </a:p>
          <a:p>
            <a:pPr marL="746125" lvl="1" indent="-457200">
              <a:buFont typeface="+mj-lt"/>
              <a:buAutoNum type="arabicPeriod"/>
            </a:pPr>
            <a:r>
              <a:rPr kumimoji="1" lang="en-US" altLang="ja-JP" sz="2400" dirty="0" smtClean="0">
                <a:latin typeface="Calibri" panose="020F0502020204030204" pitchFamily="34" charset="0"/>
              </a:rPr>
              <a:t>Connect</a:t>
            </a:r>
          </a:p>
          <a:p>
            <a:pPr marL="746125" lvl="1" indent="-457200">
              <a:buFont typeface="+mj-lt"/>
              <a:buAutoNum type="arabicPeriod"/>
            </a:pPr>
            <a:r>
              <a:rPr kumimoji="1" lang="en-US" altLang="ja-JP" sz="2400" dirty="0" smtClean="0">
                <a:latin typeface="Calibri" panose="020F0502020204030204" pitchFamily="34" charset="0"/>
              </a:rPr>
              <a:t>Reserve bandwidth</a:t>
            </a:r>
          </a:p>
          <a:p>
            <a:pPr marL="746125" lvl="1" indent="-457200">
              <a:buFont typeface="+mj-lt"/>
              <a:buAutoNum type="arabicPeriod"/>
            </a:pPr>
            <a:r>
              <a:rPr kumimoji="1" lang="en-US" altLang="ja-JP" sz="2400" dirty="0" smtClean="0">
                <a:latin typeface="Calibri" panose="020F0502020204030204" pitchFamily="34" charset="0"/>
              </a:rPr>
              <a:t>Start traffic</a:t>
            </a:r>
            <a:endParaRPr kumimoji="1" lang="en-US" altLang="ja-JP" sz="2400" dirty="0">
              <a:latin typeface="Calibri" panose="020F0502020204030204" pitchFamily="34" charset="0"/>
            </a:endParaRPr>
          </a:p>
          <a:p>
            <a:endParaRPr kumimoji="1" lang="en-US" altLang="ja-JP" sz="2400" dirty="0">
              <a:latin typeface="Calibri" panose="020F0502020204030204" pitchFamily="34" charset="0"/>
            </a:endParaRPr>
          </a:p>
          <a:p>
            <a:pPr>
              <a:buFont typeface="Wingdings" panose="05000000000000000000" pitchFamily="2" charset="2"/>
              <a:buChar char="l"/>
            </a:pPr>
            <a:r>
              <a:rPr kumimoji="1" lang="en-US" altLang="ja-JP" sz="2400" dirty="0" smtClean="0">
                <a:latin typeface="Calibri" panose="020F0502020204030204" pitchFamily="34" charset="0"/>
              </a:rPr>
              <a:t> New close proximity steps:</a:t>
            </a:r>
          </a:p>
          <a:p>
            <a:pPr marL="746125" lvl="1" indent="-457200">
              <a:buFont typeface="+mj-lt"/>
              <a:buAutoNum type="arabicPeriod"/>
            </a:pPr>
            <a:r>
              <a:rPr kumimoji="1" lang="en-US" altLang="ja-JP" sz="2400" dirty="0" smtClean="0">
                <a:latin typeface="Calibri" panose="020F0502020204030204" pitchFamily="34" charset="0"/>
              </a:rPr>
              <a:t>Touch</a:t>
            </a:r>
          </a:p>
          <a:p>
            <a:pPr marL="746125" lvl="1" indent="-457200">
              <a:buFont typeface="+mj-lt"/>
              <a:buAutoNum type="arabicPeriod"/>
            </a:pPr>
            <a:r>
              <a:rPr kumimoji="1" lang="en-US" altLang="ja-JP" sz="2400" dirty="0" smtClean="0">
                <a:latin typeface="Calibri" panose="020F0502020204030204" pitchFamily="34" charset="0"/>
              </a:rPr>
              <a:t>Start traffic</a:t>
            </a:r>
          </a:p>
          <a:p>
            <a:pPr lvl="1"/>
            <a:endParaRPr kumimoji="1" lang="ja-JP" altLang="en-US" sz="2400" dirty="0">
              <a:latin typeface="Calibri" panose="020F0502020204030204" pitchFamily="34" charset="0"/>
            </a:endParaRPr>
          </a:p>
        </p:txBody>
      </p:sp>
      <p:grpSp>
        <p:nvGrpSpPr>
          <p:cNvPr id="4" name="Group 3"/>
          <p:cNvGrpSpPr/>
          <p:nvPr/>
        </p:nvGrpSpPr>
        <p:grpSpPr>
          <a:xfrm>
            <a:off x="4716016" y="3789040"/>
            <a:ext cx="3000375" cy="2809875"/>
            <a:chOff x="4716016" y="3789040"/>
            <a:chExt cx="3000375" cy="2809875"/>
          </a:xfrm>
        </p:grpSpPr>
        <p:pic>
          <p:nvPicPr>
            <p:cNvPr id="9220" name="Picture 4" descr="C:\Users\PAPA\Desktop\animated-touch.gif"/>
            <p:cNvPicPr>
              <a:picLocks noChangeAspect="1" noChangeArrowheads="1" noCrop="1"/>
            </p:cNvPicPr>
            <p:nvPr/>
          </p:nvPicPr>
          <p:blipFill>
            <a:blip r:embed="rId2" cstate="print"/>
            <a:srcRect/>
            <a:stretch>
              <a:fillRect/>
            </a:stretch>
          </p:blipFill>
          <p:spPr bwMode="auto">
            <a:xfrm>
              <a:off x="4716016" y="3789040"/>
              <a:ext cx="3000375" cy="2809875"/>
            </a:xfrm>
            <a:prstGeom prst="rect">
              <a:avLst/>
            </a:prstGeom>
            <a:noFill/>
          </p:spPr>
        </p:pic>
        <p:sp>
          <p:nvSpPr>
            <p:cNvPr id="58" name="正方形/長方形 57"/>
            <p:cNvSpPr/>
            <p:nvPr/>
          </p:nvSpPr>
          <p:spPr bwMode="auto">
            <a:xfrm>
              <a:off x="6559649" y="6237312"/>
              <a:ext cx="1152128" cy="360040"/>
            </a:xfrm>
            <a:prstGeom prst="rect">
              <a:avLst/>
            </a:prstGeom>
            <a:solidFill>
              <a:schemeClr val="bg1"/>
            </a:solidFill>
            <a:ln>
              <a:solidFill>
                <a:schemeClr val="bg1"/>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55" name="テキスト ボックス 54"/>
          <p:cNvSpPr txBox="1"/>
          <p:nvPr/>
        </p:nvSpPr>
        <p:spPr>
          <a:xfrm>
            <a:off x="6702700" y="4509120"/>
            <a:ext cx="1469700" cy="242520"/>
          </a:xfrm>
          <a:prstGeom prst="rect">
            <a:avLst/>
          </a:prstGeom>
          <a:noFill/>
        </p:spPr>
        <p:txBody>
          <a:bodyPr wrap="none" rtlCol="0" anchor="ctr">
            <a:spAutoFit/>
          </a:bodyPr>
          <a:lstStyle/>
          <a:p>
            <a:pPr algn="ctr" defTabSz="914400"/>
            <a:r>
              <a:rPr lang="en-US" altLang="ja-JP" sz="1800" b="1" u="sng" kern="0" dirty="0">
                <a:solidFill>
                  <a:srgbClr val="FF0000"/>
                </a:solidFill>
                <a:latin typeface="メイリオ" pitchFamily="50" charset="-128"/>
                <a:ea typeface="メイリオ" pitchFamily="50" charset="-128"/>
                <a:cs typeface="メイリオ" pitchFamily="50" charset="-128"/>
              </a:rPr>
              <a:t>“Touch and Get”</a:t>
            </a:r>
            <a:endParaRPr lang="ja-JP" altLang="en-US" sz="1800" b="1" u="sng" kern="0" dirty="0">
              <a:solidFill>
                <a:srgbClr val="FF0000"/>
              </a:solidFill>
              <a:latin typeface="メイリオ" pitchFamily="50" charset="-128"/>
              <a:ea typeface="メイリオ" pitchFamily="50" charset="-128"/>
              <a:cs typeface="メイリオ" pitchFamily="50" charset="-128"/>
            </a:endParaRPr>
          </a:p>
        </p:txBody>
      </p:sp>
      <p:sp>
        <p:nvSpPr>
          <p:cNvPr id="59" name="正方形/長方形 58"/>
          <p:cNvSpPr/>
          <p:nvPr/>
        </p:nvSpPr>
        <p:spPr>
          <a:xfrm>
            <a:off x="6918724" y="4149080"/>
            <a:ext cx="957313" cy="400110"/>
          </a:xfrm>
          <a:prstGeom prst="rect">
            <a:avLst/>
          </a:prstGeom>
        </p:spPr>
        <p:txBody>
          <a:bodyPr wrap="none">
            <a:spAutoFit/>
          </a:bodyPr>
          <a:lstStyle/>
          <a:p>
            <a:r>
              <a:rPr kumimoji="1" lang="en-US" altLang="ja-JP" sz="2000" b="1" i="1" dirty="0" smtClean="0">
                <a:solidFill>
                  <a:srgbClr val="FF0000"/>
                </a:solidFill>
                <a:latin typeface="Calibri" panose="020F0502020204030204" pitchFamily="34" charset="0"/>
              </a:rPr>
              <a:t>Human</a:t>
            </a:r>
            <a:endParaRPr lang="ja-JP" altLang="en-US" sz="2000" b="1" i="1" dirty="0">
              <a:solidFill>
                <a:srgbClr val="FF0000"/>
              </a:solidFill>
            </a:endParaRPr>
          </a:p>
        </p:txBody>
      </p:sp>
      <p:sp>
        <p:nvSpPr>
          <p:cNvPr id="54" name="テキスト ボックス 53"/>
          <p:cNvSpPr txBox="1"/>
          <p:nvPr/>
        </p:nvSpPr>
        <p:spPr>
          <a:xfrm>
            <a:off x="4272892" y="5250686"/>
            <a:ext cx="1163204" cy="338554"/>
          </a:xfrm>
          <a:prstGeom prst="rect">
            <a:avLst/>
          </a:prstGeom>
          <a:noFill/>
        </p:spPr>
        <p:txBody>
          <a:bodyPr wrap="none" rtlCol="0">
            <a:spAutoFit/>
          </a:bodyPr>
          <a:lstStyle/>
          <a:p>
            <a:pPr defTabSz="914400" fontAlgn="base">
              <a:spcBef>
                <a:spcPct val="0"/>
              </a:spcBef>
              <a:spcAft>
                <a:spcPct val="0"/>
              </a:spcAft>
            </a:pPr>
            <a:r>
              <a:rPr lang="en-US" altLang="ja-JP" sz="1600" b="1" dirty="0" smtClean="0">
                <a:solidFill>
                  <a:srgbClr val="0070C0"/>
                </a:solidFill>
                <a:latin typeface="メイリオ" pitchFamily="50" charset="-128"/>
                <a:ea typeface="メイリオ" pitchFamily="50" charset="-128"/>
                <a:cs typeface="メイリオ" pitchFamily="50" charset="-128"/>
              </a:rPr>
              <a:t>a few cm</a:t>
            </a:r>
            <a:endParaRPr lang="ja-JP" altLang="en-US" sz="1600" b="1" dirty="0">
              <a:solidFill>
                <a:srgbClr val="0070C0"/>
              </a:solidFill>
              <a:latin typeface="メイリオ" pitchFamily="50" charset="-128"/>
              <a:ea typeface="メイリオ" pitchFamily="50" charset="-128"/>
              <a:cs typeface="メイリオ" pitchFamily="50" charset="-128"/>
            </a:endParaRPr>
          </a:p>
        </p:txBody>
      </p:sp>
      <p:pic>
        <p:nvPicPr>
          <p:cNvPr id="9221" name="Picture 5"/>
          <p:cNvPicPr>
            <a:picLocks noChangeAspect="1" noChangeArrowheads="1"/>
          </p:cNvPicPr>
          <p:nvPr/>
        </p:nvPicPr>
        <p:blipFill>
          <a:blip r:embed="rId3" cstate="print"/>
          <a:srcRect/>
          <a:stretch>
            <a:fillRect/>
          </a:stretch>
        </p:blipFill>
        <p:spPr bwMode="auto">
          <a:xfrm>
            <a:off x="4860032" y="1340768"/>
            <a:ext cx="2524125" cy="2219325"/>
          </a:xfrm>
          <a:prstGeom prst="rect">
            <a:avLst/>
          </a:prstGeom>
          <a:noFill/>
          <a:ln w="9525">
            <a:noFill/>
            <a:miter lim="800000"/>
            <a:headEnd/>
            <a:tailEnd/>
          </a:ln>
        </p:spPr>
      </p:pic>
    </p:spTree>
    <p:extLst>
      <p:ext uri="{BB962C8B-B14F-4D97-AF65-F5344CB8AC3E}">
        <p14:creationId xmlns:p14="http://schemas.microsoft.com/office/powerpoint/2010/main" val="23527830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7" name="Picture 5" descr="クリックすると新しいウィンドウで開きます"/>
          <p:cNvPicPr>
            <a:picLocks noChangeAspect="1" noChangeArrowheads="1"/>
          </p:cNvPicPr>
          <p:nvPr/>
        </p:nvPicPr>
        <p:blipFill>
          <a:blip r:embed="rId2" cstate="print"/>
          <a:srcRect/>
          <a:stretch>
            <a:fillRect/>
          </a:stretch>
        </p:blipFill>
        <p:spPr bwMode="auto">
          <a:xfrm>
            <a:off x="5165682" y="5333146"/>
            <a:ext cx="630454" cy="993949"/>
          </a:xfrm>
          <a:prstGeom prst="rect">
            <a:avLst/>
          </a:prstGeom>
          <a:noFill/>
        </p:spPr>
      </p:pic>
      <p:sp>
        <p:nvSpPr>
          <p:cNvPr id="75" name="山形 74"/>
          <p:cNvSpPr/>
          <p:nvPr/>
        </p:nvSpPr>
        <p:spPr bwMode="auto">
          <a:xfrm>
            <a:off x="4788024"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pic>
        <p:nvPicPr>
          <p:cNvPr id="8193" name="Picture 1"/>
          <p:cNvPicPr>
            <a:picLocks noChangeAspect="1" noChangeArrowheads="1"/>
          </p:cNvPicPr>
          <p:nvPr/>
        </p:nvPicPr>
        <p:blipFill>
          <a:blip r:embed="rId3" cstate="print"/>
          <a:srcRect/>
          <a:stretch>
            <a:fillRect/>
          </a:stretch>
        </p:blipFill>
        <p:spPr bwMode="auto">
          <a:xfrm>
            <a:off x="611560" y="1052736"/>
            <a:ext cx="4057650" cy="3781425"/>
          </a:xfrm>
          <a:prstGeom prst="rect">
            <a:avLst/>
          </a:prstGeom>
          <a:noFill/>
          <a:ln w="9525">
            <a:noFill/>
            <a:miter lim="800000"/>
            <a:headEnd/>
            <a:tailEnd/>
          </a:ln>
          <a:effectLst/>
        </p:spPr>
      </p:pic>
      <p:sp>
        <p:nvSpPr>
          <p:cNvPr id="5" name="タイトル 4"/>
          <p:cNvSpPr>
            <a:spLocks noGrp="1"/>
          </p:cNvSpPr>
          <p:nvPr>
            <p:ph type="title"/>
          </p:nvPr>
        </p:nvSpPr>
        <p:spPr/>
        <p:txBody>
          <a:bodyPr/>
          <a:lstStyle/>
          <a:p>
            <a:r>
              <a:rPr kumimoji="1" lang="en-US" altLang="ja-JP" b="1" dirty="0" smtClean="0">
                <a:latin typeface="Calibri" pitchFamily="34" charset="0"/>
              </a:rPr>
              <a:t>Limitations of 802.15.3 MAC</a:t>
            </a:r>
            <a:endParaRPr kumimoji="1" lang="ja-JP" altLang="en-US" b="1" dirty="0">
              <a:latin typeface="Calibri" pitchFamily="34" charset="0"/>
            </a:endParaRPr>
          </a:p>
        </p:txBody>
      </p:sp>
      <p:sp>
        <p:nvSpPr>
          <p:cNvPr id="10" name="テキスト ボックス 9"/>
          <p:cNvSpPr txBox="1"/>
          <p:nvPr/>
        </p:nvSpPr>
        <p:spPr>
          <a:xfrm>
            <a:off x="5220072" y="3244914"/>
            <a:ext cx="3744416" cy="400110"/>
          </a:xfrm>
          <a:prstGeom prst="rect">
            <a:avLst/>
          </a:prstGeom>
          <a:noFill/>
        </p:spPr>
        <p:txBody>
          <a:bodyPr wrap="square" rtlCol="0">
            <a:spAutoFit/>
          </a:bodyPr>
          <a:lstStyle/>
          <a:p>
            <a:r>
              <a:rPr kumimoji="1" lang="en-US" altLang="ja-JP" sz="2000" b="1" i="1" dirty="0" smtClean="0">
                <a:solidFill>
                  <a:srgbClr val="0070C0"/>
                </a:solidFill>
                <a:effectLst>
                  <a:outerShdw blurRad="38100" dist="38100" dir="2700000" algn="tl">
                    <a:srgbClr val="000000">
                      <a:alpha val="43137"/>
                    </a:srgbClr>
                  </a:outerShdw>
                </a:effectLst>
                <a:latin typeface="Calibri" pitchFamily="34" charset="0"/>
              </a:rPr>
              <a:t>Required  </a:t>
            </a:r>
            <a:r>
              <a:rPr kumimoji="1" lang="en-US" altLang="ja-JP" sz="2000" b="1" dirty="0" smtClean="0">
                <a:solidFill>
                  <a:srgbClr val="0070C0"/>
                </a:solidFill>
                <a:effectLst>
                  <a:outerShdw blurRad="38100" dist="38100" dir="2700000" algn="tl">
                    <a:srgbClr val="000000">
                      <a:alpha val="43137"/>
                    </a:srgbClr>
                  </a:outerShdw>
                </a:effectLst>
                <a:latin typeface="Calibri" pitchFamily="34" charset="0"/>
              </a:rPr>
              <a:t>802.15.3e</a:t>
            </a:r>
            <a:r>
              <a:rPr kumimoji="1" lang="en-US" altLang="ja-JP" sz="2000" i="1" dirty="0" smtClean="0">
                <a:solidFill>
                  <a:srgbClr val="0070C0"/>
                </a:solidFill>
                <a:effectLst>
                  <a:outerShdw blurRad="38100" dist="38100" dir="2700000" algn="tl">
                    <a:srgbClr val="000000">
                      <a:alpha val="43137"/>
                    </a:srgbClr>
                  </a:outerShdw>
                </a:effectLst>
                <a:latin typeface="Calibri" pitchFamily="34" charset="0"/>
              </a:rPr>
              <a:t> </a:t>
            </a:r>
            <a:r>
              <a:rPr kumimoji="1" lang="en-US" altLang="ja-JP" sz="2000" b="1" dirty="0" smtClean="0">
                <a:solidFill>
                  <a:srgbClr val="0070C0"/>
                </a:solidFill>
                <a:effectLst>
                  <a:outerShdw blurRad="38100" dist="38100" dir="2700000" algn="tl">
                    <a:srgbClr val="000000">
                      <a:alpha val="43137"/>
                    </a:srgbClr>
                  </a:outerShdw>
                </a:effectLst>
                <a:latin typeface="Calibri" pitchFamily="34" charset="0"/>
              </a:rPr>
              <a:t>MAC items  </a:t>
            </a:r>
            <a:endParaRPr kumimoji="1" lang="ja-JP" altLang="en-US" sz="2000" b="1" dirty="0" smtClean="0">
              <a:solidFill>
                <a:srgbClr val="0070C0"/>
              </a:solidFill>
              <a:effectLst>
                <a:outerShdw blurRad="38100" dist="38100" dir="2700000" algn="tl">
                  <a:srgbClr val="000000">
                    <a:alpha val="43137"/>
                  </a:srgbClr>
                </a:outerShdw>
              </a:effectLst>
              <a:latin typeface="Calibri" pitchFamily="34" charset="0"/>
            </a:endParaRPr>
          </a:p>
        </p:txBody>
      </p:sp>
      <p:sp>
        <p:nvSpPr>
          <p:cNvPr id="11" name="テキスト ボックス 10"/>
          <p:cNvSpPr txBox="1"/>
          <p:nvPr/>
        </p:nvSpPr>
        <p:spPr>
          <a:xfrm>
            <a:off x="910529" y="2276872"/>
            <a:ext cx="2996526" cy="400110"/>
          </a:xfrm>
          <a:prstGeom prst="rect">
            <a:avLst/>
          </a:prstGeom>
          <a:noFill/>
        </p:spPr>
        <p:txBody>
          <a:bodyPr wrap="none" rtlCol="0">
            <a:spAutoFit/>
          </a:bodyPr>
          <a:lstStyle/>
          <a:p>
            <a:r>
              <a:rPr kumimoji="1" lang="en-US" altLang="ja-JP" sz="2000" b="1" i="1" dirty="0" smtClean="0">
                <a:solidFill>
                  <a:srgbClr val="0070C0"/>
                </a:solidFill>
                <a:effectLst>
                  <a:outerShdw blurRad="38100" dist="38100" dir="2700000" algn="tl">
                    <a:srgbClr val="000000">
                      <a:alpha val="43137"/>
                    </a:srgbClr>
                  </a:outerShdw>
                </a:effectLst>
                <a:latin typeface="Calibri" pitchFamily="34" charset="0"/>
              </a:rPr>
              <a:t>Legacy</a:t>
            </a:r>
            <a:r>
              <a:rPr kumimoji="1" lang="en-US" altLang="ja-JP" sz="2000" b="1" dirty="0" smtClean="0">
                <a:solidFill>
                  <a:srgbClr val="0070C0"/>
                </a:solidFill>
                <a:effectLst>
                  <a:outerShdw blurRad="38100" dist="38100" dir="2700000" algn="tl">
                    <a:srgbClr val="000000">
                      <a:alpha val="43137"/>
                    </a:srgbClr>
                  </a:outerShdw>
                </a:effectLst>
                <a:latin typeface="Calibri" pitchFamily="34" charset="0"/>
              </a:rPr>
              <a:t> 802.15.3 MAC spec</a:t>
            </a:r>
            <a:endParaRPr kumimoji="1" lang="ja-JP" altLang="en-US" sz="2000" b="1" dirty="0" smtClean="0">
              <a:solidFill>
                <a:srgbClr val="0070C0"/>
              </a:solidFill>
              <a:effectLst>
                <a:outerShdw blurRad="38100" dist="38100" dir="2700000" algn="tl">
                  <a:srgbClr val="000000">
                    <a:alpha val="43137"/>
                  </a:srgbClr>
                </a:outerShdw>
              </a:effectLst>
              <a:latin typeface="Calibri" pitchFamily="34" charset="0"/>
            </a:endParaRPr>
          </a:p>
        </p:txBody>
      </p:sp>
      <p:sp>
        <p:nvSpPr>
          <p:cNvPr id="12" name="正方形/長方形 11"/>
          <p:cNvSpPr/>
          <p:nvPr/>
        </p:nvSpPr>
        <p:spPr bwMode="auto">
          <a:xfrm>
            <a:off x="5004048" y="1628800"/>
            <a:ext cx="2952328" cy="432048"/>
          </a:xfrm>
          <a:prstGeom prst="rect">
            <a:avLst/>
          </a:prstGeom>
          <a:gradFill flip="none" rotWithShape="1">
            <a:gsLst>
              <a:gs pos="0">
                <a:schemeClr val="bg1">
                  <a:lumMod val="50000"/>
                </a:schemeClr>
              </a:gs>
              <a:gs pos="89000">
                <a:schemeClr val="accent2">
                  <a:lumMod val="75000"/>
                  <a:tint val="44500"/>
                  <a:satMod val="160000"/>
                </a:schemeClr>
              </a:gs>
              <a:gs pos="100000">
                <a:schemeClr val="accent2">
                  <a:lumMod val="75000"/>
                  <a:tint val="23500"/>
                  <a:satMod val="160000"/>
                </a:schemeClr>
              </a:gs>
            </a:gsLst>
            <a:lin ang="0" scaled="1"/>
            <a:tileRect/>
          </a:gradFill>
          <a:ln w="19050">
            <a:solidFill>
              <a:schemeClr val="tx1"/>
            </a:solidFill>
          </a:ln>
          <a:effectLst>
            <a:outerShdw blurRad="50800" dist="38100" dir="18900000" algn="b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2400" b="1" i="0" u="none" strike="noStrike" cap="none" normalizeH="0" baseline="0" dirty="0" smtClean="0">
                <a:ln>
                  <a:noFill/>
                </a:ln>
                <a:solidFill>
                  <a:schemeClr val="tx1"/>
                </a:solidFill>
                <a:effectLst/>
                <a:latin typeface="Calibri" pitchFamily="34" charset="0"/>
              </a:rPr>
              <a:t>65</a:t>
            </a:r>
            <a:r>
              <a:rPr lang="ja-JP" altLang="en-US" sz="2400" b="1" dirty="0" smtClean="0">
                <a:latin typeface="Calibri" pitchFamily="34" charset="0"/>
              </a:rPr>
              <a:t> </a:t>
            </a:r>
            <a:r>
              <a:rPr kumimoji="0" lang="en-US" altLang="ja-JP" sz="2400" b="1" i="0" u="none" strike="noStrike" cap="none" normalizeH="0" baseline="0" dirty="0" err="1" smtClean="0">
                <a:ln>
                  <a:noFill/>
                </a:ln>
                <a:solidFill>
                  <a:schemeClr val="tx1"/>
                </a:solidFill>
                <a:effectLst/>
                <a:latin typeface="Calibri" pitchFamily="34" charset="0"/>
              </a:rPr>
              <a:t>msec</a:t>
            </a:r>
            <a:r>
              <a:rPr kumimoji="0" lang="en-US" altLang="ja-JP" sz="2400" b="1" i="0" u="none" strike="noStrike" cap="none" normalizeH="0" baseline="0" dirty="0" smtClean="0">
                <a:ln>
                  <a:noFill/>
                </a:ln>
                <a:solidFill>
                  <a:schemeClr val="tx1"/>
                </a:solidFill>
                <a:effectLst/>
                <a:latin typeface="Calibri" pitchFamily="34" charset="0"/>
              </a:rPr>
              <a:t> + </a:t>
            </a:r>
            <a:r>
              <a:rPr lang="en-US" altLang="ja-JP" sz="2400" b="1" dirty="0" smtClean="0">
                <a:latin typeface="Calibri" pitchFamily="34" charset="0"/>
              </a:rPr>
              <a:t>α   </a:t>
            </a:r>
            <a:endParaRPr kumimoji="0" lang="ja-JP" altLang="en-US" sz="2000" b="1" i="0" u="none" strike="noStrike" cap="none" normalizeH="0" baseline="0" dirty="0" smtClean="0">
              <a:ln>
                <a:noFill/>
              </a:ln>
              <a:solidFill>
                <a:schemeClr val="tx1"/>
              </a:solidFill>
              <a:effectLst/>
              <a:latin typeface="Calibri" pitchFamily="34" charset="0"/>
            </a:endParaRPr>
          </a:p>
        </p:txBody>
      </p:sp>
      <p:sp>
        <p:nvSpPr>
          <p:cNvPr id="13" name="正方形/長方形 12"/>
          <p:cNvSpPr/>
          <p:nvPr/>
        </p:nvSpPr>
        <p:spPr bwMode="auto">
          <a:xfrm>
            <a:off x="5004048" y="2564904"/>
            <a:ext cx="236139" cy="432048"/>
          </a:xfrm>
          <a:prstGeom prst="rect">
            <a:avLst/>
          </a:prstGeom>
          <a:gradFill flip="none" rotWithShape="1">
            <a:gsLst>
              <a:gs pos="0">
                <a:srgbClr val="00FF00">
                  <a:shade val="30000"/>
                  <a:satMod val="115000"/>
                </a:srgbClr>
              </a:gs>
              <a:gs pos="50000">
                <a:srgbClr val="00FF00">
                  <a:shade val="67500"/>
                  <a:satMod val="115000"/>
                </a:srgbClr>
              </a:gs>
              <a:gs pos="100000">
                <a:srgbClr val="00FF00">
                  <a:shade val="100000"/>
                  <a:satMod val="115000"/>
                </a:srgbClr>
              </a:gs>
            </a:gsLst>
            <a:lin ang="0" scaled="1"/>
            <a:tileRect/>
          </a:gradFill>
          <a:ln w="19050">
            <a:solidFill>
              <a:schemeClr val="tx1"/>
            </a:solidFill>
          </a:ln>
          <a:effectLst>
            <a:outerShdw blurRad="50800" dist="38100" dir="18900000" algn="bl" rotWithShape="0">
              <a:prstClr val="black">
                <a:alpha val="40000"/>
              </a:prstClr>
            </a:outerShdw>
          </a:effectLs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cxnSp>
        <p:nvCxnSpPr>
          <p:cNvPr id="15" name="直線コネクタ 14"/>
          <p:cNvCxnSpPr/>
          <p:nvPr/>
        </p:nvCxnSpPr>
        <p:spPr bwMode="auto">
          <a:xfrm>
            <a:off x="5004048" y="2060848"/>
            <a:ext cx="0" cy="504056"/>
          </a:xfrm>
          <a:prstGeom prst="line">
            <a:avLst/>
          </a:prstGeom>
          <a:ln w="12700">
            <a:prstDash val="dash"/>
            <a:headEnd type="none" w="med" len="med"/>
            <a:tailEnd type="none" w="med" len="med"/>
          </a:ln>
          <a:extLst/>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bwMode="auto">
          <a:xfrm flipH="1">
            <a:off x="5240187" y="2060848"/>
            <a:ext cx="2716189" cy="504056"/>
          </a:xfrm>
          <a:prstGeom prst="line">
            <a:avLst/>
          </a:prstGeom>
          <a:ln w="12700">
            <a:prstDash val="dash"/>
            <a:headEnd type="none" w="med" len="med"/>
            <a:tailEnd type="none" w="med" len="med"/>
          </a:ln>
          <a:extLst/>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bwMode="auto">
          <a:xfrm flipH="1">
            <a:off x="3851920" y="1844824"/>
            <a:ext cx="1080120" cy="288032"/>
          </a:xfrm>
          <a:prstGeom prst="line">
            <a:avLst/>
          </a:prstGeom>
          <a:ln w="28575">
            <a:headEnd type="triangle" w="lg" len="lg"/>
            <a:tailEnd type="none" w="lg" len="lg"/>
          </a:ln>
          <a:extLst/>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bwMode="auto">
          <a:xfrm flipH="1">
            <a:off x="3851920" y="2762926"/>
            <a:ext cx="1069290" cy="594066"/>
          </a:xfrm>
          <a:prstGeom prst="line">
            <a:avLst/>
          </a:prstGeom>
          <a:ln w="28575">
            <a:solidFill>
              <a:schemeClr val="tx2"/>
            </a:solidFill>
            <a:headEnd type="triangle" w="lg" len="lg"/>
            <a:tailEnd type="none" w="lg" len="lg"/>
          </a:ln>
          <a:extLst/>
        </p:spPr>
        <p:style>
          <a:lnRef idx="1">
            <a:schemeClr val="dk1"/>
          </a:lnRef>
          <a:fillRef idx="0">
            <a:schemeClr val="dk1"/>
          </a:fillRef>
          <a:effectRef idx="0">
            <a:schemeClr val="dk1"/>
          </a:effectRef>
          <a:fontRef idx="minor">
            <a:schemeClr val="tx1"/>
          </a:fontRef>
        </p:style>
      </p:cxnSp>
      <p:cxnSp>
        <p:nvCxnSpPr>
          <p:cNvPr id="35" name="直線コネクタ 34"/>
          <p:cNvCxnSpPr/>
          <p:nvPr/>
        </p:nvCxnSpPr>
        <p:spPr bwMode="auto">
          <a:xfrm flipH="1" flipV="1">
            <a:off x="4283968" y="4221088"/>
            <a:ext cx="597806" cy="650046"/>
          </a:xfrm>
          <a:prstGeom prst="line">
            <a:avLst/>
          </a:prstGeom>
          <a:ln w="28575">
            <a:solidFill>
              <a:srgbClr val="C00000"/>
            </a:solidFill>
            <a:headEnd type="triangle" w="lg" len="lg"/>
            <a:tailEnd type="none" w="lg" len="lg"/>
          </a:ln>
          <a:extLst/>
        </p:spPr>
        <p:style>
          <a:lnRef idx="1">
            <a:schemeClr val="dk1"/>
          </a:lnRef>
          <a:fillRef idx="0">
            <a:schemeClr val="dk1"/>
          </a:fillRef>
          <a:effectRef idx="0">
            <a:schemeClr val="dk1"/>
          </a:effectRef>
          <a:fontRef idx="minor">
            <a:schemeClr val="tx1"/>
          </a:fontRef>
        </p:style>
      </p:cxnSp>
      <p:sp>
        <p:nvSpPr>
          <p:cNvPr id="37" name="テキスト ボックス 36"/>
          <p:cNvSpPr txBox="1"/>
          <p:nvPr/>
        </p:nvSpPr>
        <p:spPr>
          <a:xfrm>
            <a:off x="251520" y="4829090"/>
            <a:ext cx="8352928" cy="400110"/>
          </a:xfrm>
          <a:prstGeom prst="rect">
            <a:avLst/>
          </a:prstGeom>
          <a:noFill/>
        </p:spPr>
        <p:txBody>
          <a:bodyPr wrap="square" rtlCol="0">
            <a:spAutoFit/>
          </a:bodyPr>
          <a:lstStyle/>
          <a:p>
            <a:r>
              <a:rPr kumimoji="1" lang="en-US" altLang="ja-JP" sz="2000" b="1" dirty="0" smtClean="0">
                <a:latin typeface="Calibri" pitchFamily="34" charset="0"/>
              </a:rPr>
              <a:t>Sequential paired P2P access </a:t>
            </a:r>
            <a:r>
              <a:rPr kumimoji="1" lang="ja-JP" altLang="en-US" sz="2000" b="1" dirty="0" smtClean="0">
                <a:latin typeface="Calibri" pitchFamily="34" charset="0"/>
              </a:rPr>
              <a:t> </a:t>
            </a:r>
            <a:r>
              <a:rPr kumimoji="1" lang="en-US" altLang="ja-JP" sz="2000" dirty="0" smtClean="0">
                <a:latin typeface="Calibri" pitchFamily="34" charset="0"/>
              </a:rPr>
              <a:t>(</a:t>
            </a:r>
            <a:r>
              <a:rPr kumimoji="1" lang="en-US" altLang="ja-JP" sz="1600" i="1" u="sng" dirty="0" smtClean="0">
                <a:latin typeface="Calibri" pitchFamily="34" charset="0"/>
              </a:rPr>
              <a:t>not</a:t>
            </a:r>
            <a:r>
              <a:rPr kumimoji="1" lang="en-US" altLang="ja-JP" sz="1600" i="1" dirty="0" smtClean="0">
                <a:latin typeface="Calibri" pitchFamily="34" charset="0"/>
              </a:rPr>
              <a:t> multiple simultaneous P2MP access</a:t>
            </a:r>
            <a:r>
              <a:rPr kumimoji="1" lang="en-US" altLang="ja-JP" sz="2000" dirty="0" smtClean="0">
                <a:latin typeface="Calibri" pitchFamily="34" charset="0"/>
              </a:rPr>
              <a:t>)</a:t>
            </a:r>
            <a:endParaRPr kumimoji="1" lang="ja-JP" altLang="en-US" sz="2000" dirty="0" smtClean="0">
              <a:latin typeface="Calibri" pitchFamily="34" charset="0"/>
            </a:endParaRPr>
          </a:p>
        </p:txBody>
      </p:sp>
      <p:sp>
        <p:nvSpPr>
          <p:cNvPr id="38" name="テキスト ボックス 37"/>
          <p:cNvSpPr txBox="1"/>
          <p:nvPr/>
        </p:nvSpPr>
        <p:spPr>
          <a:xfrm>
            <a:off x="5481664" y="4093108"/>
            <a:ext cx="2746842" cy="400110"/>
          </a:xfrm>
          <a:prstGeom prst="rect">
            <a:avLst/>
          </a:prstGeom>
          <a:noFill/>
        </p:spPr>
        <p:txBody>
          <a:bodyPr wrap="none" rtlCol="0">
            <a:spAutoFit/>
          </a:bodyPr>
          <a:lstStyle/>
          <a:p>
            <a:r>
              <a:rPr kumimoji="1" lang="en-US" altLang="ja-JP" sz="2000" b="1" dirty="0" smtClean="0">
                <a:latin typeface="Calibri" pitchFamily="34" charset="0"/>
              </a:rPr>
              <a:t>MAC-level data integrity</a:t>
            </a:r>
            <a:endParaRPr kumimoji="1" lang="ja-JP" altLang="en-US" sz="2000" b="1" dirty="0" smtClean="0">
              <a:latin typeface="Calibri" pitchFamily="34" charset="0"/>
            </a:endParaRPr>
          </a:p>
        </p:txBody>
      </p:sp>
      <p:cxnSp>
        <p:nvCxnSpPr>
          <p:cNvPr id="39" name="直線コネクタ 38"/>
          <p:cNvCxnSpPr/>
          <p:nvPr/>
        </p:nvCxnSpPr>
        <p:spPr bwMode="auto">
          <a:xfrm flipH="1" flipV="1">
            <a:off x="4427984" y="3933057"/>
            <a:ext cx="1080120" cy="360039"/>
          </a:xfrm>
          <a:prstGeom prst="line">
            <a:avLst/>
          </a:prstGeom>
          <a:ln w="28575">
            <a:solidFill>
              <a:srgbClr val="C00000"/>
            </a:solidFill>
            <a:headEnd type="triangle" w="lg" len="lg"/>
            <a:tailEnd type="none" w="lg" len="lg"/>
          </a:ln>
          <a:extLst/>
        </p:spPr>
        <p:style>
          <a:lnRef idx="1">
            <a:schemeClr val="dk1"/>
          </a:lnRef>
          <a:fillRef idx="0">
            <a:schemeClr val="dk1"/>
          </a:fillRef>
          <a:effectRef idx="0">
            <a:schemeClr val="dk1"/>
          </a:effectRef>
          <a:fontRef idx="minor">
            <a:schemeClr val="tx1"/>
          </a:fontRef>
        </p:style>
      </p:cxnSp>
      <p:sp>
        <p:nvSpPr>
          <p:cNvPr id="43" name="テキスト ボックス 42"/>
          <p:cNvSpPr txBox="1"/>
          <p:nvPr/>
        </p:nvSpPr>
        <p:spPr>
          <a:xfrm>
            <a:off x="4608785" y="1228690"/>
            <a:ext cx="3847272" cy="400110"/>
          </a:xfrm>
          <a:prstGeom prst="rect">
            <a:avLst/>
          </a:prstGeom>
          <a:noFill/>
        </p:spPr>
        <p:txBody>
          <a:bodyPr wrap="none" rtlCol="0">
            <a:spAutoFit/>
          </a:bodyPr>
          <a:lstStyle/>
          <a:p>
            <a:r>
              <a:rPr kumimoji="1" lang="en-US" altLang="ja-JP" sz="2000" i="1" dirty="0" smtClean="0">
                <a:latin typeface="Calibri" pitchFamily="34" charset="0"/>
              </a:rPr>
              <a:t>Connection setup time comparison:</a:t>
            </a:r>
            <a:endParaRPr kumimoji="1" lang="ja-JP" altLang="en-US" sz="2000" i="1" dirty="0" smtClean="0">
              <a:latin typeface="Calibri" pitchFamily="34" charset="0"/>
            </a:endParaRPr>
          </a:p>
        </p:txBody>
      </p:sp>
      <p:sp>
        <p:nvSpPr>
          <p:cNvPr id="44" name="テキスト ボックス 43"/>
          <p:cNvSpPr txBox="1"/>
          <p:nvPr/>
        </p:nvSpPr>
        <p:spPr>
          <a:xfrm>
            <a:off x="5413184" y="2564904"/>
            <a:ext cx="2831224" cy="461665"/>
          </a:xfrm>
          <a:prstGeom prst="rect">
            <a:avLst/>
          </a:prstGeom>
          <a:noFill/>
        </p:spPr>
        <p:txBody>
          <a:bodyPr wrap="none" rtlCol="0">
            <a:spAutoFit/>
          </a:bodyPr>
          <a:lstStyle/>
          <a:p>
            <a:r>
              <a:rPr kumimoji="1" lang="en-US" altLang="ja-JP" sz="2400" b="1" dirty="0" smtClean="0">
                <a:latin typeface="Calibri" pitchFamily="34" charset="0"/>
              </a:rPr>
              <a:t>2 </a:t>
            </a:r>
            <a:r>
              <a:rPr kumimoji="1" lang="en-US" altLang="ja-JP" sz="2400" b="1" dirty="0" err="1" smtClean="0">
                <a:latin typeface="Calibri" pitchFamily="34" charset="0"/>
              </a:rPr>
              <a:t>msec</a:t>
            </a:r>
            <a:r>
              <a:rPr kumimoji="1" lang="en-US" altLang="ja-JP" sz="2400" b="1" dirty="0" smtClean="0">
                <a:latin typeface="Calibri" pitchFamily="34" charset="0"/>
              </a:rPr>
              <a:t> </a:t>
            </a:r>
            <a:r>
              <a:rPr kumimoji="1" lang="en-US" altLang="ja-JP" sz="2000" dirty="0" smtClean="0">
                <a:latin typeface="Calibri" pitchFamily="34" charset="0"/>
              </a:rPr>
              <a:t>(</a:t>
            </a:r>
            <a:r>
              <a:rPr kumimoji="1" lang="en-US" altLang="ja-JP" sz="1800" i="1" dirty="0" smtClean="0">
                <a:latin typeface="Calibri" pitchFamily="34" charset="0"/>
              </a:rPr>
              <a:t>kiosk usage only</a:t>
            </a:r>
            <a:r>
              <a:rPr kumimoji="1" lang="en-US" altLang="ja-JP" sz="2000" dirty="0" smtClean="0">
                <a:latin typeface="Calibri" pitchFamily="34" charset="0"/>
              </a:rPr>
              <a:t>)</a:t>
            </a:r>
            <a:endParaRPr kumimoji="1" lang="ja-JP" altLang="en-US" sz="2000" dirty="0" smtClean="0">
              <a:latin typeface="Calibri" pitchFamily="34" charset="0"/>
            </a:endParaRPr>
          </a:p>
        </p:txBody>
      </p:sp>
      <p:cxnSp>
        <p:nvCxnSpPr>
          <p:cNvPr id="48" name="直線コネクタ 47"/>
          <p:cNvCxnSpPr/>
          <p:nvPr/>
        </p:nvCxnSpPr>
        <p:spPr bwMode="auto">
          <a:xfrm flipH="1">
            <a:off x="4619625" y="3448050"/>
            <a:ext cx="720080" cy="144016"/>
          </a:xfrm>
          <a:prstGeom prst="line">
            <a:avLst/>
          </a:prstGeom>
          <a:ln w="28575">
            <a:headEnd type="triangle" w="lg" len="lg"/>
            <a:tailEnd type="none" w="lg" len="lg"/>
          </a:ln>
          <a:extLst/>
        </p:spPr>
        <p:style>
          <a:lnRef idx="1">
            <a:schemeClr val="dk1"/>
          </a:lnRef>
          <a:fillRef idx="0">
            <a:schemeClr val="dk1"/>
          </a:fillRef>
          <a:effectRef idx="0">
            <a:schemeClr val="dk1"/>
          </a:effectRef>
          <a:fontRef idx="minor">
            <a:schemeClr val="tx1"/>
          </a:fontRef>
        </p:style>
      </p:cxnSp>
      <p:pic>
        <p:nvPicPr>
          <p:cNvPr id="8195" name="Picture 3" descr="クリックすると新しいウィンドウで開きます"/>
          <p:cNvPicPr>
            <a:picLocks noChangeAspect="1" noChangeArrowheads="1"/>
          </p:cNvPicPr>
          <p:nvPr/>
        </p:nvPicPr>
        <p:blipFill>
          <a:blip r:embed="rId4" cstate="print"/>
          <a:srcRect/>
          <a:stretch>
            <a:fillRect/>
          </a:stretch>
        </p:blipFill>
        <p:spPr bwMode="auto">
          <a:xfrm>
            <a:off x="4139952" y="5261138"/>
            <a:ext cx="864096" cy="1057745"/>
          </a:xfrm>
          <a:prstGeom prst="rect">
            <a:avLst/>
          </a:prstGeom>
          <a:noFill/>
        </p:spPr>
      </p:pic>
      <p:pic>
        <p:nvPicPr>
          <p:cNvPr id="53" name="Picture 5" descr="クリックすると新しいウィンドウで開きます"/>
          <p:cNvPicPr>
            <a:picLocks noChangeAspect="1" noChangeArrowheads="1"/>
          </p:cNvPicPr>
          <p:nvPr/>
        </p:nvPicPr>
        <p:blipFill>
          <a:blip r:embed="rId2" cstate="print"/>
          <a:srcRect/>
          <a:stretch>
            <a:fillRect/>
          </a:stretch>
        </p:blipFill>
        <p:spPr bwMode="auto">
          <a:xfrm>
            <a:off x="6101786" y="5333146"/>
            <a:ext cx="630454" cy="993949"/>
          </a:xfrm>
          <a:prstGeom prst="rect">
            <a:avLst/>
          </a:prstGeom>
          <a:noFill/>
        </p:spPr>
      </p:pic>
      <p:pic>
        <p:nvPicPr>
          <p:cNvPr id="54" name="Picture 5" descr="クリックすると新しいウィンドウで開きます"/>
          <p:cNvPicPr>
            <a:picLocks noChangeAspect="1" noChangeArrowheads="1"/>
          </p:cNvPicPr>
          <p:nvPr/>
        </p:nvPicPr>
        <p:blipFill>
          <a:blip r:embed="rId2" cstate="print"/>
          <a:srcRect/>
          <a:stretch>
            <a:fillRect/>
          </a:stretch>
        </p:blipFill>
        <p:spPr bwMode="auto">
          <a:xfrm>
            <a:off x="7037890" y="5333146"/>
            <a:ext cx="630454" cy="993949"/>
          </a:xfrm>
          <a:prstGeom prst="rect">
            <a:avLst/>
          </a:prstGeom>
          <a:noFill/>
        </p:spPr>
      </p:pic>
      <p:pic>
        <p:nvPicPr>
          <p:cNvPr id="55" name="Picture 5" descr="クリックすると新しいウィンドウで開きます"/>
          <p:cNvPicPr>
            <a:picLocks noChangeAspect="1" noChangeArrowheads="1"/>
          </p:cNvPicPr>
          <p:nvPr/>
        </p:nvPicPr>
        <p:blipFill>
          <a:blip r:embed="rId2" cstate="print"/>
          <a:srcRect/>
          <a:stretch>
            <a:fillRect/>
          </a:stretch>
        </p:blipFill>
        <p:spPr bwMode="auto">
          <a:xfrm>
            <a:off x="3203848" y="5333146"/>
            <a:ext cx="630454" cy="993949"/>
          </a:xfrm>
          <a:prstGeom prst="rect">
            <a:avLst/>
          </a:prstGeom>
          <a:noFill/>
        </p:spPr>
      </p:pic>
      <p:pic>
        <p:nvPicPr>
          <p:cNvPr id="56" name="Picture 5" descr="クリックすると新しいウィンドウで開きます"/>
          <p:cNvPicPr>
            <a:picLocks noChangeAspect="1" noChangeArrowheads="1"/>
          </p:cNvPicPr>
          <p:nvPr/>
        </p:nvPicPr>
        <p:blipFill>
          <a:blip r:embed="rId2" cstate="print"/>
          <a:srcRect/>
          <a:stretch>
            <a:fillRect/>
          </a:stretch>
        </p:blipFill>
        <p:spPr bwMode="auto">
          <a:xfrm>
            <a:off x="2267744" y="5333146"/>
            <a:ext cx="630454" cy="993949"/>
          </a:xfrm>
          <a:prstGeom prst="rect">
            <a:avLst/>
          </a:prstGeom>
          <a:noFill/>
        </p:spPr>
      </p:pic>
      <p:pic>
        <p:nvPicPr>
          <p:cNvPr id="57" name="Picture 5" descr="クリックすると新しいウィンドウで開きます"/>
          <p:cNvPicPr>
            <a:picLocks noChangeAspect="1" noChangeArrowheads="1"/>
          </p:cNvPicPr>
          <p:nvPr/>
        </p:nvPicPr>
        <p:blipFill>
          <a:blip r:embed="rId2" cstate="print"/>
          <a:srcRect/>
          <a:stretch>
            <a:fillRect/>
          </a:stretch>
        </p:blipFill>
        <p:spPr bwMode="auto">
          <a:xfrm>
            <a:off x="1331640" y="5333146"/>
            <a:ext cx="630454" cy="993949"/>
          </a:xfrm>
          <a:prstGeom prst="rect">
            <a:avLst/>
          </a:prstGeom>
          <a:noFill/>
        </p:spPr>
      </p:pic>
      <p:grpSp>
        <p:nvGrpSpPr>
          <p:cNvPr id="61" name="グループ化 60"/>
          <p:cNvGrpSpPr/>
          <p:nvPr/>
        </p:nvGrpSpPr>
        <p:grpSpPr>
          <a:xfrm>
            <a:off x="4644008" y="5596795"/>
            <a:ext cx="432048" cy="792088"/>
            <a:chOff x="2051720" y="5589240"/>
            <a:chExt cx="432048" cy="792088"/>
          </a:xfrm>
        </p:grpSpPr>
        <p:sp>
          <p:nvSpPr>
            <p:cNvPr id="60"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58" name="平行四辺形 57"/>
            <p:cNvSpPr/>
            <p:nvPr/>
          </p:nvSpPr>
          <p:spPr bwMode="auto">
            <a:xfrm>
              <a:off x="2051720" y="5589240"/>
              <a:ext cx="360040" cy="288032"/>
            </a:xfrm>
            <a:prstGeom prst="parallelogram">
              <a:avLst/>
            </a:prstGeom>
            <a:blipFill>
              <a:blip r:embed="rId5"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59"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62" name="フローチャート: 処理 61"/>
          <p:cNvSpPr/>
          <p:nvPr/>
        </p:nvSpPr>
        <p:spPr bwMode="auto">
          <a:xfrm rot="1021451" flipV="1">
            <a:off x="4642680" y="5715756"/>
            <a:ext cx="124907" cy="45719"/>
          </a:xfrm>
          <a:prstGeom prst="flowChartProcess">
            <a:avLst/>
          </a:prstGeom>
          <a:solidFill>
            <a:schemeClr val="tx1">
              <a:lumMod val="95000"/>
              <a:lumOff val="5000"/>
            </a:schemeClr>
          </a:solidFill>
          <a:ln>
            <a:solidFill>
              <a:schemeClr val="tx1"/>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4" name="爆発 1 63"/>
          <p:cNvSpPr/>
          <p:nvPr/>
        </p:nvSpPr>
        <p:spPr bwMode="auto">
          <a:xfrm>
            <a:off x="4772166" y="5698472"/>
            <a:ext cx="144016" cy="14401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3" name="爆発 2 62"/>
          <p:cNvSpPr/>
          <p:nvPr/>
        </p:nvSpPr>
        <p:spPr bwMode="auto">
          <a:xfrm rot="1940168">
            <a:off x="4729393" y="5731405"/>
            <a:ext cx="144016" cy="72008"/>
          </a:xfrm>
          <a:prstGeom prst="irregularSeal2">
            <a:avLst/>
          </a:prstGeom>
          <a:solidFill>
            <a:schemeClr val="tx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68" name="山形 67"/>
          <p:cNvSpPr/>
          <p:nvPr/>
        </p:nvSpPr>
        <p:spPr bwMode="auto">
          <a:xfrm>
            <a:off x="1907704"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1" name="山形 70"/>
          <p:cNvSpPr/>
          <p:nvPr/>
        </p:nvSpPr>
        <p:spPr bwMode="auto">
          <a:xfrm>
            <a:off x="2843808"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2" name="山形 71"/>
          <p:cNvSpPr/>
          <p:nvPr/>
        </p:nvSpPr>
        <p:spPr bwMode="auto">
          <a:xfrm>
            <a:off x="3707904"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3" name="山形 72"/>
          <p:cNvSpPr/>
          <p:nvPr/>
        </p:nvSpPr>
        <p:spPr bwMode="auto">
          <a:xfrm>
            <a:off x="5724128"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4" name="山形 73"/>
          <p:cNvSpPr/>
          <p:nvPr/>
        </p:nvSpPr>
        <p:spPr bwMode="auto">
          <a:xfrm>
            <a:off x="6660232" y="5621178"/>
            <a:ext cx="504056" cy="216024"/>
          </a:xfrm>
          <a:prstGeom prst="chevron">
            <a:avLst>
              <a:gd name="adj" fmla="val 66931"/>
            </a:avLst>
          </a:prstGeom>
          <a:solidFill>
            <a:schemeClr val="bg2">
              <a:lumMod val="75000"/>
            </a:schemeClr>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76" name="正方形/長方形 75"/>
          <p:cNvSpPr/>
          <p:nvPr/>
        </p:nvSpPr>
        <p:spPr>
          <a:xfrm>
            <a:off x="6300192"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2</a:t>
            </a:r>
            <a:endParaRPr lang="ja-JP" altLang="en-US" sz="2000" dirty="0">
              <a:solidFill>
                <a:srgbClr val="00B0F0"/>
              </a:solidFill>
            </a:endParaRPr>
          </a:p>
        </p:txBody>
      </p:sp>
      <p:sp>
        <p:nvSpPr>
          <p:cNvPr id="77" name="正方形/長方形 76"/>
          <p:cNvSpPr/>
          <p:nvPr/>
        </p:nvSpPr>
        <p:spPr>
          <a:xfrm>
            <a:off x="7209819"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1</a:t>
            </a:r>
            <a:endParaRPr lang="ja-JP" altLang="en-US" sz="2000" dirty="0">
              <a:solidFill>
                <a:srgbClr val="00B0F0"/>
              </a:solidFill>
            </a:endParaRPr>
          </a:p>
        </p:txBody>
      </p:sp>
      <p:sp>
        <p:nvSpPr>
          <p:cNvPr id="78" name="正方形/長方形 77"/>
          <p:cNvSpPr/>
          <p:nvPr/>
        </p:nvSpPr>
        <p:spPr>
          <a:xfrm>
            <a:off x="5364088"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3</a:t>
            </a:r>
            <a:endParaRPr lang="ja-JP" altLang="en-US" sz="2000" dirty="0">
              <a:solidFill>
                <a:srgbClr val="00B0F0"/>
              </a:solidFill>
            </a:endParaRPr>
          </a:p>
        </p:txBody>
      </p:sp>
      <p:sp>
        <p:nvSpPr>
          <p:cNvPr id="79" name="正方形/長方形 78"/>
          <p:cNvSpPr/>
          <p:nvPr/>
        </p:nvSpPr>
        <p:spPr>
          <a:xfrm>
            <a:off x="4401507"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4</a:t>
            </a:r>
            <a:endParaRPr lang="ja-JP" altLang="en-US" sz="2000" dirty="0">
              <a:solidFill>
                <a:srgbClr val="00B0F0"/>
              </a:solidFill>
            </a:endParaRPr>
          </a:p>
        </p:txBody>
      </p:sp>
      <p:sp>
        <p:nvSpPr>
          <p:cNvPr id="80" name="正方形/長方形 79"/>
          <p:cNvSpPr/>
          <p:nvPr/>
        </p:nvSpPr>
        <p:spPr>
          <a:xfrm>
            <a:off x="3419872"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5</a:t>
            </a:r>
            <a:endParaRPr lang="ja-JP" altLang="en-US" sz="2000" dirty="0">
              <a:solidFill>
                <a:srgbClr val="00B0F0"/>
              </a:solidFill>
            </a:endParaRPr>
          </a:p>
        </p:txBody>
      </p:sp>
      <p:sp>
        <p:nvSpPr>
          <p:cNvPr id="81" name="正方形/長方形 80"/>
          <p:cNvSpPr/>
          <p:nvPr/>
        </p:nvSpPr>
        <p:spPr>
          <a:xfrm>
            <a:off x="2483768"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6</a:t>
            </a:r>
            <a:endParaRPr lang="ja-JP" altLang="en-US" sz="2000" dirty="0">
              <a:solidFill>
                <a:srgbClr val="00B0F0"/>
              </a:solidFill>
            </a:endParaRPr>
          </a:p>
        </p:txBody>
      </p:sp>
      <p:sp>
        <p:nvSpPr>
          <p:cNvPr id="82" name="正方形/長方形 81"/>
          <p:cNvSpPr/>
          <p:nvPr/>
        </p:nvSpPr>
        <p:spPr>
          <a:xfrm>
            <a:off x="1547664" y="6269250"/>
            <a:ext cx="314509" cy="400110"/>
          </a:xfrm>
          <a:prstGeom prst="rect">
            <a:avLst/>
          </a:prstGeom>
        </p:spPr>
        <p:txBody>
          <a:bodyPr wrap="none">
            <a:spAutoFit/>
          </a:bodyPr>
          <a:lstStyle/>
          <a:p>
            <a:r>
              <a:rPr kumimoji="1" lang="en-US" altLang="ja-JP" sz="2000" b="1" dirty="0" smtClean="0">
                <a:solidFill>
                  <a:srgbClr val="00B0F0"/>
                </a:solidFill>
                <a:latin typeface="Calibri" pitchFamily="34" charset="0"/>
              </a:rPr>
              <a:t>7</a:t>
            </a:r>
            <a:endParaRPr lang="ja-JP" altLang="en-US" sz="2000" dirty="0">
              <a:solidFill>
                <a:srgbClr val="00B0F0"/>
              </a:solidFill>
            </a:endParaRPr>
          </a:p>
        </p:txBody>
      </p:sp>
      <p:sp>
        <p:nvSpPr>
          <p:cNvPr id="83" name="正方形/長方形 82"/>
          <p:cNvSpPr/>
          <p:nvPr/>
        </p:nvSpPr>
        <p:spPr>
          <a:xfrm rot="20900547">
            <a:off x="4665710" y="5311885"/>
            <a:ext cx="609269" cy="276999"/>
          </a:xfrm>
          <a:prstGeom prst="rect">
            <a:avLst/>
          </a:prstGeom>
        </p:spPr>
        <p:txBody>
          <a:bodyPr wrap="none">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cxnSp>
        <p:nvCxnSpPr>
          <p:cNvPr id="86" name="直線矢印コネクタ 85"/>
          <p:cNvCxnSpPr/>
          <p:nvPr/>
        </p:nvCxnSpPr>
        <p:spPr bwMode="auto">
          <a:xfrm flipH="1">
            <a:off x="6572322"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87" name="直線矢印コネクタ 86"/>
          <p:cNvCxnSpPr/>
          <p:nvPr/>
        </p:nvCxnSpPr>
        <p:spPr bwMode="auto">
          <a:xfrm flipH="1">
            <a:off x="5652120"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88" name="直線矢印コネクタ 87"/>
          <p:cNvCxnSpPr/>
          <p:nvPr/>
        </p:nvCxnSpPr>
        <p:spPr bwMode="auto">
          <a:xfrm flipH="1">
            <a:off x="4716016"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89" name="直線矢印コネクタ 88"/>
          <p:cNvCxnSpPr/>
          <p:nvPr/>
        </p:nvCxnSpPr>
        <p:spPr bwMode="auto">
          <a:xfrm flipH="1">
            <a:off x="3707904"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90" name="直線矢印コネクタ 89"/>
          <p:cNvCxnSpPr/>
          <p:nvPr/>
        </p:nvCxnSpPr>
        <p:spPr bwMode="auto">
          <a:xfrm flipH="1">
            <a:off x="2771800"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cxnSp>
        <p:nvCxnSpPr>
          <p:cNvPr id="91" name="直線矢印コネクタ 90"/>
          <p:cNvCxnSpPr/>
          <p:nvPr/>
        </p:nvCxnSpPr>
        <p:spPr bwMode="auto">
          <a:xfrm flipH="1">
            <a:off x="1835696" y="6485274"/>
            <a:ext cx="648072" cy="0"/>
          </a:xfrm>
          <a:prstGeom prst="straightConnector1">
            <a:avLst/>
          </a:prstGeom>
          <a:ln w="19050">
            <a:solidFill>
              <a:srgbClr val="6699FF"/>
            </a:solidFill>
            <a:tailEnd type="arrow"/>
          </a:ln>
          <a:extLst/>
        </p:spPr>
        <p:style>
          <a:lnRef idx="1">
            <a:schemeClr val="dk1"/>
          </a:lnRef>
          <a:fillRef idx="0">
            <a:schemeClr val="dk1"/>
          </a:fillRef>
          <a:effectRef idx="0">
            <a:schemeClr val="dk1"/>
          </a:effectRef>
          <a:fontRef idx="minor">
            <a:schemeClr val="tx1"/>
          </a:fontRef>
        </p:style>
      </p:cxnSp>
      <p:sp>
        <p:nvSpPr>
          <p:cNvPr id="92" name="正方形/長方形 91"/>
          <p:cNvSpPr/>
          <p:nvPr/>
        </p:nvSpPr>
        <p:spPr>
          <a:xfrm>
            <a:off x="4587902" y="5870802"/>
            <a:ext cx="394659" cy="215444"/>
          </a:xfrm>
          <a:prstGeom prst="rect">
            <a:avLst/>
          </a:prstGeom>
        </p:spPr>
        <p:txBody>
          <a:bodyPr wrap="none">
            <a:spAutoFit/>
          </a:bodyPr>
          <a:lstStyle/>
          <a:p>
            <a:r>
              <a:rPr kumimoji="1" lang="en-US" altLang="ja-JP" sz="800" i="1" dirty="0" smtClean="0">
                <a:latin typeface="Calibri" pitchFamily="34" charset="0"/>
              </a:rPr>
              <a:t>kiosk</a:t>
            </a:r>
            <a:endParaRPr lang="ja-JP" altLang="en-US" sz="800" dirty="0"/>
          </a:p>
        </p:txBody>
      </p:sp>
      <p:sp>
        <p:nvSpPr>
          <p:cNvPr id="65" name="正方形/長方形 64"/>
          <p:cNvSpPr/>
          <p:nvPr/>
        </p:nvSpPr>
        <p:spPr>
          <a:xfrm>
            <a:off x="2947348" y="3620314"/>
            <a:ext cx="1751633" cy="400110"/>
          </a:xfrm>
          <a:prstGeom prst="rect">
            <a:avLst/>
          </a:prstGeom>
        </p:spPr>
        <p:txBody>
          <a:bodyPr wrap="none">
            <a:spAutoFit/>
          </a:bodyPr>
          <a:lstStyle/>
          <a:p>
            <a:r>
              <a:rPr kumimoji="1" lang="en-US" altLang="ja-JP" sz="2000" b="1" i="1" dirty="0" smtClean="0">
                <a:solidFill>
                  <a:schemeClr val="bg1"/>
                </a:solidFill>
                <a:effectLst>
                  <a:outerShdw blurRad="38100" dist="38100" dir="2700000" algn="tl">
                    <a:srgbClr val="000000">
                      <a:alpha val="43137"/>
                    </a:srgbClr>
                  </a:outerShdw>
                </a:effectLst>
                <a:latin typeface="Calibri" pitchFamily="34" charset="0"/>
              </a:rPr>
              <a:t>Enhancements</a:t>
            </a:r>
            <a:endParaRPr lang="ja-JP" altLang="en-US" sz="2000" i="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5993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b="1" dirty="0" smtClean="0">
                <a:latin typeface="Calibri" pitchFamily="34" charset="0"/>
              </a:rPr>
              <a:t>Kiosk Use Case = Transaction Density</a:t>
            </a:r>
            <a:endParaRPr kumimoji="1" lang="ja-JP" altLang="en-US" b="1" dirty="0">
              <a:latin typeface="Calibri" pitchFamily="34" charset="0"/>
            </a:endParaRPr>
          </a:p>
        </p:txBody>
      </p:sp>
      <p:grpSp>
        <p:nvGrpSpPr>
          <p:cNvPr id="2" name="Group 1"/>
          <p:cNvGrpSpPr/>
          <p:nvPr/>
        </p:nvGrpSpPr>
        <p:grpSpPr>
          <a:xfrm>
            <a:off x="608060" y="1244378"/>
            <a:ext cx="432048" cy="792088"/>
            <a:chOff x="4527187" y="2108473"/>
            <a:chExt cx="432048" cy="792088"/>
          </a:xfrm>
        </p:grpSpPr>
        <p:grpSp>
          <p:nvGrpSpPr>
            <p:cNvPr id="95" name="グループ化 60"/>
            <p:cNvGrpSpPr/>
            <p:nvPr/>
          </p:nvGrpSpPr>
          <p:grpSpPr>
            <a:xfrm>
              <a:off x="4527187" y="2108473"/>
              <a:ext cx="432048" cy="792088"/>
              <a:chOff x="2051720" y="5589240"/>
              <a:chExt cx="432048" cy="792088"/>
            </a:xfrm>
          </p:grpSpPr>
          <p:sp>
            <p:nvSpPr>
              <p:cNvPr id="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08"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4" name="Group 3"/>
          <p:cNvGrpSpPr/>
          <p:nvPr/>
        </p:nvGrpSpPr>
        <p:grpSpPr>
          <a:xfrm>
            <a:off x="612381" y="1005634"/>
            <a:ext cx="534316" cy="542407"/>
            <a:chOff x="4531508" y="1869729"/>
            <a:chExt cx="534316" cy="542407"/>
          </a:xfrm>
        </p:grpSpPr>
        <p:sp>
          <p:nvSpPr>
            <p:cNvPr id="107"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00"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7" name="Group 6"/>
          <p:cNvGrpSpPr/>
          <p:nvPr/>
        </p:nvGrpSpPr>
        <p:grpSpPr>
          <a:xfrm>
            <a:off x="104722" y="908720"/>
            <a:ext cx="8931774" cy="1127746"/>
            <a:chOff x="-36512" y="1772815"/>
            <a:chExt cx="9219806" cy="1127746"/>
          </a:xfrm>
        </p:grpSpPr>
        <p:pic>
          <p:nvPicPr>
            <p:cNvPr id="15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5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5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5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5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5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5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5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3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4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45" name="Group 144"/>
          <p:cNvGrpSpPr/>
          <p:nvPr/>
        </p:nvGrpSpPr>
        <p:grpSpPr>
          <a:xfrm>
            <a:off x="608060" y="2378468"/>
            <a:ext cx="432048" cy="792088"/>
            <a:chOff x="4527187" y="2108473"/>
            <a:chExt cx="432048" cy="792088"/>
          </a:xfrm>
        </p:grpSpPr>
        <p:grpSp>
          <p:nvGrpSpPr>
            <p:cNvPr id="146" name="グループ化 60"/>
            <p:cNvGrpSpPr/>
            <p:nvPr/>
          </p:nvGrpSpPr>
          <p:grpSpPr>
            <a:xfrm>
              <a:off x="4527187" y="2108473"/>
              <a:ext cx="432048" cy="792088"/>
              <a:chOff x="2051720" y="5589240"/>
              <a:chExt cx="432048" cy="792088"/>
            </a:xfrm>
          </p:grpSpPr>
          <p:sp>
            <p:nvSpPr>
              <p:cNvPr id="148"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49"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57"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47"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58" name="Group 157"/>
          <p:cNvGrpSpPr/>
          <p:nvPr/>
        </p:nvGrpSpPr>
        <p:grpSpPr>
          <a:xfrm>
            <a:off x="612381" y="2139724"/>
            <a:ext cx="534316" cy="542407"/>
            <a:chOff x="4531508" y="1869729"/>
            <a:chExt cx="534316" cy="542407"/>
          </a:xfrm>
        </p:grpSpPr>
        <p:sp>
          <p:nvSpPr>
            <p:cNvPr id="16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6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62" name="Group 161"/>
          <p:cNvGrpSpPr/>
          <p:nvPr/>
        </p:nvGrpSpPr>
        <p:grpSpPr>
          <a:xfrm>
            <a:off x="104722" y="2042810"/>
            <a:ext cx="8931774" cy="1127746"/>
            <a:chOff x="-36512" y="1772815"/>
            <a:chExt cx="9219806" cy="1127746"/>
          </a:xfrm>
        </p:grpSpPr>
        <p:pic>
          <p:nvPicPr>
            <p:cNvPr id="16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6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6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6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6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6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6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7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7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7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73" name="Group 172"/>
          <p:cNvGrpSpPr/>
          <p:nvPr/>
        </p:nvGrpSpPr>
        <p:grpSpPr>
          <a:xfrm>
            <a:off x="608060" y="3506213"/>
            <a:ext cx="432048" cy="792088"/>
            <a:chOff x="4527187" y="2108473"/>
            <a:chExt cx="432048" cy="792088"/>
          </a:xfrm>
        </p:grpSpPr>
        <p:grpSp>
          <p:nvGrpSpPr>
            <p:cNvPr id="174" name="グループ化 60"/>
            <p:cNvGrpSpPr/>
            <p:nvPr/>
          </p:nvGrpSpPr>
          <p:grpSpPr>
            <a:xfrm>
              <a:off x="4527187" y="2108473"/>
              <a:ext cx="432048" cy="792088"/>
              <a:chOff x="2051720" y="5589240"/>
              <a:chExt cx="432048" cy="792088"/>
            </a:xfrm>
          </p:grpSpPr>
          <p:sp>
            <p:nvSpPr>
              <p:cNvPr id="17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7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7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79" name="Group 178"/>
          <p:cNvGrpSpPr/>
          <p:nvPr/>
        </p:nvGrpSpPr>
        <p:grpSpPr>
          <a:xfrm>
            <a:off x="612381" y="3267469"/>
            <a:ext cx="534316" cy="542407"/>
            <a:chOff x="4531508" y="1869729"/>
            <a:chExt cx="534316" cy="542407"/>
          </a:xfrm>
        </p:grpSpPr>
        <p:sp>
          <p:nvSpPr>
            <p:cNvPr id="18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18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182" name="Group 181"/>
          <p:cNvGrpSpPr/>
          <p:nvPr/>
        </p:nvGrpSpPr>
        <p:grpSpPr>
          <a:xfrm>
            <a:off x="104722" y="3170555"/>
            <a:ext cx="8931774" cy="1127746"/>
            <a:chOff x="-36512" y="1772815"/>
            <a:chExt cx="9219806" cy="1127746"/>
          </a:xfrm>
        </p:grpSpPr>
        <p:pic>
          <p:nvPicPr>
            <p:cNvPr id="18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18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18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18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18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18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18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19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19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19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193" name="Group 192"/>
          <p:cNvGrpSpPr/>
          <p:nvPr/>
        </p:nvGrpSpPr>
        <p:grpSpPr>
          <a:xfrm>
            <a:off x="608060" y="4633958"/>
            <a:ext cx="432048" cy="792088"/>
            <a:chOff x="4527187" y="2108473"/>
            <a:chExt cx="432048" cy="792088"/>
          </a:xfrm>
        </p:grpSpPr>
        <p:grpSp>
          <p:nvGrpSpPr>
            <p:cNvPr id="194" name="グループ化 60"/>
            <p:cNvGrpSpPr/>
            <p:nvPr/>
          </p:nvGrpSpPr>
          <p:grpSpPr>
            <a:xfrm>
              <a:off x="4527187" y="2108473"/>
              <a:ext cx="432048" cy="792088"/>
              <a:chOff x="2051720" y="5589240"/>
              <a:chExt cx="432048" cy="792088"/>
            </a:xfrm>
          </p:grpSpPr>
          <p:sp>
            <p:nvSpPr>
              <p:cNvPr id="19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19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19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199" name="Group 198"/>
          <p:cNvGrpSpPr/>
          <p:nvPr/>
        </p:nvGrpSpPr>
        <p:grpSpPr>
          <a:xfrm>
            <a:off x="612381" y="4395214"/>
            <a:ext cx="534316" cy="542407"/>
            <a:chOff x="4531508" y="1869729"/>
            <a:chExt cx="534316" cy="542407"/>
          </a:xfrm>
        </p:grpSpPr>
        <p:sp>
          <p:nvSpPr>
            <p:cNvPr id="20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0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02" name="Group 201"/>
          <p:cNvGrpSpPr/>
          <p:nvPr/>
        </p:nvGrpSpPr>
        <p:grpSpPr>
          <a:xfrm>
            <a:off x="104722" y="4298300"/>
            <a:ext cx="8931774" cy="1127746"/>
            <a:chOff x="-36512" y="1772815"/>
            <a:chExt cx="9219806" cy="1127746"/>
          </a:xfrm>
        </p:grpSpPr>
        <p:pic>
          <p:nvPicPr>
            <p:cNvPr id="20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0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0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0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0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0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0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1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1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1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grpSp>
        <p:nvGrpSpPr>
          <p:cNvPr id="213" name="Group 212"/>
          <p:cNvGrpSpPr/>
          <p:nvPr/>
        </p:nvGrpSpPr>
        <p:grpSpPr>
          <a:xfrm>
            <a:off x="608060" y="5750005"/>
            <a:ext cx="432048" cy="792088"/>
            <a:chOff x="4527187" y="2108473"/>
            <a:chExt cx="432048" cy="792088"/>
          </a:xfrm>
        </p:grpSpPr>
        <p:grpSp>
          <p:nvGrpSpPr>
            <p:cNvPr id="214" name="グループ化 60"/>
            <p:cNvGrpSpPr/>
            <p:nvPr/>
          </p:nvGrpSpPr>
          <p:grpSpPr>
            <a:xfrm>
              <a:off x="4527187" y="2108473"/>
              <a:ext cx="432048" cy="792088"/>
              <a:chOff x="2051720" y="5589240"/>
              <a:chExt cx="432048" cy="792088"/>
            </a:xfrm>
          </p:grpSpPr>
          <p:sp>
            <p:nvSpPr>
              <p:cNvPr id="216" name="フローチャート: 処理 59"/>
              <p:cNvSpPr/>
              <p:nvPr/>
            </p:nvSpPr>
            <p:spPr bwMode="auto">
              <a:xfrm>
                <a:off x="2195736" y="5589240"/>
                <a:ext cx="288032" cy="792088"/>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08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7" name="平行四辺形 57"/>
              <p:cNvSpPr/>
              <p:nvPr/>
            </p:nvSpPr>
            <p:spPr bwMode="auto">
              <a:xfrm>
                <a:off x="2051720" y="5589240"/>
                <a:ext cx="360040" cy="288032"/>
              </a:xfrm>
              <a:prstGeom prst="parallelogram">
                <a:avLst/>
              </a:prstGeom>
              <a:blipFill>
                <a:blip r:embed="rId2" cstate="print"/>
                <a:tile tx="0" ty="0" sx="100000" sy="100000" flip="none" algn="tl"/>
              </a:blip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sp>
            <p:nvSpPr>
              <p:cNvPr id="218" name="フローチャート: 処理 58"/>
              <p:cNvSpPr/>
              <p:nvPr/>
            </p:nvSpPr>
            <p:spPr bwMode="auto">
              <a:xfrm>
                <a:off x="2051720" y="5877272"/>
                <a:ext cx="288032" cy="504056"/>
              </a:xfrm>
              <a:prstGeom prst="flowChartProcess">
                <a:avLst/>
              </a:prstGeom>
              <a:gradFill flip="none" rotWithShape="1">
                <a:gsLst>
                  <a:gs pos="0">
                    <a:srgbClr val="999999">
                      <a:shade val="30000"/>
                      <a:satMod val="115000"/>
                    </a:srgbClr>
                  </a:gs>
                  <a:gs pos="50000">
                    <a:srgbClr val="999999">
                      <a:shade val="67500"/>
                      <a:satMod val="115000"/>
                    </a:srgbClr>
                  </a:gs>
                  <a:gs pos="100000">
                    <a:srgbClr val="999999">
                      <a:shade val="100000"/>
                      <a:satMod val="115000"/>
                    </a:srgbClr>
                  </a:gs>
                </a:gsLst>
                <a:lin ang="16200000" scaled="1"/>
                <a:tileRect/>
              </a:gradFill>
              <a:ln>
                <a:solidFill>
                  <a:srgbClr val="C00000"/>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sp>
          <p:nvSpPr>
            <p:cNvPr id="215" name="正方形/長方形 91"/>
            <p:cNvSpPr/>
            <p:nvPr/>
          </p:nvSpPr>
          <p:spPr>
            <a:xfrm>
              <a:off x="4563414" y="2382480"/>
              <a:ext cx="209994" cy="123111"/>
            </a:xfrm>
            <a:prstGeom prst="rect">
              <a:avLst/>
            </a:prstGeom>
          </p:spPr>
          <p:txBody>
            <a:bodyPr wrap="none" lIns="0" tIns="0" rIns="0" bIns="0">
              <a:spAutoFit/>
            </a:bodyPr>
            <a:lstStyle/>
            <a:p>
              <a:r>
                <a:rPr kumimoji="1" lang="en-US" altLang="ja-JP" sz="800" i="1" dirty="0" smtClean="0">
                  <a:latin typeface="Calibri" pitchFamily="34" charset="0"/>
                </a:rPr>
                <a:t>kiosk</a:t>
              </a:r>
              <a:endParaRPr lang="ja-JP" altLang="en-US" sz="800" dirty="0"/>
            </a:p>
          </p:txBody>
        </p:sp>
      </p:grpSp>
      <p:grpSp>
        <p:nvGrpSpPr>
          <p:cNvPr id="219" name="Group 218"/>
          <p:cNvGrpSpPr/>
          <p:nvPr/>
        </p:nvGrpSpPr>
        <p:grpSpPr>
          <a:xfrm>
            <a:off x="612381" y="5511261"/>
            <a:ext cx="534316" cy="542407"/>
            <a:chOff x="4531508" y="1869729"/>
            <a:chExt cx="534316" cy="542407"/>
          </a:xfrm>
        </p:grpSpPr>
        <p:sp>
          <p:nvSpPr>
            <p:cNvPr id="220" name="正方形/長方形 82"/>
            <p:cNvSpPr/>
            <p:nvPr/>
          </p:nvSpPr>
          <p:spPr>
            <a:xfrm rot="20900547">
              <a:off x="4641221" y="1869729"/>
              <a:ext cx="424603" cy="184666"/>
            </a:xfrm>
            <a:prstGeom prst="rect">
              <a:avLst/>
            </a:prstGeom>
            <a:noFill/>
          </p:spPr>
          <p:txBody>
            <a:bodyPr wrap="none" lIns="0" tIns="0" rIns="0" bIns="0">
              <a:spAutoFit/>
            </a:bodyPr>
            <a:lstStyle/>
            <a:p>
              <a:r>
                <a:rPr kumimoji="1" lang="en-US" altLang="ja-JP" sz="1200" b="1" i="1" dirty="0" smtClean="0">
                  <a:solidFill>
                    <a:schemeClr val="accent1"/>
                  </a:solidFill>
                  <a:latin typeface="Calibri" pitchFamily="34" charset="0"/>
                </a:rPr>
                <a:t>Touch!</a:t>
              </a:r>
              <a:endParaRPr lang="ja-JP" altLang="en-US" sz="1200" b="1" dirty="0">
                <a:solidFill>
                  <a:schemeClr val="accent1"/>
                </a:solidFill>
              </a:endParaRPr>
            </a:p>
          </p:txBody>
        </p:sp>
        <p:sp>
          <p:nvSpPr>
            <p:cNvPr id="221" name="爆発 1 63"/>
            <p:cNvSpPr/>
            <p:nvPr/>
          </p:nvSpPr>
          <p:spPr bwMode="auto">
            <a:xfrm>
              <a:off x="4531508" y="2063490"/>
              <a:ext cx="348646" cy="348646"/>
            </a:xfrm>
            <a:prstGeom prst="irregularSeal1">
              <a:avLst/>
            </a:prstGeom>
            <a:solidFill>
              <a:srgbClr val="FFFF00"/>
            </a:solidFill>
            <a:ln>
              <a:solidFill>
                <a:srgbClr val="FF9933"/>
              </a:solidFill>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endParaRPr kumimoji="0" lang="ja-JP" altLang="en-US" sz="2500" b="0" i="0" u="none" strike="noStrike" cap="none" normalizeH="0" baseline="0" smtClean="0">
                <a:ln>
                  <a:noFill/>
                </a:ln>
                <a:solidFill>
                  <a:schemeClr val="tx1"/>
                </a:solidFill>
                <a:effectLst/>
                <a:latin typeface="Arial" charset="0"/>
                <a:ea typeface="ＭＳ Ｐゴシック" pitchFamily="50" charset="-128"/>
              </a:endParaRPr>
            </a:p>
          </p:txBody>
        </p:sp>
      </p:grpSp>
      <p:grpSp>
        <p:nvGrpSpPr>
          <p:cNvPr id="222" name="Group 221"/>
          <p:cNvGrpSpPr/>
          <p:nvPr/>
        </p:nvGrpSpPr>
        <p:grpSpPr>
          <a:xfrm>
            <a:off x="104722" y="5414347"/>
            <a:ext cx="8931774" cy="1127746"/>
            <a:chOff x="-36512" y="1772815"/>
            <a:chExt cx="9219806" cy="1127746"/>
          </a:xfrm>
        </p:grpSpPr>
        <p:pic>
          <p:nvPicPr>
            <p:cNvPr id="223"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6512" y="1772816"/>
              <a:ext cx="719362" cy="1127745"/>
            </a:xfrm>
            <a:prstGeom prst="rect">
              <a:avLst/>
            </a:prstGeom>
            <a:noFill/>
          </p:spPr>
        </p:pic>
        <p:pic>
          <p:nvPicPr>
            <p:cNvPr id="224"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2756964" y="1772815"/>
              <a:ext cx="719362" cy="1127745"/>
            </a:xfrm>
            <a:prstGeom prst="rect">
              <a:avLst/>
            </a:prstGeom>
            <a:noFill/>
          </p:spPr>
        </p:pic>
        <p:pic>
          <p:nvPicPr>
            <p:cNvPr id="225"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1820860" y="1772815"/>
              <a:ext cx="719362" cy="1127745"/>
            </a:xfrm>
            <a:prstGeom prst="rect">
              <a:avLst/>
            </a:prstGeom>
            <a:noFill/>
          </p:spPr>
        </p:pic>
        <p:pic>
          <p:nvPicPr>
            <p:cNvPr id="226"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84756" y="1772815"/>
              <a:ext cx="719362" cy="1127745"/>
            </a:xfrm>
            <a:prstGeom prst="rect">
              <a:avLst/>
            </a:prstGeom>
            <a:noFill/>
          </p:spPr>
        </p:pic>
        <p:pic>
          <p:nvPicPr>
            <p:cNvPr id="227"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4718798" y="1772815"/>
              <a:ext cx="719362" cy="1127745"/>
            </a:xfrm>
            <a:prstGeom prst="rect">
              <a:avLst/>
            </a:prstGeom>
            <a:noFill/>
          </p:spPr>
        </p:pic>
        <p:pic>
          <p:nvPicPr>
            <p:cNvPr id="228"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5654543" y="1772815"/>
              <a:ext cx="719362" cy="1127745"/>
            </a:xfrm>
            <a:prstGeom prst="rect">
              <a:avLst/>
            </a:prstGeom>
            <a:noFill/>
          </p:spPr>
        </p:pic>
        <p:pic>
          <p:nvPicPr>
            <p:cNvPr id="229"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6591006" y="1772815"/>
              <a:ext cx="719362" cy="1127745"/>
            </a:xfrm>
            <a:prstGeom prst="rect">
              <a:avLst/>
            </a:prstGeom>
            <a:noFill/>
          </p:spPr>
        </p:pic>
        <p:pic>
          <p:nvPicPr>
            <p:cNvPr id="230"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3737522" y="1772816"/>
              <a:ext cx="719362" cy="1127745"/>
            </a:xfrm>
            <a:prstGeom prst="rect">
              <a:avLst/>
            </a:prstGeom>
            <a:noFill/>
          </p:spPr>
        </p:pic>
        <p:pic>
          <p:nvPicPr>
            <p:cNvPr id="231"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7527469" y="1772815"/>
              <a:ext cx="719362" cy="1127745"/>
            </a:xfrm>
            <a:prstGeom prst="rect">
              <a:avLst/>
            </a:prstGeom>
            <a:noFill/>
          </p:spPr>
        </p:pic>
        <p:pic>
          <p:nvPicPr>
            <p:cNvPr id="232" name="Picture 3" descr="クリックすると新しいウィンドウで開きます"/>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3150" b="100000" l="7692" r="74038"/>
                      </a14:imgEffect>
                    </a14:imgLayer>
                  </a14:imgProps>
                </a:ext>
              </a:extLst>
            </a:blip>
            <a:srcRect t="1" r="16750" b="-6618"/>
            <a:stretch/>
          </p:blipFill>
          <p:spPr bwMode="auto">
            <a:xfrm>
              <a:off x="8463932" y="1772815"/>
              <a:ext cx="719362" cy="1127745"/>
            </a:xfrm>
            <a:prstGeom prst="rect">
              <a:avLst/>
            </a:prstGeom>
            <a:noFill/>
          </p:spPr>
        </p:pic>
      </p:grpSp>
    </p:spTree>
    <p:extLst>
      <p:ext uri="{BB962C8B-B14F-4D97-AF65-F5344CB8AC3E}">
        <p14:creationId xmlns:p14="http://schemas.microsoft.com/office/powerpoint/2010/main" val="343008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10000" fill="hold" nodeType="withEffect">
                                  <p:stCondLst>
                                    <p:cond delay="500"/>
                                  </p:stCondLst>
                                  <p:childTnLst>
                                    <p:anim calcmode="discrete" valueType="str">
                                      <p:cBhvr>
                                        <p:cTn id="6" dur="500" fill="hold"/>
                                        <p:tgtEl>
                                          <p:spTgt spid="4"/>
                                        </p:tgtEl>
                                        <p:attrNameLst>
                                          <p:attrName>style.visibility</p:attrName>
                                        </p:attrNameLst>
                                      </p:cBhvr>
                                      <p:tavLst>
                                        <p:tav tm="0">
                                          <p:val>
                                            <p:strVal val="hidden"/>
                                          </p:val>
                                        </p:tav>
                                        <p:tav tm="50000">
                                          <p:val>
                                            <p:strVal val="visible"/>
                                          </p:val>
                                        </p:tav>
                                      </p:tavLst>
                                    </p:anim>
                                  </p:childTnLst>
                                </p:cTn>
                              </p:par>
                              <p:par>
                                <p:cTn id="7" presetID="2" presetClass="entr" presetSubtype="8" accel="15000" fill="hold" nodeType="withEffect">
                                  <p:stCondLst>
                                    <p:cond delay="0"/>
                                  </p:stCondLst>
                                  <p:childTnLst>
                                    <p:set>
                                      <p:cBhvr>
                                        <p:cTn id="8" dur="1" fill="hold">
                                          <p:stCondLst>
                                            <p:cond delay="0"/>
                                          </p:stCondLst>
                                        </p:cTn>
                                        <p:tgtEl>
                                          <p:spTgt spid="7"/>
                                        </p:tgtEl>
                                        <p:attrNameLst>
                                          <p:attrName>style.visibility</p:attrName>
                                        </p:attrNameLst>
                                      </p:cBhvr>
                                      <p:to>
                                        <p:strVal val="visible"/>
                                      </p:to>
                                    </p:set>
                                    <p:anim calcmode="lin" valueType="num">
                                      <p:cBhvr additive="base">
                                        <p:cTn id="9" dur="5000" fill="hold"/>
                                        <p:tgtEl>
                                          <p:spTgt spid="7"/>
                                        </p:tgtEl>
                                        <p:attrNameLst>
                                          <p:attrName>ppt_x</p:attrName>
                                        </p:attrNameLst>
                                      </p:cBhvr>
                                      <p:tavLst>
                                        <p:tav tm="0">
                                          <p:val>
                                            <p:strVal val="0-#ppt_w/2"/>
                                          </p:val>
                                        </p:tav>
                                        <p:tav tm="100000">
                                          <p:val>
                                            <p:strVal val="#ppt_x"/>
                                          </p:val>
                                        </p:tav>
                                      </p:tavLst>
                                    </p:anim>
                                    <p:anim calcmode="lin" valueType="num">
                                      <p:cBhvr additive="base">
                                        <p:cTn id="10" dur="5000" fill="hold"/>
                                        <p:tgtEl>
                                          <p:spTgt spid="7"/>
                                        </p:tgtEl>
                                        <p:attrNameLst>
                                          <p:attrName>ppt_y</p:attrName>
                                        </p:attrNameLst>
                                      </p:cBhvr>
                                      <p:tavLst>
                                        <p:tav tm="0">
                                          <p:val>
                                            <p:strVal val="#ppt_y"/>
                                          </p:val>
                                        </p:tav>
                                        <p:tav tm="100000">
                                          <p:val>
                                            <p:strVal val="#ppt_y"/>
                                          </p:val>
                                        </p:tav>
                                      </p:tavLst>
                                    </p:anim>
                                  </p:childTnLst>
                                </p:cTn>
                              </p:par>
                              <p:par>
                                <p:cTn id="11" presetID="35" presetClass="emph" presetSubtype="0" repeatCount="10000" fill="hold" nodeType="withEffect">
                                  <p:stCondLst>
                                    <p:cond delay="500"/>
                                  </p:stCondLst>
                                  <p:childTnLst>
                                    <p:anim calcmode="discrete" valueType="str">
                                      <p:cBhvr>
                                        <p:cTn id="12" dur="500" fill="hold"/>
                                        <p:tgtEl>
                                          <p:spTgt spid="158"/>
                                        </p:tgtEl>
                                        <p:attrNameLst>
                                          <p:attrName>style.visibility</p:attrName>
                                        </p:attrNameLst>
                                      </p:cBhvr>
                                      <p:tavLst>
                                        <p:tav tm="0">
                                          <p:val>
                                            <p:strVal val="hidden"/>
                                          </p:val>
                                        </p:tav>
                                        <p:tav tm="50000">
                                          <p:val>
                                            <p:strVal val="visible"/>
                                          </p:val>
                                        </p:tav>
                                      </p:tavLst>
                                    </p:anim>
                                  </p:childTnLst>
                                </p:cTn>
                              </p:par>
                              <p:par>
                                <p:cTn id="13" presetID="2" presetClass="entr" presetSubtype="8" accel="15000" fill="hold" nodeType="withEffect">
                                  <p:stCondLst>
                                    <p:cond delay="0"/>
                                  </p:stCondLst>
                                  <p:childTnLst>
                                    <p:set>
                                      <p:cBhvr>
                                        <p:cTn id="14" dur="1" fill="hold">
                                          <p:stCondLst>
                                            <p:cond delay="0"/>
                                          </p:stCondLst>
                                        </p:cTn>
                                        <p:tgtEl>
                                          <p:spTgt spid="162"/>
                                        </p:tgtEl>
                                        <p:attrNameLst>
                                          <p:attrName>style.visibility</p:attrName>
                                        </p:attrNameLst>
                                      </p:cBhvr>
                                      <p:to>
                                        <p:strVal val="visible"/>
                                      </p:to>
                                    </p:set>
                                    <p:anim calcmode="lin" valueType="num">
                                      <p:cBhvr additive="base">
                                        <p:cTn id="15" dur="5000" fill="hold"/>
                                        <p:tgtEl>
                                          <p:spTgt spid="162"/>
                                        </p:tgtEl>
                                        <p:attrNameLst>
                                          <p:attrName>ppt_x</p:attrName>
                                        </p:attrNameLst>
                                      </p:cBhvr>
                                      <p:tavLst>
                                        <p:tav tm="0">
                                          <p:val>
                                            <p:strVal val="0-#ppt_w/2"/>
                                          </p:val>
                                        </p:tav>
                                        <p:tav tm="100000">
                                          <p:val>
                                            <p:strVal val="#ppt_x"/>
                                          </p:val>
                                        </p:tav>
                                      </p:tavLst>
                                    </p:anim>
                                    <p:anim calcmode="lin" valueType="num">
                                      <p:cBhvr additive="base">
                                        <p:cTn id="16" dur="5000" fill="hold"/>
                                        <p:tgtEl>
                                          <p:spTgt spid="162"/>
                                        </p:tgtEl>
                                        <p:attrNameLst>
                                          <p:attrName>ppt_y</p:attrName>
                                        </p:attrNameLst>
                                      </p:cBhvr>
                                      <p:tavLst>
                                        <p:tav tm="0">
                                          <p:val>
                                            <p:strVal val="#ppt_y"/>
                                          </p:val>
                                        </p:tav>
                                        <p:tav tm="100000">
                                          <p:val>
                                            <p:strVal val="#ppt_y"/>
                                          </p:val>
                                        </p:tav>
                                      </p:tavLst>
                                    </p:anim>
                                  </p:childTnLst>
                                </p:cTn>
                              </p:par>
                              <p:par>
                                <p:cTn id="17" presetID="35" presetClass="emph" presetSubtype="0" repeatCount="10000" fill="hold" nodeType="withEffect">
                                  <p:stCondLst>
                                    <p:cond delay="500"/>
                                  </p:stCondLst>
                                  <p:childTnLst>
                                    <p:anim calcmode="discrete" valueType="str">
                                      <p:cBhvr>
                                        <p:cTn id="18" dur="500" fill="hold"/>
                                        <p:tgtEl>
                                          <p:spTgt spid="179"/>
                                        </p:tgtEl>
                                        <p:attrNameLst>
                                          <p:attrName>style.visibility</p:attrName>
                                        </p:attrNameLst>
                                      </p:cBhvr>
                                      <p:tavLst>
                                        <p:tav tm="0">
                                          <p:val>
                                            <p:strVal val="hidden"/>
                                          </p:val>
                                        </p:tav>
                                        <p:tav tm="50000">
                                          <p:val>
                                            <p:strVal val="visible"/>
                                          </p:val>
                                        </p:tav>
                                      </p:tavLst>
                                    </p:anim>
                                  </p:childTnLst>
                                </p:cTn>
                              </p:par>
                              <p:par>
                                <p:cTn id="19" presetID="2" presetClass="entr" presetSubtype="8" accel="15000" fill="hold" nodeType="withEffect">
                                  <p:stCondLst>
                                    <p:cond delay="0"/>
                                  </p:stCondLst>
                                  <p:childTnLst>
                                    <p:set>
                                      <p:cBhvr>
                                        <p:cTn id="20" dur="1" fill="hold">
                                          <p:stCondLst>
                                            <p:cond delay="0"/>
                                          </p:stCondLst>
                                        </p:cTn>
                                        <p:tgtEl>
                                          <p:spTgt spid="182"/>
                                        </p:tgtEl>
                                        <p:attrNameLst>
                                          <p:attrName>style.visibility</p:attrName>
                                        </p:attrNameLst>
                                      </p:cBhvr>
                                      <p:to>
                                        <p:strVal val="visible"/>
                                      </p:to>
                                    </p:set>
                                    <p:anim calcmode="lin" valueType="num">
                                      <p:cBhvr additive="base">
                                        <p:cTn id="21" dur="5000" fill="hold"/>
                                        <p:tgtEl>
                                          <p:spTgt spid="182"/>
                                        </p:tgtEl>
                                        <p:attrNameLst>
                                          <p:attrName>ppt_x</p:attrName>
                                        </p:attrNameLst>
                                      </p:cBhvr>
                                      <p:tavLst>
                                        <p:tav tm="0">
                                          <p:val>
                                            <p:strVal val="0-#ppt_w/2"/>
                                          </p:val>
                                        </p:tav>
                                        <p:tav tm="100000">
                                          <p:val>
                                            <p:strVal val="#ppt_x"/>
                                          </p:val>
                                        </p:tav>
                                      </p:tavLst>
                                    </p:anim>
                                    <p:anim calcmode="lin" valueType="num">
                                      <p:cBhvr additive="base">
                                        <p:cTn id="22" dur="5000" fill="hold"/>
                                        <p:tgtEl>
                                          <p:spTgt spid="182"/>
                                        </p:tgtEl>
                                        <p:attrNameLst>
                                          <p:attrName>ppt_y</p:attrName>
                                        </p:attrNameLst>
                                      </p:cBhvr>
                                      <p:tavLst>
                                        <p:tav tm="0">
                                          <p:val>
                                            <p:strVal val="#ppt_y"/>
                                          </p:val>
                                        </p:tav>
                                        <p:tav tm="100000">
                                          <p:val>
                                            <p:strVal val="#ppt_y"/>
                                          </p:val>
                                        </p:tav>
                                      </p:tavLst>
                                    </p:anim>
                                  </p:childTnLst>
                                </p:cTn>
                              </p:par>
                              <p:par>
                                <p:cTn id="23" presetID="35" presetClass="emph" presetSubtype="0" repeatCount="10000" fill="hold" nodeType="withEffect">
                                  <p:stCondLst>
                                    <p:cond delay="500"/>
                                  </p:stCondLst>
                                  <p:childTnLst>
                                    <p:anim calcmode="discrete" valueType="str">
                                      <p:cBhvr>
                                        <p:cTn id="24" dur="500" fill="hold"/>
                                        <p:tgtEl>
                                          <p:spTgt spid="199"/>
                                        </p:tgtEl>
                                        <p:attrNameLst>
                                          <p:attrName>style.visibility</p:attrName>
                                        </p:attrNameLst>
                                      </p:cBhvr>
                                      <p:tavLst>
                                        <p:tav tm="0">
                                          <p:val>
                                            <p:strVal val="hidden"/>
                                          </p:val>
                                        </p:tav>
                                        <p:tav tm="50000">
                                          <p:val>
                                            <p:strVal val="visible"/>
                                          </p:val>
                                        </p:tav>
                                      </p:tavLst>
                                    </p:anim>
                                  </p:childTnLst>
                                </p:cTn>
                              </p:par>
                              <p:par>
                                <p:cTn id="25" presetID="2" presetClass="entr" presetSubtype="8" accel="15000" fill="hold" nodeType="withEffect">
                                  <p:stCondLst>
                                    <p:cond delay="0"/>
                                  </p:stCondLst>
                                  <p:childTnLst>
                                    <p:set>
                                      <p:cBhvr>
                                        <p:cTn id="26" dur="1" fill="hold">
                                          <p:stCondLst>
                                            <p:cond delay="0"/>
                                          </p:stCondLst>
                                        </p:cTn>
                                        <p:tgtEl>
                                          <p:spTgt spid="202"/>
                                        </p:tgtEl>
                                        <p:attrNameLst>
                                          <p:attrName>style.visibility</p:attrName>
                                        </p:attrNameLst>
                                      </p:cBhvr>
                                      <p:to>
                                        <p:strVal val="visible"/>
                                      </p:to>
                                    </p:set>
                                    <p:anim calcmode="lin" valueType="num">
                                      <p:cBhvr additive="base">
                                        <p:cTn id="27" dur="5000" fill="hold"/>
                                        <p:tgtEl>
                                          <p:spTgt spid="202"/>
                                        </p:tgtEl>
                                        <p:attrNameLst>
                                          <p:attrName>ppt_x</p:attrName>
                                        </p:attrNameLst>
                                      </p:cBhvr>
                                      <p:tavLst>
                                        <p:tav tm="0">
                                          <p:val>
                                            <p:strVal val="0-#ppt_w/2"/>
                                          </p:val>
                                        </p:tav>
                                        <p:tav tm="100000">
                                          <p:val>
                                            <p:strVal val="#ppt_x"/>
                                          </p:val>
                                        </p:tav>
                                      </p:tavLst>
                                    </p:anim>
                                    <p:anim calcmode="lin" valueType="num">
                                      <p:cBhvr additive="base">
                                        <p:cTn id="28" dur="5000" fill="hold"/>
                                        <p:tgtEl>
                                          <p:spTgt spid="202"/>
                                        </p:tgtEl>
                                        <p:attrNameLst>
                                          <p:attrName>ppt_y</p:attrName>
                                        </p:attrNameLst>
                                      </p:cBhvr>
                                      <p:tavLst>
                                        <p:tav tm="0">
                                          <p:val>
                                            <p:strVal val="#ppt_y"/>
                                          </p:val>
                                        </p:tav>
                                        <p:tav tm="100000">
                                          <p:val>
                                            <p:strVal val="#ppt_y"/>
                                          </p:val>
                                        </p:tav>
                                      </p:tavLst>
                                    </p:anim>
                                  </p:childTnLst>
                                </p:cTn>
                              </p:par>
                              <p:par>
                                <p:cTn id="29" presetID="35" presetClass="emph" presetSubtype="0" repeatCount="10000" fill="hold" nodeType="withEffect">
                                  <p:stCondLst>
                                    <p:cond delay="500"/>
                                  </p:stCondLst>
                                  <p:childTnLst>
                                    <p:anim calcmode="discrete" valueType="str">
                                      <p:cBhvr>
                                        <p:cTn id="30" dur="500" fill="hold"/>
                                        <p:tgtEl>
                                          <p:spTgt spid="219"/>
                                        </p:tgtEl>
                                        <p:attrNameLst>
                                          <p:attrName>style.visibility</p:attrName>
                                        </p:attrNameLst>
                                      </p:cBhvr>
                                      <p:tavLst>
                                        <p:tav tm="0">
                                          <p:val>
                                            <p:strVal val="hidden"/>
                                          </p:val>
                                        </p:tav>
                                        <p:tav tm="50000">
                                          <p:val>
                                            <p:strVal val="visible"/>
                                          </p:val>
                                        </p:tav>
                                      </p:tavLst>
                                    </p:anim>
                                  </p:childTnLst>
                                </p:cTn>
                              </p:par>
                              <p:par>
                                <p:cTn id="31" presetID="2" presetClass="entr" presetSubtype="8" accel="15000" fill="hold" nodeType="withEffect">
                                  <p:stCondLst>
                                    <p:cond delay="0"/>
                                  </p:stCondLst>
                                  <p:childTnLst>
                                    <p:set>
                                      <p:cBhvr>
                                        <p:cTn id="32" dur="1" fill="hold">
                                          <p:stCondLst>
                                            <p:cond delay="0"/>
                                          </p:stCondLst>
                                        </p:cTn>
                                        <p:tgtEl>
                                          <p:spTgt spid="222"/>
                                        </p:tgtEl>
                                        <p:attrNameLst>
                                          <p:attrName>style.visibility</p:attrName>
                                        </p:attrNameLst>
                                      </p:cBhvr>
                                      <p:to>
                                        <p:strVal val="visible"/>
                                      </p:to>
                                    </p:set>
                                    <p:anim calcmode="lin" valueType="num">
                                      <p:cBhvr additive="base">
                                        <p:cTn id="33" dur="5000" fill="hold"/>
                                        <p:tgtEl>
                                          <p:spTgt spid="222"/>
                                        </p:tgtEl>
                                        <p:attrNameLst>
                                          <p:attrName>ppt_x</p:attrName>
                                        </p:attrNameLst>
                                      </p:cBhvr>
                                      <p:tavLst>
                                        <p:tav tm="0">
                                          <p:val>
                                            <p:strVal val="0-#ppt_w/2"/>
                                          </p:val>
                                        </p:tav>
                                        <p:tav tm="100000">
                                          <p:val>
                                            <p:strVal val="#ppt_x"/>
                                          </p:val>
                                        </p:tav>
                                      </p:tavLst>
                                    </p:anim>
                                    <p:anim calcmode="lin" valueType="num">
                                      <p:cBhvr additive="base">
                                        <p:cTn id="34" dur="5000" fill="hold"/>
                                        <p:tgtEl>
                                          <p:spTgt spid="2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6885" y="0"/>
            <a:ext cx="8383587" cy="620713"/>
          </a:xfrm>
        </p:spPr>
        <p:txBody>
          <a:bodyPr/>
          <a:lstStyle/>
          <a:p>
            <a:r>
              <a:rPr kumimoji="1" lang="en-US" altLang="ja-JP" b="1" dirty="0" smtClean="0">
                <a:latin typeface="Calibri" panose="020F0502020204030204" pitchFamily="34" charset="0"/>
              </a:rPr>
              <a:t>Maximize effective throughput</a:t>
            </a:r>
            <a:endParaRPr kumimoji="1" lang="ja-JP" altLang="en-US" b="1" dirty="0">
              <a:latin typeface="Calibri" panose="020F0502020204030204" pitchFamily="34" charset="0"/>
            </a:endParaRPr>
          </a:p>
        </p:txBody>
      </p:sp>
      <p:sp>
        <p:nvSpPr>
          <p:cNvPr id="3" name="コンテンツ プレースホルダー 2"/>
          <p:cNvSpPr>
            <a:spLocks noGrp="1"/>
          </p:cNvSpPr>
          <p:nvPr>
            <p:ph idx="1"/>
          </p:nvPr>
        </p:nvSpPr>
        <p:spPr>
          <a:xfrm>
            <a:off x="510480" y="973733"/>
            <a:ext cx="8382000" cy="5335587"/>
          </a:xfrm>
        </p:spPr>
        <p:txBody>
          <a:bodyPr/>
          <a:lstStyle/>
          <a:p>
            <a:pPr>
              <a:buFont typeface="Wingdings" panose="05000000000000000000" pitchFamily="2" charset="2"/>
              <a:buChar char="l"/>
            </a:pPr>
            <a:r>
              <a:rPr kumimoji="1" lang="en-US" altLang="ja-JP" dirty="0" smtClean="0">
                <a:latin typeface="Calibri" panose="020F0502020204030204" pitchFamily="34" charset="0"/>
              </a:rPr>
              <a:t>To fulfill these requirements, one must:</a:t>
            </a:r>
          </a:p>
          <a:p>
            <a:pPr lvl="1"/>
            <a:r>
              <a:rPr kumimoji="1" lang="en-US" altLang="ja-JP" dirty="0" smtClean="0">
                <a:solidFill>
                  <a:srgbClr val="00B050"/>
                </a:solidFill>
                <a:latin typeface="Calibri" panose="020F0502020204030204" pitchFamily="34" charset="0"/>
              </a:rPr>
              <a:t>Operate in P2P</a:t>
            </a:r>
            <a:r>
              <a:rPr kumimoji="1" lang="en-US" altLang="ja-JP" dirty="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(point-to-point) mode</a:t>
            </a:r>
          </a:p>
          <a:p>
            <a:pPr lvl="2"/>
            <a:r>
              <a:rPr kumimoji="1" lang="en-US" altLang="ja-JP" dirty="0" smtClean="0">
                <a:solidFill>
                  <a:srgbClr val="00B050"/>
                </a:solidFill>
                <a:latin typeface="Calibri" panose="020F0502020204030204" pitchFamily="34" charset="0"/>
              </a:rPr>
              <a:t>Limit communications to close proximity range</a:t>
            </a:r>
          </a:p>
          <a:p>
            <a:pPr lvl="3"/>
            <a:r>
              <a:rPr kumimoji="1" lang="en-US" altLang="ja-JP" dirty="0" smtClean="0">
                <a:solidFill>
                  <a:srgbClr val="00B050"/>
                </a:solidFill>
                <a:latin typeface="Calibri" panose="020F0502020204030204" pitchFamily="34" charset="0"/>
              </a:rPr>
              <a:t>Place upper limit on EIRP or field strength</a:t>
            </a:r>
          </a:p>
          <a:p>
            <a:pPr lvl="2"/>
            <a:r>
              <a:rPr kumimoji="1" lang="en-US" altLang="ja-JP" dirty="0" smtClean="0">
                <a:solidFill>
                  <a:srgbClr val="00B050"/>
                </a:solidFill>
                <a:latin typeface="Calibri" panose="020F0502020204030204" pitchFamily="34" charset="0"/>
              </a:rPr>
              <a:t>Remove redundant processes not essential for P2P connectivity</a:t>
            </a:r>
          </a:p>
          <a:p>
            <a:pPr lvl="3"/>
            <a:r>
              <a:rPr kumimoji="1" lang="en-US" altLang="ja-JP" dirty="0" smtClean="0">
                <a:solidFill>
                  <a:srgbClr val="00B050"/>
                </a:solidFill>
                <a:latin typeface="Calibri" panose="020F0502020204030204" pitchFamily="34" charset="0"/>
              </a:rPr>
              <a:t>Remove DEVID</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sym typeface="Wingdings" panose="05000000000000000000" pitchFamily="2" charset="2"/>
              </a:rPr>
              <a:t> Simplify </a:t>
            </a:r>
            <a:r>
              <a:rPr kumimoji="1" lang="en-US" altLang="ja-JP" dirty="0" smtClean="0">
                <a:solidFill>
                  <a:srgbClr val="00B050"/>
                </a:solidFill>
                <a:latin typeface="Calibri" panose="020F0502020204030204" pitchFamily="34" charset="0"/>
              </a:rPr>
              <a:t>association</a:t>
            </a:r>
            <a:r>
              <a:rPr kumimoji="1" lang="ja-JP" altLang="en-US" dirty="0" smtClean="0">
                <a:solidFill>
                  <a:srgbClr val="00B050"/>
                </a:solidFill>
                <a:latin typeface="Calibri" panose="020F0502020204030204" pitchFamily="34" charset="0"/>
              </a:rPr>
              <a:t> </a:t>
            </a:r>
            <a:r>
              <a:rPr kumimoji="1" lang="en-US" altLang="ja-JP" dirty="0" smtClean="0">
                <a:solidFill>
                  <a:srgbClr val="00B050"/>
                </a:solidFill>
                <a:latin typeface="Calibri" panose="020F0502020204030204" pitchFamily="34" charset="0"/>
              </a:rPr>
              <a:t>step</a:t>
            </a:r>
          </a:p>
          <a:p>
            <a:pPr lvl="3"/>
            <a:r>
              <a:rPr kumimoji="1" lang="en-US" altLang="ja-JP" dirty="0" smtClean="0">
                <a:solidFill>
                  <a:srgbClr val="00B050"/>
                </a:solidFill>
                <a:latin typeface="Calibri" panose="020F0502020204030204" pitchFamily="34" charset="0"/>
              </a:rPr>
              <a:t>Beacon not required after establishment of  connection</a:t>
            </a:r>
          </a:p>
          <a:p>
            <a:pPr lvl="3"/>
            <a:r>
              <a:rPr kumimoji="1" lang="en-US" altLang="ja-JP" dirty="0" smtClean="0">
                <a:solidFill>
                  <a:srgbClr val="00B050"/>
                </a:solidFill>
                <a:latin typeface="Calibri" panose="020F0502020204030204" pitchFamily="34" charset="0"/>
              </a:rPr>
              <a:t>Only CAP is required (CTAP not needed)</a:t>
            </a:r>
          </a:p>
          <a:p>
            <a:pPr lvl="3"/>
            <a:r>
              <a:rPr kumimoji="1" lang="en-US" altLang="ja-JP" dirty="0">
                <a:solidFill>
                  <a:srgbClr val="00B050"/>
                </a:solidFill>
                <a:latin typeface="Calibri" panose="020F0502020204030204" pitchFamily="34" charset="0"/>
              </a:rPr>
              <a:t>e</a:t>
            </a:r>
            <a:r>
              <a:rPr kumimoji="1" lang="en-US" altLang="ja-JP" dirty="0" smtClean="0">
                <a:solidFill>
                  <a:srgbClr val="00B050"/>
                </a:solidFill>
                <a:latin typeface="Calibri" panose="020F0502020204030204" pitchFamily="34" charset="0"/>
              </a:rPr>
              <a:t>tc.</a:t>
            </a:r>
          </a:p>
          <a:p>
            <a:pPr lvl="3"/>
            <a:endParaRPr kumimoji="1" lang="en-US" altLang="ja-JP" dirty="0" smtClean="0">
              <a:solidFill>
                <a:srgbClr val="00B050"/>
              </a:solidFill>
              <a:latin typeface="Calibri" panose="020F0502020204030204" pitchFamily="34" charset="0"/>
            </a:endParaRPr>
          </a:p>
          <a:p>
            <a:pPr lvl="1"/>
            <a:r>
              <a:rPr kumimoji="1" lang="en-US" altLang="ja-JP" dirty="0" smtClean="0">
                <a:solidFill>
                  <a:srgbClr val="FF0000"/>
                </a:solidFill>
                <a:latin typeface="Calibri" panose="020F0502020204030204" pitchFamily="34" charset="0"/>
              </a:rPr>
              <a:t>Guarantee data integrity at MAC level</a:t>
            </a:r>
            <a:endParaRPr kumimoji="1" lang="en-US" altLang="ja-JP" dirty="0">
              <a:solidFill>
                <a:srgbClr val="FF0000"/>
              </a:solidFill>
              <a:latin typeface="Calibri" panose="020F0502020204030204" pitchFamily="34" charset="0"/>
            </a:endParaRPr>
          </a:p>
          <a:p>
            <a:pPr lvl="2"/>
            <a:r>
              <a:rPr kumimoji="1" lang="en-US" altLang="ja-JP" dirty="0" smtClean="0">
                <a:solidFill>
                  <a:srgbClr val="FF0000"/>
                </a:solidFill>
                <a:latin typeface="Calibri" panose="020F0502020204030204" pitchFamily="34" charset="0"/>
              </a:rPr>
              <a:t>Maintain throughput even when errors occur during aggregation</a:t>
            </a:r>
          </a:p>
          <a:p>
            <a:pPr lvl="2"/>
            <a:r>
              <a:rPr kumimoji="1" lang="en-US" altLang="ja-JP" dirty="0" smtClean="0">
                <a:solidFill>
                  <a:srgbClr val="FF0000"/>
                </a:solidFill>
                <a:latin typeface="Calibri" panose="020F0502020204030204" pitchFamily="34" charset="0"/>
              </a:rPr>
              <a:t>Reordering buffer not required </a:t>
            </a:r>
            <a:r>
              <a:rPr kumimoji="1" lang="en-US" altLang="ja-JP" dirty="0" smtClean="0">
                <a:solidFill>
                  <a:srgbClr val="FF0000"/>
                </a:solidFill>
                <a:latin typeface="Calibri" panose="020F0502020204030204" pitchFamily="34" charset="0"/>
                <a:sym typeface="Wingdings" panose="05000000000000000000" pitchFamily="2" charset="2"/>
              </a:rPr>
              <a:t> Reduce buffer size</a:t>
            </a:r>
            <a:endParaRPr kumimoji="1" lang="en-US" altLang="ja-JP" dirty="0" smtClean="0">
              <a:solidFill>
                <a:srgbClr val="FF0000"/>
              </a:solidFill>
              <a:latin typeface="Calibri" panose="020F0502020204030204" pitchFamily="34" charset="0"/>
            </a:endParaRPr>
          </a:p>
        </p:txBody>
      </p:sp>
      <p:pic>
        <p:nvPicPr>
          <p:cNvPr id="7169" name="Picture 1"/>
          <p:cNvPicPr>
            <a:picLocks noChangeAspect="1" noChangeArrowheads="1"/>
          </p:cNvPicPr>
          <p:nvPr/>
        </p:nvPicPr>
        <p:blipFill>
          <a:blip r:embed="rId2" cstate="print"/>
          <a:srcRect/>
          <a:stretch>
            <a:fillRect/>
          </a:stretch>
        </p:blipFill>
        <p:spPr bwMode="auto">
          <a:xfrm>
            <a:off x="7884368" y="1052736"/>
            <a:ext cx="864096" cy="805547"/>
          </a:xfrm>
          <a:prstGeom prst="rect">
            <a:avLst/>
          </a:prstGeom>
          <a:noFill/>
          <a:ln w="9525">
            <a:noFill/>
            <a:miter lim="800000"/>
            <a:headEnd/>
            <a:tailEnd/>
          </a:ln>
        </p:spPr>
      </p:pic>
      <p:pic>
        <p:nvPicPr>
          <p:cNvPr id="7170" name="Picture 2"/>
          <p:cNvPicPr>
            <a:picLocks noChangeAspect="1" noChangeArrowheads="1"/>
          </p:cNvPicPr>
          <p:nvPr/>
        </p:nvPicPr>
        <p:blipFill>
          <a:blip r:embed="rId3" cstate="print"/>
          <a:srcRect/>
          <a:stretch>
            <a:fillRect/>
          </a:stretch>
        </p:blipFill>
        <p:spPr bwMode="auto">
          <a:xfrm>
            <a:off x="7884368" y="4077072"/>
            <a:ext cx="849658" cy="792088"/>
          </a:xfrm>
          <a:prstGeom prst="rect">
            <a:avLst/>
          </a:prstGeom>
          <a:noFill/>
          <a:ln w="9525">
            <a:noFill/>
            <a:miter lim="800000"/>
            <a:headEnd/>
            <a:tailEnd/>
          </a:ln>
        </p:spPr>
      </p:pic>
    </p:spTree>
    <p:extLst>
      <p:ext uri="{BB962C8B-B14F-4D97-AF65-F5344CB8AC3E}">
        <p14:creationId xmlns:p14="http://schemas.microsoft.com/office/powerpoint/2010/main" val="1646457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oshiba PowerPoint">
  <a:themeElements>
    <a:clrScheme name="">
      <a:dk1>
        <a:srgbClr val="000000"/>
      </a:dk1>
      <a:lt1>
        <a:srgbClr val="FFFFFF"/>
      </a:lt1>
      <a:dk2>
        <a:srgbClr val="339933"/>
      </a:dk2>
      <a:lt2>
        <a:srgbClr val="66CCCC"/>
      </a:lt2>
      <a:accent1>
        <a:srgbClr val="FF0000"/>
      </a:accent1>
      <a:accent2>
        <a:srgbClr val="999999"/>
      </a:accent2>
      <a:accent3>
        <a:srgbClr val="FFFFFF"/>
      </a:accent3>
      <a:accent4>
        <a:srgbClr val="000000"/>
      </a:accent4>
      <a:accent5>
        <a:srgbClr val="FFAAAA"/>
      </a:accent5>
      <a:accent6>
        <a:srgbClr val="8A8A8A"/>
      </a:accent6>
      <a:hlink>
        <a:srgbClr val="006666"/>
      </a:hlink>
      <a:folHlink>
        <a:srgbClr val="990000"/>
      </a:folHlink>
    </a:clrScheme>
    <a:fontScheme name="Toshiba PowerPoint">
      <a:majorFont>
        <a:latin typeface="Arial"/>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999999"/>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none" lIns="90000" tIns="46800" rIns="90000" bIns="46800" numCol="1" anchor="ctr" anchorCtr="0" compatLnSpc="1">
        <a:prstTxWarp prst="textNoShape">
          <a:avLst/>
        </a:prstTxWarp>
      </a:bodyPr>
      <a:lstStyle>
        <a:defPPr marL="0" marR="0" indent="0" algn="ctr" defTabSz="968375" rtl="0" eaLnBrk="0" fontAlgn="base" latinLnBrk="0" hangingPunct="0">
          <a:lnSpc>
            <a:spcPct val="100000"/>
          </a:lnSpc>
          <a:spcBef>
            <a:spcPct val="0"/>
          </a:spcBef>
          <a:spcAft>
            <a:spcPct val="0"/>
          </a:spcAft>
          <a:buClrTx/>
          <a:buSzTx/>
          <a:buFontTx/>
          <a:buNone/>
          <a:tabLst/>
          <a:defRPr kumimoji="0" lang="en-US" sz="25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ln>
          <a:tailEnd type="arrow"/>
        </a:ln>
        <a:extLst/>
      </a:spPr>
      <a:bodyPr/>
      <a:lstStyle/>
      <a:style>
        <a:lnRef idx="1">
          <a:schemeClr val="dk1"/>
        </a:lnRef>
        <a:fillRef idx="0">
          <a:schemeClr val="dk1"/>
        </a:fillRef>
        <a:effectRef idx="0">
          <a:schemeClr val="dk1"/>
        </a:effectRef>
        <a:fontRef idx="minor">
          <a:schemeClr val="tx1"/>
        </a:fontRef>
      </a:style>
    </a:lnDef>
    <a:txDef>
      <a:spPr>
        <a:noFill/>
      </a:spPr>
      <a:bodyPr wrap="none" rtlCol="0">
        <a:spAutoFit/>
      </a:bodyPr>
      <a:lstStyle>
        <a:defPPr marL="342900" indent="-342900">
          <a:buFont typeface="Arial" pitchFamily="34" charset="0"/>
          <a:buChar char="•"/>
          <a:defRPr kumimoji="1" dirty="0" smtClean="0"/>
        </a:defPPr>
      </a:lstStyle>
    </a:txDef>
  </a:objectDefaults>
  <a:extraClrSchemeLst>
    <a:extraClrScheme>
      <a:clrScheme name="Toshiba PowerPoin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shiba PowerPoin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shiba PowerPoin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shiba PowerPoin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shiba PowerPoin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shiba PowerPoin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shiba PowerPoin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shiba PowerPoin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shiba PowerPoin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shiba PowerPoin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shiba PowerPoin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shiba PowerPoin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6095</TotalTime>
  <Words>633</Words>
  <Application>Microsoft Office PowerPoint</Application>
  <PresentationFormat>On-screen Show (4:3)</PresentationFormat>
  <Paragraphs>159</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Toshiba PowerPoint</vt:lpstr>
      <vt:lpstr>IEEE-P802_15</vt:lpstr>
      <vt:lpstr>PowerPoint Presentation</vt:lpstr>
      <vt:lpstr>PowerPoint Presentation</vt:lpstr>
      <vt:lpstr>Why we need an enhanced MAC</vt:lpstr>
      <vt:lpstr>Issues with the current 802.15.3 MAC for kiosk usage</vt:lpstr>
      <vt:lpstr>Use case enables key assumptions</vt:lpstr>
      <vt:lpstr>Touch-based usage model</vt:lpstr>
      <vt:lpstr>Limitations of 802.15.3 MAC</vt:lpstr>
      <vt:lpstr>Kiosk Use Case = Transaction Density</vt:lpstr>
      <vt:lpstr>Maximize effective throughput</vt:lpstr>
      <vt:lpstr>Quick link setup and release</vt:lpstr>
      <vt:lpstr>Current and proposed setup procedure</vt:lpstr>
      <vt:lpstr>Summary of Beacon enhancements</vt:lpstr>
    </vt:vector>
  </TitlesOfParts>
  <Company>（株）東芝</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(on one or two lines)</dc:title>
  <dc:creator>デザインセンター</dc:creator>
  <cp:lastModifiedBy>Estrada, Andrew</cp:lastModifiedBy>
  <cp:revision>505</cp:revision>
  <cp:lastPrinted>2014-10-01T05:45:06Z</cp:lastPrinted>
  <dcterms:created xsi:type="dcterms:W3CDTF">2002-05-15T02:14:01Z</dcterms:created>
  <dcterms:modified xsi:type="dcterms:W3CDTF">2014-10-23T21:53:26Z</dcterms:modified>
</cp:coreProperties>
</file>