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5"/>
  </p:notesMasterIdLst>
  <p:handoutMasterIdLst>
    <p:handoutMasterId r:id="rId16"/>
  </p:handoutMasterIdLst>
  <p:sldIdLst>
    <p:sldId id="256" r:id="rId3"/>
    <p:sldId id="257" r:id="rId4"/>
    <p:sldId id="322" r:id="rId5"/>
    <p:sldId id="323" r:id="rId6"/>
    <p:sldId id="324" r:id="rId7"/>
    <p:sldId id="313" r:id="rId8"/>
    <p:sldId id="315" r:id="rId9"/>
    <p:sldId id="316" r:id="rId10"/>
    <p:sldId id="319" r:id="rId11"/>
    <p:sldId id="320" r:id="rId12"/>
    <p:sldId id="321" r:id="rId13"/>
    <p:sldId id="325" r:id="rId14"/>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917" y="4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9/18/2014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extLst>
      <p:ext uri="{BB962C8B-B14F-4D97-AF65-F5344CB8AC3E}">
        <p14:creationId xmlns:p14="http://schemas.microsoft.com/office/powerpoint/2010/main" val="3505288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extLst>
      <p:ext uri="{BB962C8B-B14F-4D97-AF65-F5344CB8AC3E}">
        <p14:creationId xmlns:p14="http://schemas.microsoft.com/office/powerpoint/2010/main" val="18840739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27708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48576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2786492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4</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81598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5</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548604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smtClean="0"/>
              <a:t>Sept 2014</a:t>
            </a:r>
            <a:endParaRPr lang="en-US"/>
          </a:p>
        </p:txBody>
      </p:sp>
      <p:sp>
        <p:nvSpPr>
          <p:cNvPr id="5" name="Rectangle 4"/>
          <p:cNvSpPr>
            <a:spLocks noGrp="1" noChangeArrowheads="1"/>
          </p:cNvSpPr>
          <p:nvPr>
            <p:ph type="ftr" idx="11"/>
          </p:nvPr>
        </p:nvSpPr>
        <p:spPr/>
        <p:txBody>
          <a:bodyPr/>
          <a:lstStyle>
            <a:lvl1pPr>
              <a:defRPr/>
            </a:lvl1pPr>
          </a:lstStyle>
          <a:p>
            <a:pPr>
              <a:defRPr/>
            </a:pPr>
            <a:r>
              <a:rPr lang="en-US" smtClean="0"/>
              <a:t>B. Rolfe (BCA)</a:t>
            </a:r>
            <a:endParaRPr lang="en-US"/>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 Rolfe (BCA)</a:t>
            </a:r>
            <a:endParaRPr lang="en-US"/>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smtClean="0"/>
              <a:t>B. Rolfe (BCA)</a:t>
            </a:r>
            <a:endParaRPr lang="en-US"/>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smtClean="0"/>
              <a:t>Sept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smtClean="0"/>
              <a:t>B. Rolfe (BCA)</a:t>
            </a:r>
            <a:endParaRPr lang="en-US"/>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   IEEE</a:t>
            </a:r>
            <a:r>
              <a:rPr lang="en-US" sz="1400" b="1" baseline="0" dirty="0" smtClean="0">
                <a:solidFill>
                  <a:schemeClr val="tx1"/>
                </a:solidFill>
              </a:rPr>
              <a:t> 802.</a:t>
            </a:r>
            <a:r>
              <a:rPr lang="en-US" sz="1400" b="1" dirty="0" smtClean="0">
                <a:solidFill>
                  <a:schemeClr val="tx1"/>
                </a:solidFill>
              </a:rPr>
              <a:t>15-14-0587-00-004r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B. Rolfe (BCA)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smtClean="0">
                <a:latin typeface="Times New Roman" pitchFamily="18" charset="0"/>
              </a:rPr>
              <a:t>Sept 2014</a:t>
            </a:r>
            <a:endParaRPr lang="en-US" sz="1600" b="1" dirty="0" smtClean="0">
              <a:latin typeface="Times New Roman" pitchFamily="18" charset="0"/>
            </a:endParaRP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 Rolfe (BCA)</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003276"/>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Sept 2014 next steps</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Sept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smtClean="0"/>
              <a:t>SS </a:t>
            </a:r>
            <a:r>
              <a:rPr lang="en-US" sz="1800" dirty="0" smtClean="0">
                <a:solidFill>
                  <a:schemeClr val="tx1"/>
                </a:solidFill>
              </a:rPr>
              <a:t>Benjamin Rolfe (BCA)</a:t>
            </a:r>
            <a:endParaRPr lang="en-US" sz="1800" dirty="0" smtClean="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smtClean="0">
                <a:solidFill>
                  <a:srgbClr val="000000"/>
                </a:solidFill>
                <a:ea typeface="DejaVu Sans" charset="0"/>
                <a:cs typeface="DejaVu Sans" charset="0"/>
              </a:rPr>
              <a:t>Abstract</a:t>
            </a:r>
            <a:r>
              <a:rPr lang="en-US" sz="1800" b="1" dirty="0">
                <a:solidFill>
                  <a:srgbClr val="000000"/>
                </a:solidFill>
                <a:ea typeface="DejaVu Sans" charset="0"/>
                <a:cs typeface="DejaVu Sans" charset="0"/>
              </a:rPr>
              <a: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Plan for next steps for near term activity</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Benchmarks, Channel Characteristics</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Suggestions from Athens</a:t>
            </a:r>
          </a:p>
          <a:p>
            <a:pPr lvl="1">
              <a:spcBef>
                <a:spcPct val="0"/>
              </a:spcBef>
              <a:buFont typeface="Arial" pitchFamily="34" charset="0"/>
              <a:buChar char="•"/>
            </a:pPr>
            <a:r>
              <a:rPr lang="en-US" dirty="0" smtClean="0">
                <a:solidFill>
                  <a:schemeClr val="tx1"/>
                </a:solidFill>
                <a:latin typeface="+mj-lt"/>
                <a:ea typeface="+mj-ea"/>
                <a:cs typeface="+mj-cs"/>
              </a:rPr>
              <a:t>Review models developed by past TGs and apply one or more existing models by reference</a:t>
            </a:r>
          </a:p>
          <a:p>
            <a:pPr lvl="1">
              <a:spcBef>
                <a:spcPct val="0"/>
              </a:spcBef>
              <a:buFont typeface="Arial" pitchFamily="34" charset="0"/>
              <a:buChar char="•"/>
            </a:pPr>
            <a:r>
              <a:rPr lang="en-US" dirty="0" smtClean="0">
                <a:solidFill>
                  <a:schemeClr val="tx1"/>
                </a:solidFill>
                <a:latin typeface="+mj-lt"/>
                <a:ea typeface="+mj-ea"/>
                <a:cs typeface="+mj-cs"/>
              </a:rPr>
              <a:t>It was suggested a particularly good model was done for TG4a (15-04-0662-04).</a:t>
            </a:r>
          </a:p>
        </p:txBody>
      </p:sp>
      <p:sp>
        <p:nvSpPr>
          <p:cNvPr id="4" name="Date Placeholder 3"/>
          <p:cNvSpPr>
            <a:spLocks noGrp="1"/>
          </p:cNvSpPr>
          <p:nvPr>
            <p:ph type="dt" idx="10"/>
          </p:nvPr>
        </p:nvSpPr>
        <p:spPr/>
        <p:txBody>
          <a:bodyPr/>
          <a:lstStyle/>
          <a:p>
            <a:pPr>
              <a:defRPr/>
            </a:pPr>
            <a:r>
              <a:rPr lang="en-US" smtClean="0"/>
              <a:t>Sept 2014</a:t>
            </a:r>
            <a:endParaRPr lang="en-US"/>
          </a:p>
        </p:txBody>
      </p:sp>
      <p:sp>
        <p:nvSpPr>
          <p:cNvPr id="5" name="Footer Placeholder 4"/>
          <p:cNvSpPr>
            <a:spLocks noGrp="1"/>
          </p:cNvSpPr>
          <p:nvPr>
            <p:ph type="ftr" idx="11"/>
          </p:nvPr>
        </p:nvSpPr>
        <p:spPr/>
        <p:txBody>
          <a:bodyPr/>
          <a:lstStyle/>
          <a:p>
            <a:pPr algn="r">
              <a:defRPr/>
            </a:pPr>
            <a:r>
              <a:rPr lang="en-US" sz="1800" smtClean="0"/>
              <a:t>B. Rolfe (BCA)</a:t>
            </a:r>
            <a:endParaRPr lang="en-US" sz="1800" dirty="0"/>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Complexity and Cost considerations</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No new input</a:t>
            </a:r>
          </a:p>
          <a:p>
            <a:pPr>
              <a:spcBef>
                <a:spcPct val="0"/>
              </a:spcBef>
            </a:pPr>
            <a:endParaRPr lang="en-US" dirty="0" smtClean="0">
              <a:solidFill>
                <a:schemeClr val="tx1"/>
              </a:solidFill>
              <a:latin typeface="+mj-lt"/>
              <a:ea typeface="+mj-ea"/>
              <a:cs typeface="+mj-cs"/>
            </a:endParaRPr>
          </a:p>
        </p:txBody>
      </p:sp>
      <p:sp>
        <p:nvSpPr>
          <p:cNvPr id="4" name="Date Placeholder 3"/>
          <p:cNvSpPr>
            <a:spLocks noGrp="1"/>
          </p:cNvSpPr>
          <p:nvPr>
            <p:ph type="dt" idx="10"/>
          </p:nvPr>
        </p:nvSpPr>
        <p:spPr/>
        <p:txBody>
          <a:bodyPr/>
          <a:lstStyle/>
          <a:p>
            <a:pPr>
              <a:defRPr/>
            </a:pPr>
            <a:r>
              <a:rPr lang="en-US" smtClean="0"/>
              <a:t>Sept 2014</a:t>
            </a:r>
            <a:endParaRPr lang="en-US"/>
          </a:p>
        </p:txBody>
      </p:sp>
      <p:sp>
        <p:nvSpPr>
          <p:cNvPr id="5" name="Footer Placeholder 4"/>
          <p:cNvSpPr>
            <a:spLocks noGrp="1"/>
          </p:cNvSpPr>
          <p:nvPr>
            <p:ph type="ftr" idx="11"/>
          </p:nvPr>
        </p:nvSpPr>
        <p:spPr/>
        <p:txBody>
          <a:bodyPr/>
          <a:lstStyle/>
          <a:p>
            <a:pPr lvl="2">
              <a:defRPr/>
            </a:pPr>
            <a:r>
              <a:rPr lang="en-US" sz="1600" smtClean="0">
                <a:solidFill>
                  <a:schemeClr val="tx2"/>
                </a:solidFill>
              </a:rPr>
              <a:t>B. Rolfe (BCA)</a:t>
            </a:r>
            <a:endParaRPr lang="en-US" sz="1600" dirty="0">
              <a:solidFill>
                <a:schemeClr val="tx2"/>
              </a:solidFill>
            </a:endParaRPr>
          </a:p>
        </p:txBody>
      </p:sp>
      <p:sp>
        <p:nvSpPr>
          <p:cNvPr id="6" name="Slide Number Placeholder 5"/>
          <p:cNvSpPr>
            <a:spLocks noGrp="1"/>
          </p:cNvSpPr>
          <p:nvPr>
            <p:ph type="sldNum" idx="12"/>
          </p:nvPr>
        </p:nvSpPr>
        <p:spPr/>
        <p:txBody>
          <a:bodyPr/>
          <a:lstStyle/>
          <a:p>
            <a:pPr>
              <a:defRPr/>
            </a:pPr>
            <a:r>
              <a:rPr lang="en-US" sz="1600" dirty="0" smtClean="0"/>
              <a:t>Slide </a:t>
            </a:r>
            <a:fld id="{ED6A34DB-741E-4F56-986A-3E22A817273C}" type="slidenum">
              <a:rPr lang="en-US" sz="1600" smtClean="0"/>
              <a:pPr>
                <a:defRPr/>
              </a:pPr>
              <a:t>11</a:t>
            </a:fld>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Energy and Power Consumption</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Added new text from doc #15-14-0556-00 plus input from the task group discussion, incorporated text into TGD. </a:t>
            </a:r>
          </a:p>
          <a:p>
            <a:pPr>
              <a:spcBef>
                <a:spcPct val="0"/>
              </a:spcBef>
            </a:pPr>
            <a:endParaRPr lang="en-US" dirty="0" smtClean="0">
              <a:solidFill>
                <a:schemeClr val="tx1"/>
              </a:solidFill>
              <a:latin typeface="+mj-lt"/>
              <a:ea typeface="+mj-ea"/>
              <a:cs typeface="+mj-cs"/>
            </a:endParaRPr>
          </a:p>
        </p:txBody>
      </p:sp>
      <p:sp>
        <p:nvSpPr>
          <p:cNvPr id="4" name="Date Placeholder 3"/>
          <p:cNvSpPr>
            <a:spLocks noGrp="1"/>
          </p:cNvSpPr>
          <p:nvPr>
            <p:ph type="dt" idx="10"/>
          </p:nvPr>
        </p:nvSpPr>
        <p:spPr/>
        <p:txBody>
          <a:bodyPr/>
          <a:lstStyle/>
          <a:p>
            <a:pPr>
              <a:defRPr/>
            </a:pPr>
            <a:r>
              <a:rPr lang="en-US" smtClean="0"/>
              <a:t>Sept 2014</a:t>
            </a:r>
            <a:endParaRPr lang="en-US"/>
          </a:p>
        </p:txBody>
      </p:sp>
      <p:sp>
        <p:nvSpPr>
          <p:cNvPr id="5" name="Footer Placeholder 4"/>
          <p:cNvSpPr>
            <a:spLocks noGrp="1"/>
          </p:cNvSpPr>
          <p:nvPr>
            <p:ph type="ftr" idx="11"/>
          </p:nvPr>
        </p:nvSpPr>
        <p:spPr/>
        <p:txBody>
          <a:bodyPr/>
          <a:lstStyle/>
          <a:p>
            <a:pPr lvl="2">
              <a:defRPr/>
            </a:pPr>
            <a:r>
              <a:rPr lang="en-US" sz="1600" smtClean="0">
                <a:solidFill>
                  <a:schemeClr val="tx2"/>
                </a:solidFill>
              </a:rPr>
              <a:t>B. Rolfe (BCA)</a:t>
            </a:r>
            <a:endParaRPr lang="en-US" sz="1600" dirty="0">
              <a:solidFill>
                <a:schemeClr val="tx2"/>
              </a:solidFill>
            </a:endParaRPr>
          </a:p>
        </p:txBody>
      </p:sp>
      <p:sp>
        <p:nvSpPr>
          <p:cNvPr id="6" name="Slide Number Placeholder 5"/>
          <p:cNvSpPr>
            <a:spLocks noGrp="1"/>
          </p:cNvSpPr>
          <p:nvPr>
            <p:ph type="sldNum" idx="12"/>
          </p:nvPr>
        </p:nvSpPr>
        <p:spPr/>
        <p:txBody>
          <a:bodyPr/>
          <a:lstStyle/>
          <a:p>
            <a:pPr>
              <a:defRPr/>
            </a:pPr>
            <a:r>
              <a:rPr lang="en-US" sz="1600" dirty="0" smtClean="0"/>
              <a:t>Slide </a:t>
            </a:r>
            <a:fld id="{ED6A34DB-741E-4F56-986A-3E22A817273C}" type="slidenum">
              <a:rPr lang="en-US" sz="1600" smtClean="0"/>
              <a:pPr>
                <a:defRPr/>
              </a:pPr>
              <a:t>12</a:t>
            </a:fld>
            <a:endParaRPr lang="en-US" sz="1600" dirty="0"/>
          </a:p>
        </p:txBody>
      </p:sp>
    </p:spTree>
    <p:extLst>
      <p:ext uri="{BB962C8B-B14F-4D97-AF65-F5344CB8AC3E}">
        <p14:creationId xmlns:p14="http://schemas.microsoft.com/office/powerpoint/2010/main" val="2855121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 and Support of TG 4r Sessions</a:t>
            </a:r>
          </a:p>
        </p:txBody>
      </p:sp>
      <p:sp>
        <p:nvSpPr>
          <p:cNvPr id="5122" name="Date Placeholder 2"/>
          <p:cNvSpPr>
            <a:spLocks noGrp="1"/>
          </p:cNvSpPr>
          <p:nvPr>
            <p:ph type="dt" idx="10"/>
          </p:nvPr>
        </p:nvSpPr>
        <p:spPr/>
        <p:txBody>
          <a:bodyPr/>
          <a:lstStyle/>
          <a:p>
            <a:pPr>
              <a:defRPr/>
            </a:pPr>
            <a:r>
              <a:rPr lang="en-US" sz="1600" smtClean="0">
                <a:latin typeface="Times New Roman" pitchFamily="18" charset="0"/>
              </a:rPr>
              <a:t>Sept 2014</a:t>
            </a:r>
            <a:endParaRPr lang="en-US" sz="1600" dirty="0" smtClean="0">
              <a:latin typeface="Times New Roman" pitchFamily="18" charset="0"/>
            </a:endParaRPr>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 Rolfe (BCA)</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September 2014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Sept 2014</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 Rolfe (BCA)</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Suggested Next Steps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Update Call for Proposal Time Lines</a:t>
            </a:r>
          </a:p>
          <a:p>
            <a:pPr>
              <a:buFont typeface="Arial" pitchFamily="34" charset="0"/>
              <a:buChar char="•"/>
              <a:defRPr/>
            </a:pPr>
            <a:r>
              <a:rPr lang="en-US" sz="2400" dirty="0" smtClean="0">
                <a:solidFill>
                  <a:schemeClr val="tx1"/>
                </a:solidFill>
                <a:latin typeface="+mj-lt"/>
              </a:rPr>
              <a:t>Extend time line for call for intend to Sept’14</a:t>
            </a:r>
          </a:p>
          <a:p>
            <a:pPr>
              <a:buFont typeface="Arial" pitchFamily="34" charset="0"/>
              <a:buChar char="•"/>
              <a:defRPr/>
            </a:pPr>
            <a:r>
              <a:rPr lang="en-US" sz="2400" dirty="0" smtClean="0">
                <a:solidFill>
                  <a:schemeClr val="tx1"/>
                </a:solidFill>
                <a:latin typeface="+mj-lt"/>
              </a:rPr>
              <a:t>Extended Time Line for Call for Preliminary Proposal – </a:t>
            </a:r>
            <a:endParaRPr lang="en-US" sz="2400" dirty="0">
              <a:solidFill>
                <a:schemeClr val="tx1"/>
              </a:solidFill>
              <a:latin typeface="+mj-lt"/>
            </a:endParaRPr>
          </a:p>
          <a:p>
            <a:pPr lvl="1">
              <a:buFont typeface="Arial" pitchFamily="34" charset="0"/>
              <a:buChar char="•"/>
              <a:defRPr/>
            </a:pPr>
            <a:r>
              <a:rPr lang="en-US" sz="2000" dirty="0" smtClean="0">
                <a:solidFill>
                  <a:schemeClr val="tx1"/>
                </a:solidFill>
                <a:latin typeface="+mj-lt"/>
              </a:rPr>
              <a:t>Complete TGD and issue CPP prior to November meeting (early responders)</a:t>
            </a:r>
          </a:p>
          <a:p>
            <a:pPr lvl="1">
              <a:buFont typeface="Arial" pitchFamily="34" charset="0"/>
              <a:buChar char="•"/>
              <a:defRPr/>
            </a:pPr>
            <a:r>
              <a:rPr lang="en-US" sz="2000" dirty="0" smtClean="0">
                <a:solidFill>
                  <a:schemeClr val="tx1"/>
                </a:solidFill>
                <a:latin typeface="+mj-lt"/>
              </a:rPr>
              <a:t>Extend time to hear preliminary proposals to Jan ’15</a:t>
            </a:r>
          </a:p>
          <a:p>
            <a:pPr>
              <a:buFont typeface="Arial" pitchFamily="34" charset="0"/>
              <a:buChar char="•"/>
              <a:defRPr/>
            </a:pPr>
            <a:r>
              <a:rPr lang="en-US" sz="2400" dirty="0" smtClean="0">
                <a:solidFill>
                  <a:schemeClr val="tx1"/>
                </a:solidFill>
                <a:latin typeface="+mj-lt"/>
              </a:rPr>
              <a:t>Extend Time Line for Call for Final Proposal – Jan ‘15 Meeting</a:t>
            </a:r>
            <a:br>
              <a:rPr lang="en-US" sz="2400" dirty="0" smtClean="0">
                <a:solidFill>
                  <a:schemeClr val="tx1"/>
                </a:solidFill>
                <a:latin typeface="+mj-lt"/>
              </a:rPr>
            </a:br>
            <a:r>
              <a:rPr lang="en-US" sz="2400" dirty="0" smtClean="0">
                <a:solidFill>
                  <a:schemeClr val="tx1"/>
                </a:solidFill>
                <a:latin typeface="+mj-lt"/>
              </a:rPr>
              <a:t>(Can begin presentations in January for early responders)</a:t>
            </a:r>
          </a:p>
          <a:p>
            <a:pPr>
              <a:defRPr/>
            </a:pPr>
            <a:r>
              <a:rPr lang="en-US" sz="2400" dirty="0" smtClean="0">
                <a:solidFill>
                  <a:schemeClr val="tx1"/>
                </a:solidFill>
                <a:latin typeface="+mj-lt"/>
              </a:rPr>
              <a:t>Sept ’14 to Nove’14 </a:t>
            </a:r>
          </a:p>
          <a:p>
            <a:pPr>
              <a:buFont typeface="Arial" pitchFamily="34" charset="0"/>
              <a:buChar char="•"/>
              <a:defRPr/>
            </a:pPr>
            <a:r>
              <a:rPr lang="en-US" sz="2400" dirty="0" smtClean="0">
                <a:solidFill>
                  <a:schemeClr val="tx1"/>
                </a:solidFill>
                <a:latin typeface="+mj-lt"/>
              </a:rPr>
              <a:t>Consolidate into formal TGD over 2 conference calls</a:t>
            </a:r>
          </a:p>
          <a:p>
            <a:pPr lvl="1">
              <a:buFont typeface="Arial" pitchFamily="34" charset="0"/>
              <a:buChar char="•"/>
              <a:defRPr/>
            </a:pPr>
            <a:r>
              <a:rPr lang="en-US" sz="2000" dirty="0" smtClean="0">
                <a:solidFill>
                  <a:schemeClr val="tx1"/>
                </a:solidFill>
                <a:latin typeface="+mj-lt"/>
              </a:rPr>
              <a:t>Target to issue TGD and CPP 2 weeks prior to November meeting</a:t>
            </a:r>
          </a:p>
          <a:p>
            <a:pPr lvl="1">
              <a:buFont typeface="Arial" pitchFamily="34" charset="0"/>
              <a:buChar char="•"/>
              <a:defRPr/>
            </a:pPr>
            <a:r>
              <a:rPr lang="en-US" sz="2000" dirty="0" smtClean="0">
                <a:solidFill>
                  <a:schemeClr val="tx1"/>
                </a:solidFill>
                <a:latin typeface="+mj-lt"/>
              </a:rPr>
              <a:t>Discus schedule on the email reflector</a:t>
            </a:r>
            <a:endParaRPr lang="en-US" sz="2400" dirty="0" smtClean="0">
              <a:solidFill>
                <a:schemeClr val="tx1"/>
              </a:solidFill>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Sept 2014</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 Rolfe (BCA)</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Next Steps</a:t>
            </a:r>
          </a:p>
        </p:txBody>
      </p:sp>
      <p:sp>
        <p:nvSpPr>
          <p:cNvPr id="12294" name="Rectangle 2"/>
          <p:cNvSpPr>
            <a:spLocks noGrp="1" noChangeArrowheads="1"/>
          </p:cNvSpPr>
          <p:nvPr>
            <p:ph type="body" idx="1"/>
          </p:nvPr>
        </p:nvSpPr>
        <p:spPr>
          <a:xfrm>
            <a:off x="152400" y="1219200"/>
            <a:ext cx="8763000" cy="4106863"/>
          </a:xfrm>
        </p:spPr>
        <p:txBody>
          <a:bodyPr/>
          <a:lstStyle/>
          <a:p>
            <a:pPr>
              <a:defRPr/>
            </a:pPr>
            <a:r>
              <a:rPr lang="en-US" sz="2400" dirty="0" smtClean="0">
                <a:solidFill>
                  <a:schemeClr val="tx1"/>
                </a:solidFill>
                <a:latin typeface="+mj-lt"/>
              </a:rPr>
              <a:t>November 2014 Meeting:</a:t>
            </a:r>
          </a:p>
          <a:p>
            <a:pPr>
              <a:buFont typeface="Arial" pitchFamily="34" charset="0"/>
              <a:buChar char="•"/>
              <a:defRPr/>
            </a:pPr>
            <a:r>
              <a:rPr lang="en-US" sz="2400" dirty="0" smtClean="0">
                <a:solidFill>
                  <a:schemeClr val="tx1"/>
                </a:solidFill>
                <a:latin typeface="+mj-lt"/>
              </a:rPr>
              <a:t>Review presentations from “early responders”</a:t>
            </a:r>
          </a:p>
          <a:p>
            <a:pPr>
              <a:buFont typeface="Arial" pitchFamily="34" charset="0"/>
              <a:buChar char="•"/>
              <a:defRPr/>
            </a:pPr>
            <a:r>
              <a:rPr lang="en-US" sz="2400" dirty="0" smtClean="0">
                <a:solidFill>
                  <a:schemeClr val="tx1"/>
                </a:solidFill>
                <a:latin typeface="+mj-lt"/>
              </a:rPr>
              <a:t>Technical discussion to support proposal collaboration and development</a:t>
            </a:r>
            <a:endParaRPr lang="en-US" sz="2000" dirty="0" smtClean="0">
              <a:solidFill>
                <a:schemeClr val="tx1"/>
              </a:solidFill>
              <a:latin typeface="+mj-lt"/>
            </a:endParaRPr>
          </a:p>
          <a:p>
            <a:pPr marL="0" indent="0">
              <a:defRPr/>
            </a:pPr>
            <a:endParaRPr lang="en-US" sz="2400" dirty="0" smtClean="0">
              <a:solidFill>
                <a:schemeClr val="tx1"/>
              </a:solidFill>
              <a:latin typeface="+mj-lt"/>
            </a:endParaRPr>
          </a:p>
          <a:p>
            <a:pPr lvl="1">
              <a:buFont typeface="Arial" pitchFamily="34" charset="0"/>
              <a:buChar char="•"/>
              <a:defRPr/>
            </a:pPr>
            <a:endParaRPr lang="en-US" sz="2000" dirty="0" smtClean="0">
              <a:solidFill>
                <a:schemeClr val="tx1"/>
              </a:solidFill>
              <a:latin typeface="+mj-lt"/>
            </a:endParaRP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Sept 2014</a:t>
            </a:r>
            <a:endParaRPr lang="en-US" dirty="0" smtClean="0">
              <a:latin typeface="Times New Roman" pitchFamily="18" charset="0"/>
            </a:endParaRP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smtClean="0"/>
              <a:t>B. Rolfe (BCA)</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p14="http://schemas.microsoft.com/office/powerpoint/2010/main" val="1455310530"/>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9610"/>
                <a:gridCol w="392220"/>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dirty="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40650" cy="1035050"/>
          </a:xfrm>
        </p:spPr>
        <p:txBody>
          <a:bodyPr/>
          <a:lstStyle/>
          <a:p>
            <a:r>
              <a:rPr lang="en-US" dirty="0" smtClean="0"/>
              <a:t>Next Steps to Complete TGD – Chapters to Complete</a:t>
            </a:r>
            <a:endParaRPr lang="en-US" dirty="0"/>
          </a:p>
        </p:txBody>
      </p:sp>
      <p:sp>
        <p:nvSpPr>
          <p:cNvPr id="3" name="Content Placeholder 2"/>
          <p:cNvSpPr>
            <a:spLocks noGrp="1"/>
          </p:cNvSpPr>
          <p:nvPr>
            <p:ph idx="1"/>
          </p:nvPr>
        </p:nvSpPr>
        <p:spPr>
          <a:xfrm>
            <a:off x="381000" y="156845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Review changes made in Athens</a:t>
            </a:r>
          </a:p>
          <a:p>
            <a:pPr>
              <a:spcBef>
                <a:spcPct val="0"/>
              </a:spcBef>
              <a:buFont typeface="Arial" pitchFamily="34" charset="0"/>
              <a:buChar char="•"/>
            </a:pPr>
            <a:r>
              <a:rPr lang="en-GB" dirty="0" smtClean="0">
                <a:solidFill>
                  <a:schemeClr val="tx1"/>
                </a:solidFill>
                <a:latin typeface="+mj-lt"/>
                <a:ea typeface="+mj-ea"/>
                <a:cs typeface="+mj-cs"/>
              </a:rPr>
              <a:t>Complete Application Requirements Matrix</a:t>
            </a:r>
            <a:endParaRPr lang="en-US" dirty="0" smtClean="0">
              <a:solidFill>
                <a:schemeClr val="tx1"/>
              </a:solidFill>
              <a:latin typeface="+mj-lt"/>
              <a:ea typeface="+mj-ea"/>
              <a:cs typeface="+mj-cs"/>
            </a:endParaRPr>
          </a:p>
          <a:p>
            <a:pPr>
              <a:spcBef>
                <a:spcPct val="0"/>
              </a:spcBef>
              <a:buFont typeface="Arial" pitchFamily="34" charset="0"/>
              <a:buChar char="•"/>
            </a:pPr>
            <a:r>
              <a:rPr lang="en-US" dirty="0" smtClean="0">
                <a:solidFill>
                  <a:schemeClr val="tx1"/>
                </a:solidFill>
                <a:latin typeface="+mj-lt"/>
                <a:ea typeface="+mj-ea"/>
                <a:cs typeface="+mj-cs"/>
              </a:rPr>
              <a:t>Frequency Bands and related Regulations</a:t>
            </a:r>
          </a:p>
          <a:p>
            <a:pPr lvl="1">
              <a:spcBef>
                <a:spcPct val="0"/>
              </a:spcBef>
              <a:buFont typeface="Arial" pitchFamily="34" charset="0"/>
              <a:buChar char="•"/>
            </a:pPr>
            <a:r>
              <a:rPr lang="en-US" dirty="0" smtClean="0">
                <a:solidFill>
                  <a:schemeClr val="tx1"/>
                </a:solidFill>
                <a:latin typeface="+mj-lt"/>
                <a:ea typeface="+mj-ea"/>
                <a:cs typeface="+mj-cs"/>
              </a:rPr>
              <a:t>Clarify additional guidance, if necessary</a:t>
            </a:r>
          </a:p>
          <a:p>
            <a:pPr>
              <a:spcBef>
                <a:spcPct val="0"/>
              </a:spcBef>
              <a:buFont typeface="Arial" pitchFamily="34" charset="0"/>
              <a:buChar char="•"/>
            </a:pPr>
            <a:r>
              <a:rPr lang="en-US" dirty="0" smtClean="0">
                <a:solidFill>
                  <a:schemeClr val="tx1"/>
                </a:solidFill>
                <a:latin typeface="+mj-lt"/>
                <a:ea typeface="+mj-ea"/>
                <a:cs typeface="+mj-cs"/>
              </a:rPr>
              <a:t>Coexistence, Interoperability</a:t>
            </a:r>
          </a:p>
          <a:p>
            <a:pPr>
              <a:spcBef>
                <a:spcPct val="0"/>
              </a:spcBef>
              <a:buFont typeface="Arial" pitchFamily="34" charset="0"/>
              <a:buChar char="•"/>
            </a:pPr>
            <a:r>
              <a:rPr lang="en-US" dirty="0" smtClean="0">
                <a:solidFill>
                  <a:schemeClr val="tx1"/>
                </a:solidFill>
                <a:latin typeface="+mj-lt"/>
                <a:ea typeface="+mj-ea"/>
                <a:cs typeface="+mj-cs"/>
              </a:rPr>
              <a:t>Benchmarks, Channel Characteristics</a:t>
            </a:r>
          </a:p>
          <a:p>
            <a:pPr lvl="1">
              <a:spcBef>
                <a:spcPct val="0"/>
              </a:spcBef>
              <a:buFont typeface="Arial" pitchFamily="34" charset="0"/>
              <a:buChar char="•"/>
            </a:pPr>
            <a:r>
              <a:rPr lang="en-US" dirty="0" smtClean="0">
                <a:solidFill>
                  <a:schemeClr val="tx1"/>
                </a:solidFill>
                <a:latin typeface="+mj-lt"/>
                <a:ea typeface="+mj-ea"/>
                <a:cs typeface="+mj-cs"/>
              </a:rPr>
              <a:t>Review suggestions  made in Athens</a:t>
            </a:r>
            <a:endParaRPr lang="en-US" dirty="0" smtClean="0">
              <a:solidFill>
                <a:schemeClr val="tx2"/>
              </a:solidFill>
              <a:latin typeface="+mj-lt"/>
              <a:ea typeface="+mj-ea"/>
              <a:cs typeface="+mj-cs"/>
            </a:endParaRPr>
          </a:p>
          <a:p>
            <a:pPr>
              <a:spcBef>
                <a:spcPct val="0"/>
              </a:spcBef>
              <a:buFont typeface="Arial" pitchFamily="34" charset="0"/>
              <a:buChar char="•"/>
            </a:pPr>
            <a:r>
              <a:rPr lang="en-US" dirty="0" smtClean="0">
                <a:solidFill>
                  <a:schemeClr val="tx1"/>
                </a:solidFill>
                <a:latin typeface="+mj-lt"/>
                <a:ea typeface="+mj-ea"/>
                <a:cs typeface="+mj-cs"/>
              </a:rPr>
              <a:t>Complexity and Cost considerations</a:t>
            </a:r>
          </a:p>
          <a:p>
            <a:pPr>
              <a:spcBef>
                <a:spcPct val="0"/>
              </a:spcBef>
            </a:pPr>
            <a:endParaRPr lang="en-US" sz="3600" dirty="0" smtClean="0">
              <a:solidFill>
                <a:schemeClr val="tx1"/>
              </a:solidFill>
              <a:latin typeface="+mj-lt"/>
              <a:ea typeface="+mj-ea"/>
              <a:cs typeface="+mj-cs"/>
            </a:endParaRPr>
          </a:p>
        </p:txBody>
      </p:sp>
      <p:sp>
        <p:nvSpPr>
          <p:cNvPr id="4" name="Date Placeholder 3"/>
          <p:cNvSpPr>
            <a:spLocks noGrp="1"/>
          </p:cNvSpPr>
          <p:nvPr>
            <p:ph type="dt" idx="10"/>
          </p:nvPr>
        </p:nvSpPr>
        <p:spPr/>
        <p:txBody>
          <a:bodyPr/>
          <a:lstStyle/>
          <a:p>
            <a:pPr>
              <a:defRPr/>
            </a:pPr>
            <a:r>
              <a:rPr lang="en-US" smtClean="0"/>
              <a:t>Sept 2014</a:t>
            </a:r>
            <a:endParaRPr lang="en-US"/>
          </a:p>
        </p:txBody>
      </p:sp>
      <p:sp>
        <p:nvSpPr>
          <p:cNvPr id="5" name="Footer Placeholder 4"/>
          <p:cNvSpPr>
            <a:spLocks noGrp="1"/>
          </p:cNvSpPr>
          <p:nvPr>
            <p:ph type="ftr" idx="11"/>
          </p:nvPr>
        </p:nvSpPr>
        <p:spPr/>
        <p:txBody>
          <a:bodyPr/>
          <a:lstStyle/>
          <a:p>
            <a:pPr algn="r">
              <a:defRPr/>
            </a:pPr>
            <a:r>
              <a:rPr lang="en-US" sz="1800" smtClean="0"/>
              <a:t>B. Rolfe (BCA)</a:t>
            </a:r>
            <a:endParaRPr lang="en-US" sz="1800" dirty="0"/>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6</a:t>
            </a:fld>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609600"/>
          </a:xfrm>
        </p:spPr>
        <p:txBody>
          <a:bodyPr/>
          <a:lstStyle/>
          <a:p>
            <a:r>
              <a:rPr lang="en-US" dirty="0" smtClean="0">
                <a:solidFill>
                  <a:schemeClr val="tx1"/>
                </a:solidFill>
              </a:rPr>
              <a:t>Chapter: </a:t>
            </a:r>
            <a:r>
              <a:rPr lang="en-GB" dirty="0" smtClean="0">
                <a:solidFill>
                  <a:schemeClr val="tx1"/>
                </a:solidFill>
              </a:rPr>
              <a:t>Application Requirements Matrix</a:t>
            </a: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Merge content from 15-14-0391-00-004r-technical-guidance-document-input-for-ami.ppt into this chapter</a:t>
            </a:r>
          </a:p>
          <a:p>
            <a:pPr>
              <a:spcBef>
                <a:spcPct val="0"/>
              </a:spcBef>
              <a:buFont typeface="Arial" pitchFamily="34" charset="0"/>
              <a:buChar char="•"/>
            </a:pPr>
            <a:r>
              <a:rPr lang="en-GB" dirty="0" smtClean="0">
                <a:solidFill>
                  <a:schemeClr val="tx1"/>
                </a:solidFill>
                <a:latin typeface="+mj-lt"/>
                <a:ea typeface="+mj-ea"/>
                <a:cs typeface="+mj-cs"/>
              </a:rPr>
              <a:t>Collect more input from: </a:t>
            </a:r>
          </a:p>
          <a:p>
            <a:pPr lvl="1">
              <a:spcBef>
                <a:spcPct val="0"/>
              </a:spcBef>
              <a:buFont typeface="Arial" pitchFamily="34" charset="0"/>
              <a:buChar char="•"/>
            </a:pPr>
            <a:r>
              <a:rPr lang="en-GB" dirty="0" smtClean="0">
                <a:solidFill>
                  <a:schemeClr val="tx1"/>
                </a:solidFill>
                <a:latin typeface="+mj-lt"/>
                <a:ea typeface="+mj-ea"/>
                <a:cs typeface="+mj-cs"/>
              </a:rPr>
              <a:t>TG4s – SRU – need specific questions to TG4s</a:t>
            </a:r>
          </a:p>
        </p:txBody>
      </p:sp>
      <p:sp>
        <p:nvSpPr>
          <p:cNvPr id="4" name="Date Placeholder 3"/>
          <p:cNvSpPr>
            <a:spLocks noGrp="1"/>
          </p:cNvSpPr>
          <p:nvPr>
            <p:ph type="dt" idx="10"/>
          </p:nvPr>
        </p:nvSpPr>
        <p:spPr/>
        <p:txBody>
          <a:bodyPr/>
          <a:lstStyle/>
          <a:p>
            <a:pPr>
              <a:defRPr/>
            </a:pPr>
            <a:r>
              <a:rPr lang="en-US" smtClean="0"/>
              <a:t>Sept 2014</a:t>
            </a:r>
            <a:endParaRPr lang="en-US"/>
          </a:p>
        </p:txBody>
      </p:sp>
      <p:sp>
        <p:nvSpPr>
          <p:cNvPr id="5" name="Footer Placeholder 4"/>
          <p:cNvSpPr>
            <a:spLocks noGrp="1"/>
          </p:cNvSpPr>
          <p:nvPr>
            <p:ph type="ftr" idx="11"/>
          </p:nvPr>
        </p:nvSpPr>
        <p:spPr/>
        <p:txBody>
          <a:bodyPr/>
          <a:lstStyle/>
          <a:p>
            <a:pPr lvl="1">
              <a:defRPr/>
            </a:pPr>
            <a:r>
              <a:rPr lang="en-US" sz="2000" smtClean="0">
                <a:solidFill>
                  <a:schemeClr val="tx2"/>
                </a:solidFill>
              </a:rPr>
              <a:t>B. Rolfe (BCA)</a:t>
            </a:r>
            <a:endParaRPr lang="en-US" sz="2000" dirty="0">
              <a:solidFill>
                <a:schemeClr val="tx2"/>
              </a:solidFill>
            </a:endParaRPr>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7</a:t>
            </a:fld>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Frequency Bands and related Regulations</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Suggestion in Athens</a:t>
            </a:r>
          </a:p>
          <a:p>
            <a:pPr lvl="1">
              <a:spcBef>
                <a:spcPct val="0"/>
              </a:spcBef>
              <a:buFont typeface="Arial" pitchFamily="34" charset="0"/>
              <a:buChar char="•"/>
            </a:pPr>
            <a:r>
              <a:rPr lang="en-US" dirty="0" smtClean="0">
                <a:solidFill>
                  <a:schemeClr val="tx1"/>
                </a:solidFill>
                <a:latin typeface="+mj-lt"/>
                <a:ea typeface="+mj-ea"/>
                <a:cs typeface="+mj-cs"/>
              </a:rPr>
              <a:t>Include in High Level Requirements for proposals that the proposal should indicate the band or bands targeted for operation, if any;</a:t>
            </a:r>
          </a:p>
          <a:p>
            <a:pPr lvl="1">
              <a:spcBef>
                <a:spcPct val="0"/>
              </a:spcBef>
              <a:buFont typeface="Arial" pitchFamily="34" charset="0"/>
              <a:buChar char="•"/>
            </a:pPr>
            <a:r>
              <a:rPr lang="en-US" dirty="0" smtClean="0">
                <a:solidFill>
                  <a:schemeClr val="tx1"/>
                </a:solidFill>
                <a:latin typeface="+mj-lt"/>
                <a:ea typeface="+mj-ea"/>
                <a:cs typeface="+mj-cs"/>
              </a:rPr>
              <a:t>No further guidance or constraints on bands are needed at this time.</a:t>
            </a:r>
          </a:p>
          <a:p>
            <a:pPr>
              <a:spcBef>
                <a:spcPct val="0"/>
              </a:spcBef>
            </a:pPr>
            <a:endParaRPr lang="en-US" dirty="0" smtClean="0">
              <a:solidFill>
                <a:schemeClr val="tx1"/>
              </a:solidFill>
              <a:latin typeface="+mj-lt"/>
              <a:ea typeface="+mj-ea"/>
              <a:cs typeface="+mj-cs"/>
            </a:endParaRPr>
          </a:p>
        </p:txBody>
      </p:sp>
      <p:sp>
        <p:nvSpPr>
          <p:cNvPr id="4" name="Date Placeholder 3"/>
          <p:cNvSpPr>
            <a:spLocks noGrp="1"/>
          </p:cNvSpPr>
          <p:nvPr>
            <p:ph type="dt" idx="10"/>
          </p:nvPr>
        </p:nvSpPr>
        <p:spPr/>
        <p:txBody>
          <a:bodyPr/>
          <a:lstStyle/>
          <a:p>
            <a:pPr>
              <a:defRPr/>
            </a:pPr>
            <a:r>
              <a:rPr lang="en-US" smtClean="0"/>
              <a:t>Sept 2014</a:t>
            </a:r>
            <a:endParaRPr lang="en-US"/>
          </a:p>
        </p:txBody>
      </p:sp>
      <p:sp>
        <p:nvSpPr>
          <p:cNvPr id="5" name="Footer Placeholder 4"/>
          <p:cNvSpPr>
            <a:spLocks noGrp="1"/>
          </p:cNvSpPr>
          <p:nvPr>
            <p:ph type="ftr" idx="11"/>
          </p:nvPr>
        </p:nvSpPr>
        <p:spPr/>
        <p:txBody>
          <a:bodyPr/>
          <a:lstStyle/>
          <a:p>
            <a:pPr lvl="1">
              <a:defRPr/>
            </a:pPr>
            <a:r>
              <a:rPr lang="en-US" sz="1800" smtClean="0">
                <a:solidFill>
                  <a:schemeClr val="tx2"/>
                </a:solidFill>
              </a:rPr>
              <a:t>B. Rolfe (BCA)</a:t>
            </a:r>
            <a:endParaRPr lang="en-US" sz="1800" dirty="0">
              <a:solidFill>
                <a:schemeClr val="tx2"/>
              </a:solidFill>
            </a:endParaRPr>
          </a:p>
        </p:txBody>
      </p:sp>
      <p:sp>
        <p:nvSpPr>
          <p:cNvPr id="6" name="Slide Number Placeholder 5"/>
          <p:cNvSpPr>
            <a:spLocks noGrp="1"/>
          </p:cNvSpPr>
          <p:nvPr>
            <p:ph type="sldNum" idx="12"/>
          </p:nvPr>
        </p:nvSpPr>
        <p:spPr/>
        <p:txBody>
          <a:bodyPr/>
          <a:lstStyle/>
          <a:p>
            <a:pPr>
              <a:defRPr/>
            </a:pPr>
            <a:r>
              <a:rPr lang="en-US" sz="1800" dirty="0" smtClean="0"/>
              <a:t>Slide </a:t>
            </a:r>
            <a:fld id="{ED6A34DB-741E-4F56-986A-3E22A817273C}" type="slidenum">
              <a:rPr lang="en-US" sz="1800" smtClean="0"/>
              <a:pPr>
                <a:defRPr/>
              </a:pPr>
              <a:t>8</a:t>
            </a:fld>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609600"/>
          </a:xfrm>
        </p:spPr>
        <p:txBody>
          <a:bodyPr/>
          <a:lstStyle/>
          <a:p>
            <a:r>
              <a:rPr lang="en-US" sz="3200" dirty="0" smtClean="0">
                <a:solidFill>
                  <a:schemeClr val="tx1"/>
                </a:solidFill>
              </a:rPr>
              <a:t>Chapter: Coexistence, Interoperability</a:t>
            </a: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3" name="Content Placeholder 2"/>
          <p:cNvSpPr>
            <a:spLocks noGrp="1"/>
          </p:cNvSpPr>
          <p:nvPr>
            <p:ph idx="1"/>
          </p:nvPr>
        </p:nvSpPr>
        <p:spPr>
          <a:xfrm>
            <a:off x="381000" y="1371600"/>
            <a:ext cx="8534400" cy="5289550"/>
          </a:xfrm>
        </p:spPr>
        <p:txBody>
          <a:bodyPr/>
          <a:lstStyle/>
          <a:p>
            <a:pPr>
              <a:spcBef>
                <a:spcPct val="0"/>
              </a:spcBef>
              <a:buFont typeface="Arial" pitchFamily="34" charset="0"/>
              <a:buChar char="•"/>
            </a:pPr>
            <a:r>
              <a:rPr lang="en-US" dirty="0" smtClean="0">
                <a:solidFill>
                  <a:schemeClr val="tx1"/>
                </a:solidFill>
                <a:latin typeface="+mj-lt"/>
                <a:ea typeface="+mj-ea"/>
                <a:cs typeface="+mj-cs"/>
              </a:rPr>
              <a:t>Incorporated coexistence criteria into the High Level Requirements for </a:t>
            </a:r>
            <a:r>
              <a:rPr lang="en-US" dirty="0" err="1" smtClean="0">
                <a:solidFill>
                  <a:schemeClr val="tx1"/>
                </a:solidFill>
                <a:latin typeface="+mj-lt"/>
                <a:ea typeface="+mj-ea"/>
                <a:cs typeface="+mj-cs"/>
              </a:rPr>
              <a:t>propsoals</a:t>
            </a:r>
            <a:endParaRPr lang="en-US" dirty="0">
              <a:solidFill>
                <a:schemeClr val="tx1"/>
              </a:solidFill>
              <a:latin typeface="+mj-lt"/>
              <a:ea typeface="+mj-ea"/>
              <a:cs typeface="+mj-cs"/>
            </a:endParaRPr>
          </a:p>
          <a:p>
            <a:pPr lvl="1">
              <a:spcBef>
                <a:spcPct val="0"/>
              </a:spcBef>
              <a:buFont typeface="Arial" pitchFamily="34" charset="0"/>
              <a:buChar char="•"/>
            </a:pPr>
            <a:r>
              <a:rPr lang="en-US" dirty="0" smtClean="0">
                <a:solidFill>
                  <a:schemeClr val="tx1"/>
                </a:solidFill>
                <a:latin typeface="+mj-lt"/>
                <a:ea typeface="+mj-ea"/>
                <a:cs typeface="+mj-cs"/>
              </a:rPr>
              <a:t>Proposals to present coexistence characteristics</a:t>
            </a:r>
          </a:p>
          <a:p>
            <a:pPr lvl="1">
              <a:spcBef>
                <a:spcPct val="0"/>
              </a:spcBef>
              <a:buFont typeface="Arial" pitchFamily="34" charset="0"/>
              <a:buChar char="•"/>
            </a:pPr>
            <a:r>
              <a:rPr lang="en-US" dirty="0" smtClean="0">
                <a:solidFill>
                  <a:schemeClr val="tx1"/>
                </a:solidFill>
                <a:latin typeface="+mj-lt"/>
                <a:ea typeface="+mj-ea"/>
                <a:cs typeface="+mj-cs"/>
              </a:rPr>
              <a:t>Compare and contrast during technical review</a:t>
            </a:r>
          </a:p>
          <a:p>
            <a:pPr>
              <a:spcBef>
                <a:spcPct val="0"/>
              </a:spcBef>
            </a:pPr>
            <a:endParaRPr lang="en-US" dirty="0" smtClean="0">
              <a:solidFill>
                <a:schemeClr val="tx1"/>
              </a:solidFill>
              <a:latin typeface="+mj-lt"/>
              <a:ea typeface="+mj-ea"/>
              <a:cs typeface="+mj-cs"/>
            </a:endParaRPr>
          </a:p>
        </p:txBody>
      </p:sp>
      <p:sp>
        <p:nvSpPr>
          <p:cNvPr id="4" name="Date Placeholder 3"/>
          <p:cNvSpPr>
            <a:spLocks noGrp="1"/>
          </p:cNvSpPr>
          <p:nvPr>
            <p:ph type="dt" idx="10"/>
          </p:nvPr>
        </p:nvSpPr>
        <p:spPr/>
        <p:txBody>
          <a:bodyPr/>
          <a:lstStyle/>
          <a:p>
            <a:pPr>
              <a:defRPr/>
            </a:pPr>
            <a:r>
              <a:rPr lang="en-US" smtClean="0"/>
              <a:t>Sept 2014</a:t>
            </a:r>
            <a:endParaRPr lang="en-US"/>
          </a:p>
        </p:txBody>
      </p:sp>
      <p:sp>
        <p:nvSpPr>
          <p:cNvPr id="5" name="Footer Placeholder 4"/>
          <p:cNvSpPr>
            <a:spLocks noGrp="1"/>
          </p:cNvSpPr>
          <p:nvPr>
            <p:ph type="ftr" idx="11"/>
          </p:nvPr>
        </p:nvSpPr>
        <p:spPr/>
        <p:txBody>
          <a:bodyPr/>
          <a:lstStyle/>
          <a:p>
            <a:pPr algn="r">
              <a:defRPr/>
            </a:pPr>
            <a:r>
              <a:rPr lang="en-US" sz="2000" smtClean="0">
                <a:solidFill>
                  <a:schemeClr val="tx2"/>
                </a:solidFill>
              </a:rPr>
              <a:t>B. Rolfe (BCA)</a:t>
            </a:r>
            <a:endParaRPr lang="en-US" sz="2000" dirty="0">
              <a:solidFill>
                <a:schemeClr val="tx2"/>
              </a:solidFill>
            </a:endParaRPr>
          </a:p>
        </p:txBody>
      </p:sp>
      <p:sp>
        <p:nvSpPr>
          <p:cNvPr id="6" name="Slide Number Placeholder 5"/>
          <p:cNvSpPr>
            <a:spLocks noGrp="1"/>
          </p:cNvSpPr>
          <p:nvPr>
            <p:ph type="sldNum" idx="12"/>
          </p:nvPr>
        </p:nvSpPr>
        <p:spPr/>
        <p:txBody>
          <a:bodyPr/>
          <a:lstStyle/>
          <a:p>
            <a:pPr>
              <a:defRPr/>
            </a:pPr>
            <a:r>
              <a:rPr lang="en-US" sz="2000" dirty="0" smtClean="0"/>
              <a:t>Slide </a:t>
            </a:r>
            <a:fld id="{ED6A34DB-741E-4F56-986A-3E22A817273C}" type="slidenum">
              <a:rPr lang="en-US" sz="2000" smtClean="0"/>
              <a:pPr>
                <a:defRPr/>
              </a:pPr>
              <a:t>9</a:t>
            </a:fld>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5691</TotalTime>
  <Words>550</Words>
  <Application>Microsoft Office PowerPoint</Application>
  <PresentationFormat>On-screen Show (4:3)</PresentationFormat>
  <Paragraphs>130</Paragraphs>
  <Slides>12</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ＭＳ Ｐゴシック</vt:lpstr>
      <vt:lpstr>Arial</vt:lpstr>
      <vt:lpstr>Calibri</vt:lpstr>
      <vt:lpstr>DejaVu Sans</vt:lpstr>
      <vt:lpstr>Times New Roman</vt:lpstr>
      <vt:lpstr>WenQuanYi Zen Hei</vt:lpstr>
      <vt:lpstr>Office Theme</vt:lpstr>
      <vt:lpstr>Custom Design</vt:lpstr>
      <vt:lpstr>PowerPoint Presentation</vt:lpstr>
      <vt:lpstr>Next Steps and Support of TG 4r Sessions</vt:lpstr>
      <vt:lpstr>Suggested Next Steps</vt:lpstr>
      <vt:lpstr>Next Steps</vt:lpstr>
      <vt:lpstr>Outlook</vt:lpstr>
      <vt:lpstr>Next Steps to Complete TGD – Chapters to Complete</vt:lpstr>
      <vt:lpstr>Chapter: Application Requirements Matrix </vt:lpstr>
      <vt:lpstr>Chapter: Frequency Bands and related Regulations  </vt:lpstr>
      <vt:lpstr>Chapter: Coexistence, Interoperability  </vt:lpstr>
      <vt:lpstr>Chapter: Benchmarks, Channel Characteristics  </vt:lpstr>
      <vt:lpstr>Chapter: Complexity and Cost considerations  </vt:lpstr>
      <vt:lpstr>Chapter: Energy and Power Consumption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Benjamin Rolfe</cp:lastModifiedBy>
  <cp:revision>400</cp:revision>
  <cp:lastPrinted>1998-02-10T19:28:06Z</cp:lastPrinted>
  <dcterms:created xsi:type="dcterms:W3CDTF">2011-01-18T04:15:26Z</dcterms:created>
  <dcterms:modified xsi:type="dcterms:W3CDTF">2014-09-18T12:44:29Z</dcterms:modified>
</cp:coreProperties>
</file>