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9"/>
  </p:notesMasterIdLst>
  <p:handoutMasterIdLst>
    <p:handoutMasterId r:id="rId20"/>
  </p:handoutMasterIdLst>
  <p:sldIdLst>
    <p:sldId id="507" r:id="rId5"/>
    <p:sldId id="809" r:id="rId6"/>
    <p:sldId id="804" r:id="rId7"/>
    <p:sldId id="811" r:id="rId8"/>
    <p:sldId id="801" r:id="rId9"/>
    <p:sldId id="806" r:id="rId10"/>
    <p:sldId id="802" r:id="rId11"/>
    <p:sldId id="812" r:id="rId12"/>
    <p:sldId id="807" r:id="rId13"/>
    <p:sldId id="810" r:id="rId14"/>
    <p:sldId id="814" r:id="rId15"/>
    <p:sldId id="815" r:id="rId16"/>
    <p:sldId id="803" r:id="rId17"/>
    <p:sldId id="81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9" autoAdjust="0"/>
    <p:restoredTop sz="96915" autoAdjust="0"/>
  </p:normalViewPr>
  <p:slideViewPr>
    <p:cSldViewPr>
      <p:cViewPr>
        <p:scale>
          <a:sx n="80" d="100"/>
          <a:sy n="80" d="100"/>
        </p:scale>
        <p:origin x="-14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2014-09-15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13</a:t>
            </a:fld>
            <a:endParaRPr lang="en-US" altLang="ko-K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14</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7</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10</a:t>
            </a:fld>
            <a:endParaRPr lang="en-US" altLang="ko-K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11</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12</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15-14-0580-02-0008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8"/>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92080" y="6324600"/>
            <a:ext cx="339472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15-14-0580-02-0008</a:t>
            </a:r>
            <a:endParaRPr lang="en-US" sz="1400" b="1" kern="1200" dirty="0">
              <a:solidFill>
                <a:schemeClr val="tx1"/>
              </a:solidFill>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8862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sz="1600" dirty="0" smtClean="0"/>
              <a:t>Proposal for </a:t>
            </a:r>
            <a:r>
              <a:rPr lang="en-US" sz="1600" dirty="0" smtClean="0"/>
              <a:t>MAC Peering Procedure</a:t>
            </a:r>
            <a:r>
              <a:rPr lang="en-US" altLang="ko-KR" sz="1600" dirty="0" smtClean="0">
                <a:ea typeface="굴림" pitchFamily="50" charset="-127"/>
              </a:rPr>
              <a:t>]</a:t>
            </a:r>
            <a:r>
              <a:rPr lang="en-US" altLang="ko-KR" sz="1600" dirty="0" smtClean="0">
                <a:ea typeface="굴림" pitchFamily="50" charset="-127"/>
              </a:rPr>
              <a:t>	</a:t>
            </a:r>
          </a:p>
          <a:p>
            <a:pPr>
              <a:defRPr/>
            </a:pPr>
            <a:r>
              <a:rPr lang="en-US" altLang="ko-KR" sz="1600" b="1" dirty="0" smtClean="0">
                <a:ea typeface="굴림" pitchFamily="50" charset="-127"/>
              </a:rPr>
              <a:t>Date Submitted:  [14 </a:t>
            </a:r>
            <a:r>
              <a:rPr lang="en-US" altLang="ko-KR" sz="1600" b="1" dirty="0" smtClean="0">
                <a:ea typeface="굴림" pitchFamily="50" charset="-127"/>
              </a:rPr>
              <a:t>September</a:t>
            </a:r>
            <a:r>
              <a:rPr lang="en-US" altLang="ko-KR" sz="1600" b="1" dirty="0" smtClean="0">
                <a:ea typeface="굴림" pitchFamily="50" charset="-127"/>
              </a:rPr>
              <a:t>, </a:t>
            </a:r>
            <a:r>
              <a:rPr lang="en-US" altLang="ko-KR" sz="1600" dirty="0" smtClean="0">
                <a:ea typeface="굴림" pitchFamily="50" charset="-127"/>
              </a:rPr>
              <a:t>2014]	</a:t>
            </a:r>
          </a:p>
          <a:p>
            <a:pPr>
              <a:defRPr/>
            </a:pPr>
            <a:r>
              <a:rPr lang="en-US" altLang="ko-KR" sz="1600" b="1" dirty="0" smtClean="0">
                <a:ea typeface="굴림" pitchFamily="50" charset="-127"/>
              </a:rPr>
              <a:t>Source:</a:t>
            </a:r>
            <a:r>
              <a:rPr lang="en-US" altLang="ko-KR" sz="1600" dirty="0" smtClean="0">
                <a:ea typeface="굴림" pitchFamily="50" charset="-127"/>
              </a:rPr>
              <a:t> [Qing Li]</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a:t>
            </a:r>
          </a:p>
          <a:p>
            <a:pPr>
              <a:spcBef>
                <a:spcPts val="100"/>
              </a:spcBef>
              <a:spcAft>
                <a:spcPts val="100"/>
              </a:spcAft>
              <a:defRPr/>
            </a:pPr>
            <a:r>
              <a:rPr lang="en-US" altLang="ko-KR" sz="1600" dirty="0" smtClean="0">
                <a:ea typeface="굴림" pitchFamily="50" charset="-127"/>
              </a:rPr>
              <a:t>	</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proposes the key features for MAC </a:t>
            </a:r>
            <a:r>
              <a:rPr lang="en-US" altLang="ko-KR" sz="1600" dirty="0" smtClean="0">
                <a:ea typeface="굴림" pitchFamily="50" charset="-127"/>
              </a:rPr>
              <a:t>Peering Procedure]</a:t>
            </a:r>
            <a:endParaRPr lang="en-US" altLang="ko-KR" sz="1600" dirty="0" smtClean="0">
              <a:ea typeface="굴림" pitchFamily="50" charset="-127"/>
            </a:endParaRP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key features for </a:t>
            </a:r>
            <a:r>
              <a:rPr lang="en-US" altLang="ko-KR" sz="1600" dirty="0" smtClean="0">
                <a:ea typeface="굴림" pitchFamily="50" charset="-127"/>
              </a:rPr>
              <a:t> </a:t>
            </a:r>
            <a:r>
              <a:rPr lang="en-US" altLang="ko-KR" sz="1600" dirty="0">
                <a:ea typeface="굴림" pitchFamily="50" charset="-127"/>
              </a:rPr>
              <a:t>MAC </a:t>
            </a:r>
            <a:r>
              <a:rPr lang="en-US" altLang="ko-KR" sz="1600" dirty="0" smtClean="0">
                <a:ea typeface="굴림" pitchFamily="50" charset="-127"/>
              </a:rPr>
              <a:t>Peering </a:t>
            </a:r>
            <a:r>
              <a:rPr lang="en-US" altLang="ko-KR" sz="1600" dirty="0">
                <a:ea typeface="굴림" pitchFamily="50" charset="-127"/>
              </a:rPr>
              <a:t>Procedure]</a:t>
            </a:r>
            <a:endParaRPr lang="en-US" altLang="ko-KR" sz="1600" dirty="0" smtClean="0">
              <a:ea typeface="굴림" pitchFamily="50" charset="-127"/>
            </a:endParaRP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De-p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De-peering </a:t>
            </a:r>
            <a:r>
              <a:rPr lang="en-US" sz="2400" b="1" u="sng" dirty="0"/>
              <a:t>procedure</a:t>
            </a:r>
            <a:r>
              <a:rPr lang="en-US" sz="2400" dirty="0"/>
              <a:t> may include the following</a:t>
            </a:r>
            <a:r>
              <a:rPr lang="en-US" sz="2400" dirty="0" smtClean="0"/>
              <a:t>:</a:t>
            </a:r>
          </a:p>
          <a:p>
            <a:r>
              <a:rPr lang="en-US" sz="2400" dirty="0" smtClean="0">
                <a:latin typeface="+mj-lt"/>
              </a:rPr>
              <a:t>  </a:t>
            </a: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9858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De-peering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a:latin typeface="+mn-ea"/>
              </a:rPr>
              <a:t>D</a:t>
            </a:r>
            <a:r>
              <a:rPr lang="en-US" altLang="ja-JP" sz="1600" dirty="0" smtClean="0">
                <a:latin typeface="+mn-ea"/>
              </a:rPr>
              <a:t>E-</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a:latin typeface="+mn-ea"/>
              </a:rPr>
              <a:t>D</a:t>
            </a:r>
            <a:r>
              <a:rPr lang="en-US" altLang="ja-JP" sz="1600" dirty="0" smtClean="0">
                <a:latin typeface="+mn-ea"/>
              </a:rPr>
              <a:t>e-p</a:t>
            </a:r>
            <a:r>
              <a:rPr lang="en-US" altLang="ja-JP" sz="1600" dirty="0" smtClean="0">
                <a:latin typeface="+mn-ea"/>
              </a:rPr>
              <a:t>eering Request </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a:latin typeface="+mn-ea"/>
              </a:rPr>
              <a:t>D</a:t>
            </a:r>
            <a:r>
              <a:rPr lang="en-US" altLang="ja-JP" sz="1600" dirty="0" smtClean="0">
                <a:latin typeface="+mn-ea"/>
              </a:rPr>
              <a:t>E-</a:t>
            </a:r>
            <a:r>
              <a:rPr lang="en-US" altLang="ja-JP" sz="1600" dirty="0" err="1" smtClean="0">
                <a:latin typeface="+mn-ea"/>
              </a:rPr>
              <a:t>PEER_REQ.indication</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a:latin typeface="+mn-ea"/>
              </a:rPr>
              <a:t>D</a:t>
            </a:r>
            <a:r>
              <a:rPr lang="en-US" altLang="ja-JP" sz="1600" dirty="0" smtClean="0">
                <a:latin typeface="+mn-ea"/>
              </a:rPr>
              <a:t>E-</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635896" y="4405826"/>
            <a:ext cx="2377752" cy="319318"/>
          </a:xfrm>
          <a:prstGeom prst="rect">
            <a:avLst/>
          </a:prstGeom>
        </p:spPr>
        <p:txBody>
          <a:bodyPr wrap="square">
            <a:spAutoFit/>
          </a:bodyPr>
          <a:lstStyle/>
          <a:p>
            <a:pPr lvl="0">
              <a:lnSpc>
                <a:spcPts val="2000"/>
              </a:lnSpc>
            </a:pPr>
            <a:r>
              <a:rPr lang="en-US" altLang="ja-JP" sz="1600" dirty="0">
                <a:latin typeface="+mn-ea"/>
              </a:rPr>
              <a:t>D</a:t>
            </a:r>
            <a:r>
              <a:rPr lang="en-US" altLang="ja-JP" sz="1600" dirty="0" smtClean="0">
                <a:latin typeface="+mn-ea"/>
              </a:rPr>
              <a:t>e-p</a:t>
            </a:r>
            <a:r>
              <a:rPr lang="en-US" altLang="ja-JP" sz="1600" dirty="0" smtClean="0">
                <a:latin typeface="+mn-ea"/>
              </a:rPr>
              <a:t>eering Response</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a:latin typeface="+mn-ea"/>
              </a:rPr>
              <a:t>D</a:t>
            </a:r>
            <a:r>
              <a:rPr lang="en-US" altLang="ja-JP" sz="1600" dirty="0" smtClean="0">
                <a:latin typeface="+mn-ea"/>
              </a:rPr>
              <a:t>E-</a:t>
            </a:r>
            <a:r>
              <a:rPr lang="en-US" altLang="ja-JP" sz="1600" dirty="0" err="1" smtClean="0">
                <a:latin typeface="+mn-ea"/>
              </a:rPr>
              <a:t>PEER_REQ.response</a:t>
            </a:r>
            <a:endParaRPr lang="en-US" altLang="ja-JP" sz="16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dash"/>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1429659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51620" y="2492896"/>
            <a:ext cx="6840760" cy="864096"/>
          </a:xfrm>
        </p:spPr>
        <p:txBody>
          <a:bodyPr>
            <a:normAutofit/>
          </a:bodyPr>
          <a:lstStyle/>
          <a:p>
            <a:r>
              <a:rPr lang="en-US" altLang="ko-KR" sz="4000" dirty="0" smtClean="0"/>
              <a:t>Back Up</a:t>
            </a:r>
            <a:endParaRPr lang="ko-KR" altLang="en-US" sz="4000" dirty="0"/>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903757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r>
              <a:rPr lang="en-US" sz="2800" dirty="0" smtClean="0"/>
              <a:t>Link Update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Link </a:t>
            </a:r>
            <a:r>
              <a:rPr lang="en-US" sz="2400" b="1" u="sng" dirty="0"/>
              <a:t>Update procedure</a:t>
            </a:r>
            <a:r>
              <a:rPr lang="en-US" sz="2400" dirty="0"/>
              <a:t> may include the following:</a:t>
            </a:r>
          </a:p>
          <a:p>
            <a:pPr marL="0" indent="0">
              <a:buNone/>
            </a:pPr>
            <a:r>
              <a:rPr lang="en-US" sz="2400" dirty="0"/>
              <a:t>(not currently mentioned in </a:t>
            </a:r>
            <a:r>
              <a:rPr lang="en-US" sz="2400" dirty="0" smtClean="0"/>
              <a:t>Peering section in PFD, </a:t>
            </a:r>
            <a:r>
              <a:rPr lang="en-US" sz="2400" dirty="0"/>
              <a:t>but we may discuss if it’s needed)</a:t>
            </a:r>
          </a:p>
          <a:p>
            <a:pPr lvl="0"/>
            <a:r>
              <a:rPr lang="en-US" sz="2400" dirty="0"/>
              <a:t>Update communication session parameters, such as </a:t>
            </a:r>
            <a:r>
              <a:rPr lang="en-US" sz="2400" dirty="0" err="1"/>
              <a:t>QoS</a:t>
            </a:r>
            <a:r>
              <a:rPr lang="en-US" sz="2400" dirty="0"/>
              <a:t>, channel, time interval, etc.</a:t>
            </a:r>
          </a:p>
          <a:p>
            <a:pPr lvl="0"/>
            <a:r>
              <a:rPr lang="en-US" sz="2400" dirty="0"/>
              <a:t>Update or refresh the </a:t>
            </a:r>
            <a:r>
              <a:rPr lang="en-US" sz="2400" dirty="0" smtClean="0"/>
              <a:t>link</a:t>
            </a:r>
            <a:endParaRPr lang="en-US" sz="2400" dirty="0"/>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rot="21076689">
            <a:off x="655847" y="4106716"/>
            <a:ext cx="8080417" cy="1200329"/>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Removed from Peering Procedure.</a:t>
            </a:r>
          </a:p>
          <a:p>
            <a:pPr algn="ct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Maybe revisit for the Link Management</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01517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Link Update</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dash"/>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dash"/>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dash"/>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dash"/>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err="1" smtClean="0">
                <a:latin typeface="+mn-ea"/>
              </a:rPr>
              <a:t>LINKUP_REQ.request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err="1" smtClean="0">
                <a:latin typeface="+mn-ea"/>
              </a:rPr>
              <a:t>Link</a:t>
            </a:r>
            <a:r>
              <a:rPr lang="en-US" altLang="ja-JP" sz="1600" dirty="0" err="1" smtClean="0">
                <a:latin typeface="+mn-ea"/>
              </a:rPr>
              <a:t>Up</a:t>
            </a:r>
            <a:r>
              <a:rPr lang="en-US" altLang="ja-JP" sz="1600" dirty="0" smtClean="0">
                <a:latin typeface="+mn-ea"/>
              </a:rPr>
              <a:t>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err="1" smtClean="0">
                <a:latin typeface="+mn-ea"/>
              </a:rPr>
              <a:t>LINKUP_REQ.indication</a:t>
            </a:r>
            <a:endParaRPr lang="en-US" altLang="ja-JP" sz="1600" dirty="0">
              <a:latin typeface="+mn-ea"/>
            </a:endParaRPr>
          </a:p>
        </p:txBody>
      </p:sp>
      <p:sp>
        <p:nvSpPr>
          <p:cNvPr id="20" name="正方形/長方形 3"/>
          <p:cNvSpPr/>
          <p:nvPr/>
        </p:nvSpPr>
        <p:spPr>
          <a:xfrm>
            <a:off x="291175" y="1712976"/>
            <a:ext cx="2250937"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 (?)</a:t>
            </a:r>
            <a:endParaRPr lang="ja-JP" altLang="en-US" sz="2400" dirty="0">
              <a:cs typeface="Times New Roman" panose="02020603050405020304" pitchFamily="18" charset="0"/>
            </a:endParaRPr>
          </a:p>
        </p:txBody>
      </p:sp>
      <p:sp>
        <p:nvSpPr>
          <p:cNvPr id="21" name="正方形/長方形 3"/>
          <p:cNvSpPr/>
          <p:nvPr/>
        </p:nvSpPr>
        <p:spPr>
          <a:xfrm>
            <a:off x="7347959" y="1743199"/>
            <a:ext cx="21739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err="1" smtClean="0">
                <a:latin typeface="+mn-ea"/>
              </a:rPr>
              <a:t>LINKUP_REQ.confirm</a:t>
            </a:r>
            <a:endParaRPr lang="en-US" altLang="ja-JP" sz="1600" dirty="0">
              <a:latin typeface="+mn-ea"/>
            </a:endParaRPr>
          </a:p>
        </p:txBody>
      </p:sp>
      <p:sp>
        <p:nvSpPr>
          <p:cNvPr id="30" name="正方形/長方形 56"/>
          <p:cNvSpPr/>
          <p:nvPr/>
        </p:nvSpPr>
        <p:spPr>
          <a:xfrm>
            <a:off x="3778424" y="4405826"/>
            <a:ext cx="2377752" cy="348813"/>
          </a:xfrm>
          <a:prstGeom prst="rect">
            <a:avLst/>
          </a:prstGeom>
        </p:spPr>
        <p:txBody>
          <a:bodyPr wrap="square">
            <a:spAutoFit/>
          </a:bodyPr>
          <a:lstStyle/>
          <a:p>
            <a:pPr lvl="0">
              <a:lnSpc>
                <a:spcPts val="2000"/>
              </a:lnSpc>
            </a:pPr>
            <a:r>
              <a:rPr lang="en-US" altLang="ja-JP" sz="1600" dirty="0" err="1" smtClean="0">
                <a:latin typeface="+mn-ea"/>
              </a:rPr>
              <a:t>Link</a:t>
            </a:r>
            <a:r>
              <a:rPr lang="en-US" altLang="ja-JP" sz="1600" dirty="0" err="1" smtClean="0">
                <a:latin typeface="+mn-ea"/>
              </a:rPr>
              <a:t>Up</a:t>
            </a:r>
            <a:r>
              <a:rPr lang="en-US" altLang="ja-JP" sz="1600" dirty="0" smtClean="0">
                <a:latin typeface="+mn-ea"/>
              </a:rPr>
              <a:t>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err="1" smtClean="0">
                <a:latin typeface="+mn-ea"/>
              </a:rPr>
              <a:t>LINKUP_REQ.response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Update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
        <p:nvSpPr>
          <p:cNvPr id="39" name="Rectangle 38"/>
          <p:cNvSpPr/>
          <p:nvPr/>
        </p:nvSpPr>
        <p:spPr>
          <a:xfrm rot="21053907">
            <a:off x="682768" y="3290308"/>
            <a:ext cx="8080417" cy="1200329"/>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Removed from Peering Procedure.</a:t>
            </a:r>
          </a:p>
          <a:p>
            <a:pPr algn="ct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Maybe revisit for the Link Management</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86357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2</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Motion15: 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lnSpcReduction="20000"/>
          </a:bodyPr>
          <a:lstStyle/>
          <a:p>
            <a:r>
              <a:rPr lang="en-GB" dirty="0">
                <a:latin typeface="+mj-lt"/>
              </a:rPr>
              <a:t>The </a:t>
            </a:r>
            <a:r>
              <a:rPr lang="en-GB" dirty="0" smtClean="0">
                <a:latin typeface="+mj-lt"/>
              </a:rPr>
              <a:t>peering </a:t>
            </a:r>
            <a:r>
              <a:rPr lang="en-GB" dirty="0">
                <a:latin typeface="+mj-lt"/>
              </a:rPr>
              <a:t>procedure is initiated by sending a peering request message including </a:t>
            </a:r>
            <a:r>
              <a:rPr lang="en-GB" dirty="0" smtClean="0">
                <a:latin typeface="+mj-lt"/>
              </a:rPr>
              <a:t>peering </a:t>
            </a:r>
            <a:r>
              <a:rPr lang="en-GB" dirty="0">
                <a:latin typeface="+mj-lt"/>
              </a:rPr>
              <a:t>information. </a:t>
            </a:r>
            <a:endParaRPr lang="en-GB" dirty="0" smtClean="0">
              <a:latin typeface="+mj-lt"/>
            </a:endParaRPr>
          </a:p>
          <a:p>
            <a:r>
              <a:rPr lang="en-GB" dirty="0" smtClean="0">
                <a:latin typeface="+mj-lt"/>
              </a:rPr>
              <a:t>Responder shall </a:t>
            </a:r>
            <a:r>
              <a:rPr lang="en-GB" dirty="0">
                <a:latin typeface="+mj-lt"/>
              </a:rPr>
              <a:t>send a peering response message to requestor </a:t>
            </a:r>
            <a:r>
              <a:rPr lang="en-GB" dirty="0" smtClean="0">
                <a:latin typeface="+mj-lt"/>
              </a:rPr>
              <a:t>to indicate whether the </a:t>
            </a:r>
            <a:r>
              <a:rPr lang="en-GB" dirty="0">
                <a:latin typeface="+mj-lt"/>
              </a:rPr>
              <a:t>peering request is accepted or </a:t>
            </a:r>
            <a:r>
              <a:rPr lang="en-GB" dirty="0" smtClean="0">
                <a:latin typeface="+mj-lt"/>
              </a:rPr>
              <a:t>rejected. </a:t>
            </a:r>
          </a:p>
          <a:p>
            <a:r>
              <a:rPr lang="en-GB" dirty="0" smtClean="0">
                <a:latin typeface="+mj-lt"/>
              </a:rPr>
              <a:t>The </a:t>
            </a:r>
            <a:r>
              <a:rPr lang="en-GB" dirty="0">
                <a:latin typeface="+mj-lt"/>
              </a:rPr>
              <a:t>response message may include peering information if the request is accepted.</a:t>
            </a:r>
            <a:endParaRPr lang="en-US" dirty="0">
              <a:latin typeface="+mj-lt"/>
            </a:endParaRPr>
          </a:p>
        </p:txBody>
      </p:sp>
    </p:spTree>
    <p:extLst>
      <p:ext uri="{BB962C8B-B14F-4D97-AF65-F5344CB8AC3E}">
        <p14:creationId xmlns:p14="http://schemas.microsoft.com/office/powerpoint/2010/main" val="337944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r>
              <a:rPr lang="en-US" sz="2800" dirty="0" smtClean="0"/>
              <a:t>Peering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Peering procedure</a:t>
            </a:r>
            <a:r>
              <a:rPr lang="en-US" sz="2400" dirty="0"/>
              <a:t> may include the following:</a:t>
            </a:r>
          </a:p>
          <a:p>
            <a:pPr lvl="0"/>
            <a:r>
              <a:rPr lang="en-US" sz="2400" dirty="0" smtClean="0"/>
              <a:t>Optional: Authentication &amp; </a:t>
            </a:r>
            <a:r>
              <a:rPr lang="en-US" sz="2400" dirty="0"/>
              <a:t>Authorization </a:t>
            </a:r>
            <a:r>
              <a:rPr lang="en-US" sz="2400" dirty="0" smtClean="0"/>
              <a:t>(</a:t>
            </a:r>
            <a:r>
              <a:rPr lang="en-US" sz="2400" dirty="0"/>
              <a:t>full validation)</a:t>
            </a:r>
          </a:p>
          <a:p>
            <a:pPr lvl="0"/>
            <a:r>
              <a:rPr lang="en-US" sz="2400" dirty="0" smtClean="0"/>
              <a:t>Communication link parameters </a:t>
            </a:r>
            <a:r>
              <a:rPr lang="en-US" sz="2400" dirty="0" smtClean="0">
                <a:solidFill>
                  <a:srgbClr val="FF0000"/>
                </a:solidFill>
              </a:rPr>
              <a:t>are TBD</a:t>
            </a:r>
            <a:r>
              <a:rPr lang="en-US" sz="2400" dirty="0" smtClean="0"/>
              <a:t>, </a:t>
            </a:r>
            <a:r>
              <a:rPr lang="en-US" sz="2400" dirty="0"/>
              <a:t>such as </a:t>
            </a:r>
            <a:r>
              <a:rPr lang="en-US" sz="2400" dirty="0" smtClean="0"/>
              <a:t>link ID, </a:t>
            </a:r>
            <a:r>
              <a:rPr lang="en-US" sz="2400" dirty="0"/>
              <a:t>device </a:t>
            </a:r>
            <a:r>
              <a:rPr lang="en-US" sz="2400" dirty="0" smtClean="0"/>
              <a:t>capability (i.e. #antenna, MIMO), </a:t>
            </a:r>
            <a:r>
              <a:rPr lang="en-US" sz="2400" dirty="0" err="1" smtClean="0"/>
              <a:t>QoS</a:t>
            </a:r>
            <a:r>
              <a:rPr lang="en-US" sz="2400" dirty="0"/>
              <a:t>, </a:t>
            </a:r>
            <a:r>
              <a:rPr lang="en-US" sz="2400" dirty="0" smtClean="0"/>
              <a:t>channel band, </a:t>
            </a:r>
            <a:r>
              <a:rPr lang="en-US" sz="2400" dirty="0"/>
              <a:t>transmission </a:t>
            </a:r>
            <a:r>
              <a:rPr lang="en-US" sz="2400" dirty="0" smtClean="0"/>
              <a:t>power, round trip delay, etc</a:t>
            </a:r>
            <a:r>
              <a:rPr lang="en-US" sz="2400" dirty="0"/>
              <a:t>.</a:t>
            </a:r>
          </a:p>
          <a:p>
            <a:pPr lvl="0"/>
            <a:r>
              <a:rPr lang="en-US" sz="2400" dirty="0"/>
              <a:t>Establish the </a:t>
            </a:r>
            <a:r>
              <a:rPr lang="en-US" sz="2400" dirty="0" smtClean="0"/>
              <a:t>link.</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58437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814754" y="2504123"/>
            <a:ext cx="1991546" cy="319318"/>
          </a:xfrm>
          <a:prstGeom prst="rect">
            <a:avLst/>
          </a:prstGeom>
        </p:spPr>
        <p:txBody>
          <a:bodyPr wrap="square">
            <a:spAutoFit/>
          </a:bodyPr>
          <a:lstStyle/>
          <a:p>
            <a:pPr lvl="0">
              <a:lnSpc>
                <a:spcPts val="2000"/>
              </a:lnSpc>
            </a:pPr>
            <a:r>
              <a:rPr lang="en-US" altLang="ja-JP" sz="1600" dirty="0" smtClean="0">
                <a:latin typeface="+mn-ea"/>
              </a:rPr>
              <a:t>Peering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Optional: Authentication &amp; Authorization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779912" y="4405826"/>
            <a:ext cx="2140129" cy="319318"/>
          </a:xfrm>
          <a:prstGeom prst="rect">
            <a:avLst/>
          </a:prstGeom>
        </p:spPr>
        <p:txBody>
          <a:bodyPr wrap="square">
            <a:spAutoFit/>
          </a:bodyPr>
          <a:lstStyle/>
          <a:p>
            <a:pPr lvl="0">
              <a:lnSpc>
                <a:spcPts val="2000"/>
              </a:lnSpc>
            </a:pPr>
            <a:r>
              <a:rPr lang="en-US" altLang="ja-JP" sz="1600" dirty="0" smtClean="0">
                <a:latin typeface="+mn-ea"/>
              </a:rPr>
              <a:t>Peering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3308797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fontScale="90000"/>
          </a:bodyPr>
          <a:lstStyle/>
          <a:p>
            <a:pPr algn="l"/>
            <a:r>
              <a:rPr lang="en-US" sz="2800" dirty="0" smtClean="0"/>
              <a:t>Peering Procedure (Marco’s comments)</a:t>
            </a:r>
            <a:endParaRPr lang="ko-KR" altLang="en-US" sz="2800" dirty="0"/>
          </a:p>
        </p:txBody>
      </p:sp>
      <p:sp>
        <p:nvSpPr>
          <p:cNvPr id="3" name="내용 개체 틀 2"/>
          <p:cNvSpPr>
            <a:spLocks noGrp="1"/>
          </p:cNvSpPr>
          <p:nvPr>
            <p:ph idx="1"/>
          </p:nvPr>
        </p:nvSpPr>
        <p:spPr>
          <a:xfrm>
            <a:off x="628676" y="1196752"/>
            <a:ext cx="7759748" cy="4968552"/>
          </a:xfrm>
        </p:spPr>
        <p:txBody>
          <a:bodyPr>
            <a:noAutofit/>
          </a:bodyPr>
          <a:lstStyle/>
          <a:p>
            <a:pPr marL="0" indent="0">
              <a:buNone/>
            </a:pPr>
            <a:r>
              <a:rPr lang="en-US" sz="1600" b="1" dirty="0"/>
              <a:t>Communication session parameters</a:t>
            </a:r>
            <a:r>
              <a:rPr lang="en-US" sz="1600" dirty="0"/>
              <a:t>:</a:t>
            </a:r>
            <a:endParaRPr lang="en-US" sz="1800" dirty="0"/>
          </a:p>
          <a:p>
            <a:r>
              <a:rPr lang="en-US" sz="1600" dirty="0"/>
              <a:t>Estimate of the transmission power of the PD</a:t>
            </a:r>
            <a:r>
              <a:rPr lang="en-US" sz="1600" baseline="-25000" dirty="0"/>
              <a:t> </a:t>
            </a:r>
            <a:r>
              <a:rPr lang="en-US" sz="1600" dirty="0"/>
              <a:t>requesting </a:t>
            </a:r>
            <a:r>
              <a:rPr lang="en-US" sz="1600" dirty="0" smtClean="0"/>
              <a:t>peering, </a:t>
            </a:r>
            <a:r>
              <a:rPr lang="en-US" sz="1600" dirty="0"/>
              <a:t>channel band used for </a:t>
            </a:r>
            <a:r>
              <a:rPr lang="en-US" sz="1600" dirty="0" smtClean="0"/>
              <a:t>peering and </a:t>
            </a:r>
            <a:r>
              <a:rPr lang="en-US" sz="1600" dirty="0"/>
              <a:t>RAP-ID (random access preamble-ID</a:t>
            </a:r>
            <a:r>
              <a:rPr lang="en-US" sz="1600" dirty="0" smtClean="0"/>
              <a:t>).</a:t>
            </a:r>
            <a:endParaRPr lang="en-US" sz="1600" dirty="0"/>
          </a:p>
          <a:p>
            <a:pPr marL="0" indent="0">
              <a:buNone/>
            </a:pPr>
            <a:r>
              <a:rPr lang="en-US" sz="1600" b="1" dirty="0" smtClean="0"/>
              <a:t>Establish </a:t>
            </a:r>
            <a:r>
              <a:rPr lang="en-US" sz="1600" b="1" dirty="0"/>
              <a:t>the link connection</a:t>
            </a:r>
            <a:endParaRPr lang="en-US" sz="1100" b="1" dirty="0"/>
          </a:p>
          <a:p>
            <a:pPr fontAlgn="base">
              <a:buFont typeface="+mj-lt"/>
              <a:buAutoNum type="arabicPeriod"/>
            </a:pPr>
            <a:r>
              <a:rPr lang="en-US" sz="1600" dirty="0"/>
              <a:t>PD</a:t>
            </a:r>
            <a:r>
              <a:rPr lang="en-US" sz="1600" baseline="-25000" dirty="0"/>
              <a:t>2</a:t>
            </a:r>
            <a:r>
              <a:rPr lang="en-US" sz="1600" dirty="0"/>
              <a:t> sends a RAP to PD</a:t>
            </a:r>
            <a:r>
              <a:rPr lang="en-US" sz="1600" baseline="-25000" dirty="0"/>
              <a:t>1</a:t>
            </a:r>
            <a:r>
              <a:rPr lang="en-US" sz="1600" dirty="0"/>
              <a:t> requesting </a:t>
            </a:r>
            <a:r>
              <a:rPr lang="en-US" sz="1600" dirty="0" smtClean="0"/>
              <a:t>peering, </a:t>
            </a:r>
            <a:r>
              <a:rPr lang="en-US" sz="1600" dirty="0"/>
              <a:t>which is contention based. It is randomly selected from a pool of orthogonal ZC sequences that belong to the RAP Group supported by PD</a:t>
            </a:r>
            <a:r>
              <a:rPr lang="en-US" sz="1600" baseline="-25000" dirty="0"/>
              <a:t>1</a:t>
            </a:r>
            <a:r>
              <a:rPr lang="en-US" sz="1600" dirty="0"/>
              <a:t>. Moreover, such RAP contains finer frequency granularity for PD</a:t>
            </a:r>
            <a:r>
              <a:rPr lang="en-US" sz="1600" baseline="-25000" dirty="0"/>
              <a:t>1</a:t>
            </a:r>
            <a:r>
              <a:rPr lang="en-US" sz="1600" dirty="0"/>
              <a:t> to acquire fine time and frequency synchronization of PD</a:t>
            </a:r>
            <a:r>
              <a:rPr lang="en-US" sz="1600" baseline="-25000" dirty="0"/>
              <a:t>2</a:t>
            </a:r>
            <a:r>
              <a:rPr lang="en-US" sz="1600" dirty="0"/>
              <a:t>, plus information about the resources needed to transmit in 3).</a:t>
            </a:r>
          </a:p>
          <a:p>
            <a:pPr fontAlgn="base">
              <a:buFont typeface="+mj-lt"/>
              <a:buAutoNum type="arabicPeriod"/>
            </a:pPr>
            <a:r>
              <a:rPr lang="en-US" sz="1600" dirty="0"/>
              <a:t>PD</a:t>
            </a:r>
            <a:r>
              <a:rPr lang="en-US" sz="1600" baseline="-25000" dirty="0"/>
              <a:t>1</a:t>
            </a:r>
            <a:r>
              <a:rPr lang="en-US" sz="1600" dirty="0"/>
              <a:t> replies with a RA response message. It is broadcast and contains timing information (round-trip delay), RAP-ID of PD</a:t>
            </a:r>
            <a:r>
              <a:rPr lang="en-US" sz="1600" baseline="-25000" dirty="0"/>
              <a:t>2</a:t>
            </a:r>
            <a:r>
              <a:rPr lang="en-US" sz="1600" dirty="0"/>
              <a:t>, plus resources, like time slot or time-frequency slot, to transmit in 3), etc.</a:t>
            </a:r>
          </a:p>
          <a:p>
            <a:pPr fontAlgn="base">
              <a:buFont typeface="+mj-lt"/>
              <a:buAutoNum type="arabicPeriod"/>
            </a:pPr>
            <a:r>
              <a:rPr lang="en-US" sz="1600" dirty="0"/>
              <a:t>PD</a:t>
            </a:r>
            <a:r>
              <a:rPr lang="en-US" sz="1600" baseline="-25000" dirty="0"/>
              <a:t>2</a:t>
            </a:r>
            <a:r>
              <a:rPr lang="en-US" sz="1600" dirty="0"/>
              <a:t> sends a scheduling request (note that it is contention free). It contains scheduling request information for transmission. If this message is successfully detected in PD</a:t>
            </a:r>
            <a:r>
              <a:rPr lang="en-US" sz="1600" baseline="-25000" dirty="0"/>
              <a:t>1</a:t>
            </a:r>
            <a:r>
              <a:rPr lang="en-US" sz="1600" dirty="0"/>
              <a:t>, still contention remains unsolved for other terminals.  </a:t>
            </a:r>
          </a:p>
          <a:p>
            <a:pPr fontAlgn="base">
              <a:buFont typeface="+mj-lt"/>
              <a:buAutoNum type="arabicPeriod"/>
            </a:pPr>
            <a:r>
              <a:rPr lang="en-US" sz="1600" dirty="0"/>
              <a:t>Contention resolution. PD</a:t>
            </a:r>
            <a:r>
              <a:rPr lang="en-US" sz="1600" baseline="-25000" dirty="0"/>
              <a:t>1</a:t>
            </a:r>
            <a:r>
              <a:rPr lang="en-US" sz="1600" dirty="0"/>
              <a:t> echoes PD</a:t>
            </a:r>
            <a:r>
              <a:rPr lang="en-US" sz="1600" baseline="-25000" dirty="0"/>
              <a:t>2</a:t>
            </a:r>
            <a:r>
              <a:rPr lang="en-US" sz="1600" dirty="0"/>
              <a:t> ID contained in 3) PD</a:t>
            </a:r>
            <a:r>
              <a:rPr lang="en-US" sz="1600" baseline="-25000" dirty="0"/>
              <a:t>2</a:t>
            </a:r>
            <a:r>
              <a:rPr lang="en-US" sz="1600" dirty="0"/>
              <a:t> detects its ID and sends ACK (RA terminated) a communication link is scheduled and established.  PD</a:t>
            </a:r>
            <a:r>
              <a:rPr lang="en-US" sz="1600" baseline="-25000" dirty="0"/>
              <a:t>2</a:t>
            </a:r>
            <a:r>
              <a:rPr lang="en-US" sz="1600" dirty="0"/>
              <a:t> detects another ID (RA terminated, starts a new one) PD</a:t>
            </a:r>
            <a:r>
              <a:rPr lang="en-US" sz="1600" baseline="-25000" dirty="0"/>
              <a:t>2</a:t>
            </a:r>
            <a:r>
              <a:rPr lang="en-US" sz="1600" dirty="0"/>
              <a:t> fails to detect ID (RA terminated, starts a new one</a:t>
            </a:r>
            <a:r>
              <a:rPr lang="en-US" sz="1600" dirty="0" smtClean="0"/>
              <a:t>).</a:t>
            </a:r>
            <a:endParaRPr lang="en-US" sz="1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52457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Motion16: Re-peering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a:bodyPr>
          <a:lstStyle/>
          <a:p>
            <a:pPr marL="0" indent="0">
              <a:buNone/>
            </a:pPr>
            <a:r>
              <a:rPr lang="en-GB" sz="3200" dirty="0">
                <a:latin typeface="+mj-lt"/>
              </a:rPr>
              <a:t>Re-peering procedure is similar to peering procedure. The main differences are: </a:t>
            </a:r>
            <a:endParaRPr lang="en-GB" sz="3200" dirty="0" smtClean="0">
              <a:latin typeface="+mj-lt"/>
            </a:endParaRPr>
          </a:p>
          <a:p>
            <a:pPr marL="400050" lvl="1" indent="0">
              <a:buNone/>
            </a:pPr>
            <a:r>
              <a:rPr lang="en-GB" sz="2400" dirty="0">
                <a:latin typeface="+mj-lt"/>
              </a:rPr>
              <a:t>1</a:t>
            </a:r>
            <a:r>
              <a:rPr lang="en-GB" sz="2400" dirty="0">
                <a:latin typeface="+mj-lt"/>
              </a:rPr>
              <a:t>) some </a:t>
            </a:r>
            <a:r>
              <a:rPr lang="en-GB" sz="2400" dirty="0">
                <a:latin typeface="+mj-lt"/>
              </a:rPr>
              <a:t>of the previous peering </a:t>
            </a:r>
            <a:r>
              <a:rPr lang="en-GB" sz="2400" dirty="0" smtClean="0">
                <a:latin typeface="+mj-lt"/>
              </a:rPr>
              <a:t>information </a:t>
            </a:r>
            <a:r>
              <a:rPr lang="en-US" sz="2400" dirty="0" smtClean="0">
                <a:latin typeface="+mj-lt"/>
              </a:rPr>
              <a:t>may not </a:t>
            </a:r>
            <a:r>
              <a:rPr lang="en-GB" sz="2400" dirty="0" smtClean="0">
                <a:latin typeface="+mj-lt"/>
              </a:rPr>
              <a:t>be </a:t>
            </a:r>
            <a:r>
              <a:rPr lang="en-GB" sz="2400" dirty="0">
                <a:latin typeface="+mj-lt"/>
              </a:rPr>
              <a:t>included in request and response messages; </a:t>
            </a:r>
            <a:endParaRPr lang="en-GB" sz="2400" dirty="0" smtClean="0">
              <a:latin typeface="+mj-lt"/>
            </a:endParaRPr>
          </a:p>
          <a:p>
            <a:pPr marL="400050" lvl="1" indent="0">
              <a:buNone/>
            </a:pPr>
            <a:r>
              <a:rPr lang="en-GB" sz="2400" dirty="0" smtClean="0">
                <a:latin typeface="+mj-lt"/>
              </a:rPr>
              <a:t>2</a:t>
            </a:r>
            <a:r>
              <a:rPr lang="en-GB" sz="2400" dirty="0">
                <a:latin typeface="+mj-lt"/>
              </a:rPr>
              <a:t>) the PD receiving the </a:t>
            </a:r>
            <a:r>
              <a:rPr lang="en-GB" sz="2400" dirty="0" smtClean="0">
                <a:latin typeface="+mj-lt"/>
              </a:rPr>
              <a:t>re-peering request </a:t>
            </a:r>
            <a:r>
              <a:rPr lang="en-GB" sz="2400" dirty="0">
                <a:latin typeface="+mj-lt"/>
              </a:rPr>
              <a:t>validates </a:t>
            </a:r>
            <a:r>
              <a:rPr lang="en-GB" sz="2400" dirty="0" smtClean="0">
                <a:latin typeface="+mj-lt"/>
              </a:rPr>
              <a:t>re-peering </a:t>
            </a:r>
            <a:r>
              <a:rPr lang="en-GB" sz="2400" dirty="0">
                <a:latin typeface="+mj-lt"/>
              </a:rPr>
              <a:t>information </a:t>
            </a:r>
            <a:r>
              <a:rPr lang="en-GB" sz="2400" dirty="0" smtClean="0">
                <a:latin typeface="+mj-lt"/>
              </a:rPr>
              <a:t>with the corresponding peering information before it accepts </a:t>
            </a:r>
            <a:r>
              <a:rPr lang="en-GB" sz="2400" dirty="0">
                <a:latin typeface="+mj-lt"/>
              </a:rPr>
              <a:t>the re-peering request</a:t>
            </a:r>
            <a:r>
              <a:rPr lang="en-GB" sz="2400" dirty="0" smtClean="0">
                <a:latin typeface="+mj-lt"/>
              </a:rPr>
              <a:t>.</a:t>
            </a:r>
          </a:p>
          <a:p>
            <a:pPr marL="400050" lvl="1" indent="0">
              <a:buNone/>
            </a:pPr>
            <a:endParaRPr lang="en-GB" sz="2400" dirty="0" smtClean="0">
              <a:latin typeface="+mj-lt"/>
            </a:endParaRPr>
          </a:p>
          <a:p>
            <a:pPr marL="400050" lvl="1" indent="0">
              <a:buNone/>
            </a:pPr>
            <a:r>
              <a:rPr lang="en-GB" sz="2400" dirty="0" smtClean="0">
                <a:latin typeface="+mj-lt"/>
              </a:rPr>
              <a:t>TBD: parameters for validation may be Peering IDs, or Link IDS, etc.</a:t>
            </a:r>
            <a:endParaRPr lang="en-US" sz="2400" dirty="0">
              <a:latin typeface="+mj-lt"/>
            </a:endParaRPr>
          </a:p>
        </p:txBody>
      </p:sp>
    </p:spTree>
    <p:extLst>
      <p:ext uri="{BB962C8B-B14F-4D97-AF65-F5344CB8AC3E}">
        <p14:creationId xmlns:p14="http://schemas.microsoft.com/office/powerpoint/2010/main" val="195573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Re-p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Re-peering procedure</a:t>
            </a:r>
            <a:r>
              <a:rPr lang="en-US" sz="2400" dirty="0"/>
              <a:t> may include the following:</a:t>
            </a:r>
          </a:p>
          <a:p>
            <a:pPr lvl="0"/>
            <a:r>
              <a:rPr lang="en-US" sz="2400" dirty="0"/>
              <a:t>Optional: Authentication &amp; Authorization </a:t>
            </a:r>
            <a:r>
              <a:rPr lang="en-US" sz="2400" dirty="0" smtClean="0"/>
              <a:t>update (light </a:t>
            </a:r>
            <a:r>
              <a:rPr lang="en-US" sz="2400" dirty="0"/>
              <a:t>validation)</a:t>
            </a:r>
          </a:p>
          <a:p>
            <a:pPr lvl="0"/>
            <a:r>
              <a:rPr lang="en-US" sz="2400" dirty="0"/>
              <a:t>Update </a:t>
            </a:r>
            <a:r>
              <a:rPr lang="en-US" sz="2400" dirty="0" smtClean="0"/>
              <a:t>communication link parameters </a:t>
            </a:r>
            <a:r>
              <a:rPr lang="en-US" sz="2400" dirty="0" smtClean="0">
                <a:solidFill>
                  <a:srgbClr val="FF0000"/>
                </a:solidFill>
              </a:rPr>
              <a:t>- TBD</a:t>
            </a:r>
            <a:r>
              <a:rPr lang="en-US" sz="2400" dirty="0" smtClean="0"/>
              <a:t>.</a:t>
            </a:r>
            <a:endParaRPr lang="en-US" sz="2400" dirty="0"/>
          </a:p>
          <a:p>
            <a:pPr lvl="0"/>
            <a:r>
              <a:rPr lang="en-US" sz="2400" dirty="0"/>
              <a:t>Re-establish the </a:t>
            </a:r>
            <a:r>
              <a:rPr lang="en-US" sz="2400" dirty="0" smtClean="0"/>
              <a:t>link</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71270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Re-peering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smtClean="0">
                <a:latin typeface="+mn-ea"/>
              </a:rPr>
              <a:t>RE-</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smtClean="0">
                <a:latin typeface="+mn-ea"/>
              </a:rPr>
              <a:t>Re-p</a:t>
            </a:r>
            <a:r>
              <a:rPr lang="en-US" altLang="ja-JP" sz="1600" dirty="0" smtClean="0">
                <a:latin typeface="+mn-ea"/>
              </a:rPr>
              <a:t>eering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smtClean="0">
                <a:latin typeface="+mn-ea"/>
              </a:rPr>
              <a:t>RE-</a:t>
            </a: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Optional: Authentication &amp; Authorization update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smtClean="0">
                <a:latin typeface="+mn-ea"/>
              </a:rPr>
              <a:t>RE-</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635896" y="4405826"/>
            <a:ext cx="2377752" cy="348813"/>
          </a:xfrm>
          <a:prstGeom prst="rect">
            <a:avLst/>
          </a:prstGeom>
        </p:spPr>
        <p:txBody>
          <a:bodyPr wrap="square">
            <a:spAutoFit/>
          </a:bodyPr>
          <a:lstStyle/>
          <a:p>
            <a:pPr lvl="0">
              <a:lnSpc>
                <a:spcPts val="2000"/>
              </a:lnSpc>
            </a:pPr>
            <a:r>
              <a:rPr lang="en-US" altLang="ja-JP" sz="1600" dirty="0" smtClean="0">
                <a:latin typeface="+mn-ea"/>
              </a:rPr>
              <a:t>Re-p</a:t>
            </a:r>
            <a:r>
              <a:rPr lang="en-US" altLang="ja-JP" sz="1600" dirty="0" smtClean="0">
                <a:latin typeface="+mn-ea"/>
              </a:rPr>
              <a:t>eering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smtClean="0">
                <a:latin typeface="+mn-ea"/>
              </a:rPr>
              <a:t>RE-</a:t>
            </a: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Re-establish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Tree>
    <p:extLst>
      <p:ext uri="{BB962C8B-B14F-4D97-AF65-F5344CB8AC3E}">
        <p14:creationId xmlns:p14="http://schemas.microsoft.com/office/powerpoint/2010/main" val="2822126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Motion17: De-peering Procedure</a:t>
            </a:r>
            <a:endParaRPr lang="ko-KR" altLang="en-US" dirty="0"/>
          </a:p>
        </p:txBody>
      </p:sp>
      <p:sp>
        <p:nvSpPr>
          <p:cNvPr id="8" name="내용 개체 틀 2"/>
          <p:cNvSpPr>
            <a:spLocks noGrp="1"/>
          </p:cNvSpPr>
          <p:nvPr>
            <p:ph idx="1"/>
          </p:nvPr>
        </p:nvSpPr>
        <p:spPr>
          <a:xfrm>
            <a:off x="611560" y="1768025"/>
            <a:ext cx="7772400" cy="4104456"/>
          </a:xfrm>
        </p:spPr>
        <p:txBody>
          <a:bodyPr/>
          <a:lstStyle/>
          <a:p>
            <a:r>
              <a:rPr lang="en-GB" sz="2800" dirty="0">
                <a:latin typeface="+mj-lt"/>
              </a:rPr>
              <a:t>De-peering procedure starts with a de-peering </a:t>
            </a:r>
            <a:r>
              <a:rPr lang="en-GB" sz="2800" dirty="0" smtClean="0">
                <a:latin typeface="+mj-lt"/>
              </a:rPr>
              <a:t>request. </a:t>
            </a:r>
            <a:r>
              <a:rPr lang="en-GB" sz="2800" dirty="0">
                <a:latin typeface="+mj-lt"/>
              </a:rPr>
              <a:t>De-peering response </a:t>
            </a:r>
            <a:r>
              <a:rPr lang="en-GB" sz="2800" dirty="0" smtClean="0">
                <a:latin typeface="+mj-lt"/>
              </a:rPr>
              <a:t>is optional.</a:t>
            </a:r>
            <a:endParaRPr lang="en-US" sz="2800" dirty="0">
              <a:latin typeface="+mj-lt"/>
            </a:endParaRPr>
          </a:p>
        </p:txBody>
      </p:sp>
    </p:spTree>
    <p:extLst>
      <p:ext uri="{BB962C8B-B14F-4D97-AF65-F5344CB8AC3E}">
        <p14:creationId xmlns:p14="http://schemas.microsoft.com/office/powerpoint/2010/main" val="32097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9E7D636-D1A9-424F-85CF-A033F87387DD}">
  <ds:schemaRefs>
    <ds:schemaRef ds:uri="http://schemas.microsoft.com/office/2006/documentManagement/types"/>
    <ds:schemaRef ds:uri="132a0d76-4fce-476a-bb63-62eb729f34bf"/>
    <ds:schemaRef ds:uri="http://purl.org/dc/dcmitype/"/>
    <ds:schemaRef ds:uri="http://purl.org/dc/elements/1.1/"/>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184613</TotalTime>
  <Words>873</Words>
  <Application>Microsoft Office PowerPoint</Application>
  <PresentationFormat>On-screen Show (4:3)</PresentationFormat>
  <Paragraphs>173</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Motion15: Peering Procedure</vt:lpstr>
      <vt:lpstr>Peering Procedure</vt:lpstr>
      <vt:lpstr>One-to-One Peering Procedure  </vt:lpstr>
      <vt:lpstr>Peering Procedure (Marco’s comments)</vt:lpstr>
      <vt:lpstr>Motion16: Re-peering Procedure</vt:lpstr>
      <vt:lpstr>Re-peering Procedure</vt:lpstr>
      <vt:lpstr>One-to-One Re-peering Procedure  </vt:lpstr>
      <vt:lpstr>Motion17: De-peering Procedure</vt:lpstr>
      <vt:lpstr>De-peering Procedure</vt:lpstr>
      <vt:lpstr>One-to-One De-peering Procedure  </vt:lpstr>
      <vt:lpstr>Back Up</vt:lpstr>
      <vt:lpstr>Link Update Procedure</vt:lpstr>
      <vt:lpstr>One-to-One Link Update Procedure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Contribution for IEEE802.15.8 Call for Preliminary Contribution</dc:title>
  <dc:creator>Soo-Young Chang</dc:creator>
  <cp:lastModifiedBy>Li, Qing</cp:lastModifiedBy>
  <cp:revision>2866</cp:revision>
  <dcterms:created xsi:type="dcterms:W3CDTF">2010-05-03T18:32:55Z</dcterms:created>
  <dcterms:modified xsi:type="dcterms:W3CDTF">2014-09-18T11:17:45Z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