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9"/>
  </p:notesMasterIdLst>
  <p:handoutMasterIdLst>
    <p:handoutMasterId r:id="rId20"/>
  </p:handoutMasterIdLst>
  <p:sldIdLst>
    <p:sldId id="507" r:id="rId5"/>
    <p:sldId id="809" r:id="rId6"/>
    <p:sldId id="804" r:id="rId7"/>
    <p:sldId id="811" r:id="rId8"/>
    <p:sldId id="801" r:id="rId9"/>
    <p:sldId id="806" r:id="rId10"/>
    <p:sldId id="802" r:id="rId11"/>
    <p:sldId id="812" r:id="rId12"/>
    <p:sldId id="807" r:id="rId13"/>
    <p:sldId id="810" r:id="rId14"/>
    <p:sldId id="814" r:id="rId15"/>
    <p:sldId id="815" r:id="rId16"/>
    <p:sldId id="803" r:id="rId17"/>
    <p:sldId id="81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 initials="CG" lastIdx="2" clrIdx="0"/>
  <p:cmAuthor id="1" name="liho" initials="hk" lastIdx="4" clrIdx="1"/>
  <p:cmAuthor id="2" name="Qing Li" initials="QL"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3333FF"/>
    <a:srgbClr val="E33E1D"/>
    <a:srgbClr val="006600"/>
    <a:srgbClr val="D46C2C"/>
    <a:srgbClr val="000000"/>
    <a:srgbClr val="FF99FF"/>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9" autoAdjust="0"/>
    <p:restoredTop sz="96915" autoAdjust="0"/>
  </p:normalViewPr>
  <p:slideViewPr>
    <p:cSldViewPr>
      <p:cViewPr>
        <p:scale>
          <a:sx n="80" d="100"/>
          <a:sy n="80" d="100"/>
        </p:scale>
        <p:origin x="-144"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241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2014-09-15</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9/15/2014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dirty="0"/>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13</a:t>
            </a:fld>
            <a:endParaRPr lang="en-US" altLang="ko-K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27652" name="Rectangle 6"/>
          <p:cNvSpPr>
            <a:spLocks noGrp="1" noChangeArrowheads="1"/>
          </p:cNvSpPr>
          <p:nvPr>
            <p:ph type="ftr" sz="quarter" idx="4"/>
          </p:nvPr>
        </p:nvSpPr>
        <p:spPr>
          <a:xfrm>
            <a:off x="3730451" y="8853070"/>
            <a:ext cx="2482257"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2" indent="-338372"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451162" defTabSz="921123">
              <a:defRPr sz="1200">
                <a:solidFill>
                  <a:schemeClr val="tx1"/>
                </a:solidFill>
                <a:latin typeface="Times New Roman" pitchFamily="18" charset="0"/>
              </a:defRPr>
            </a:lvl5pPr>
            <a:lvl6pPr marL="902325" defTabSz="921123" eaLnBrk="0" fontAlgn="base" hangingPunct="0">
              <a:spcBef>
                <a:spcPct val="0"/>
              </a:spcBef>
              <a:spcAft>
                <a:spcPct val="0"/>
              </a:spcAft>
              <a:defRPr sz="1200">
                <a:solidFill>
                  <a:schemeClr val="tx1"/>
                </a:solidFill>
                <a:latin typeface="Times New Roman" pitchFamily="18" charset="0"/>
              </a:defRPr>
            </a:lvl6pPr>
            <a:lvl7pPr marL="1353486" defTabSz="921123" eaLnBrk="0" fontAlgn="base" hangingPunct="0">
              <a:spcBef>
                <a:spcPct val="0"/>
              </a:spcBef>
              <a:spcAft>
                <a:spcPct val="0"/>
              </a:spcAft>
              <a:defRPr sz="1200">
                <a:solidFill>
                  <a:schemeClr val="tx1"/>
                </a:solidFill>
                <a:latin typeface="Times New Roman" pitchFamily="18" charset="0"/>
              </a:defRPr>
            </a:lvl7pPr>
            <a:lvl8pPr marL="1804648" defTabSz="921123" eaLnBrk="0" fontAlgn="base" hangingPunct="0">
              <a:spcBef>
                <a:spcPct val="0"/>
              </a:spcBef>
              <a:spcAft>
                <a:spcPct val="0"/>
              </a:spcAft>
              <a:defRPr sz="1200">
                <a:solidFill>
                  <a:schemeClr val="tx1"/>
                </a:solidFill>
                <a:latin typeface="Times New Roman" pitchFamily="18" charset="0"/>
              </a:defRPr>
            </a:lvl8pPr>
            <a:lvl9pPr marL="2255811" defTabSz="921123"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2901462" y="8853070"/>
            <a:ext cx="792878"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52EE2AB-1EDE-4FB7-B936-F0CEA6747768}" type="slidenum">
              <a:rPr lang="en-US" altLang="ja-JP" smtClean="0"/>
              <a:pPr/>
              <a:t>14</a:t>
            </a:fld>
            <a:endParaRPr lang="en-US" altLang="ja-JP" smtClean="0"/>
          </a:p>
        </p:txBody>
      </p:sp>
      <p:sp>
        <p:nvSpPr>
          <p:cNvPr id="27654" name="Rectangle 2"/>
          <p:cNvSpPr>
            <a:spLocks noGrp="1" noRot="1" noChangeAspect="1" noChangeArrowheads="1" noTextEdit="1"/>
          </p:cNvSpPr>
          <p:nvPr>
            <p:ph type="sldImg"/>
          </p:nvPr>
        </p:nvSpPr>
        <p:spPr>
          <a:xfrm>
            <a:off x="1150938" y="690563"/>
            <a:ext cx="4556125" cy="3417887"/>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3</a:t>
            </a:fld>
            <a:endParaRPr lang="en-US" altLang="ko-K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27652" name="Rectangle 6"/>
          <p:cNvSpPr>
            <a:spLocks noGrp="1" noChangeArrowheads="1"/>
          </p:cNvSpPr>
          <p:nvPr>
            <p:ph type="ftr" sz="quarter" idx="4"/>
          </p:nvPr>
        </p:nvSpPr>
        <p:spPr>
          <a:xfrm>
            <a:off x="3730451" y="8853070"/>
            <a:ext cx="2482257"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2" indent="-338372"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451162" defTabSz="921123">
              <a:defRPr sz="1200">
                <a:solidFill>
                  <a:schemeClr val="tx1"/>
                </a:solidFill>
                <a:latin typeface="Times New Roman" pitchFamily="18" charset="0"/>
              </a:defRPr>
            </a:lvl5pPr>
            <a:lvl6pPr marL="902325" defTabSz="921123" eaLnBrk="0" fontAlgn="base" hangingPunct="0">
              <a:spcBef>
                <a:spcPct val="0"/>
              </a:spcBef>
              <a:spcAft>
                <a:spcPct val="0"/>
              </a:spcAft>
              <a:defRPr sz="1200">
                <a:solidFill>
                  <a:schemeClr val="tx1"/>
                </a:solidFill>
                <a:latin typeface="Times New Roman" pitchFamily="18" charset="0"/>
              </a:defRPr>
            </a:lvl6pPr>
            <a:lvl7pPr marL="1353486" defTabSz="921123" eaLnBrk="0" fontAlgn="base" hangingPunct="0">
              <a:spcBef>
                <a:spcPct val="0"/>
              </a:spcBef>
              <a:spcAft>
                <a:spcPct val="0"/>
              </a:spcAft>
              <a:defRPr sz="1200">
                <a:solidFill>
                  <a:schemeClr val="tx1"/>
                </a:solidFill>
                <a:latin typeface="Times New Roman" pitchFamily="18" charset="0"/>
              </a:defRPr>
            </a:lvl7pPr>
            <a:lvl8pPr marL="1804648" defTabSz="921123" eaLnBrk="0" fontAlgn="base" hangingPunct="0">
              <a:spcBef>
                <a:spcPct val="0"/>
              </a:spcBef>
              <a:spcAft>
                <a:spcPct val="0"/>
              </a:spcAft>
              <a:defRPr sz="1200">
                <a:solidFill>
                  <a:schemeClr val="tx1"/>
                </a:solidFill>
                <a:latin typeface="Times New Roman" pitchFamily="18" charset="0"/>
              </a:defRPr>
            </a:lvl8pPr>
            <a:lvl9pPr marL="2255811" defTabSz="921123"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2901462" y="8853070"/>
            <a:ext cx="792878"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150938" y="690563"/>
            <a:ext cx="4556125" cy="3417887"/>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5</a:t>
            </a:fld>
            <a:endParaRPr lang="en-US" altLang="ko-K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7</a:t>
            </a:fld>
            <a:endParaRPr lang="en-US" altLang="ko-K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27652" name="Rectangle 6"/>
          <p:cNvSpPr>
            <a:spLocks noGrp="1" noChangeArrowheads="1"/>
          </p:cNvSpPr>
          <p:nvPr>
            <p:ph type="ftr" sz="quarter" idx="4"/>
          </p:nvPr>
        </p:nvSpPr>
        <p:spPr>
          <a:xfrm>
            <a:off x="3730451" y="8853070"/>
            <a:ext cx="2482257"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2" indent="-338372"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451162" defTabSz="921123">
              <a:defRPr sz="1200">
                <a:solidFill>
                  <a:schemeClr val="tx1"/>
                </a:solidFill>
                <a:latin typeface="Times New Roman" pitchFamily="18" charset="0"/>
              </a:defRPr>
            </a:lvl5pPr>
            <a:lvl6pPr marL="902325" defTabSz="921123" eaLnBrk="0" fontAlgn="base" hangingPunct="0">
              <a:spcBef>
                <a:spcPct val="0"/>
              </a:spcBef>
              <a:spcAft>
                <a:spcPct val="0"/>
              </a:spcAft>
              <a:defRPr sz="1200">
                <a:solidFill>
                  <a:schemeClr val="tx1"/>
                </a:solidFill>
                <a:latin typeface="Times New Roman" pitchFamily="18" charset="0"/>
              </a:defRPr>
            </a:lvl6pPr>
            <a:lvl7pPr marL="1353486" defTabSz="921123" eaLnBrk="0" fontAlgn="base" hangingPunct="0">
              <a:spcBef>
                <a:spcPct val="0"/>
              </a:spcBef>
              <a:spcAft>
                <a:spcPct val="0"/>
              </a:spcAft>
              <a:defRPr sz="1200">
                <a:solidFill>
                  <a:schemeClr val="tx1"/>
                </a:solidFill>
                <a:latin typeface="Times New Roman" pitchFamily="18" charset="0"/>
              </a:defRPr>
            </a:lvl7pPr>
            <a:lvl8pPr marL="1804648" defTabSz="921123" eaLnBrk="0" fontAlgn="base" hangingPunct="0">
              <a:spcBef>
                <a:spcPct val="0"/>
              </a:spcBef>
              <a:spcAft>
                <a:spcPct val="0"/>
              </a:spcAft>
              <a:defRPr sz="1200">
                <a:solidFill>
                  <a:schemeClr val="tx1"/>
                </a:solidFill>
                <a:latin typeface="Times New Roman" pitchFamily="18" charset="0"/>
              </a:defRPr>
            </a:lvl8pPr>
            <a:lvl9pPr marL="2255811" defTabSz="921123"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2901462" y="8853070"/>
            <a:ext cx="792878"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150938" y="690563"/>
            <a:ext cx="4556125" cy="3417887"/>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10</a:t>
            </a:fld>
            <a:endParaRPr lang="en-US" altLang="ko-K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27652" name="Rectangle 6"/>
          <p:cNvSpPr>
            <a:spLocks noGrp="1" noChangeArrowheads="1"/>
          </p:cNvSpPr>
          <p:nvPr>
            <p:ph type="ftr" sz="quarter" idx="4"/>
          </p:nvPr>
        </p:nvSpPr>
        <p:spPr>
          <a:xfrm>
            <a:off x="3730451" y="8853070"/>
            <a:ext cx="2482257"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2" indent="-338372"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451162" defTabSz="921123">
              <a:defRPr sz="1200">
                <a:solidFill>
                  <a:schemeClr val="tx1"/>
                </a:solidFill>
                <a:latin typeface="Times New Roman" pitchFamily="18" charset="0"/>
              </a:defRPr>
            </a:lvl5pPr>
            <a:lvl6pPr marL="902325" defTabSz="921123" eaLnBrk="0" fontAlgn="base" hangingPunct="0">
              <a:spcBef>
                <a:spcPct val="0"/>
              </a:spcBef>
              <a:spcAft>
                <a:spcPct val="0"/>
              </a:spcAft>
              <a:defRPr sz="1200">
                <a:solidFill>
                  <a:schemeClr val="tx1"/>
                </a:solidFill>
                <a:latin typeface="Times New Roman" pitchFamily="18" charset="0"/>
              </a:defRPr>
            </a:lvl6pPr>
            <a:lvl7pPr marL="1353486" defTabSz="921123" eaLnBrk="0" fontAlgn="base" hangingPunct="0">
              <a:spcBef>
                <a:spcPct val="0"/>
              </a:spcBef>
              <a:spcAft>
                <a:spcPct val="0"/>
              </a:spcAft>
              <a:defRPr sz="1200">
                <a:solidFill>
                  <a:schemeClr val="tx1"/>
                </a:solidFill>
                <a:latin typeface="Times New Roman" pitchFamily="18" charset="0"/>
              </a:defRPr>
            </a:lvl7pPr>
            <a:lvl8pPr marL="1804648" defTabSz="921123" eaLnBrk="0" fontAlgn="base" hangingPunct="0">
              <a:spcBef>
                <a:spcPct val="0"/>
              </a:spcBef>
              <a:spcAft>
                <a:spcPct val="0"/>
              </a:spcAft>
              <a:defRPr sz="1200">
                <a:solidFill>
                  <a:schemeClr val="tx1"/>
                </a:solidFill>
                <a:latin typeface="Times New Roman" pitchFamily="18" charset="0"/>
              </a:defRPr>
            </a:lvl8pPr>
            <a:lvl9pPr marL="2255811" defTabSz="921123"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2901462" y="8853070"/>
            <a:ext cx="792878"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52EE2AB-1EDE-4FB7-B936-F0CEA6747768}" type="slidenum">
              <a:rPr lang="en-US" altLang="ja-JP" smtClean="0"/>
              <a:pPr/>
              <a:t>11</a:t>
            </a:fld>
            <a:endParaRPr lang="en-US" altLang="ja-JP" smtClean="0"/>
          </a:p>
        </p:txBody>
      </p:sp>
      <p:sp>
        <p:nvSpPr>
          <p:cNvPr id="27654" name="Rectangle 2"/>
          <p:cNvSpPr>
            <a:spLocks noGrp="1" noRot="1" noChangeAspect="1" noChangeArrowheads="1" noTextEdit="1"/>
          </p:cNvSpPr>
          <p:nvPr>
            <p:ph type="sldImg"/>
          </p:nvPr>
        </p:nvSpPr>
        <p:spPr>
          <a:xfrm>
            <a:off x="1150938" y="690563"/>
            <a:ext cx="4556125" cy="3417887"/>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12</a:t>
            </a:fld>
            <a:endParaRPr lang="en-US" altLang="ko-K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smtClean="0">
                <a:latin typeface="Times New Roman" pitchFamily="18" charset="0"/>
                <a:cs typeface="Times New Roman" pitchFamily="18" charset="0"/>
              </a:rPr>
              <a:t>2014</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69332"/>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sz="1800" b="1" i="0" kern="1200" dirty="0" smtClean="0">
                <a:solidFill>
                  <a:schemeClr val="tx1"/>
                </a:solidFill>
                <a:effectLst/>
                <a:latin typeface="+mn-lt"/>
                <a:ea typeface="+mn-ea"/>
                <a:cs typeface="+mn-cs"/>
              </a:rPr>
              <a:t>15-14-0580-02-0008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22176" y="6376243"/>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5410200" y="6381328"/>
            <a:ext cx="3276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Qing Li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InterDigital</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395536" y="6381328"/>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292080" y="6324600"/>
            <a:ext cx="339472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Qing Li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InterDigital</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smtClean="0">
                <a:latin typeface="Times New Roman" pitchFamily="18" charset="0"/>
                <a:cs typeface="Times New Roman" pitchFamily="18" charset="0"/>
              </a:rPr>
              <a:t>2014</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69332"/>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sz="1800" b="1" i="0" kern="1200" dirty="0" smtClean="0">
                <a:solidFill>
                  <a:schemeClr val="tx1"/>
                </a:solidFill>
                <a:effectLst/>
                <a:latin typeface="+mn-lt"/>
                <a:ea typeface="+mn-ea"/>
                <a:cs typeface="+mn-cs"/>
              </a:rPr>
              <a:t>15-14-0580-02-0008</a:t>
            </a:r>
            <a:endParaRPr lang="en-US" sz="1400" b="1" kern="1200" dirty="0">
              <a:solidFill>
                <a:schemeClr val="tx1"/>
              </a:solidFill>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47638" y="609600"/>
            <a:ext cx="8853518" cy="5288627"/>
          </a:xfrm>
          <a:prstGeom prst="rect">
            <a:avLst/>
          </a:prstGeom>
          <a:noFill/>
          <a:ln w="12700">
            <a:noFill/>
            <a:miter lim="800000"/>
            <a:headEnd type="none" w="sm" len="sm"/>
            <a:tailEnd type="none" w="sm" len="sm"/>
          </a:ln>
          <a:effectLst/>
        </p:spPr>
        <p:txBody>
          <a:bodyPr wrap="square">
            <a:spAutoFit/>
          </a:bodyPr>
          <a:lstStyle/>
          <a:p>
            <a:pPr algn="ctr" latinLnBrk="0">
              <a:defRPr/>
            </a:pPr>
            <a:r>
              <a:rPr kumimoji="0" lang="en-US" altLang="ko-KR" b="1" u="sng" dirty="0" smtClean="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smtClean="0">
              <a:latin typeface="Times New Roman" pitchFamily="18" charset="0"/>
              <a:ea typeface="굴림" pitchFamily="50" charset="-127"/>
              <a:cs typeface="Times New Roman" pitchFamily="18" charset="0"/>
            </a:endParaRPr>
          </a:p>
          <a:p>
            <a:pPr latinLnBrk="0">
              <a:defRPr/>
            </a:pPr>
            <a:endParaRPr kumimoji="0" lang="en-US" altLang="ko-KR" sz="1600" dirty="0" smtClean="0">
              <a:latin typeface="Times New Roman" pitchFamily="18" charset="0"/>
              <a:ea typeface="굴림" pitchFamily="50" charset="-127"/>
              <a:cs typeface="Times New Roman" pitchFamily="18" charset="0"/>
            </a:endParaRPr>
          </a:p>
          <a:p>
            <a:pPr>
              <a:defRPr/>
            </a:pPr>
            <a:r>
              <a:rPr lang="en-US" altLang="ko-KR" sz="1600" b="1" dirty="0" smtClean="0">
                <a:ea typeface="굴림" pitchFamily="50" charset="-127"/>
              </a:rPr>
              <a:t>Submission Title:</a:t>
            </a:r>
            <a:r>
              <a:rPr lang="en-US" altLang="ko-KR" sz="1600" dirty="0" smtClean="0">
                <a:ea typeface="굴림" pitchFamily="50" charset="-127"/>
              </a:rPr>
              <a:t> [</a:t>
            </a:r>
            <a:r>
              <a:rPr lang="en-US" sz="1600" dirty="0" smtClean="0"/>
              <a:t>Proposal for </a:t>
            </a:r>
            <a:r>
              <a:rPr lang="en-US" sz="1600" dirty="0" smtClean="0"/>
              <a:t>MAC Peering Procedure</a:t>
            </a:r>
            <a:r>
              <a:rPr lang="en-US" altLang="ko-KR" sz="1600" dirty="0" smtClean="0">
                <a:ea typeface="굴림" pitchFamily="50" charset="-127"/>
              </a:rPr>
              <a:t>]</a:t>
            </a:r>
            <a:r>
              <a:rPr lang="en-US" altLang="ko-KR" sz="1600" dirty="0" smtClean="0">
                <a:ea typeface="굴림" pitchFamily="50" charset="-127"/>
              </a:rPr>
              <a:t>	</a:t>
            </a:r>
          </a:p>
          <a:p>
            <a:pPr>
              <a:defRPr/>
            </a:pPr>
            <a:r>
              <a:rPr lang="en-US" altLang="ko-KR" sz="1600" b="1" dirty="0" smtClean="0">
                <a:ea typeface="굴림" pitchFamily="50" charset="-127"/>
              </a:rPr>
              <a:t>Date Submitted:  [14 </a:t>
            </a:r>
            <a:r>
              <a:rPr lang="en-US" altLang="ko-KR" sz="1600" b="1" dirty="0" smtClean="0">
                <a:ea typeface="굴림" pitchFamily="50" charset="-127"/>
              </a:rPr>
              <a:t>September</a:t>
            </a:r>
            <a:r>
              <a:rPr lang="en-US" altLang="ko-KR" sz="1600" b="1" dirty="0" smtClean="0">
                <a:ea typeface="굴림" pitchFamily="50" charset="-127"/>
              </a:rPr>
              <a:t>, </a:t>
            </a:r>
            <a:r>
              <a:rPr lang="en-US" altLang="ko-KR" sz="1600" dirty="0" smtClean="0">
                <a:ea typeface="굴림" pitchFamily="50" charset="-127"/>
              </a:rPr>
              <a:t>2014]	</a:t>
            </a:r>
          </a:p>
          <a:p>
            <a:pPr>
              <a:defRPr/>
            </a:pPr>
            <a:r>
              <a:rPr lang="en-US" altLang="ko-KR" sz="1600" b="1" dirty="0" smtClean="0">
                <a:ea typeface="굴림" pitchFamily="50" charset="-127"/>
              </a:rPr>
              <a:t>Source:</a:t>
            </a:r>
            <a:r>
              <a:rPr lang="en-US" altLang="ko-KR" sz="1600" dirty="0" smtClean="0">
                <a:ea typeface="굴림" pitchFamily="50" charset="-127"/>
              </a:rPr>
              <a:t> [Qing Li]</a:t>
            </a:r>
            <a:endParaRPr lang="en-US" altLang="ko-KR" sz="1600" baseline="30000" dirty="0" smtClean="0">
              <a:ea typeface="굴림" pitchFamily="50" charset="-127"/>
            </a:endParaRPr>
          </a:p>
          <a:p>
            <a:pPr>
              <a:defRPr/>
            </a:pPr>
            <a:r>
              <a:rPr lang="en-US" altLang="ko-KR" sz="1600" dirty="0" smtClean="0">
                <a:ea typeface="굴림" pitchFamily="50" charset="-127"/>
              </a:rPr>
              <a:t>Company [InterDigital Communications Corporation]</a:t>
            </a:r>
          </a:p>
          <a:p>
            <a:pPr>
              <a:defRPr/>
            </a:pPr>
            <a:r>
              <a:rPr lang="en-US" altLang="ko-KR" sz="1600" dirty="0" smtClean="0">
                <a:ea typeface="굴림" pitchFamily="50" charset="-127"/>
              </a:rPr>
              <a:t>Address [781 Third Avenue, King of Prussia, PA 19406-1409, USA] </a:t>
            </a:r>
          </a:p>
          <a:p>
            <a:pPr>
              <a:defRPr/>
            </a:pPr>
            <a:r>
              <a:rPr lang="en-US" altLang="ko-KR" sz="1600" dirty="0" smtClean="0">
                <a:ea typeface="굴림" pitchFamily="50" charset="-127"/>
              </a:rPr>
              <a:t>Voice:[610-878-5695], FAX: [610-878-7885], E-Mail:[Qing.Li@InterDigital.com]</a:t>
            </a:r>
          </a:p>
          <a:p>
            <a:pPr>
              <a:spcBef>
                <a:spcPts val="600"/>
              </a:spcBef>
              <a:spcAft>
                <a:spcPts val="600"/>
              </a:spcAft>
              <a:defRPr/>
            </a:pPr>
            <a:r>
              <a:rPr lang="en-US" altLang="ko-KR" sz="1600" b="1" dirty="0" smtClean="0">
                <a:ea typeface="굴림" pitchFamily="50" charset="-127"/>
              </a:rPr>
              <a:t>Re:</a:t>
            </a:r>
            <a:r>
              <a:rPr lang="en-US" altLang="ko-KR" sz="1600" dirty="0" smtClean="0">
                <a:ea typeface="굴림" pitchFamily="50" charset="-127"/>
              </a:rPr>
              <a:t> [ ]</a:t>
            </a:r>
          </a:p>
          <a:p>
            <a:pPr>
              <a:spcBef>
                <a:spcPts val="100"/>
              </a:spcBef>
              <a:spcAft>
                <a:spcPts val="100"/>
              </a:spcAft>
              <a:defRPr/>
            </a:pPr>
            <a:r>
              <a:rPr lang="en-US" altLang="ko-KR" sz="1600" dirty="0" smtClean="0">
                <a:ea typeface="굴림" pitchFamily="50" charset="-127"/>
              </a:rPr>
              <a:t>	</a:t>
            </a:r>
          </a:p>
          <a:p>
            <a:pPr>
              <a:spcBef>
                <a:spcPts val="600"/>
              </a:spcBef>
              <a:spcAft>
                <a:spcPts val="600"/>
              </a:spcAft>
              <a:defRPr/>
            </a:pPr>
            <a:r>
              <a:rPr lang="en-US" altLang="ko-KR" sz="1600" b="1" dirty="0" smtClean="0">
                <a:ea typeface="굴림" pitchFamily="50" charset="-127"/>
              </a:rPr>
              <a:t>Abstract:</a:t>
            </a:r>
            <a:r>
              <a:rPr lang="en-US" altLang="ko-KR" sz="1600" dirty="0" smtClean="0">
                <a:ea typeface="굴림" pitchFamily="50" charset="-127"/>
              </a:rPr>
              <a:t>	[This document proposes the key features for MAC </a:t>
            </a:r>
            <a:r>
              <a:rPr lang="en-US" altLang="ko-KR" sz="1600" dirty="0" smtClean="0">
                <a:ea typeface="굴림" pitchFamily="50" charset="-127"/>
              </a:rPr>
              <a:t>Peering Procedure]</a:t>
            </a:r>
            <a:endParaRPr lang="en-US" altLang="ko-KR" sz="1600" dirty="0" smtClean="0">
              <a:ea typeface="굴림" pitchFamily="50" charset="-127"/>
            </a:endParaRPr>
          </a:p>
          <a:p>
            <a:pPr>
              <a:spcBef>
                <a:spcPts val="600"/>
              </a:spcBef>
              <a:spcAft>
                <a:spcPts val="600"/>
              </a:spcAft>
              <a:defRPr/>
            </a:pPr>
            <a:r>
              <a:rPr lang="en-US" altLang="ko-KR" sz="1600" b="1" dirty="0" smtClean="0">
                <a:ea typeface="굴림" pitchFamily="50" charset="-127"/>
              </a:rPr>
              <a:t>Purpose:</a:t>
            </a:r>
            <a:r>
              <a:rPr lang="en-US" altLang="ko-KR" sz="1600" dirty="0" smtClean="0">
                <a:ea typeface="굴림" pitchFamily="50" charset="-127"/>
              </a:rPr>
              <a:t>	[To discuss technical key features for </a:t>
            </a:r>
            <a:r>
              <a:rPr lang="en-US" altLang="ko-KR" sz="1600" dirty="0" smtClean="0">
                <a:ea typeface="굴림" pitchFamily="50" charset="-127"/>
              </a:rPr>
              <a:t> </a:t>
            </a:r>
            <a:r>
              <a:rPr lang="en-US" altLang="ko-KR" sz="1600" dirty="0">
                <a:ea typeface="굴림" pitchFamily="50" charset="-127"/>
              </a:rPr>
              <a:t>MAC </a:t>
            </a:r>
            <a:r>
              <a:rPr lang="en-US" altLang="ko-KR" sz="1600" dirty="0" smtClean="0">
                <a:ea typeface="굴림" pitchFamily="50" charset="-127"/>
              </a:rPr>
              <a:t>Peering </a:t>
            </a:r>
            <a:r>
              <a:rPr lang="en-US" altLang="ko-KR" sz="1600" dirty="0">
                <a:ea typeface="굴림" pitchFamily="50" charset="-127"/>
              </a:rPr>
              <a:t>Procedure]</a:t>
            </a:r>
            <a:endParaRPr lang="en-US" altLang="ko-KR" sz="1600" dirty="0" smtClean="0">
              <a:ea typeface="굴림" pitchFamily="50" charset="-127"/>
            </a:endParaRPr>
          </a:p>
          <a:p>
            <a:pPr latinLnBrk="0">
              <a:defRPr/>
            </a:pPr>
            <a:endParaRPr kumimoji="0" lang="en-US" altLang="ko-KR" sz="1600" b="1" dirty="0" smtClean="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Notice:</a:t>
            </a:r>
            <a:r>
              <a:rPr kumimoji="0" lang="en-US" altLang="ko-KR" sz="1600" dirty="0" smtClean="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smtClean="0">
                <a:latin typeface="Times New Roman" pitchFamily="18" charset="0"/>
                <a:ea typeface="굴림" pitchFamily="50" charset="-127"/>
                <a:cs typeface="Times New Roman" pitchFamily="18" charset="0"/>
              </a:rPr>
              <a:t>Release:</a:t>
            </a:r>
            <a:r>
              <a:rPr kumimoji="0" lang="en-US" altLang="ko-KR" sz="1600" dirty="0" smtClean="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endParaRPr kumimoji="0" lang="en-US" altLang="ko-KR" sz="1600" dirty="0">
              <a:latin typeface="Times New Roman" pitchFamily="18" charset="0"/>
              <a:ea typeface="굴림" pitchFamily="50" charset="-127"/>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a:bodyPr>
          <a:lstStyle/>
          <a:p>
            <a:pPr algn="l"/>
            <a:r>
              <a:rPr lang="en-US" sz="2800" dirty="0" smtClean="0"/>
              <a:t>De-p</a:t>
            </a:r>
            <a:r>
              <a:rPr lang="en-US" sz="2800" dirty="0" smtClean="0"/>
              <a:t>eering Procedure</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pPr marL="0" indent="0">
              <a:buNone/>
            </a:pPr>
            <a:r>
              <a:rPr lang="en-US" sz="2400" b="1" u="sng" dirty="0" smtClean="0"/>
              <a:t>De-peering </a:t>
            </a:r>
            <a:r>
              <a:rPr lang="en-US" sz="2400" b="1" u="sng" dirty="0"/>
              <a:t>procedure</a:t>
            </a:r>
            <a:r>
              <a:rPr lang="en-US" sz="2400" dirty="0"/>
              <a:t> may include the following</a:t>
            </a:r>
            <a:r>
              <a:rPr lang="en-US" sz="2400" dirty="0" smtClean="0"/>
              <a:t>:</a:t>
            </a:r>
          </a:p>
          <a:p>
            <a:r>
              <a:rPr lang="en-US" sz="2400" dirty="0" smtClean="0">
                <a:latin typeface="+mj-lt"/>
              </a:rPr>
              <a:t>  </a:t>
            </a:r>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098581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1"/>
            <a:ext cx="9144000" cy="591344"/>
          </a:xfrm>
        </p:spPr>
        <p:txBody>
          <a:bodyPr>
            <a:normAutofit fontScale="90000"/>
          </a:bodyPr>
          <a:lstStyle/>
          <a:p>
            <a:pPr>
              <a:defRPr/>
            </a:pPr>
            <a:r>
              <a:rPr lang="en-US" altLang="ko-KR" dirty="0" smtClean="0">
                <a:latin typeface="+mn-ea"/>
                <a:ea typeface="+mn-ea"/>
                <a:cs typeface="Times New Roman" panose="02020603050405020304" pitchFamily="18" charset="0"/>
              </a:rPr>
              <a:t>One-to-One De-peering</a:t>
            </a:r>
            <a:r>
              <a:rPr lang="en-US" altLang="ko-KR" dirty="0" smtClean="0">
                <a:latin typeface="+mn-ea"/>
                <a:ea typeface="+mn-ea"/>
              </a:rPr>
              <a:t> Procedure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266414" y="1687194"/>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sp>
        <p:nvSpPr>
          <p:cNvPr id="5" name="正方形/長方形 4"/>
          <p:cNvSpPr/>
          <p:nvPr/>
        </p:nvSpPr>
        <p:spPr>
          <a:xfrm>
            <a:off x="2110915" y="1281980"/>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PD1</a:t>
            </a:r>
            <a:endParaRPr lang="ja-JP" altLang="en-US" sz="2400" dirty="0">
              <a:cs typeface="Times New Roman" panose="02020603050405020304" pitchFamily="18" charset="0"/>
            </a:endParaRPr>
          </a:p>
        </p:txBody>
      </p:sp>
      <p:cxnSp>
        <p:nvCxnSpPr>
          <p:cNvPr id="3" name="直線コネクタ 2"/>
          <p:cNvCxnSpPr/>
          <p:nvPr/>
        </p:nvCxnSpPr>
        <p:spPr bwMode="auto">
          <a:xfrm flipH="1">
            <a:off x="3706416" y="2197224"/>
            <a:ext cx="3389" cy="39680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273424"/>
            <a:ext cx="0" cy="396388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8" name="直線矢印コネクタ 7"/>
          <p:cNvCxnSpPr/>
          <p:nvPr/>
        </p:nvCxnSpPr>
        <p:spPr bwMode="auto">
          <a:xfrm>
            <a:off x="3709805" y="2924944"/>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823706"/>
            <a:ext cx="2590800" cy="0"/>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45" name="直線コネクタ 44"/>
          <p:cNvCxnSpPr/>
          <p:nvPr/>
        </p:nvCxnSpPr>
        <p:spPr bwMode="auto">
          <a:xfrm>
            <a:off x="8532440"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46" name="直線矢印コネクタ 45"/>
          <p:cNvCxnSpPr/>
          <p:nvPr/>
        </p:nvCxnSpPr>
        <p:spPr bwMode="auto">
          <a:xfrm>
            <a:off x="5911250" y="3356992"/>
            <a:ext cx="262119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6" name="正方形/長方形 55"/>
          <p:cNvSpPr/>
          <p:nvPr/>
        </p:nvSpPr>
        <p:spPr>
          <a:xfrm>
            <a:off x="1119005" y="2422985"/>
            <a:ext cx="2628236" cy="348813"/>
          </a:xfrm>
          <a:prstGeom prst="rect">
            <a:avLst/>
          </a:prstGeom>
        </p:spPr>
        <p:txBody>
          <a:bodyPr wrap="square">
            <a:spAutoFit/>
          </a:bodyPr>
          <a:lstStyle/>
          <a:p>
            <a:pPr lvl="0">
              <a:lnSpc>
                <a:spcPts val="2000"/>
              </a:lnSpc>
            </a:pPr>
            <a:r>
              <a:rPr lang="en-US" altLang="ja-JP" sz="1600" dirty="0">
                <a:latin typeface="+mn-ea"/>
              </a:rPr>
              <a:t>D</a:t>
            </a:r>
            <a:r>
              <a:rPr lang="en-US" altLang="ja-JP" sz="1600" dirty="0" smtClean="0">
                <a:latin typeface="+mn-ea"/>
              </a:rPr>
              <a:t>E-</a:t>
            </a:r>
            <a:r>
              <a:rPr lang="en-US" altLang="ja-JP" sz="1600" dirty="0" err="1" smtClean="0">
                <a:latin typeface="+mn-ea"/>
              </a:rPr>
              <a:t>PEER_REQ.request</a:t>
            </a:r>
            <a:endParaRPr lang="en-US" altLang="ja-JP" sz="1600" dirty="0">
              <a:latin typeface="+mn-ea"/>
            </a:endParaRPr>
          </a:p>
        </p:txBody>
      </p:sp>
      <p:sp>
        <p:nvSpPr>
          <p:cNvPr id="57" name="正方形/長方形 56"/>
          <p:cNvSpPr/>
          <p:nvPr/>
        </p:nvSpPr>
        <p:spPr>
          <a:xfrm>
            <a:off x="3738707" y="2504123"/>
            <a:ext cx="2273453" cy="348813"/>
          </a:xfrm>
          <a:prstGeom prst="rect">
            <a:avLst/>
          </a:prstGeom>
        </p:spPr>
        <p:txBody>
          <a:bodyPr wrap="square">
            <a:spAutoFit/>
          </a:bodyPr>
          <a:lstStyle/>
          <a:p>
            <a:pPr lvl="0">
              <a:lnSpc>
                <a:spcPts val="2000"/>
              </a:lnSpc>
            </a:pPr>
            <a:r>
              <a:rPr lang="en-US" altLang="ja-JP" sz="1600" dirty="0">
                <a:latin typeface="+mn-ea"/>
              </a:rPr>
              <a:t>D</a:t>
            </a:r>
            <a:r>
              <a:rPr lang="en-US" altLang="ja-JP" sz="1600" dirty="0" smtClean="0">
                <a:latin typeface="+mn-ea"/>
              </a:rPr>
              <a:t>e-p</a:t>
            </a:r>
            <a:r>
              <a:rPr lang="en-US" altLang="ja-JP" sz="1600" dirty="0" smtClean="0">
                <a:latin typeface="+mn-ea"/>
              </a:rPr>
              <a:t>eering Request </a:t>
            </a:r>
            <a:endParaRPr lang="en-US" altLang="ja-JP" sz="1600" dirty="0">
              <a:latin typeface="+mn-ea"/>
            </a:endParaRPr>
          </a:p>
        </p:txBody>
      </p:sp>
      <p:sp>
        <p:nvSpPr>
          <p:cNvPr id="58" name="正方形/長方形 57"/>
          <p:cNvSpPr/>
          <p:nvPr/>
        </p:nvSpPr>
        <p:spPr>
          <a:xfrm>
            <a:off x="5866215" y="3080187"/>
            <a:ext cx="2738233" cy="348813"/>
          </a:xfrm>
          <a:prstGeom prst="rect">
            <a:avLst/>
          </a:prstGeom>
        </p:spPr>
        <p:txBody>
          <a:bodyPr wrap="square">
            <a:spAutoFit/>
          </a:bodyPr>
          <a:lstStyle/>
          <a:p>
            <a:pPr lvl="0">
              <a:lnSpc>
                <a:spcPts val="2000"/>
              </a:lnSpc>
            </a:pPr>
            <a:r>
              <a:rPr lang="en-US" altLang="ja-JP" sz="1600" dirty="0">
                <a:latin typeface="+mn-ea"/>
              </a:rPr>
              <a:t>D</a:t>
            </a:r>
            <a:r>
              <a:rPr lang="en-US" altLang="ja-JP" sz="1600" dirty="0" smtClean="0">
                <a:latin typeface="+mn-ea"/>
              </a:rPr>
              <a:t>E-</a:t>
            </a:r>
            <a:r>
              <a:rPr lang="en-US" altLang="ja-JP" sz="1600" dirty="0" err="1" smtClean="0">
                <a:latin typeface="+mn-ea"/>
              </a:rPr>
              <a:t>PEER_REQ.indication</a:t>
            </a:r>
            <a:endParaRPr lang="en-US" altLang="ja-JP" sz="1600" dirty="0">
              <a:latin typeface="+mn-ea"/>
            </a:endParaRPr>
          </a:p>
        </p:txBody>
      </p:sp>
      <p:sp>
        <p:nvSpPr>
          <p:cNvPr id="20" name="正方形/長方形 3"/>
          <p:cNvSpPr/>
          <p:nvPr/>
        </p:nvSpPr>
        <p:spPr>
          <a:xfrm>
            <a:off x="291175" y="1712976"/>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1" name="正方形/長方形 3"/>
          <p:cNvSpPr/>
          <p:nvPr/>
        </p:nvSpPr>
        <p:spPr>
          <a:xfrm>
            <a:off x="7347959" y="1743199"/>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3" name="正方形/長方形 4"/>
          <p:cNvSpPr/>
          <p:nvPr/>
        </p:nvSpPr>
        <p:spPr>
          <a:xfrm>
            <a:off x="6791435" y="1383159"/>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PD2</a:t>
            </a:r>
            <a:endParaRPr lang="ja-JP" altLang="en-US" sz="2400" dirty="0">
              <a:cs typeface="Times New Roman" panose="02020603050405020304" pitchFamily="18" charset="0"/>
            </a:endParaRPr>
          </a:p>
        </p:txBody>
      </p:sp>
      <p:sp>
        <p:nvSpPr>
          <p:cNvPr id="24" name="正方形/長方形 3"/>
          <p:cNvSpPr/>
          <p:nvPr/>
        </p:nvSpPr>
        <p:spPr>
          <a:xfrm>
            <a:off x="5508104" y="1738758"/>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cxnSp>
        <p:nvCxnSpPr>
          <p:cNvPr id="26" name="直線矢印コネクタ 7"/>
          <p:cNvCxnSpPr/>
          <p:nvPr/>
        </p:nvCxnSpPr>
        <p:spPr bwMode="auto">
          <a:xfrm>
            <a:off x="3706416" y="4797152"/>
            <a:ext cx="2201445"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cxnSp>
        <p:nvCxnSpPr>
          <p:cNvPr id="27" name="直線矢印コネクタ 12"/>
          <p:cNvCxnSpPr/>
          <p:nvPr/>
        </p:nvCxnSpPr>
        <p:spPr bwMode="auto">
          <a:xfrm>
            <a:off x="1115616" y="5445224"/>
            <a:ext cx="2590800"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cxnSp>
        <p:nvCxnSpPr>
          <p:cNvPr id="28" name="直線矢印コネクタ 45"/>
          <p:cNvCxnSpPr/>
          <p:nvPr/>
        </p:nvCxnSpPr>
        <p:spPr bwMode="auto">
          <a:xfrm>
            <a:off x="5907861" y="4653136"/>
            <a:ext cx="2624579"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sp>
        <p:nvSpPr>
          <p:cNvPr id="29" name="正方形/長方形 55"/>
          <p:cNvSpPr/>
          <p:nvPr/>
        </p:nvSpPr>
        <p:spPr>
          <a:xfrm>
            <a:off x="1115616" y="5125906"/>
            <a:ext cx="2808312" cy="319318"/>
          </a:xfrm>
          <a:prstGeom prst="rect">
            <a:avLst/>
          </a:prstGeom>
        </p:spPr>
        <p:txBody>
          <a:bodyPr wrap="square">
            <a:spAutoFit/>
          </a:bodyPr>
          <a:lstStyle/>
          <a:p>
            <a:pPr>
              <a:lnSpc>
                <a:spcPts val="2000"/>
              </a:lnSpc>
            </a:pPr>
            <a:r>
              <a:rPr lang="en-US" altLang="ja-JP" sz="1600" dirty="0">
                <a:latin typeface="+mn-ea"/>
              </a:rPr>
              <a:t>D</a:t>
            </a:r>
            <a:r>
              <a:rPr lang="en-US" altLang="ja-JP" sz="1600" dirty="0" smtClean="0">
                <a:latin typeface="+mn-ea"/>
              </a:rPr>
              <a:t>E-</a:t>
            </a:r>
            <a:r>
              <a:rPr lang="en-US" altLang="ja-JP" sz="1600" dirty="0" err="1" smtClean="0">
                <a:latin typeface="+mn-ea"/>
              </a:rPr>
              <a:t>PEER_REQ.confirm</a:t>
            </a:r>
            <a:endParaRPr lang="en-US" altLang="ja-JP" sz="1600" dirty="0">
              <a:latin typeface="+mn-ea"/>
            </a:endParaRPr>
          </a:p>
        </p:txBody>
      </p:sp>
      <p:sp>
        <p:nvSpPr>
          <p:cNvPr id="30" name="正方形/長方形 56"/>
          <p:cNvSpPr/>
          <p:nvPr/>
        </p:nvSpPr>
        <p:spPr>
          <a:xfrm>
            <a:off x="3635896" y="4405826"/>
            <a:ext cx="2377752" cy="319318"/>
          </a:xfrm>
          <a:prstGeom prst="rect">
            <a:avLst/>
          </a:prstGeom>
        </p:spPr>
        <p:txBody>
          <a:bodyPr wrap="square">
            <a:spAutoFit/>
          </a:bodyPr>
          <a:lstStyle/>
          <a:p>
            <a:pPr lvl="0">
              <a:lnSpc>
                <a:spcPts val="2000"/>
              </a:lnSpc>
            </a:pPr>
            <a:r>
              <a:rPr lang="en-US" altLang="ja-JP" sz="1600" dirty="0">
                <a:latin typeface="+mn-ea"/>
              </a:rPr>
              <a:t>D</a:t>
            </a:r>
            <a:r>
              <a:rPr lang="en-US" altLang="ja-JP" sz="1600" dirty="0" smtClean="0">
                <a:latin typeface="+mn-ea"/>
              </a:rPr>
              <a:t>e-p</a:t>
            </a:r>
            <a:r>
              <a:rPr lang="en-US" altLang="ja-JP" sz="1600" dirty="0" smtClean="0">
                <a:latin typeface="+mn-ea"/>
              </a:rPr>
              <a:t>eering Response</a:t>
            </a:r>
            <a:endParaRPr lang="en-US" altLang="ja-JP" sz="1600" dirty="0">
              <a:latin typeface="+mn-ea"/>
            </a:endParaRPr>
          </a:p>
        </p:txBody>
      </p:sp>
      <p:sp>
        <p:nvSpPr>
          <p:cNvPr id="31" name="正方形/長方形 57"/>
          <p:cNvSpPr/>
          <p:nvPr/>
        </p:nvSpPr>
        <p:spPr>
          <a:xfrm>
            <a:off x="5862824" y="4293096"/>
            <a:ext cx="2741623" cy="319318"/>
          </a:xfrm>
          <a:prstGeom prst="rect">
            <a:avLst/>
          </a:prstGeom>
        </p:spPr>
        <p:txBody>
          <a:bodyPr wrap="square">
            <a:spAutoFit/>
          </a:bodyPr>
          <a:lstStyle/>
          <a:p>
            <a:pPr>
              <a:lnSpc>
                <a:spcPts val="2000"/>
              </a:lnSpc>
            </a:pPr>
            <a:r>
              <a:rPr lang="en-US" altLang="ja-JP" sz="1600" dirty="0">
                <a:latin typeface="+mn-ea"/>
              </a:rPr>
              <a:t>D</a:t>
            </a:r>
            <a:r>
              <a:rPr lang="en-US" altLang="ja-JP" sz="1600" dirty="0" smtClean="0">
                <a:latin typeface="+mn-ea"/>
              </a:rPr>
              <a:t>E-</a:t>
            </a:r>
            <a:r>
              <a:rPr lang="en-US" altLang="ja-JP" sz="1600" dirty="0" err="1" smtClean="0">
                <a:latin typeface="+mn-ea"/>
              </a:rPr>
              <a:t>PEER_REQ.response</a:t>
            </a:r>
            <a:endParaRPr lang="en-US" altLang="ja-JP" sz="1600" dirty="0">
              <a:latin typeface="+mn-ea"/>
            </a:endParaRPr>
          </a:p>
        </p:txBody>
      </p:sp>
      <p:cxnSp>
        <p:nvCxnSpPr>
          <p:cNvPr id="33" name="直線矢印コネクタ 7"/>
          <p:cNvCxnSpPr/>
          <p:nvPr/>
        </p:nvCxnSpPr>
        <p:spPr bwMode="auto">
          <a:xfrm>
            <a:off x="3738707" y="5229200"/>
            <a:ext cx="2201445" cy="0"/>
          </a:xfrm>
          <a:prstGeom prst="straightConnector1">
            <a:avLst/>
          </a:prstGeom>
          <a:solidFill>
            <a:schemeClr val="accent1"/>
          </a:solidFill>
          <a:ln w="28575" cap="flat" cmpd="sng" algn="ctr">
            <a:solidFill>
              <a:schemeClr val="tx1"/>
            </a:solidFill>
            <a:prstDash val="dash"/>
            <a:round/>
            <a:headEnd type="none" w="sm" len="sm"/>
            <a:tailEnd type="arrow" w="lg" len="lg"/>
          </a:ln>
          <a:effectLst/>
        </p:spPr>
      </p:cxnSp>
      <p:sp>
        <p:nvSpPr>
          <p:cNvPr id="35" name="正方形/長方形 56"/>
          <p:cNvSpPr/>
          <p:nvPr/>
        </p:nvSpPr>
        <p:spPr>
          <a:xfrm>
            <a:off x="4355976" y="4880387"/>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cxnSp>
        <p:nvCxnSpPr>
          <p:cNvPr id="16384" name="Straight Connector 16383"/>
          <p:cNvCxnSpPr/>
          <p:nvPr/>
        </p:nvCxnSpPr>
        <p:spPr>
          <a:xfrm flipH="1" flipV="1">
            <a:off x="1115616" y="1512812"/>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6" name="Straight Connector 16385"/>
          <p:cNvCxnSpPr/>
          <p:nvPr/>
        </p:nvCxnSpPr>
        <p:spPr>
          <a:xfrm>
            <a:off x="1115616" y="1512812"/>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9" name="Straight Connector 16388"/>
          <p:cNvCxnSpPr/>
          <p:nvPr/>
        </p:nvCxnSpPr>
        <p:spPr>
          <a:xfrm flipV="1">
            <a:off x="2804597" y="1512812"/>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91" name="Straight Connector 16390"/>
          <p:cNvCxnSpPr>
            <a:endCxn id="4" idx="0"/>
          </p:cNvCxnSpPr>
          <p:nvPr/>
        </p:nvCxnSpPr>
        <p:spPr>
          <a:xfrm>
            <a:off x="3706416" y="1512813"/>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839265" y="1590795"/>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39265" y="1590795"/>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557125" y="1590795"/>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449893" y="1590796"/>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矢印コネクタ 7"/>
          <p:cNvCxnSpPr/>
          <p:nvPr/>
        </p:nvCxnSpPr>
        <p:spPr bwMode="auto">
          <a:xfrm>
            <a:off x="3707904" y="3212976"/>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62" name="正方形/長方形 56"/>
          <p:cNvSpPr/>
          <p:nvPr/>
        </p:nvSpPr>
        <p:spPr>
          <a:xfrm>
            <a:off x="4440137" y="2936171"/>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spTree>
    <p:extLst>
      <p:ext uri="{BB962C8B-B14F-4D97-AF65-F5344CB8AC3E}">
        <p14:creationId xmlns:p14="http://schemas.microsoft.com/office/powerpoint/2010/main" val="1429659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51620" y="2492896"/>
            <a:ext cx="6840760" cy="864096"/>
          </a:xfrm>
        </p:spPr>
        <p:txBody>
          <a:bodyPr>
            <a:normAutofit/>
          </a:bodyPr>
          <a:lstStyle/>
          <a:p>
            <a:r>
              <a:rPr lang="en-US" altLang="ko-KR" sz="4000" dirty="0" smtClean="0"/>
              <a:t>Back Up</a:t>
            </a:r>
            <a:endParaRPr lang="ko-KR" altLang="en-US" sz="4000" dirty="0"/>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903757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a:bodyPr>
          <a:lstStyle/>
          <a:p>
            <a:r>
              <a:rPr lang="en-US" sz="2800" dirty="0" smtClean="0"/>
              <a:t>Link Update Procedure</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pPr marL="0" indent="0">
              <a:buNone/>
            </a:pPr>
            <a:r>
              <a:rPr lang="en-US" sz="2400" b="1" u="sng" dirty="0" smtClean="0"/>
              <a:t>Link </a:t>
            </a:r>
            <a:r>
              <a:rPr lang="en-US" sz="2400" b="1" u="sng" dirty="0"/>
              <a:t>Update procedure</a:t>
            </a:r>
            <a:r>
              <a:rPr lang="en-US" sz="2400" dirty="0"/>
              <a:t> may include the following:</a:t>
            </a:r>
          </a:p>
          <a:p>
            <a:pPr marL="0" indent="0">
              <a:buNone/>
            </a:pPr>
            <a:r>
              <a:rPr lang="en-US" sz="2400" dirty="0"/>
              <a:t>(not currently mentioned in </a:t>
            </a:r>
            <a:r>
              <a:rPr lang="en-US" sz="2400" dirty="0" smtClean="0"/>
              <a:t>Peering section in PFD, </a:t>
            </a:r>
            <a:r>
              <a:rPr lang="en-US" sz="2400" dirty="0"/>
              <a:t>but we may discuss if it’s needed)</a:t>
            </a:r>
          </a:p>
          <a:p>
            <a:pPr lvl="0"/>
            <a:r>
              <a:rPr lang="en-US" sz="2400" dirty="0"/>
              <a:t>Update communication session parameters, such as </a:t>
            </a:r>
            <a:r>
              <a:rPr lang="en-US" sz="2400" dirty="0" err="1"/>
              <a:t>QoS</a:t>
            </a:r>
            <a:r>
              <a:rPr lang="en-US" sz="2400" dirty="0"/>
              <a:t>, channel, time interval, etc.</a:t>
            </a:r>
          </a:p>
          <a:p>
            <a:pPr lvl="0"/>
            <a:r>
              <a:rPr lang="en-US" sz="2400" dirty="0"/>
              <a:t>Update or refresh the </a:t>
            </a:r>
            <a:r>
              <a:rPr lang="en-US" sz="2400" dirty="0" smtClean="0"/>
              <a:t>link</a:t>
            </a:r>
            <a:endParaRPr lang="en-US" sz="2400" dirty="0"/>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 name="Rectangle 3"/>
          <p:cNvSpPr/>
          <p:nvPr/>
        </p:nvSpPr>
        <p:spPr>
          <a:xfrm rot="21076689">
            <a:off x="655847" y="4106716"/>
            <a:ext cx="8080417" cy="1200329"/>
          </a:xfrm>
          <a:prstGeom prst="rect">
            <a:avLst/>
          </a:prstGeom>
          <a:noFill/>
        </p:spPr>
        <p:txBody>
          <a:bodyPr wrap="none" lIns="91440" tIns="45720" rIns="91440" bIns="45720">
            <a:spAutoFit/>
          </a:bodyPr>
          <a:lstStyle/>
          <a:p>
            <a:pPr algn="ctr"/>
            <a:r>
              <a:rPr lang="en-US" sz="36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Removed from Peering Procedure.</a:t>
            </a:r>
          </a:p>
          <a:p>
            <a:pPr algn="ctr"/>
            <a:r>
              <a:rPr 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Maybe revisit for the Link Management</a:t>
            </a:r>
            <a:endParaRPr lang="en-US" sz="36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015173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1"/>
            <a:ext cx="9144000" cy="591344"/>
          </a:xfrm>
        </p:spPr>
        <p:txBody>
          <a:bodyPr>
            <a:normAutofit fontScale="90000"/>
          </a:bodyPr>
          <a:lstStyle/>
          <a:p>
            <a:pPr>
              <a:defRPr/>
            </a:pPr>
            <a:r>
              <a:rPr lang="en-US" altLang="ko-KR" dirty="0" smtClean="0">
                <a:latin typeface="+mn-ea"/>
                <a:ea typeface="+mn-ea"/>
                <a:cs typeface="Times New Roman" panose="02020603050405020304" pitchFamily="18" charset="0"/>
              </a:rPr>
              <a:t>One-to-One Link Update</a:t>
            </a:r>
            <a:r>
              <a:rPr lang="en-US" altLang="ko-KR" dirty="0" smtClean="0">
                <a:latin typeface="+mn-ea"/>
                <a:ea typeface="+mn-ea"/>
              </a:rPr>
              <a:t> Procedure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266414" y="1687194"/>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sp>
        <p:nvSpPr>
          <p:cNvPr id="5" name="正方形/長方形 4"/>
          <p:cNvSpPr/>
          <p:nvPr/>
        </p:nvSpPr>
        <p:spPr>
          <a:xfrm>
            <a:off x="2110915" y="1281980"/>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PD1</a:t>
            </a:r>
            <a:endParaRPr lang="ja-JP" altLang="en-US" sz="2400" dirty="0">
              <a:cs typeface="Times New Roman" panose="02020603050405020304" pitchFamily="18" charset="0"/>
            </a:endParaRPr>
          </a:p>
        </p:txBody>
      </p:sp>
      <p:cxnSp>
        <p:nvCxnSpPr>
          <p:cNvPr id="3" name="直線コネクタ 2"/>
          <p:cNvCxnSpPr/>
          <p:nvPr/>
        </p:nvCxnSpPr>
        <p:spPr bwMode="auto">
          <a:xfrm flipH="1">
            <a:off x="3706416" y="2197224"/>
            <a:ext cx="3389" cy="39680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273424"/>
            <a:ext cx="0" cy="396388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273424"/>
            <a:ext cx="0" cy="3963888"/>
          </a:xfrm>
          <a:prstGeom prst="line">
            <a:avLst/>
          </a:prstGeom>
          <a:solidFill>
            <a:schemeClr val="accent1"/>
          </a:solidFill>
          <a:ln w="57150" cap="flat" cmpd="sng" algn="ctr">
            <a:solidFill>
              <a:schemeClr val="bg1">
                <a:lumMod val="50000"/>
              </a:schemeClr>
            </a:solidFill>
            <a:prstDash val="dash"/>
            <a:round/>
            <a:headEnd type="none" w="sm" len="sm"/>
            <a:tailEnd type="none" w="sm" len="sm"/>
          </a:ln>
          <a:effectLst/>
        </p:spPr>
      </p:cxnSp>
      <p:cxnSp>
        <p:nvCxnSpPr>
          <p:cNvPr id="8" name="直線矢印コネクタ 7"/>
          <p:cNvCxnSpPr/>
          <p:nvPr/>
        </p:nvCxnSpPr>
        <p:spPr bwMode="auto">
          <a:xfrm>
            <a:off x="3709805" y="2924944"/>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823706"/>
            <a:ext cx="2590800" cy="0"/>
          </a:xfrm>
          <a:prstGeom prst="straightConnector1">
            <a:avLst/>
          </a:prstGeom>
          <a:solidFill>
            <a:schemeClr val="accent1"/>
          </a:solidFill>
          <a:ln w="28575" cap="flat" cmpd="sng" algn="ctr">
            <a:solidFill>
              <a:schemeClr val="tx1"/>
            </a:solidFill>
            <a:prstDash val="dash"/>
            <a:round/>
            <a:headEnd type="none" w="med" len="med"/>
            <a:tailEnd type="arrow" w="med" len="med"/>
          </a:ln>
          <a:effectLst/>
        </p:spPr>
      </p:cxnSp>
      <p:cxnSp>
        <p:nvCxnSpPr>
          <p:cNvPr id="45" name="直線コネクタ 44"/>
          <p:cNvCxnSpPr/>
          <p:nvPr/>
        </p:nvCxnSpPr>
        <p:spPr bwMode="auto">
          <a:xfrm>
            <a:off x="8532440" y="2273424"/>
            <a:ext cx="0" cy="3963888"/>
          </a:xfrm>
          <a:prstGeom prst="line">
            <a:avLst/>
          </a:prstGeom>
          <a:solidFill>
            <a:schemeClr val="accent1"/>
          </a:solidFill>
          <a:ln w="57150" cap="flat" cmpd="sng" algn="ctr">
            <a:solidFill>
              <a:schemeClr val="bg1">
                <a:lumMod val="50000"/>
              </a:schemeClr>
            </a:solidFill>
            <a:prstDash val="dash"/>
            <a:round/>
            <a:headEnd type="none" w="sm" len="sm"/>
            <a:tailEnd type="none" w="sm" len="sm"/>
          </a:ln>
          <a:effectLst/>
        </p:spPr>
      </p:cxnSp>
      <p:cxnSp>
        <p:nvCxnSpPr>
          <p:cNvPr id="46" name="直線矢印コネクタ 45"/>
          <p:cNvCxnSpPr/>
          <p:nvPr/>
        </p:nvCxnSpPr>
        <p:spPr bwMode="auto">
          <a:xfrm>
            <a:off x="5911250" y="3356992"/>
            <a:ext cx="2621190" cy="0"/>
          </a:xfrm>
          <a:prstGeom prst="straightConnector1">
            <a:avLst/>
          </a:prstGeom>
          <a:solidFill>
            <a:schemeClr val="accent1"/>
          </a:solidFill>
          <a:ln w="28575" cap="flat" cmpd="sng" algn="ctr">
            <a:solidFill>
              <a:schemeClr val="tx1"/>
            </a:solidFill>
            <a:prstDash val="dash"/>
            <a:round/>
            <a:headEnd type="none" w="sm" len="sm"/>
            <a:tailEnd type="arrow" w="lg" len="lg"/>
          </a:ln>
          <a:effectLst/>
        </p:spPr>
      </p:cxnSp>
      <p:sp>
        <p:nvSpPr>
          <p:cNvPr id="56" name="正方形/長方形 55"/>
          <p:cNvSpPr/>
          <p:nvPr/>
        </p:nvSpPr>
        <p:spPr>
          <a:xfrm>
            <a:off x="1119005" y="2422985"/>
            <a:ext cx="2628236" cy="348813"/>
          </a:xfrm>
          <a:prstGeom prst="rect">
            <a:avLst/>
          </a:prstGeom>
        </p:spPr>
        <p:txBody>
          <a:bodyPr wrap="square">
            <a:spAutoFit/>
          </a:bodyPr>
          <a:lstStyle/>
          <a:p>
            <a:pPr lvl="0">
              <a:lnSpc>
                <a:spcPts val="2000"/>
              </a:lnSpc>
            </a:pPr>
            <a:r>
              <a:rPr lang="en-US" altLang="ja-JP" sz="1600" dirty="0" err="1" smtClean="0">
                <a:latin typeface="+mn-ea"/>
              </a:rPr>
              <a:t>LINKUP_REQ.request</a:t>
            </a:r>
            <a:endParaRPr lang="en-US" altLang="ja-JP" sz="1600" dirty="0">
              <a:latin typeface="+mn-ea"/>
            </a:endParaRPr>
          </a:p>
        </p:txBody>
      </p:sp>
      <p:sp>
        <p:nvSpPr>
          <p:cNvPr id="57" name="正方形/長方形 56"/>
          <p:cNvSpPr/>
          <p:nvPr/>
        </p:nvSpPr>
        <p:spPr>
          <a:xfrm>
            <a:off x="3738707" y="2504123"/>
            <a:ext cx="2273453" cy="348813"/>
          </a:xfrm>
          <a:prstGeom prst="rect">
            <a:avLst/>
          </a:prstGeom>
        </p:spPr>
        <p:txBody>
          <a:bodyPr wrap="square">
            <a:spAutoFit/>
          </a:bodyPr>
          <a:lstStyle/>
          <a:p>
            <a:pPr lvl="0">
              <a:lnSpc>
                <a:spcPts val="2000"/>
              </a:lnSpc>
            </a:pPr>
            <a:r>
              <a:rPr lang="en-US" altLang="ja-JP" sz="1600" dirty="0" err="1" smtClean="0">
                <a:latin typeface="+mn-ea"/>
              </a:rPr>
              <a:t>Link</a:t>
            </a:r>
            <a:r>
              <a:rPr lang="en-US" altLang="ja-JP" sz="1600" dirty="0" err="1" smtClean="0">
                <a:latin typeface="+mn-ea"/>
              </a:rPr>
              <a:t>Up</a:t>
            </a:r>
            <a:r>
              <a:rPr lang="en-US" altLang="ja-JP" sz="1600" dirty="0" smtClean="0">
                <a:latin typeface="+mn-ea"/>
              </a:rPr>
              <a:t> Request (air)</a:t>
            </a:r>
            <a:endParaRPr lang="en-US" altLang="ja-JP" sz="1600" dirty="0">
              <a:latin typeface="+mn-ea"/>
            </a:endParaRPr>
          </a:p>
        </p:txBody>
      </p:sp>
      <p:sp>
        <p:nvSpPr>
          <p:cNvPr id="58" name="正方形/長方形 57"/>
          <p:cNvSpPr/>
          <p:nvPr/>
        </p:nvSpPr>
        <p:spPr>
          <a:xfrm>
            <a:off x="5866215" y="3080187"/>
            <a:ext cx="2738233" cy="348813"/>
          </a:xfrm>
          <a:prstGeom prst="rect">
            <a:avLst/>
          </a:prstGeom>
        </p:spPr>
        <p:txBody>
          <a:bodyPr wrap="square">
            <a:spAutoFit/>
          </a:bodyPr>
          <a:lstStyle/>
          <a:p>
            <a:pPr lvl="0">
              <a:lnSpc>
                <a:spcPts val="2000"/>
              </a:lnSpc>
            </a:pPr>
            <a:r>
              <a:rPr lang="en-US" altLang="ja-JP" sz="1600" dirty="0" err="1" smtClean="0">
                <a:latin typeface="+mn-ea"/>
              </a:rPr>
              <a:t>LINKUP_REQ.indication</a:t>
            </a:r>
            <a:endParaRPr lang="en-US" altLang="ja-JP" sz="1600" dirty="0">
              <a:latin typeface="+mn-ea"/>
            </a:endParaRPr>
          </a:p>
        </p:txBody>
      </p:sp>
      <p:sp>
        <p:nvSpPr>
          <p:cNvPr id="20" name="正方形/長方形 3"/>
          <p:cNvSpPr/>
          <p:nvPr/>
        </p:nvSpPr>
        <p:spPr>
          <a:xfrm>
            <a:off x="291175" y="1712976"/>
            <a:ext cx="2250937"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 (?)</a:t>
            </a:r>
            <a:endParaRPr lang="ja-JP" altLang="en-US" sz="2400" dirty="0">
              <a:cs typeface="Times New Roman" panose="02020603050405020304" pitchFamily="18" charset="0"/>
            </a:endParaRPr>
          </a:p>
        </p:txBody>
      </p:sp>
      <p:sp>
        <p:nvSpPr>
          <p:cNvPr id="21" name="正方形/長方形 3"/>
          <p:cNvSpPr/>
          <p:nvPr/>
        </p:nvSpPr>
        <p:spPr>
          <a:xfrm>
            <a:off x="7347959" y="1743199"/>
            <a:ext cx="21739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3" name="正方形/長方形 4"/>
          <p:cNvSpPr/>
          <p:nvPr/>
        </p:nvSpPr>
        <p:spPr>
          <a:xfrm>
            <a:off x="6791435" y="1383159"/>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PD2</a:t>
            </a:r>
            <a:endParaRPr lang="ja-JP" altLang="en-US" sz="2400" dirty="0">
              <a:cs typeface="Times New Roman" panose="02020603050405020304" pitchFamily="18" charset="0"/>
            </a:endParaRPr>
          </a:p>
        </p:txBody>
      </p:sp>
      <p:sp>
        <p:nvSpPr>
          <p:cNvPr id="24" name="正方形/長方形 3"/>
          <p:cNvSpPr/>
          <p:nvPr/>
        </p:nvSpPr>
        <p:spPr>
          <a:xfrm>
            <a:off x="5508104" y="1738758"/>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cxnSp>
        <p:nvCxnSpPr>
          <p:cNvPr id="26" name="直線矢印コネクタ 7"/>
          <p:cNvCxnSpPr/>
          <p:nvPr/>
        </p:nvCxnSpPr>
        <p:spPr bwMode="auto">
          <a:xfrm>
            <a:off x="3706416" y="4797152"/>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7" name="直線矢印コネクタ 12"/>
          <p:cNvCxnSpPr/>
          <p:nvPr/>
        </p:nvCxnSpPr>
        <p:spPr bwMode="auto">
          <a:xfrm>
            <a:off x="1115616" y="5445224"/>
            <a:ext cx="2590800"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cxnSp>
        <p:nvCxnSpPr>
          <p:cNvPr id="28" name="直線矢印コネクタ 45"/>
          <p:cNvCxnSpPr/>
          <p:nvPr/>
        </p:nvCxnSpPr>
        <p:spPr bwMode="auto">
          <a:xfrm>
            <a:off x="5907861" y="4653136"/>
            <a:ext cx="2624579"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sp>
        <p:nvSpPr>
          <p:cNvPr id="29" name="正方形/長方形 55"/>
          <p:cNvSpPr/>
          <p:nvPr/>
        </p:nvSpPr>
        <p:spPr>
          <a:xfrm>
            <a:off x="1115616" y="5125906"/>
            <a:ext cx="2808312" cy="319318"/>
          </a:xfrm>
          <a:prstGeom prst="rect">
            <a:avLst/>
          </a:prstGeom>
        </p:spPr>
        <p:txBody>
          <a:bodyPr wrap="square">
            <a:spAutoFit/>
          </a:bodyPr>
          <a:lstStyle/>
          <a:p>
            <a:pPr>
              <a:lnSpc>
                <a:spcPts val="2000"/>
              </a:lnSpc>
            </a:pPr>
            <a:r>
              <a:rPr lang="en-US" altLang="ja-JP" sz="1600" dirty="0" err="1" smtClean="0">
                <a:latin typeface="+mn-ea"/>
              </a:rPr>
              <a:t>LINKUP_REQ.confirm</a:t>
            </a:r>
            <a:endParaRPr lang="en-US" altLang="ja-JP" sz="1600" dirty="0">
              <a:latin typeface="+mn-ea"/>
            </a:endParaRPr>
          </a:p>
        </p:txBody>
      </p:sp>
      <p:sp>
        <p:nvSpPr>
          <p:cNvPr id="30" name="正方形/長方形 56"/>
          <p:cNvSpPr/>
          <p:nvPr/>
        </p:nvSpPr>
        <p:spPr>
          <a:xfrm>
            <a:off x="3778424" y="4405826"/>
            <a:ext cx="2377752" cy="348813"/>
          </a:xfrm>
          <a:prstGeom prst="rect">
            <a:avLst/>
          </a:prstGeom>
        </p:spPr>
        <p:txBody>
          <a:bodyPr wrap="square">
            <a:spAutoFit/>
          </a:bodyPr>
          <a:lstStyle/>
          <a:p>
            <a:pPr lvl="0">
              <a:lnSpc>
                <a:spcPts val="2000"/>
              </a:lnSpc>
            </a:pPr>
            <a:r>
              <a:rPr lang="en-US" altLang="ja-JP" sz="1600" dirty="0" err="1" smtClean="0">
                <a:latin typeface="+mn-ea"/>
              </a:rPr>
              <a:t>Link</a:t>
            </a:r>
            <a:r>
              <a:rPr lang="en-US" altLang="ja-JP" sz="1600" dirty="0" err="1" smtClean="0">
                <a:latin typeface="+mn-ea"/>
              </a:rPr>
              <a:t>Up</a:t>
            </a:r>
            <a:r>
              <a:rPr lang="en-US" altLang="ja-JP" sz="1600" dirty="0" smtClean="0">
                <a:latin typeface="+mn-ea"/>
              </a:rPr>
              <a:t> Response (air)</a:t>
            </a:r>
            <a:endParaRPr lang="en-US" altLang="ja-JP" sz="1600" dirty="0">
              <a:latin typeface="+mn-ea"/>
            </a:endParaRPr>
          </a:p>
        </p:txBody>
      </p:sp>
      <p:sp>
        <p:nvSpPr>
          <p:cNvPr id="31" name="正方形/長方形 57"/>
          <p:cNvSpPr/>
          <p:nvPr/>
        </p:nvSpPr>
        <p:spPr>
          <a:xfrm>
            <a:off x="5862824" y="4293096"/>
            <a:ext cx="2741623" cy="319318"/>
          </a:xfrm>
          <a:prstGeom prst="rect">
            <a:avLst/>
          </a:prstGeom>
        </p:spPr>
        <p:txBody>
          <a:bodyPr wrap="square">
            <a:spAutoFit/>
          </a:bodyPr>
          <a:lstStyle/>
          <a:p>
            <a:pPr>
              <a:lnSpc>
                <a:spcPts val="2000"/>
              </a:lnSpc>
            </a:pPr>
            <a:r>
              <a:rPr lang="en-US" altLang="ja-JP" sz="1600" dirty="0" err="1" smtClean="0">
                <a:latin typeface="+mn-ea"/>
              </a:rPr>
              <a:t>LINKUP_REQ.response</a:t>
            </a:r>
            <a:endParaRPr lang="en-US" altLang="ja-JP" sz="1600" dirty="0">
              <a:latin typeface="+mn-ea"/>
            </a:endParaRPr>
          </a:p>
        </p:txBody>
      </p:sp>
      <p:sp>
        <p:nvSpPr>
          <p:cNvPr id="32" name="正方形/長方形 62"/>
          <p:cNvSpPr/>
          <p:nvPr/>
        </p:nvSpPr>
        <p:spPr>
          <a:xfrm>
            <a:off x="899592" y="5744483"/>
            <a:ext cx="7776864" cy="348813"/>
          </a:xfrm>
          <a:prstGeom prst="rect">
            <a:avLst/>
          </a:prstGeom>
          <a:solidFill>
            <a:schemeClr val="bg1"/>
          </a:solidFill>
          <a:ln>
            <a:solidFill>
              <a:schemeClr val="tx1"/>
            </a:solidFill>
            <a:prstDash val="dash"/>
          </a:ln>
        </p:spPr>
        <p:txBody>
          <a:bodyPr wrap="square">
            <a:spAutoFit/>
          </a:bodyPr>
          <a:lstStyle/>
          <a:p>
            <a:pPr lvl="0" algn="ctr">
              <a:lnSpc>
                <a:spcPts val="2000"/>
              </a:lnSpc>
            </a:pPr>
            <a:r>
              <a:rPr lang="en-US" altLang="ja-JP" sz="2000" dirty="0" smtClean="0">
                <a:latin typeface="+mn-ea"/>
              </a:rPr>
              <a:t>Optional: Update link</a:t>
            </a:r>
            <a:endParaRPr lang="en-US" altLang="ja-JP" sz="2000" dirty="0">
              <a:latin typeface="+mn-ea"/>
            </a:endParaRPr>
          </a:p>
        </p:txBody>
      </p:sp>
      <p:cxnSp>
        <p:nvCxnSpPr>
          <p:cNvPr id="33" name="直線矢印コネクタ 7"/>
          <p:cNvCxnSpPr/>
          <p:nvPr/>
        </p:nvCxnSpPr>
        <p:spPr bwMode="auto">
          <a:xfrm>
            <a:off x="3738707" y="5229200"/>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35" name="正方形/長方形 56"/>
          <p:cNvSpPr/>
          <p:nvPr/>
        </p:nvSpPr>
        <p:spPr>
          <a:xfrm>
            <a:off x="4355976" y="4880387"/>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cxnSp>
        <p:nvCxnSpPr>
          <p:cNvPr id="16384" name="Straight Connector 16383"/>
          <p:cNvCxnSpPr/>
          <p:nvPr/>
        </p:nvCxnSpPr>
        <p:spPr>
          <a:xfrm flipH="1" flipV="1">
            <a:off x="1115616" y="1512812"/>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6" name="Straight Connector 16385"/>
          <p:cNvCxnSpPr/>
          <p:nvPr/>
        </p:nvCxnSpPr>
        <p:spPr>
          <a:xfrm>
            <a:off x="1115616" y="1512812"/>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9" name="Straight Connector 16388"/>
          <p:cNvCxnSpPr/>
          <p:nvPr/>
        </p:nvCxnSpPr>
        <p:spPr>
          <a:xfrm flipV="1">
            <a:off x="2804597" y="1512812"/>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91" name="Straight Connector 16390"/>
          <p:cNvCxnSpPr>
            <a:endCxn id="4" idx="0"/>
          </p:cNvCxnSpPr>
          <p:nvPr/>
        </p:nvCxnSpPr>
        <p:spPr>
          <a:xfrm>
            <a:off x="3706416" y="1512813"/>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839265" y="1590795"/>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39265" y="1590795"/>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557125" y="1590795"/>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449893" y="1590796"/>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矢印コネクタ 7"/>
          <p:cNvCxnSpPr/>
          <p:nvPr/>
        </p:nvCxnSpPr>
        <p:spPr bwMode="auto">
          <a:xfrm>
            <a:off x="3707904" y="3212976"/>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62" name="正方形/長方形 56"/>
          <p:cNvSpPr/>
          <p:nvPr/>
        </p:nvSpPr>
        <p:spPr>
          <a:xfrm>
            <a:off x="4440137" y="2936171"/>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sp>
        <p:nvSpPr>
          <p:cNvPr id="39" name="Rectangle 38"/>
          <p:cNvSpPr/>
          <p:nvPr/>
        </p:nvSpPr>
        <p:spPr>
          <a:xfrm rot="21053907">
            <a:off x="682768" y="3290308"/>
            <a:ext cx="8080417" cy="1200329"/>
          </a:xfrm>
          <a:prstGeom prst="rect">
            <a:avLst/>
          </a:prstGeom>
          <a:noFill/>
        </p:spPr>
        <p:txBody>
          <a:bodyPr wrap="none" lIns="91440" tIns="45720" rIns="91440" bIns="45720">
            <a:spAutoFit/>
          </a:bodyPr>
          <a:lstStyle/>
          <a:p>
            <a:pPr algn="ctr"/>
            <a:r>
              <a:rPr lang="en-US" sz="36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Removed from Peering Procedure.</a:t>
            </a:r>
          </a:p>
          <a:p>
            <a:pPr algn="ctr"/>
            <a:r>
              <a:rPr 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Maybe revisit for the Link Management</a:t>
            </a:r>
            <a:endParaRPr lang="en-US" sz="36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863576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4294967295"/>
          </p:nvPr>
        </p:nvSpPr>
        <p:spPr>
          <a:xfrm>
            <a:off x="685800" y="377825"/>
            <a:ext cx="1600200" cy="215900"/>
          </a:xfrm>
          <a:prstGeom prst="rect">
            <a:avLst/>
          </a:prstGeom>
        </p:spPr>
        <p:txBody>
          <a:bodyPr/>
          <a:lstStyle/>
          <a:p>
            <a:r>
              <a:rPr lang="en-US" altLang="ko-KR" smtClean="0"/>
              <a:t>&lt;July 2014&gt;</a:t>
            </a:r>
            <a:endParaRPr lang="en-US" altLang="ko-KR" dirty="0"/>
          </a:p>
        </p:txBody>
      </p:sp>
      <p:sp>
        <p:nvSpPr>
          <p:cNvPr id="5" name="바닥글 개체 틀 4"/>
          <p:cNvSpPr>
            <a:spLocks noGrp="1"/>
          </p:cNvSpPr>
          <p:nvPr>
            <p:ph type="ftr" sz="quarter" idx="4294967295"/>
          </p:nvPr>
        </p:nvSpPr>
        <p:spPr>
          <a:xfrm>
            <a:off x="5214938" y="6475413"/>
            <a:ext cx="3395662" cy="184666"/>
          </a:xfrm>
          <a:prstGeom prst="rect">
            <a:avLst/>
          </a:prstGeom>
        </p:spPr>
        <p:txBody>
          <a:bodyPr/>
          <a:lstStyle/>
          <a:p>
            <a:r>
              <a:rPr lang="en-US" altLang="ko-KR" smtClean="0"/>
              <a:t>&lt;TG8 Group&gt;</a:t>
            </a:r>
            <a:endParaRPr lang="en-US" altLang="ko-KR" dirty="0"/>
          </a:p>
        </p:txBody>
      </p:sp>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r>
              <a:rPr lang="en-US" altLang="ko-KR" smtClean="0"/>
              <a:t>Slide </a:t>
            </a:r>
            <a:fld id="{CDE46E7E-3960-4637-AA10-33D76C39FA32}" type="slidenum">
              <a:rPr lang="en-US" altLang="ko-KR" smtClean="0"/>
              <a:pPr/>
              <a:t>2</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t>Motion15: Peering Procedure</a:t>
            </a:r>
            <a:endParaRPr lang="ko-KR" altLang="en-US" dirty="0"/>
          </a:p>
        </p:txBody>
      </p:sp>
      <p:sp>
        <p:nvSpPr>
          <p:cNvPr id="8" name="내용 개체 틀 2"/>
          <p:cNvSpPr>
            <a:spLocks noGrp="1"/>
          </p:cNvSpPr>
          <p:nvPr>
            <p:ph idx="1"/>
          </p:nvPr>
        </p:nvSpPr>
        <p:spPr>
          <a:xfrm>
            <a:off x="611560" y="1768025"/>
            <a:ext cx="7772400" cy="4104456"/>
          </a:xfrm>
        </p:spPr>
        <p:txBody>
          <a:bodyPr>
            <a:normAutofit fontScale="92500" lnSpcReduction="20000"/>
          </a:bodyPr>
          <a:lstStyle/>
          <a:p>
            <a:r>
              <a:rPr lang="en-GB" dirty="0">
                <a:latin typeface="+mj-lt"/>
              </a:rPr>
              <a:t>The </a:t>
            </a:r>
            <a:r>
              <a:rPr lang="en-GB" dirty="0" smtClean="0">
                <a:latin typeface="+mj-lt"/>
              </a:rPr>
              <a:t>peering </a:t>
            </a:r>
            <a:r>
              <a:rPr lang="en-GB" dirty="0">
                <a:latin typeface="+mj-lt"/>
              </a:rPr>
              <a:t>procedure is initiated by sending a peering request message including </a:t>
            </a:r>
            <a:r>
              <a:rPr lang="en-GB" dirty="0" smtClean="0">
                <a:latin typeface="+mj-lt"/>
              </a:rPr>
              <a:t>peering </a:t>
            </a:r>
            <a:r>
              <a:rPr lang="en-GB" dirty="0">
                <a:latin typeface="+mj-lt"/>
              </a:rPr>
              <a:t>information. </a:t>
            </a:r>
            <a:endParaRPr lang="en-GB" dirty="0" smtClean="0">
              <a:latin typeface="+mj-lt"/>
            </a:endParaRPr>
          </a:p>
          <a:p>
            <a:r>
              <a:rPr lang="en-GB" dirty="0" smtClean="0">
                <a:latin typeface="+mj-lt"/>
              </a:rPr>
              <a:t>Responder shall </a:t>
            </a:r>
            <a:r>
              <a:rPr lang="en-GB" dirty="0">
                <a:latin typeface="+mj-lt"/>
              </a:rPr>
              <a:t>send a peering response message to requestor </a:t>
            </a:r>
            <a:r>
              <a:rPr lang="en-GB" dirty="0" smtClean="0">
                <a:latin typeface="+mj-lt"/>
              </a:rPr>
              <a:t>to indicate whether the </a:t>
            </a:r>
            <a:r>
              <a:rPr lang="en-GB" dirty="0">
                <a:latin typeface="+mj-lt"/>
              </a:rPr>
              <a:t>peering request is accepted or </a:t>
            </a:r>
            <a:r>
              <a:rPr lang="en-GB" dirty="0" smtClean="0">
                <a:latin typeface="+mj-lt"/>
              </a:rPr>
              <a:t>rejected. </a:t>
            </a:r>
          </a:p>
          <a:p>
            <a:r>
              <a:rPr lang="en-GB" dirty="0" smtClean="0">
                <a:latin typeface="+mj-lt"/>
              </a:rPr>
              <a:t>The </a:t>
            </a:r>
            <a:r>
              <a:rPr lang="en-GB" dirty="0">
                <a:latin typeface="+mj-lt"/>
              </a:rPr>
              <a:t>response message may include peering information if the request is accepted.</a:t>
            </a:r>
            <a:endParaRPr lang="en-US" dirty="0">
              <a:latin typeface="+mj-lt"/>
            </a:endParaRPr>
          </a:p>
        </p:txBody>
      </p:sp>
    </p:spTree>
    <p:extLst>
      <p:ext uri="{BB962C8B-B14F-4D97-AF65-F5344CB8AC3E}">
        <p14:creationId xmlns:p14="http://schemas.microsoft.com/office/powerpoint/2010/main" val="337944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a:bodyPr>
          <a:lstStyle/>
          <a:p>
            <a:r>
              <a:rPr lang="en-US" sz="2800" dirty="0" smtClean="0"/>
              <a:t>Peering Procedure</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pPr marL="0" indent="0">
              <a:buNone/>
            </a:pPr>
            <a:r>
              <a:rPr lang="en-US" sz="2400" b="1" u="sng" dirty="0"/>
              <a:t>Peering procedure</a:t>
            </a:r>
            <a:r>
              <a:rPr lang="en-US" sz="2400" dirty="0"/>
              <a:t> may include the following:</a:t>
            </a:r>
          </a:p>
          <a:p>
            <a:pPr lvl="0"/>
            <a:r>
              <a:rPr lang="en-US" sz="2400" dirty="0" smtClean="0"/>
              <a:t>Optional: Authentication &amp; </a:t>
            </a:r>
            <a:r>
              <a:rPr lang="en-US" sz="2400" dirty="0"/>
              <a:t>Authorization </a:t>
            </a:r>
            <a:r>
              <a:rPr lang="en-US" sz="2400" dirty="0" smtClean="0"/>
              <a:t>(</a:t>
            </a:r>
            <a:r>
              <a:rPr lang="en-US" sz="2400" dirty="0"/>
              <a:t>full validation)</a:t>
            </a:r>
          </a:p>
          <a:p>
            <a:pPr lvl="0"/>
            <a:r>
              <a:rPr lang="en-US" sz="2400" dirty="0" smtClean="0"/>
              <a:t>Communication link parameters </a:t>
            </a:r>
            <a:r>
              <a:rPr lang="en-US" sz="2400" dirty="0" smtClean="0">
                <a:solidFill>
                  <a:srgbClr val="FF0000"/>
                </a:solidFill>
              </a:rPr>
              <a:t>are TBD</a:t>
            </a:r>
            <a:r>
              <a:rPr lang="en-US" sz="2400" dirty="0" smtClean="0"/>
              <a:t>, </a:t>
            </a:r>
            <a:r>
              <a:rPr lang="en-US" sz="2400" dirty="0"/>
              <a:t>such as </a:t>
            </a:r>
            <a:r>
              <a:rPr lang="en-US" sz="2400" dirty="0" smtClean="0"/>
              <a:t>link ID, </a:t>
            </a:r>
            <a:r>
              <a:rPr lang="en-US" sz="2400" dirty="0"/>
              <a:t>device </a:t>
            </a:r>
            <a:r>
              <a:rPr lang="en-US" sz="2400" dirty="0" smtClean="0"/>
              <a:t>capability (i.e. #antenna, MIMO), </a:t>
            </a:r>
            <a:r>
              <a:rPr lang="en-US" sz="2400" dirty="0" err="1" smtClean="0"/>
              <a:t>QoS</a:t>
            </a:r>
            <a:r>
              <a:rPr lang="en-US" sz="2400" dirty="0"/>
              <a:t>, </a:t>
            </a:r>
            <a:r>
              <a:rPr lang="en-US" sz="2400" dirty="0" smtClean="0"/>
              <a:t>channel band, </a:t>
            </a:r>
            <a:r>
              <a:rPr lang="en-US" sz="2400" dirty="0"/>
              <a:t>transmission </a:t>
            </a:r>
            <a:r>
              <a:rPr lang="en-US" sz="2400" dirty="0" smtClean="0"/>
              <a:t>power, round trip delay, etc</a:t>
            </a:r>
            <a:r>
              <a:rPr lang="en-US" sz="2400" dirty="0"/>
              <a:t>.</a:t>
            </a:r>
          </a:p>
          <a:p>
            <a:pPr lvl="0"/>
            <a:r>
              <a:rPr lang="en-US" sz="2400" dirty="0"/>
              <a:t>Establish the </a:t>
            </a:r>
            <a:r>
              <a:rPr lang="en-US" sz="2400" dirty="0" smtClean="0"/>
              <a:t>link.</a:t>
            </a:r>
            <a:endParaRPr lang="en-US" sz="2400" dirty="0"/>
          </a:p>
          <a:p>
            <a:pPr marL="0" indent="0">
              <a:buNone/>
            </a:pPr>
            <a:endParaRPr lang="en-US" sz="2400" dirty="0" smtClean="0">
              <a:latin typeface="+mj-lt"/>
            </a:endParaRPr>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584379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1"/>
            <a:ext cx="9144000" cy="591344"/>
          </a:xfrm>
        </p:spPr>
        <p:txBody>
          <a:bodyPr>
            <a:normAutofit fontScale="90000"/>
          </a:bodyPr>
          <a:lstStyle/>
          <a:p>
            <a:pPr>
              <a:defRPr/>
            </a:pPr>
            <a:r>
              <a:rPr lang="en-US" altLang="ko-KR" dirty="0" smtClean="0">
                <a:latin typeface="+mn-ea"/>
                <a:ea typeface="+mn-ea"/>
                <a:cs typeface="Times New Roman" panose="02020603050405020304" pitchFamily="18" charset="0"/>
              </a:rPr>
              <a:t>One-to-One Peering</a:t>
            </a:r>
            <a:r>
              <a:rPr lang="en-US" altLang="ko-KR" dirty="0" smtClean="0">
                <a:latin typeface="+mn-ea"/>
                <a:ea typeface="+mn-ea"/>
              </a:rPr>
              <a:t> Procedure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266414" y="1687194"/>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sp>
        <p:nvSpPr>
          <p:cNvPr id="5" name="正方形/長方形 4"/>
          <p:cNvSpPr/>
          <p:nvPr/>
        </p:nvSpPr>
        <p:spPr>
          <a:xfrm>
            <a:off x="2110915" y="1281980"/>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PD1</a:t>
            </a:r>
            <a:endParaRPr lang="ja-JP" altLang="en-US" sz="2400" dirty="0">
              <a:cs typeface="Times New Roman" panose="02020603050405020304" pitchFamily="18" charset="0"/>
            </a:endParaRPr>
          </a:p>
        </p:txBody>
      </p:sp>
      <p:cxnSp>
        <p:nvCxnSpPr>
          <p:cNvPr id="3" name="直線コネクタ 2"/>
          <p:cNvCxnSpPr/>
          <p:nvPr/>
        </p:nvCxnSpPr>
        <p:spPr bwMode="auto">
          <a:xfrm flipH="1">
            <a:off x="3706416" y="2197224"/>
            <a:ext cx="3389" cy="39680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273424"/>
            <a:ext cx="0" cy="396388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8" name="直線矢印コネクタ 7"/>
          <p:cNvCxnSpPr/>
          <p:nvPr/>
        </p:nvCxnSpPr>
        <p:spPr bwMode="auto">
          <a:xfrm>
            <a:off x="3709805" y="2924944"/>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823706"/>
            <a:ext cx="2590800" cy="0"/>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45" name="直線コネクタ 44"/>
          <p:cNvCxnSpPr/>
          <p:nvPr/>
        </p:nvCxnSpPr>
        <p:spPr bwMode="auto">
          <a:xfrm>
            <a:off x="8532440"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46" name="直線矢印コネクタ 45"/>
          <p:cNvCxnSpPr/>
          <p:nvPr/>
        </p:nvCxnSpPr>
        <p:spPr bwMode="auto">
          <a:xfrm>
            <a:off x="5911250" y="3356992"/>
            <a:ext cx="262119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6" name="正方形/長方形 55"/>
          <p:cNvSpPr/>
          <p:nvPr/>
        </p:nvSpPr>
        <p:spPr>
          <a:xfrm>
            <a:off x="1119005" y="2422985"/>
            <a:ext cx="2628236" cy="348813"/>
          </a:xfrm>
          <a:prstGeom prst="rect">
            <a:avLst/>
          </a:prstGeom>
        </p:spPr>
        <p:txBody>
          <a:bodyPr wrap="square">
            <a:spAutoFit/>
          </a:bodyPr>
          <a:lstStyle/>
          <a:p>
            <a:pPr lvl="0">
              <a:lnSpc>
                <a:spcPts val="2000"/>
              </a:lnSpc>
            </a:pPr>
            <a:r>
              <a:rPr lang="en-US" altLang="ja-JP" sz="1600" dirty="0" err="1" smtClean="0">
                <a:latin typeface="+mn-ea"/>
              </a:rPr>
              <a:t>PEER_REQ.request</a:t>
            </a:r>
            <a:endParaRPr lang="en-US" altLang="ja-JP" sz="1600" dirty="0">
              <a:latin typeface="+mn-ea"/>
            </a:endParaRPr>
          </a:p>
        </p:txBody>
      </p:sp>
      <p:sp>
        <p:nvSpPr>
          <p:cNvPr id="57" name="正方形/長方形 56"/>
          <p:cNvSpPr/>
          <p:nvPr/>
        </p:nvSpPr>
        <p:spPr>
          <a:xfrm>
            <a:off x="3814754" y="2504123"/>
            <a:ext cx="1991546" cy="319318"/>
          </a:xfrm>
          <a:prstGeom prst="rect">
            <a:avLst/>
          </a:prstGeom>
        </p:spPr>
        <p:txBody>
          <a:bodyPr wrap="square">
            <a:spAutoFit/>
          </a:bodyPr>
          <a:lstStyle/>
          <a:p>
            <a:pPr lvl="0">
              <a:lnSpc>
                <a:spcPts val="2000"/>
              </a:lnSpc>
            </a:pPr>
            <a:r>
              <a:rPr lang="en-US" altLang="ja-JP" sz="1600" dirty="0" smtClean="0">
                <a:latin typeface="+mn-ea"/>
              </a:rPr>
              <a:t>Peering Request (air)</a:t>
            </a:r>
            <a:endParaRPr lang="en-US" altLang="ja-JP" sz="1600" dirty="0">
              <a:latin typeface="+mn-ea"/>
            </a:endParaRPr>
          </a:p>
        </p:txBody>
      </p:sp>
      <p:sp>
        <p:nvSpPr>
          <p:cNvPr id="58" name="正方形/長方形 57"/>
          <p:cNvSpPr/>
          <p:nvPr/>
        </p:nvSpPr>
        <p:spPr>
          <a:xfrm>
            <a:off x="5866215" y="3080187"/>
            <a:ext cx="2738233" cy="348813"/>
          </a:xfrm>
          <a:prstGeom prst="rect">
            <a:avLst/>
          </a:prstGeom>
        </p:spPr>
        <p:txBody>
          <a:bodyPr wrap="square">
            <a:spAutoFit/>
          </a:bodyPr>
          <a:lstStyle/>
          <a:p>
            <a:pPr lvl="0">
              <a:lnSpc>
                <a:spcPts val="2000"/>
              </a:lnSpc>
            </a:pPr>
            <a:r>
              <a:rPr lang="en-US" altLang="ja-JP" sz="1600" dirty="0" err="1" smtClean="0">
                <a:latin typeface="+mn-ea"/>
              </a:rPr>
              <a:t>PEER_REQ.indication</a:t>
            </a:r>
            <a:endParaRPr lang="en-US" altLang="ja-JP" sz="1600" dirty="0">
              <a:latin typeface="+mn-ea"/>
            </a:endParaRPr>
          </a:p>
        </p:txBody>
      </p:sp>
      <p:sp>
        <p:nvSpPr>
          <p:cNvPr id="63" name="正方形/長方形 62"/>
          <p:cNvSpPr/>
          <p:nvPr/>
        </p:nvSpPr>
        <p:spPr>
          <a:xfrm>
            <a:off x="755576" y="3645024"/>
            <a:ext cx="8064896" cy="348813"/>
          </a:xfrm>
          <a:prstGeom prst="rect">
            <a:avLst/>
          </a:prstGeom>
          <a:solidFill>
            <a:schemeClr val="bg1"/>
          </a:solidFill>
          <a:ln>
            <a:solidFill>
              <a:schemeClr val="bg1">
                <a:lumMod val="50000"/>
              </a:schemeClr>
            </a:solidFill>
            <a:prstDash val="dash"/>
          </a:ln>
        </p:spPr>
        <p:txBody>
          <a:bodyPr wrap="square">
            <a:spAutoFit/>
          </a:bodyPr>
          <a:lstStyle/>
          <a:p>
            <a:pPr lvl="0" algn="ctr">
              <a:lnSpc>
                <a:spcPts val="2000"/>
              </a:lnSpc>
            </a:pPr>
            <a:r>
              <a:rPr lang="en-US" altLang="ja-JP" sz="1600" dirty="0" smtClean="0">
                <a:latin typeface="+mn-ea"/>
              </a:rPr>
              <a:t>Optional: Authentication &amp; Authorization (TBD)</a:t>
            </a:r>
            <a:endParaRPr lang="en-US" altLang="ja-JP" sz="1600" dirty="0">
              <a:latin typeface="+mn-ea"/>
            </a:endParaRPr>
          </a:p>
        </p:txBody>
      </p:sp>
      <p:sp>
        <p:nvSpPr>
          <p:cNvPr id="20" name="正方形/長方形 3"/>
          <p:cNvSpPr/>
          <p:nvPr/>
        </p:nvSpPr>
        <p:spPr>
          <a:xfrm>
            <a:off x="291175" y="1712976"/>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1" name="正方形/長方形 3"/>
          <p:cNvSpPr/>
          <p:nvPr/>
        </p:nvSpPr>
        <p:spPr>
          <a:xfrm>
            <a:off x="7347959" y="1743199"/>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3" name="正方形/長方形 4"/>
          <p:cNvSpPr/>
          <p:nvPr/>
        </p:nvSpPr>
        <p:spPr>
          <a:xfrm>
            <a:off x="6791435" y="1383159"/>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PD2</a:t>
            </a:r>
            <a:endParaRPr lang="ja-JP" altLang="en-US" sz="2400" dirty="0">
              <a:cs typeface="Times New Roman" panose="02020603050405020304" pitchFamily="18" charset="0"/>
            </a:endParaRPr>
          </a:p>
        </p:txBody>
      </p:sp>
      <p:sp>
        <p:nvSpPr>
          <p:cNvPr id="24" name="正方形/長方形 3"/>
          <p:cNvSpPr/>
          <p:nvPr/>
        </p:nvSpPr>
        <p:spPr>
          <a:xfrm>
            <a:off x="5508104" y="1738758"/>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cxnSp>
        <p:nvCxnSpPr>
          <p:cNvPr id="26" name="直線矢印コネクタ 7"/>
          <p:cNvCxnSpPr/>
          <p:nvPr/>
        </p:nvCxnSpPr>
        <p:spPr bwMode="auto">
          <a:xfrm>
            <a:off x="3706416" y="4797152"/>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7" name="直線矢印コネクタ 12"/>
          <p:cNvCxnSpPr/>
          <p:nvPr/>
        </p:nvCxnSpPr>
        <p:spPr bwMode="auto">
          <a:xfrm>
            <a:off x="1115616" y="5445224"/>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8" name="直線矢印コネクタ 45"/>
          <p:cNvCxnSpPr/>
          <p:nvPr/>
        </p:nvCxnSpPr>
        <p:spPr bwMode="auto">
          <a:xfrm>
            <a:off x="5907861" y="4653136"/>
            <a:ext cx="2624579"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29" name="正方形/長方形 55"/>
          <p:cNvSpPr/>
          <p:nvPr/>
        </p:nvSpPr>
        <p:spPr>
          <a:xfrm>
            <a:off x="1115616" y="5125906"/>
            <a:ext cx="2808312" cy="319318"/>
          </a:xfrm>
          <a:prstGeom prst="rect">
            <a:avLst/>
          </a:prstGeom>
        </p:spPr>
        <p:txBody>
          <a:bodyPr wrap="square">
            <a:spAutoFit/>
          </a:bodyPr>
          <a:lstStyle/>
          <a:p>
            <a:pPr>
              <a:lnSpc>
                <a:spcPts val="2000"/>
              </a:lnSpc>
            </a:pPr>
            <a:r>
              <a:rPr lang="en-US" altLang="ja-JP" sz="1600" dirty="0" err="1" smtClean="0">
                <a:latin typeface="+mn-ea"/>
              </a:rPr>
              <a:t>PEER_REQ.confirm</a:t>
            </a:r>
            <a:endParaRPr lang="en-US" altLang="ja-JP" sz="1600" dirty="0">
              <a:latin typeface="+mn-ea"/>
            </a:endParaRPr>
          </a:p>
        </p:txBody>
      </p:sp>
      <p:sp>
        <p:nvSpPr>
          <p:cNvPr id="30" name="正方形/長方形 56"/>
          <p:cNvSpPr/>
          <p:nvPr/>
        </p:nvSpPr>
        <p:spPr>
          <a:xfrm>
            <a:off x="3779912" y="4405826"/>
            <a:ext cx="2140129" cy="319318"/>
          </a:xfrm>
          <a:prstGeom prst="rect">
            <a:avLst/>
          </a:prstGeom>
        </p:spPr>
        <p:txBody>
          <a:bodyPr wrap="square">
            <a:spAutoFit/>
          </a:bodyPr>
          <a:lstStyle/>
          <a:p>
            <a:pPr lvl="0">
              <a:lnSpc>
                <a:spcPts val="2000"/>
              </a:lnSpc>
            </a:pPr>
            <a:r>
              <a:rPr lang="en-US" altLang="ja-JP" sz="1600" dirty="0" smtClean="0">
                <a:latin typeface="+mn-ea"/>
              </a:rPr>
              <a:t>Peering Response (air)</a:t>
            </a:r>
            <a:endParaRPr lang="en-US" altLang="ja-JP" sz="1600" dirty="0">
              <a:latin typeface="+mn-ea"/>
            </a:endParaRPr>
          </a:p>
        </p:txBody>
      </p:sp>
      <p:sp>
        <p:nvSpPr>
          <p:cNvPr id="31" name="正方形/長方形 57"/>
          <p:cNvSpPr/>
          <p:nvPr/>
        </p:nvSpPr>
        <p:spPr>
          <a:xfrm>
            <a:off x="5862824" y="4293096"/>
            <a:ext cx="2741623" cy="319318"/>
          </a:xfrm>
          <a:prstGeom prst="rect">
            <a:avLst/>
          </a:prstGeom>
        </p:spPr>
        <p:txBody>
          <a:bodyPr wrap="square">
            <a:spAutoFit/>
          </a:bodyPr>
          <a:lstStyle/>
          <a:p>
            <a:pPr>
              <a:lnSpc>
                <a:spcPts val="2000"/>
              </a:lnSpc>
            </a:pPr>
            <a:r>
              <a:rPr lang="en-US" altLang="ja-JP" sz="1600" dirty="0" err="1" smtClean="0">
                <a:latin typeface="+mn-ea"/>
              </a:rPr>
              <a:t>PEER_REQ.response</a:t>
            </a:r>
            <a:endParaRPr lang="en-US" altLang="ja-JP" sz="1600" dirty="0">
              <a:latin typeface="+mn-ea"/>
            </a:endParaRPr>
          </a:p>
        </p:txBody>
      </p:sp>
      <p:sp>
        <p:nvSpPr>
          <p:cNvPr id="32" name="正方形/長方形 62"/>
          <p:cNvSpPr/>
          <p:nvPr/>
        </p:nvSpPr>
        <p:spPr>
          <a:xfrm>
            <a:off x="899592" y="5744483"/>
            <a:ext cx="7776864" cy="348813"/>
          </a:xfrm>
          <a:prstGeom prst="rect">
            <a:avLst/>
          </a:prstGeom>
          <a:solidFill>
            <a:schemeClr val="bg1"/>
          </a:solidFill>
          <a:ln>
            <a:solidFill>
              <a:schemeClr val="tx1"/>
            </a:solidFill>
            <a:prstDash val="dash"/>
          </a:ln>
        </p:spPr>
        <p:txBody>
          <a:bodyPr wrap="square">
            <a:spAutoFit/>
          </a:bodyPr>
          <a:lstStyle/>
          <a:p>
            <a:pPr lvl="0" algn="ctr">
              <a:lnSpc>
                <a:spcPts val="2000"/>
              </a:lnSpc>
            </a:pPr>
            <a:r>
              <a:rPr lang="en-US" altLang="ja-JP" sz="2000" dirty="0" smtClean="0">
                <a:latin typeface="+mn-ea"/>
              </a:rPr>
              <a:t>Optional: Establish link</a:t>
            </a:r>
            <a:endParaRPr lang="en-US" altLang="ja-JP" sz="2000" dirty="0">
              <a:latin typeface="+mn-ea"/>
            </a:endParaRPr>
          </a:p>
        </p:txBody>
      </p:sp>
      <p:cxnSp>
        <p:nvCxnSpPr>
          <p:cNvPr id="33" name="直線矢印コネクタ 7"/>
          <p:cNvCxnSpPr/>
          <p:nvPr/>
        </p:nvCxnSpPr>
        <p:spPr bwMode="auto">
          <a:xfrm>
            <a:off x="3738707" y="5229200"/>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35" name="正方形/長方形 56"/>
          <p:cNvSpPr/>
          <p:nvPr/>
        </p:nvSpPr>
        <p:spPr>
          <a:xfrm>
            <a:off x="4355976" y="4880387"/>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cxnSp>
        <p:nvCxnSpPr>
          <p:cNvPr id="16384" name="Straight Connector 16383"/>
          <p:cNvCxnSpPr/>
          <p:nvPr/>
        </p:nvCxnSpPr>
        <p:spPr>
          <a:xfrm flipH="1" flipV="1">
            <a:off x="1115616" y="1512812"/>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6" name="Straight Connector 16385"/>
          <p:cNvCxnSpPr/>
          <p:nvPr/>
        </p:nvCxnSpPr>
        <p:spPr>
          <a:xfrm>
            <a:off x="1115616" y="1512812"/>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9" name="Straight Connector 16388"/>
          <p:cNvCxnSpPr/>
          <p:nvPr/>
        </p:nvCxnSpPr>
        <p:spPr>
          <a:xfrm flipV="1">
            <a:off x="2804597" y="1512812"/>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91" name="Straight Connector 16390"/>
          <p:cNvCxnSpPr>
            <a:endCxn id="4" idx="0"/>
          </p:cNvCxnSpPr>
          <p:nvPr/>
        </p:nvCxnSpPr>
        <p:spPr>
          <a:xfrm>
            <a:off x="3706416" y="1512813"/>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839265" y="1590795"/>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39265" y="1590795"/>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557125" y="1590795"/>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449893" y="1590796"/>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矢印コネクタ 7"/>
          <p:cNvCxnSpPr/>
          <p:nvPr/>
        </p:nvCxnSpPr>
        <p:spPr bwMode="auto">
          <a:xfrm>
            <a:off x="3707904" y="3212976"/>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62" name="正方形/長方形 56"/>
          <p:cNvSpPr/>
          <p:nvPr/>
        </p:nvSpPr>
        <p:spPr>
          <a:xfrm>
            <a:off x="4440137" y="2936171"/>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spTree>
    <p:extLst>
      <p:ext uri="{BB962C8B-B14F-4D97-AF65-F5344CB8AC3E}">
        <p14:creationId xmlns:p14="http://schemas.microsoft.com/office/powerpoint/2010/main" val="3308797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fontScale="90000"/>
          </a:bodyPr>
          <a:lstStyle/>
          <a:p>
            <a:pPr algn="l"/>
            <a:r>
              <a:rPr lang="en-US" sz="2800" dirty="0" smtClean="0"/>
              <a:t>Peering Procedure (Marco’s comments)</a:t>
            </a:r>
            <a:endParaRPr lang="ko-KR" altLang="en-US" sz="2800" dirty="0"/>
          </a:p>
        </p:txBody>
      </p:sp>
      <p:sp>
        <p:nvSpPr>
          <p:cNvPr id="3" name="내용 개체 틀 2"/>
          <p:cNvSpPr>
            <a:spLocks noGrp="1"/>
          </p:cNvSpPr>
          <p:nvPr>
            <p:ph idx="1"/>
          </p:nvPr>
        </p:nvSpPr>
        <p:spPr>
          <a:xfrm>
            <a:off x="628676" y="1196752"/>
            <a:ext cx="7759748" cy="4968552"/>
          </a:xfrm>
        </p:spPr>
        <p:txBody>
          <a:bodyPr>
            <a:noAutofit/>
          </a:bodyPr>
          <a:lstStyle/>
          <a:p>
            <a:pPr marL="0" indent="0">
              <a:buNone/>
            </a:pPr>
            <a:r>
              <a:rPr lang="en-US" sz="1600" b="1" dirty="0"/>
              <a:t>Communication session parameters</a:t>
            </a:r>
            <a:r>
              <a:rPr lang="en-US" sz="1600" dirty="0"/>
              <a:t>:</a:t>
            </a:r>
            <a:endParaRPr lang="en-US" sz="1800" dirty="0"/>
          </a:p>
          <a:p>
            <a:r>
              <a:rPr lang="en-US" sz="1600" dirty="0"/>
              <a:t>Estimate of the transmission power of the PD</a:t>
            </a:r>
            <a:r>
              <a:rPr lang="en-US" sz="1600" baseline="-25000" dirty="0"/>
              <a:t> </a:t>
            </a:r>
            <a:r>
              <a:rPr lang="en-US" sz="1600" dirty="0"/>
              <a:t>requesting </a:t>
            </a:r>
            <a:r>
              <a:rPr lang="en-US" sz="1600" dirty="0" smtClean="0"/>
              <a:t>peering, </a:t>
            </a:r>
            <a:r>
              <a:rPr lang="en-US" sz="1600" dirty="0"/>
              <a:t>channel band used for </a:t>
            </a:r>
            <a:r>
              <a:rPr lang="en-US" sz="1600" dirty="0" smtClean="0"/>
              <a:t>peering and </a:t>
            </a:r>
            <a:r>
              <a:rPr lang="en-US" sz="1600" dirty="0"/>
              <a:t>RAP-ID (random access preamble-ID</a:t>
            </a:r>
            <a:r>
              <a:rPr lang="en-US" sz="1600" dirty="0" smtClean="0"/>
              <a:t>).</a:t>
            </a:r>
            <a:endParaRPr lang="en-US" sz="1600" dirty="0"/>
          </a:p>
          <a:p>
            <a:pPr marL="0" indent="0">
              <a:buNone/>
            </a:pPr>
            <a:r>
              <a:rPr lang="en-US" sz="1600" b="1" dirty="0" smtClean="0"/>
              <a:t>Establish </a:t>
            </a:r>
            <a:r>
              <a:rPr lang="en-US" sz="1600" b="1" dirty="0"/>
              <a:t>the link connection</a:t>
            </a:r>
            <a:endParaRPr lang="en-US" sz="1100" b="1" dirty="0"/>
          </a:p>
          <a:p>
            <a:pPr fontAlgn="base">
              <a:buFont typeface="+mj-lt"/>
              <a:buAutoNum type="arabicPeriod"/>
            </a:pPr>
            <a:r>
              <a:rPr lang="en-US" sz="1600" dirty="0"/>
              <a:t>PD</a:t>
            </a:r>
            <a:r>
              <a:rPr lang="en-US" sz="1600" baseline="-25000" dirty="0"/>
              <a:t>2</a:t>
            </a:r>
            <a:r>
              <a:rPr lang="en-US" sz="1600" dirty="0"/>
              <a:t> sends a RAP to PD</a:t>
            </a:r>
            <a:r>
              <a:rPr lang="en-US" sz="1600" baseline="-25000" dirty="0"/>
              <a:t>1</a:t>
            </a:r>
            <a:r>
              <a:rPr lang="en-US" sz="1600" dirty="0"/>
              <a:t> requesting </a:t>
            </a:r>
            <a:r>
              <a:rPr lang="en-US" sz="1600" dirty="0" smtClean="0"/>
              <a:t>peering, </a:t>
            </a:r>
            <a:r>
              <a:rPr lang="en-US" sz="1600" dirty="0"/>
              <a:t>which is contention based. It is randomly selected from a pool of orthogonal ZC sequences that belong to the RAP Group supported by PD</a:t>
            </a:r>
            <a:r>
              <a:rPr lang="en-US" sz="1600" baseline="-25000" dirty="0"/>
              <a:t>1</a:t>
            </a:r>
            <a:r>
              <a:rPr lang="en-US" sz="1600" dirty="0"/>
              <a:t>. Moreover, such RAP contains finer frequency granularity for PD</a:t>
            </a:r>
            <a:r>
              <a:rPr lang="en-US" sz="1600" baseline="-25000" dirty="0"/>
              <a:t>1</a:t>
            </a:r>
            <a:r>
              <a:rPr lang="en-US" sz="1600" dirty="0"/>
              <a:t> to acquire fine time and frequency synchronization of PD</a:t>
            </a:r>
            <a:r>
              <a:rPr lang="en-US" sz="1600" baseline="-25000" dirty="0"/>
              <a:t>2</a:t>
            </a:r>
            <a:r>
              <a:rPr lang="en-US" sz="1600" dirty="0"/>
              <a:t>, plus information about the resources needed to transmit in 3).</a:t>
            </a:r>
          </a:p>
          <a:p>
            <a:pPr fontAlgn="base">
              <a:buFont typeface="+mj-lt"/>
              <a:buAutoNum type="arabicPeriod"/>
            </a:pPr>
            <a:r>
              <a:rPr lang="en-US" sz="1600" dirty="0"/>
              <a:t>PD</a:t>
            </a:r>
            <a:r>
              <a:rPr lang="en-US" sz="1600" baseline="-25000" dirty="0"/>
              <a:t>1</a:t>
            </a:r>
            <a:r>
              <a:rPr lang="en-US" sz="1600" dirty="0"/>
              <a:t> replies with a RA response message. It is broadcast and contains timing information (round-trip delay), RAP-ID of PD</a:t>
            </a:r>
            <a:r>
              <a:rPr lang="en-US" sz="1600" baseline="-25000" dirty="0"/>
              <a:t>2</a:t>
            </a:r>
            <a:r>
              <a:rPr lang="en-US" sz="1600" dirty="0"/>
              <a:t>, plus resources, like time slot or time-frequency slot, to transmit in 3), etc.</a:t>
            </a:r>
          </a:p>
          <a:p>
            <a:pPr fontAlgn="base">
              <a:buFont typeface="+mj-lt"/>
              <a:buAutoNum type="arabicPeriod"/>
            </a:pPr>
            <a:r>
              <a:rPr lang="en-US" sz="1600" dirty="0"/>
              <a:t>PD</a:t>
            </a:r>
            <a:r>
              <a:rPr lang="en-US" sz="1600" baseline="-25000" dirty="0"/>
              <a:t>2</a:t>
            </a:r>
            <a:r>
              <a:rPr lang="en-US" sz="1600" dirty="0"/>
              <a:t> sends a scheduling request (note that it is contention free). It contains scheduling request information for transmission. If this message is successfully detected in PD</a:t>
            </a:r>
            <a:r>
              <a:rPr lang="en-US" sz="1600" baseline="-25000" dirty="0"/>
              <a:t>1</a:t>
            </a:r>
            <a:r>
              <a:rPr lang="en-US" sz="1600" dirty="0"/>
              <a:t>, still contention remains unsolved for other terminals.  </a:t>
            </a:r>
          </a:p>
          <a:p>
            <a:pPr fontAlgn="base">
              <a:buFont typeface="+mj-lt"/>
              <a:buAutoNum type="arabicPeriod"/>
            </a:pPr>
            <a:r>
              <a:rPr lang="en-US" sz="1600" dirty="0"/>
              <a:t>Contention resolution. PD</a:t>
            </a:r>
            <a:r>
              <a:rPr lang="en-US" sz="1600" baseline="-25000" dirty="0"/>
              <a:t>1</a:t>
            </a:r>
            <a:r>
              <a:rPr lang="en-US" sz="1600" dirty="0"/>
              <a:t> echoes PD</a:t>
            </a:r>
            <a:r>
              <a:rPr lang="en-US" sz="1600" baseline="-25000" dirty="0"/>
              <a:t>2</a:t>
            </a:r>
            <a:r>
              <a:rPr lang="en-US" sz="1600" dirty="0"/>
              <a:t> ID contained in 3) PD</a:t>
            </a:r>
            <a:r>
              <a:rPr lang="en-US" sz="1600" baseline="-25000" dirty="0"/>
              <a:t>2</a:t>
            </a:r>
            <a:r>
              <a:rPr lang="en-US" sz="1600" dirty="0"/>
              <a:t> detects its ID and sends ACK (RA terminated) a communication link is scheduled and established.  PD</a:t>
            </a:r>
            <a:r>
              <a:rPr lang="en-US" sz="1600" baseline="-25000" dirty="0"/>
              <a:t>2</a:t>
            </a:r>
            <a:r>
              <a:rPr lang="en-US" sz="1600" dirty="0"/>
              <a:t> detects another ID (RA terminated, starts a new one) PD</a:t>
            </a:r>
            <a:r>
              <a:rPr lang="en-US" sz="1600" baseline="-25000" dirty="0"/>
              <a:t>2</a:t>
            </a:r>
            <a:r>
              <a:rPr lang="en-US" sz="1600" dirty="0"/>
              <a:t> fails to detect ID (RA terminated, starts a new one</a:t>
            </a:r>
            <a:r>
              <a:rPr lang="en-US" sz="1600" dirty="0" smtClean="0"/>
              <a:t>).</a:t>
            </a:r>
            <a:endParaRPr lang="en-US" sz="1400" dirty="0" smtClean="0">
              <a:latin typeface="+mj-lt"/>
            </a:endParaRPr>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052457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4294967295"/>
          </p:nvPr>
        </p:nvSpPr>
        <p:spPr>
          <a:xfrm>
            <a:off x="685800" y="377825"/>
            <a:ext cx="1600200" cy="215900"/>
          </a:xfrm>
          <a:prstGeom prst="rect">
            <a:avLst/>
          </a:prstGeom>
        </p:spPr>
        <p:txBody>
          <a:bodyPr/>
          <a:lstStyle/>
          <a:p>
            <a:r>
              <a:rPr lang="en-US" altLang="ko-KR" smtClean="0"/>
              <a:t>&lt;July 2014&gt;</a:t>
            </a:r>
            <a:endParaRPr lang="en-US" altLang="ko-KR" dirty="0"/>
          </a:p>
        </p:txBody>
      </p:sp>
      <p:sp>
        <p:nvSpPr>
          <p:cNvPr id="5" name="바닥글 개체 틀 4"/>
          <p:cNvSpPr>
            <a:spLocks noGrp="1"/>
          </p:cNvSpPr>
          <p:nvPr>
            <p:ph type="ftr" sz="quarter" idx="4294967295"/>
          </p:nvPr>
        </p:nvSpPr>
        <p:spPr>
          <a:xfrm>
            <a:off x="5214938" y="6475413"/>
            <a:ext cx="3395662" cy="184666"/>
          </a:xfrm>
          <a:prstGeom prst="rect">
            <a:avLst/>
          </a:prstGeom>
        </p:spPr>
        <p:txBody>
          <a:bodyPr/>
          <a:lstStyle/>
          <a:p>
            <a:r>
              <a:rPr lang="en-US" altLang="ko-KR" smtClean="0"/>
              <a:t>&lt;TG8 Group&gt;</a:t>
            </a:r>
            <a:endParaRPr lang="en-US" altLang="ko-KR" dirty="0"/>
          </a:p>
        </p:txBody>
      </p:sp>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t>Motion16: Re-peering Procedure</a:t>
            </a:r>
            <a:endParaRPr lang="ko-KR" altLang="en-US" dirty="0"/>
          </a:p>
        </p:txBody>
      </p:sp>
      <p:sp>
        <p:nvSpPr>
          <p:cNvPr id="8" name="내용 개체 틀 2"/>
          <p:cNvSpPr>
            <a:spLocks noGrp="1"/>
          </p:cNvSpPr>
          <p:nvPr>
            <p:ph idx="1"/>
          </p:nvPr>
        </p:nvSpPr>
        <p:spPr>
          <a:xfrm>
            <a:off x="611560" y="1768025"/>
            <a:ext cx="7772400" cy="4104456"/>
          </a:xfrm>
        </p:spPr>
        <p:txBody>
          <a:bodyPr>
            <a:normAutofit fontScale="92500"/>
          </a:bodyPr>
          <a:lstStyle/>
          <a:p>
            <a:pPr marL="0" indent="0">
              <a:buNone/>
            </a:pPr>
            <a:r>
              <a:rPr lang="en-GB" sz="3200" dirty="0">
                <a:latin typeface="+mj-lt"/>
              </a:rPr>
              <a:t>Re-peering procedure is similar to peering procedure. The main differences are: </a:t>
            </a:r>
            <a:endParaRPr lang="en-GB" sz="3200" dirty="0" smtClean="0">
              <a:latin typeface="+mj-lt"/>
            </a:endParaRPr>
          </a:p>
          <a:p>
            <a:pPr marL="400050" lvl="1" indent="0">
              <a:buNone/>
            </a:pPr>
            <a:r>
              <a:rPr lang="en-GB" sz="2400" dirty="0">
                <a:latin typeface="+mj-lt"/>
              </a:rPr>
              <a:t>1</a:t>
            </a:r>
            <a:r>
              <a:rPr lang="en-GB" sz="2400" dirty="0">
                <a:latin typeface="+mj-lt"/>
              </a:rPr>
              <a:t>) some </a:t>
            </a:r>
            <a:r>
              <a:rPr lang="en-GB" sz="2400" dirty="0">
                <a:latin typeface="+mj-lt"/>
              </a:rPr>
              <a:t>of the previous peering </a:t>
            </a:r>
            <a:r>
              <a:rPr lang="en-GB" sz="2400" dirty="0" smtClean="0">
                <a:latin typeface="+mj-lt"/>
              </a:rPr>
              <a:t>information </a:t>
            </a:r>
            <a:r>
              <a:rPr lang="en-US" sz="2400" dirty="0" smtClean="0">
                <a:latin typeface="+mj-lt"/>
              </a:rPr>
              <a:t>may not </a:t>
            </a:r>
            <a:r>
              <a:rPr lang="en-GB" sz="2400" dirty="0" smtClean="0">
                <a:latin typeface="+mj-lt"/>
              </a:rPr>
              <a:t>be </a:t>
            </a:r>
            <a:r>
              <a:rPr lang="en-GB" sz="2400" dirty="0">
                <a:latin typeface="+mj-lt"/>
              </a:rPr>
              <a:t>included in request and response messages; </a:t>
            </a:r>
            <a:endParaRPr lang="en-GB" sz="2400" dirty="0" smtClean="0">
              <a:latin typeface="+mj-lt"/>
            </a:endParaRPr>
          </a:p>
          <a:p>
            <a:pPr marL="400050" lvl="1" indent="0">
              <a:buNone/>
            </a:pPr>
            <a:r>
              <a:rPr lang="en-GB" sz="2400" dirty="0" smtClean="0">
                <a:latin typeface="+mj-lt"/>
              </a:rPr>
              <a:t>2</a:t>
            </a:r>
            <a:r>
              <a:rPr lang="en-GB" sz="2400" dirty="0">
                <a:latin typeface="+mj-lt"/>
              </a:rPr>
              <a:t>) the PD receiving the </a:t>
            </a:r>
            <a:r>
              <a:rPr lang="en-GB" sz="2400" dirty="0" smtClean="0">
                <a:latin typeface="+mj-lt"/>
              </a:rPr>
              <a:t>re-peering request </a:t>
            </a:r>
            <a:r>
              <a:rPr lang="en-GB" sz="2400" dirty="0">
                <a:latin typeface="+mj-lt"/>
              </a:rPr>
              <a:t>validates </a:t>
            </a:r>
            <a:r>
              <a:rPr lang="en-GB" sz="2400" dirty="0" smtClean="0">
                <a:latin typeface="+mj-lt"/>
              </a:rPr>
              <a:t>re-peering </a:t>
            </a:r>
            <a:r>
              <a:rPr lang="en-GB" sz="2400" dirty="0">
                <a:latin typeface="+mj-lt"/>
              </a:rPr>
              <a:t>information </a:t>
            </a:r>
            <a:r>
              <a:rPr lang="en-GB" sz="2400" dirty="0" smtClean="0">
                <a:latin typeface="+mj-lt"/>
              </a:rPr>
              <a:t>with the corresponding peering information before it accepts </a:t>
            </a:r>
            <a:r>
              <a:rPr lang="en-GB" sz="2400" dirty="0">
                <a:latin typeface="+mj-lt"/>
              </a:rPr>
              <a:t>the re-peering request</a:t>
            </a:r>
            <a:r>
              <a:rPr lang="en-GB" sz="2400" dirty="0" smtClean="0">
                <a:latin typeface="+mj-lt"/>
              </a:rPr>
              <a:t>.</a:t>
            </a:r>
          </a:p>
          <a:p>
            <a:pPr marL="400050" lvl="1" indent="0">
              <a:buNone/>
            </a:pPr>
            <a:endParaRPr lang="en-GB" sz="2400" dirty="0" smtClean="0">
              <a:latin typeface="+mj-lt"/>
            </a:endParaRPr>
          </a:p>
          <a:p>
            <a:pPr marL="400050" lvl="1" indent="0">
              <a:buNone/>
            </a:pPr>
            <a:r>
              <a:rPr lang="en-GB" sz="2400" dirty="0" smtClean="0">
                <a:latin typeface="+mj-lt"/>
              </a:rPr>
              <a:t>TBD: parameters for validation may be Peering IDs, or Link IDS, etc.</a:t>
            </a:r>
            <a:endParaRPr lang="en-US" sz="2400" dirty="0">
              <a:latin typeface="+mj-lt"/>
            </a:endParaRPr>
          </a:p>
        </p:txBody>
      </p:sp>
    </p:spTree>
    <p:extLst>
      <p:ext uri="{BB962C8B-B14F-4D97-AF65-F5344CB8AC3E}">
        <p14:creationId xmlns:p14="http://schemas.microsoft.com/office/powerpoint/2010/main" val="1955735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a:bodyPr>
          <a:lstStyle/>
          <a:p>
            <a:pPr algn="l"/>
            <a:r>
              <a:rPr lang="en-US" sz="2800" dirty="0" smtClean="0"/>
              <a:t>Re-p</a:t>
            </a:r>
            <a:r>
              <a:rPr lang="en-US" sz="2800" dirty="0" smtClean="0"/>
              <a:t>eering Procedure</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pPr marL="0" indent="0">
              <a:buNone/>
            </a:pPr>
            <a:r>
              <a:rPr lang="en-US" sz="2400" b="1" u="sng" dirty="0"/>
              <a:t>Re-peering procedure</a:t>
            </a:r>
            <a:r>
              <a:rPr lang="en-US" sz="2400" dirty="0"/>
              <a:t> may include the following:</a:t>
            </a:r>
          </a:p>
          <a:p>
            <a:pPr lvl="0"/>
            <a:r>
              <a:rPr lang="en-US" sz="2400" dirty="0"/>
              <a:t>Optional: Authentication &amp; Authorization </a:t>
            </a:r>
            <a:r>
              <a:rPr lang="en-US" sz="2400" dirty="0" smtClean="0"/>
              <a:t>update (light </a:t>
            </a:r>
            <a:r>
              <a:rPr lang="en-US" sz="2400" dirty="0"/>
              <a:t>validation)</a:t>
            </a:r>
          </a:p>
          <a:p>
            <a:pPr lvl="0"/>
            <a:r>
              <a:rPr lang="en-US" sz="2400" dirty="0"/>
              <a:t>Update </a:t>
            </a:r>
            <a:r>
              <a:rPr lang="en-US" sz="2400" dirty="0" smtClean="0"/>
              <a:t>communication link parameters </a:t>
            </a:r>
            <a:r>
              <a:rPr lang="en-US" sz="2400" dirty="0" smtClean="0">
                <a:solidFill>
                  <a:srgbClr val="FF0000"/>
                </a:solidFill>
              </a:rPr>
              <a:t>- TBD</a:t>
            </a:r>
            <a:r>
              <a:rPr lang="en-US" sz="2400" dirty="0" smtClean="0"/>
              <a:t>.</a:t>
            </a:r>
            <a:endParaRPr lang="en-US" sz="2400" dirty="0"/>
          </a:p>
          <a:p>
            <a:pPr lvl="0"/>
            <a:r>
              <a:rPr lang="en-US" sz="2400" dirty="0"/>
              <a:t>Re-establish the </a:t>
            </a:r>
            <a:r>
              <a:rPr lang="en-US" sz="2400" dirty="0" smtClean="0"/>
              <a:t>link</a:t>
            </a:r>
            <a:endParaRPr lang="en-US" sz="2400" dirty="0"/>
          </a:p>
          <a:p>
            <a:pPr marL="0" indent="0">
              <a:buNone/>
            </a:pPr>
            <a:endParaRPr lang="en-US" sz="2400" dirty="0" smtClean="0">
              <a:latin typeface="+mj-lt"/>
            </a:endParaRPr>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712706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1"/>
            <a:ext cx="9144000" cy="591344"/>
          </a:xfrm>
        </p:spPr>
        <p:txBody>
          <a:bodyPr>
            <a:normAutofit fontScale="90000"/>
          </a:bodyPr>
          <a:lstStyle/>
          <a:p>
            <a:pPr>
              <a:defRPr/>
            </a:pPr>
            <a:r>
              <a:rPr lang="en-US" altLang="ko-KR" dirty="0" smtClean="0">
                <a:latin typeface="+mn-ea"/>
                <a:ea typeface="+mn-ea"/>
                <a:cs typeface="Times New Roman" panose="02020603050405020304" pitchFamily="18" charset="0"/>
              </a:rPr>
              <a:t>One-to-One Re-peering</a:t>
            </a:r>
            <a:r>
              <a:rPr lang="en-US" altLang="ko-KR" dirty="0" smtClean="0">
                <a:latin typeface="+mn-ea"/>
                <a:ea typeface="+mn-ea"/>
              </a:rPr>
              <a:t> Procedure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266414" y="1687194"/>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sp>
        <p:nvSpPr>
          <p:cNvPr id="5" name="正方形/長方形 4"/>
          <p:cNvSpPr/>
          <p:nvPr/>
        </p:nvSpPr>
        <p:spPr>
          <a:xfrm>
            <a:off x="2110915" y="1281980"/>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PD1</a:t>
            </a:r>
            <a:endParaRPr lang="ja-JP" altLang="en-US" sz="2400" dirty="0">
              <a:cs typeface="Times New Roman" panose="02020603050405020304" pitchFamily="18" charset="0"/>
            </a:endParaRPr>
          </a:p>
        </p:txBody>
      </p:sp>
      <p:cxnSp>
        <p:nvCxnSpPr>
          <p:cNvPr id="3" name="直線コネクタ 2"/>
          <p:cNvCxnSpPr/>
          <p:nvPr/>
        </p:nvCxnSpPr>
        <p:spPr bwMode="auto">
          <a:xfrm flipH="1">
            <a:off x="3706416" y="2197224"/>
            <a:ext cx="3389" cy="39680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273424"/>
            <a:ext cx="0" cy="396388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8" name="直線矢印コネクタ 7"/>
          <p:cNvCxnSpPr/>
          <p:nvPr/>
        </p:nvCxnSpPr>
        <p:spPr bwMode="auto">
          <a:xfrm>
            <a:off x="3709805" y="2924944"/>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823706"/>
            <a:ext cx="2590800" cy="0"/>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45" name="直線コネクタ 44"/>
          <p:cNvCxnSpPr/>
          <p:nvPr/>
        </p:nvCxnSpPr>
        <p:spPr bwMode="auto">
          <a:xfrm>
            <a:off x="8532440"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46" name="直線矢印コネクタ 45"/>
          <p:cNvCxnSpPr/>
          <p:nvPr/>
        </p:nvCxnSpPr>
        <p:spPr bwMode="auto">
          <a:xfrm>
            <a:off x="5911250" y="3356992"/>
            <a:ext cx="262119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6" name="正方形/長方形 55"/>
          <p:cNvSpPr/>
          <p:nvPr/>
        </p:nvSpPr>
        <p:spPr>
          <a:xfrm>
            <a:off x="1119005" y="2422985"/>
            <a:ext cx="2628236" cy="348813"/>
          </a:xfrm>
          <a:prstGeom prst="rect">
            <a:avLst/>
          </a:prstGeom>
        </p:spPr>
        <p:txBody>
          <a:bodyPr wrap="square">
            <a:spAutoFit/>
          </a:bodyPr>
          <a:lstStyle/>
          <a:p>
            <a:pPr lvl="0">
              <a:lnSpc>
                <a:spcPts val="2000"/>
              </a:lnSpc>
            </a:pPr>
            <a:r>
              <a:rPr lang="en-US" altLang="ja-JP" sz="1600" dirty="0" smtClean="0">
                <a:latin typeface="+mn-ea"/>
              </a:rPr>
              <a:t>RE-</a:t>
            </a:r>
            <a:r>
              <a:rPr lang="en-US" altLang="ja-JP" sz="1600" dirty="0" err="1" smtClean="0">
                <a:latin typeface="+mn-ea"/>
              </a:rPr>
              <a:t>PEER_REQ.request</a:t>
            </a:r>
            <a:endParaRPr lang="en-US" altLang="ja-JP" sz="1600" dirty="0">
              <a:latin typeface="+mn-ea"/>
            </a:endParaRPr>
          </a:p>
        </p:txBody>
      </p:sp>
      <p:sp>
        <p:nvSpPr>
          <p:cNvPr id="57" name="正方形/長方形 56"/>
          <p:cNvSpPr/>
          <p:nvPr/>
        </p:nvSpPr>
        <p:spPr>
          <a:xfrm>
            <a:off x="3738707" y="2504123"/>
            <a:ext cx="2273453" cy="348813"/>
          </a:xfrm>
          <a:prstGeom prst="rect">
            <a:avLst/>
          </a:prstGeom>
        </p:spPr>
        <p:txBody>
          <a:bodyPr wrap="square">
            <a:spAutoFit/>
          </a:bodyPr>
          <a:lstStyle/>
          <a:p>
            <a:pPr lvl="0">
              <a:lnSpc>
                <a:spcPts val="2000"/>
              </a:lnSpc>
            </a:pPr>
            <a:r>
              <a:rPr lang="en-US" altLang="ja-JP" sz="1600" dirty="0" smtClean="0">
                <a:latin typeface="+mn-ea"/>
              </a:rPr>
              <a:t>Re-p</a:t>
            </a:r>
            <a:r>
              <a:rPr lang="en-US" altLang="ja-JP" sz="1600" dirty="0" smtClean="0">
                <a:latin typeface="+mn-ea"/>
              </a:rPr>
              <a:t>eering Request (air)</a:t>
            </a:r>
            <a:endParaRPr lang="en-US" altLang="ja-JP" sz="1600" dirty="0">
              <a:latin typeface="+mn-ea"/>
            </a:endParaRPr>
          </a:p>
        </p:txBody>
      </p:sp>
      <p:sp>
        <p:nvSpPr>
          <p:cNvPr id="58" name="正方形/長方形 57"/>
          <p:cNvSpPr/>
          <p:nvPr/>
        </p:nvSpPr>
        <p:spPr>
          <a:xfrm>
            <a:off x="5866215" y="3080187"/>
            <a:ext cx="2738233" cy="348813"/>
          </a:xfrm>
          <a:prstGeom prst="rect">
            <a:avLst/>
          </a:prstGeom>
        </p:spPr>
        <p:txBody>
          <a:bodyPr wrap="square">
            <a:spAutoFit/>
          </a:bodyPr>
          <a:lstStyle/>
          <a:p>
            <a:pPr lvl="0">
              <a:lnSpc>
                <a:spcPts val="2000"/>
              </a:lnSpc>
            </a:pPr>
            <a:r>
              <a:rPr lang="en-US" altLang="ja-JP" sz="1600" dirty="0" smtClean="0">
                <a:latin typeface="+mn-ea"/>
              </a:rPr>
              <a:t>RE-</a:t>
            </a:r>
            <a:r>
              <a:rPr lang="en-US" altLang="ja-JP" sz="1600" dirty="0" err="1" smtClean="0">
                <a:latin typeface="+mn-ea"/>
              </a:rPr>
              <a:t>PEER_REQ.indication</a:t>
            </a:r>
            <a:endParaRPr lang="en-US" altLang="ja-JP" sz="1600" dirty="0">
              <a:latin typeface="+mn-ea"/>
            </a:endParaRPr>
          </a:p>
        </p:txBody>
      </p:sp>
      <p:sp>
        <p:nvSpPr>
          <p:cNvPr id="63" name="正方形/長方形 62"/>
          <p:cNvSpPr/>
          <p:nvPr/>
        </p:nvSpPr>
        <p:spPr>
          <a:xfrm>
            <a:off x="755576" y="3645024"/>
            <a:ext cx="8064896" cy="348813"/>
          </a:xfrm>
          <a:prstGeom prst="rect">
            <a:avLst/>
          </a:prstGeom>
          <a:solidFill>
            <a:schemeClr val="bg1"/>
          </a:solidFill>
          <a:ln>
            <a:solidFill>
              <a:schemeClr val="bg1">
                <a:lumMod val="50000"/>
              </a:schemeClr>
            </a:solidFill>
            <a:prstDash val="dash"/>
          </a:ln>
        </p:spPr>
        <p:txBody>
          <a:bodyPr wrap="square">
            <a:spAutoFit/>
          </a:bodyPr>
          <a:lstStyle/>
          <a:p>
            <a:pPr lvl="0" algn="ctr">
              <a:lnSpc>
                <a:spcPts val="2000"/>
              </a:lnSpc>
            </a:pPr>
            <a:r>
              <a:rPr lang="en-US" altLang="ja-JP" sz="1600" dirty="0" smtClean="0">
                <a:latin typeface="+mn-ea"/>
              </a:rPr>
              <a:t>Optional: Authentication &amp; Authorization update (TBD)</a:t>
            </a:r>
            <a:endParaRPr lang="en-US" altLang="ja-JP" sz="1600" dirty="0">
              <a:latin typeface="+mn-ea"/>
            </a:endParaRPr>
          </a:p>
        </p:txBody>
      </p:sp>
      <p:sp>
        <p:nvSpPr>
          <p:cNvPr id="20" name="正方形/長方形 3"/>
          <p:cNvSpPr/>
          <p:nvPr/>
        </p:nvSpPr>
        <p:spPr>
          <a:xfrm>
            <a:off x="291175" y="1712976"/>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1" name="正方形/長方形 3"/>
          <p:cNvSpPr/>
          <p:nvPr/>
        </p:nvSpPr>
        <p:spPr>
          <a:xfrm>
            <a:off x="7347959" y="1743199"/>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3" name="正方形/長方形 4"/>
          <p:cNvSpPr/>
          <p:nvPr/>
        </p:nvSpPr>
        <p:spPr>
          <a:xfrm>
            <a:off x="6791435" y="1383159"/>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PD2</a:t>
            </a:r>
            <a:endParaRPr lang="ja-JP" altLang="en-US" sz="2400" dirty="0">
              <a:cs typeface="Times New Roman" panose="02020603050405020304" pitchFamily="18" charset="0"/>
            </a:endParaRPr>
          </a:p>
        </p:txBody>
      </p:sp>
      <p:sp>
        <p:nvSpPr>
          <p:cNvPr id="24" name="正方形/長方形 3"/>
          <p:cNvSpPr/>
          <p:nvPr/>
        </p:nvSpPr>
        <p:spPr>
          <a:xfrm>
            <a:off x="5508104" y="1738758"/>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cxnSp>
        <p:nvCxnSpPr>
          <p:cNvPr id="26" name="直線矢印コネクタ 7"/>
          <p:cNvCxnSpPr/>
          <p:nvPr/>
        </p:nvCxnSpPr>
        <p:spPr bwMode="auto">
          <a:xfrm>
            <a:off x="3706416" y="4797152"/>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7" name="直線矢印コネクタ 12"/>
          <p:cNvCxnSpPr/>
          <p:nvPr/>
        </p:nvCxnSpPr>
        <p:spPr bwMode="auto">
          <a:xfrm>
            <a:off x="1115616" y="5445224"/>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8" name="直線矢印コネクタ 45"/>
          <p:cNvCxnSpPr/>
          <p:nvPr/>
        </p:nvCxnSpPr>
        <p:spPr bwMode="auto">
          <a:xfrm>
            <a:off x="5907861" y="4653136"/>
            <a:ext cx="2624579"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29" name="正方形/長方形 55"/>
          <p:cNvSpPr/>
          <p:nvPr/>
        </p:nvSpPr>
        <p:spPr>
          <a:xfrm>
            <a:off x="1115616" y="5125906"/>
            <a:ext cx="2808312" cy="319318"/>
          </a:xfrm>
          <a:prstGeom prst="rect">
            <a:avLst/>
          </a:prstGeom>
        </p:spPr>
        <p:txBody>
          <a:bodyPr wrap="square">
            <a:spAutoFit/>
          </a:bodyPr>
          <a:lstStyle/>
          <a:p>
            <a:pPr>
              <a:lnSpc>
                <a:spcPts val="2000"/>
              </a:lnSpc>
            </a:pPr>
            <a:r>
              <a:rPr lang="en-US" altLang="ja-JP" sz="1600" dirty="0" smtClean="0">
                <a:latin typeface="+mn-ea"/>
              </a:rPr>
              <a:t>RE-</a:t>
            </a:r>
            <a:r>
              <a:rPr lang="en-US" altLang="ja-JP" sz="1600" dirty="0" err="1" smtClean="0">
                <a:latin typeface="+mn-ea"/>
              </a:rPr>
              <a:t>PEER_REQ.confirm</a:t>
            </a:r>
            <a:endParaRPr lang="en-US" altLang="ja-JP" sz="1600" dirty="0">
              <a:latin typeface="+mn-ea"/>
            </a:endParaRPr>
          </a:p>
        </p:txBody>
      </p:sp>
      <p:sp>
        <p:nvSpPr>
          <p:cNvPr id="30" name="正方形/長方形 56"/>
          <p:cNvSpPr/>
          <p:nvPr/>
        </p:nvSpPr>
        <p:spPr>
          <a:xfrm>
            <a:off x="3635896" y="4405826"/>
            <a:ext cx="2377752" cy="348813"/>
          </a:xfrm>
          <a:prstGeom prst="rect">
            <a:avLst/>
          </a:prstGeom>
        </p:spPr>
        <p:txBody>
          <a:bodyPr wrap="square">
            <a:spAutoFit/>
          </a:bodyPr>
          <a:lstStyle/>
          <a:p>
            <a:pPr lvl="0">
              <a:lnSpc>
                <a:spcPts val="2000"/>
              </a:lnSpc>
            </a:pPr>
            <a:r>
              <a:rPr lang="en-US" altLang="ja-JP" sz="1600" dirty="0" smtClean="0">
                <a:latin typeface="+mn-ea"/>
              </a:rPr>
              <a:t>Re-p</a:t>
            </a:r>
            <a:r>
              <a:rPr lang="en-US" altLang="ja-JP" sz="1600" dirty="0" smtClean="0">
                <a:latin typeface="+mn-ea"/>
              </a:rPr>
              <a:t>eering Response (air)</a:t>
            </a:r>
            <a:endParaRPr lang="en-US" altLang="ja-JP" sz="1600" dirty="0">
              <a:latin typeface="+mn-ea"/>
            </a:endParaRPr>
          </a:p>
        </p:txBody>
      </p:sp>
      <p:sp>
        <p:nvSpPr>
          <p:cNvPr id="31" name="正方形/長方形 57"/>
          <p:cNvSpPr/>
          <p:nvPr/>
        </p:nvSpPr>
        <p:spPr>
          <a:xfrm>
            <a:off x="5862824" y="4293096"/>
            <a:ext cx="2741623" cy="319318"/>
          </a:xfrm>
          <a:prstGeom prst="rect">
            <a:avLst/>
          </a:prstGeom>
        </p:spPr>
        <p:txBody>
          <a:bodyPr wrap="square">
            <a:spAutoFit/>
          </a:bodyPr>
          <a:lstStyle/>
          <a:p>
            <a:pPr>
              <a:lnSpc>
                <a:spcPts val="2000"/>
              </a:lnSpc>
            </a:pPr>
            <a:r>
              <a:rPr lang="en-US" altLang="ja-JP" sz="1600" dirty="0" smtClean="0">
                <a:latin typeface="+mn-ea"/>
              </a:rPr>
              <a:t>RE-</a:t>
            </a:r>
            <a:r>
              <a:rPr lang="en-US" altLang="ja-JP" sz="1600" dirty="0" err="1" smtClean="0">
                <a:latin typeface="+mn-ea"/>
              </a:rPr>
              <a:t>PEER_REQ.response</a:t>
            </a:r>
            <a:endParaRPr lang="en-US" altLang="ja-JP" sz="1600" dirty="0">
              <a:latin typeface="+mn-ea"/>
            </a:endParaRPr>
          </a:p>
        </p:txBody>
      </p:sp>
      <p:sp>
        <p:nvSpPr>
          <p:cNvPr id="32" name="正方形/長方形 62"/>
          <p:cNvSpPr/>
          <p:nvPr/>
        </p:nvSpPr>
        <p:spPr>
          <a:xfrm>
            <a:off x="899592" y="5744483"/>
            <a:ext cx="7776864" cy="348813"/>
          </a:xfrm>
          <a:prstGeom prst="rect">
            <a:avLst/>
          </a:prstGeom>
          <a:solidFill>
            <a:schemeClr val="bg1"/>
          </a:solidFill>
          <a:ln>
            <a:solidFill>
              <a:schemeClr val="tx1"/>
            </a:solidFill>
            <a:prstDash val="dash"/>
          </a:ln>
        </p:spPr>
        <p:txBody>
          <a:bodyPr wrap="square">
            <a:spAutoFit/>
          </a:bodyPr>
          <a:lstStyle/>
          <a:p>
            <a:pPr lvl="0" algn="ctr">
              <a:lnSpc>
                <a:spcPts val="2000"/>
              </a:lnSpc>
            </a:pPr>
            <a:r>
              <a:rPr lang="en-US" altLang="ja-JP" sz="2000" dirty="0" smtClean="0">
                <a:latin typeface="+mn-ea"/>
              </a:rPr>
              <a:t>Optional: Re-establish link</a:t>
            </a:r>
            <a:endParaRPr lang="en-US" altLang="ja-JP" sz="2000" dirty="0">
              <a:latin typeface="+mn-ea"/>
            </a:endParaRPr>
          </a:p>
        </p:txBody>
      </p:sp>
      <p:cxnSp>
        <p:nvCxnSpPr>
          <p:cNvPr id="33" name="直線矢印コネクタ 7"/>
          <p:cNvCxnSpPr/>
          <p:nvPr/>
        </p:nvCxnSpPr>
        <p:spPr bwMode="auto">
          <a:xfrm>
            <a:off x="3738707" y="5229200"/>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35" name="正方形/長方形 56"/>
          <p:cNvSpPr/>
          <p:nvPr/>
        </p:nvSpPr>
        <p:spPr>
          <a:xfrm>
            <a:off x="4355976" y="4880387"/>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cxnSp>
        <p:nvCxnSpPr>
          <p:cNvPr id="16384" name="Straight Connector 16383"/>
          <p:cNvCxnSpPr/>
          <p:nvPr/>
        </p:nvCxnSpPr>
        <p:spPr>
          <a:xfrm flipH="1" flipV="1">
            <a:off x="1115616" y="1512812"/>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6" name="Straight Connector 16385"/>
          <p:cNvCxnSpPr/>
          <p:nvPr/>
        </p:nvCxnSpPr>
        <p:spPr>
          <a:xfrm>
            <a:off x="1115616" y="1512812"/>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9" name="Straight Connector 16388"/>
          <p:cNvCxnSpPr/>
          <p:nvPr/>
        </p:nvCxnSpPr>
        <p:spPr>
          <a:xfrm flipV="1">
            <a:off x="2804597" y="1512812"/>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91" name="Straight Connector 16390"/>
          <p:cNvCxnSpPr>
            <a:endCxn id="4" idx="0"/>
          </p:cNvCxnSpPr>
          <p:nvPr/>
        </p:nvCxnSpPr>
        <p:spPr>
          <a:xfrm>
            <a:off x="3706416" y="1512813"/>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839265" y="1590795"/>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39265" y="1590795"/>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557125" y="1590795"/>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449893" y="1590796"/>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矢印コネクタ 7"/>
          <p:cNvCxnSpPr/>
          <p:nvPr/>
        </p:nvCxnSpPr>
        <p:spPr bwMode="auto">
          <a:xfrm>
            <a:off x="3707904" y="3212976"/>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62" name="正方形/長方形 56"/>
          <p:cNvSpPr/>
          <p:nvPr/>
        </p:nvSpPr>
        <p:spPr>
          <a:xfrm>
            <a:off x="4440137" y="2936171"/>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spTree>
    <p:extLst>
      <p:ext uri="{BB962C8B-B14F-4D97-AF65-F5344CB8AC3E}">
        <p14:creationId xmlns:p14="http://schemas.microsoft.com/office/powerpoint/2010/main" val="2822126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4294967295"/>
          </p:nvPr>
        </p:nvSpPr>
        <p:spPr>
          <a:xfrm>
            <a:off x="685800" y="377825"/>
            <a:ext cx="1600200" cy="215900"/>
          </a:xfrm>
          <a:prstGeom prst="rect">
            <a:avLst/>
          </a:prstGeom>
        </p:spPr>
        <p:txBody>
          <a:bodyPr/>
          <a:lstStyle/>
          <a:p>
            <a:r>
              <a:rPr lang="en-US" altLang="ko-KR" smtClean="0"/>
              <a:t>&lt;July 2014&gt;</a:t>
            </a:r>
            <a:endParaRPr lang="en-US" altLang="ko-KR" dirty="0"/>
          </a:p>
        </p:txBody>
      </p:sp>
      <p:sp>
        <p:nvSpPr>
          <p:cNvPr id="5" name="바닥글 개체 틀 4"/>
          <p:cNvSpPr>
            <a:spLocks noGrp="1"/>
          </p:cNvSpPr>
          <p:nvPr>
            <p:ph type="ftr" sz="quarter" idx="4294967295"/>
          </p:nvPr>
        </p:nvSpPr>
        <p:spPr>
          <a:xfrm>
            <a:off x="5214938" y="6475413"/>
            <a:ext cx="3395662" cy="184666"/>
          </a:xfrm>
          <a:prstGeom prst="rect">
            <a:avLst/>
          </a:prstGeom>
        </p:spPr>
        <p:txBody>
          <a:bodyPr/>
          <a:lstStyle/>
          <a:p>
            <a:r>
              <a:rPr lang="en-US" altLang="ko-KR" smtClean="0"/>
              <a:t>&lt;TG8 Group&gt;</a:t>
            </a:r>
            <a:endParaRPr lang="en-US" altLang="ko-KR" dirty="0"/>
          </a:p>
        </p:txBody>
      </p:sp>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r>
              <a:rPr lang="en-US" altLang="ko-KR" smtClean="0"/>
              <a:t>Slide </a:t>
            </a:r>
            <a:fld id="{CDE46E7E-3960-4637-AA10-33D76C39FA32}" type="slidenum">
              <a:rPr lang="en-US" altLang="ko-KR" smtClean="0"/>
              <a:pPr/>
              <a:t>9</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t>Motion17: De-peering Procedure</a:t>
            </a:r>
            <a:endParaRPr lang="ko-KR" altLang="en-US" dirty="0"/>
          </a:p>
        </p:txBody>
      </p:sp>
      <p:sp>
        <p:nvSpPr>
          <p:cNvPr id="8" name="내용 개체 틀 2"/>
          <p:cNvSpPr>
            <a:spLocks noGrp="1"/>
          </p:cNvSpPr>
          <p:nvPr>
            <p:ph idx="1"/>
          </p:nvPr>
        </p:nvSpPr>
        <p:spPr>
          <a:xfrm>
            <a:off x="611560" y="1768025"/>
            <a:ext cx="7772400" cy="4104456"/>
          </a:xfrm>
        </p:spPr>
        <p:txBody>
          <a:bodyPr/>
          <a:lstStyle/>
          <a:p>
            <a:r>
              <a:rPr lang="en-GB" sz="2800" dirty="0">
                <a:latin typeface="+mj-lt"/>
              </a:rPr>
              <a:t>De-peering procedure starts with a de-peering </a:t>
            </a:r>
            <a:r>
              <a:rPr lang="en-GB" sz="2800" dirty="0" smtClean="0">
                <a:latin typeface="+mj-lt"/>
              </a:rPr>
              <a:t>request. </a:t>
            </a:r>
            <a:r>
              <a:rPr lang="en-GB" sz="2800" dirty="0">
                <a:latin typeface="+mj-lt"/>
              </a:rPr>
              <a:t>De-peering response </a:t>
            </a:r>
            <a:r>
              <a:rPr lang="en-GB" sz="2800" dirty="0" smtClean="0">
                <a:latin typeface="+mj-lt"/>
              </a:rPr>
              <a:t>is optional.</a:t>
            </a:r>
            <a:endParaRPr lang="en-US" sz="2800" dirty="0">
              <a:latin typeface="+mj-lt"/>
            </a:endParaRPr>
          </a:p>
        </p:txBody>
      </p:sp>
    </p:spTree>
    <p:extLst>
      <p:ext uri="{BB962C8B-B14F-4D97-AF65-F5344CB8AC3E}">
        <p14:creationId xmlns:p14="http://schemas.microsoft.com/office/powerpoint/2010/main" val="320973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Meeting_id xmlns="132a0d76-4fce-476a-bb63-62eb729f34bf" xsi:nil="true"/>
    <Year xmlns="132a0d76-4fce-476a-bb63-62eb729f34bf" xsi:nil="true"/>
    <Revision xmlns="132a0d76-4fce-476a-bb63-62eb729f34b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088DF2AB799D41A5071453C89FDE46" ma:contentTypeVersion="4" ma:contentTypeDescription="Create a new document." ma:contentTypeScope="" ma:versionID="7fae7bb7ab4f949442a53737ebc166b8">
  <xsd:schema xmlns:xsd="http://www.w3.org/2001/XMLSchema" xmlns:p="http://schemas.microsoft.com/office/2006/metadata/properties" xmlns:ns2="132a0d76-4fce-476a-bb63-62eb729f34bf" targetNamespace="http://schemas.microsoft.com/office/2006/metadata/properties" ma:root="true" ma:fieldsID="8bb250c6ea72dc50483d48c616d18c89" ns2:_="">
    <xsd:import namespace="132a0d76-4fce-476a-bb63-62eb729f34bf"/>
    <xsd:element name="properties">
      <xsd:complexType>
        <xsd:sequence>
          <xsd:element name="documentManagement">
            <xsd:complexType>
              <xsd:all>
                <xsd:element ref="ns2:Meeting_id" minOccurs="0"/>
                <xsd:element ref="ns2:Year" minOccurs="0"/>
                <xsd:element ref="ns2:Revision" minOccurs="0"/>
              </xsd:all>
            </xsd:complexType>
          </xsd:element>
        </xsd:sequence>
      </xsd:complexType>
    </xsd:element>
  </xsd:schema>
  <xsd:schema xmlns:xsd="http://www.w3.org/2001/XMLSchema" xmlns:dms="http://schemas.microsoft.com/office/2006/documentManagement/types" targetNamespace="132a0d76-4fce-476a-bb63-62eb729f34bf" elementFormDefault="qualified">
    <xsd:import namespace="http://schemas.microsoft.com/office/2006/documentManagement/types"/>
    <xsd:element name="Meeting_id" ma:index="8" nillable="true" ma:displayName="Meeting_id" ma:format="Dropdown" ma:internalName="Meeting_id">
      <xsd:simpleType>
        <xsd:union memberTypes="dms:Text">
          <xsd:simpleType>
            <xsd:restriction base="dms:Choice">
              <xsd:enumeration value="TP1"/>
            </xsd:restriction>
          </xsd:simpleType>
        </xsd:union>
      </xsd:simpleType>
    </xsd:element>
    <xsd:element name="Year" ma:index="9" nillable="true" ma:displayName="Year" ma:format="Dropdown" ma:internalName="Year">
      <xsd:simpleType>
        <xsd:union memberTypes="dms:Text">
          <xsd:simpleType>
            <xsd:restriction base="dms:Choice">
              <xsd:enumeration value="2011"/>
              <xsd:enumeration value="2012"/>
              <xsd:enumeration value="2013"/>
            </xsd:restriction>
          </xsd:simpleType>
        </xsd:union>
      </xsd:simpleType>
    </xsd:element>
    <xsd:element name="Revision" ma:index="10" nillable="true" ma:displayName="Revision" ma:decimals="0" ma:internalName="Revision">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9E7D636-D1A9-424F-85CF-A033F87387DD}">
  <ds:schemaRefs>
    <ds:schemaRef ds:uri="http://schemas.microsoft.com/office/2006/documentManagement/types"/>
    <ds:schemaRef ds:uri="132a0d76-4fce-476a-bb63-62eb729f34bf"/>
    <ds:schemaRef ds:uri="http://purl.org/dc/dcmitype/"/>
    <ds:schemaRef ds:uri="http://purl.org/dc/elements/1.1/"/>
    <ds:schemaRef ds:uri="http://www.w3.org/XML/1998/namespace"/>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5E26FBF2-A5DD-4EFF-8BB7-08695BEEF342}">
  <ds:schemaRefs>
    <ds:schemaRef ds:uri="http://schemas.microsoft.com/sharepoint/v3/contenttype/forms"/>
  </ds:schemaRefs>
</ds:datastoreItem>
</file>

<file path=customXml/itemProps3.xml><?xml version="1.0" encoding="utf-8"?>
<ds:datastoreItem xmlns:ds="http://schemas.openxmlformats.org/officeDocument/2006/customXml" ds:itemID="{40106AA1-83F6-418B-A889-1967DD22D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a0d76-4fce-476a-bb63-62eb729f34b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184613</TotalTime>
  <Words>873</Words>
  <Application>Microsoft Office PowerPoint</Application>
  <PresentationFormat>On-screen Show (4:3)</PresentationFormat>
  <Paragraphs>173</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Motion15: Peering Procedure</vt:lpstr>
      <vt:lpstr>Peering Procedure</vt:lpstr>
      <vt:lpstr>One-to-One Peering Procedure  </vt:lpstr>
      <vt:lpstr>Peering Procedure (Marco’s comments)</vt:lpstr>
      <vt:lpstr>Motion16: Re-peering Procedure</vt:lpstr>
      <vt:lpstr>Re-peering Procedure</vt:lpstr>
      <vt:lpstr>One-to-One Re-peering Procedure  </vt:lpstr>
      <vt:lpstr>Motion17: De-peering Procedure</vt:lpstr>
      <vt:lpstr>De-peering Procedure</vt:lpstr>
      <vt:lpstr>One-to-One De-peering Procedure  </vt:lpstr>
      <vt:lpstr>Back Up</vt:lpstr>
      <vt:lpstr>Link Update Procedure</vt:lpstr>
      <vt:lpstr>One-to-One Link Update Procedure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Contribution for IEEE802.15.8 Call for Preliminary Contribution</dc:title>
  <dc:creator>Soo-Young Chang</dc:creator>
  <cp:lastModifiedBy>Li, Qing</cp:lastModifiedBy>
  <cp:revision>2866</cp:revision>
  <dcterms:created xsi:type="dcterms:W3CDTF">2010-05-03T18:32:55Z</dcterms:created>
  <dcterms:modified xsi:type="dcterms:W3CDTF">2014-09-18T11:17:45Z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0x010100FF088DF2AB799D41A5071453C89FDE46</vt:lpwstr>
  </property>
</Properties>
</file>