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74" r:id="rId2"/>
    <p:sldId id="334" r:id="rId3"/>
    <p:sldId id="363" r:id="rId4"/>
    <p:sldId id="368" r:id="rId5"/>
    <p:sldId id="369" r:id="rId6"/>
    <p:sldId id="370" r:id="rId7"/>
    <p:sldId id="371" r:id="rId8"/>
    <p:sldId id="372"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64" d="100"/>
          <a:sy n="64" d="100"/>
        </p:scale>
        <p:origin x="-780"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15-14-0571-00-0008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[Agreed </a:t>
            </a:r>
            <a:r>
              <a:rPr lang="en-US" altLang="ko-KR" sz="1600" dirty="0" smtClean="0">
                <a:latin typeface="Lao UI" pitchFamily="34" charset="0"/>
              </a:rPr>
              <a:t>Discovery </a:t>
            </a:r>
            <a:r>
              <a:rPr lang="en-US" altLang="ko-KR" sz="1600" dirty="0">
                <a:latin typeface="Lao UI" pitchFamily="34" charset="0"/>
              </a:rPr>
              <a:t>Procedure</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[September 17,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a:latin typeface="Lao UI" pitchFamily="34" charset="0"/>
              </a:rPr>
              <a:t>Discovery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a:t>
            </a:r>
            <a:r>
              <a:rPr lang="en-US" altLang="ja-JP" sz="1600" dirty="0" smtClean="0">
                <a:latin typeface="Arial" charset="0"/>
                <a:ea typeface="ＭＳ Ｐゴシック" charset="-128"/>
                <a:cs typeface="Arial" charset="0"/>
              </a:rPr>
              <a:t>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4"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Agreed Discovery </a:t>
            </a:r>
            <a:r>
              <a:rPr lang="en-US" altLang="ko-KR" sz="4000" dirty="0" smtClean="0">
                <a:latin typeface="Lao UI" pitchFamily="34" charset="0"/>
              </a:rPr>
              <a:t>Procedure</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sz="3200" b="1" dirty="0" smtClean="0">
                <a:latin typeface="Arial" panose="020B0604020202020204" pitchFamily="34" charset="0"/>
                <a:cs typeface="Arial" panose="020B0604020202020204" pitchFamily="34" charset="0"/>
              </a:rPr>
              <a:t>TG8 Group</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7"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1</a:t>
            </a:r>
            <a:endParaRPr lang="ko-KR" altLang="en-US" dirty="0">
              <a:latin typeface="+mn-ea"/>
              <a:ea typeface="+mn-ea"/>
            </a:endParaRPr>
          </a:p>
        </p:txBody>
      </p:sp>
      <p:sp>
        <p:nvSpPr>
          <p:cNvPr id="8" name="내용 개체 틀 2"/>
          <p:cNvSpPr>
            <a:spLocks noGrp="1"/>
          </p:cNvSpPr>
          <p:nvPr>
            <p:ph idx="1"/>
          </p:nvPr>
        </p:nvSpPr>
        <p:spPr>
          <a:xfrm>
            <a:off x="611560" y="1556792"/>
            <a:ext cx="7772400" cy="4680519"/>
          </a:xfrm>
        </p:spPr>
        <p:txBody>
          <a:bodyPr/>
          <a:lstStyle/>
          <a:p>
            <a:r>
              <a:rPr lang="en-US" sz="2800" b="1" dirty="0" smtClean="0">
                <a:effectLst>
                  <a:outerShdw blurRad="38100" dist="38100" dir="2700000" algn="tl">
                    <a:srgbClr val="000000">
                      <a:alpha val="43137"/>
                    </a:srgbClr>
                  </a:outerShdw>
                </a:effectLst>
                <a:latin typeface="+mn-ea"/>
              </a:rPr>
              <a:t>Advertisement (One way discovery) : </a:t>
            </a:r>
            <a:endParaRPr lang="en-US" sz="2800" b="1" dirty="0" smtClean="0">
              <a:effectLst>
                <a:outerShdw blurRad="38100" dist="38100" dir="2700000" algn="tl">
                  <a:srgbClr val="000000">
                    <a:alpha val="43137"/>
                  </a:srgbClr>
                </a:outerShdw>
              </a:effectLst>
              <a:latin typeface="+mn-ea"/>
            </a:endParaRPr>
          </a:p>
          <a:p>
            <a:pPr marL="720725" lvl="1" indent="-457200" algn="just">
              <a:spcBef>
                <a:spcPts val="1200"/>
              </a:spcBef>
              <a:buFont typeface="+mj-lt"/>
              <a:buAutoNum type="alphaLcPeriod"/>
            </a:pPr>
            <a:r>
              <a:rPr lang="en-US" altLang="ja-JP" sz="2000" dirty="0" smtClean="0"/>
              <a:t>A PD broadcasts Discovery </a:t>
            </a:r>
            <a:r>
              <a:rPr lang="en-US" altLang="ja-JP" sz="2000" dirty="0"/>
              <a:t>Request </a:t>
            </a:r>
            <a:r>
              <a:rPr lang="en-US" altLang="ja-JP" sz="2000" dirty="0" smtClean="0"/>
              <a:t>message </a:t>
            </a:r>
            <a:r>
              <a:rPr lang="en-US" altLang="ja-JP" sz="2000" dirty="0" smtClean="0">
                <a:latin typeface="Arial" charset="0"/>
                <a:ea typeface="ＭＳ Ｐゴシック" charset="-128"/>
              </a:rPr>
              <a:t>during </a:t>
            </a:r>
            <a:r>
              <a:rPr lang="en-US" altLang="ja-JP" sz="2000" dirty="0" smtClean="0">
                <a:latin typeface="Arial" charset="0"/>
                <a:ea typeface="ＭＳ Ｐゴシック" charset="-128"/>
              </a:rPr>
              <a:t>discovery period</a:t>
            </a:r>
            <a:r>
              <a:rPr lang="en-US" altLang="ja-JP" sz="2000" dirty="0" smtClean="0">
                <a:latin typeface="Arial" charset="0"/>
                <a:ea typeface="ＭＳ Ｐゴシック" charset="-128"/>
              </a:rPr>
              <a:t>.</a:t>
            </a:r>
          </a:p>
          <a:p>
            <a:pPr marL="720725" lvl="1" indent="-457200" algn="just">
              <a:spcBef>
                <a:spcPts val="1200"/>
              </a:spcBef>
              <a:buFont typeface="+mj-lt"/>
              <a:buAutoNum type="alphaLcPeriod"/>
            </a:pPr>
            <a:r>
              <a:rPr lang="en-US" altLang="ja-JP" sz="2000" dirty="0" smtClean="0">
                <a:latin typeface="Arial" charset="0"/>
                <a:ea typeface="ＭＳ Ｐゴシック" charset="-128"/>
              </a:rPr>
              <a:t>A</a:t>
            </a:r>
            <a:r>
              <a:rPr lang="en-US" altLang="ja-JP" sz="2000" dirty="0" smtClean="0">
                <a:latin typeface="Arial" charset="0"/>
                <a:ea typeface="ＭＳ Ｐゴシック" charset="-128"/>
              </a:rPr>
              <a:t> PD may scan during </a:t>
            </a:r>
            <a:r>
              <a:rPr lang="en-US" altLang="ja-JP" sz="2000" dirty="0">
                <a:latin typeface="Arial" charset="0"/>
                <a:ea typeface="ＭＳ Ｐゴシック" charset="-128"/>
              </a:rPr>
              <a:t>discovery </a:t>
            </a:r>
            <a:r>
              <a:rPr lang="en-US" altLang="ja-JP" sz="2000" dirty="0" smtClean="0">
                <a:latin typeface="Arial" charset="0"/>
                <a:ea typeface="ＭＳ Ｐゴシック" charset="-128"/>
              </a:rPr>
              <a:t>period. After receiving the </a:t>
            </a:r>
            <a:r>
              <a:rPr lang="en-US" altLang="ja-JP" sz="2000" dirty="0"/>
              <a:t>Discovery Request </a:t>
            </a:r>
            <a:r>
              <a:rPr lang="en-US" altLang="ja-JP" sz="2000" dirty="0" smtClean="0"/>
              <a:t>message, the PD sends it to higher layer.</a:t>
            </a:r>
            <a:endParaRPr lang="en-US" altLang="ja-JP" sz="2000" dirty="0">
              <a:latin typeface="Arial" charset="0"/>
              <a:ea typeface="ＭＳ Ｐゴシック" charset="-128"/>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396808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07504" y="533400"/>
            <a:ext cx="8731696" cy="1066800"/>
          </a:xfrm>
        </p:spPr>
        <p:txBody>
          <a:bodyPr/>
          <a:lstStyle/>
          <a:p>
            <a:pPr>
              <a:defRPr/>
            </a:pPr>
            <a:r>
              <a:rPr lang="en-US" altLang="ja-JP" dirty="0" smtClean="0">
                <a:latin typeface="+mn-lt"/>
                <a:ea typeface="ＭＳ Ｐゴシック" pitchFamily="50" charset="-128"/>
              </a:rPr>
              <a:t>Illustration of </a:t>
            </a:r>
            <a:r>
              <a:rPr lang="en-US" altLang="ko-KR" dirty="0">
                <a:latin typeface="+mn-lt"/>
              </a:rPr>
              <a:t>Discovery Procedure 1</a:t>
            </a:r>
            <a:endParaRPr lang="en-US" altLang="ja-JP" dirty="0" smtClean="0">
              <a:latin typeface="+mn-lt"/>
              <a:ea typeface="ＭＳ Ｐゴシック" pitchFamily="50" charset="-128"/>
            </a:endParaRPr>
          </a:p>
        </p:txBody>
      </p:sp>
      <p:sp>
        <p:nvSpPr>
          <p:cNvPr id="38"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
        <p:nvSpPr>
          <p:cNvPr id="40" name="正方形/長方形 39"/>
          <p:cNvSpPr/>
          <p:nvPr/>
        </p:nvSpPr>
        <p:spPr>
          <a:xfrm>
            <a:off x="1367700"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72" name="正方形/長方形 71"/>
          <p:cNvSpPr/>
          <p:nvPr/>
        </p:nvSpPr>
        <p:spPr>
          <a:xfrm>
            <a:off x="3314581"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PD_2</a:t>
            </a:r>
            <a:endParaRPr lang="ja-JP" altLang="en-US" sz="2400" dirty="0">
              <a:cs typeface="Times New Roman" panose="02020603050405020304" pitchFamily="18" charset="0"/>
            </a:endParaRPr>
          </a:p>
        </p:txBody>
      </p:sp>
      <p:sp>
        <p:nvSpPr>
          <p:cNvPr id="73" name="正方形/長方形 72"/>
          <p:cNvSpPr/>
          <p:nvPr/>
        </p:nvSpPr>
        <p:spPr>
          <a:xfrm>
            <a:off x="4642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PD_1</a:t>
            </a:r>
            <a:endParaRPr lang="ja-JP" altLang="en-US" sz="2400" dirty="0">
              <a:cs typeface="Times New Roman" panose="02020603050405020304" pitchFamily="18" charset="0"/>
            </a:endParaRPr>
          </a:p>
        </p:txBody>
      </p:sp>
      <p:sp>
        <p:nvSpPr>
          <p:cNvPr id="74" name="正方形/長方形 73"/>
          <p:cNvSpPr/>
          <p:nvPr/>
        </p:nvSpPr>
        <p:spPr>
          <a:xfrm>
            <a:off x="53410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PD_3</a:t>
            </a:r>
            <a:endParaRPr lang="ja-JP" altLang="en-US" sz="2400" dirty="0">
              <a:cs typeface="Times New Roman" panose="02020603050405020304" pitchFamily="18" charset="0"/>
            </a:endParaRPr>
          </a:p>
        </p:txBody>
      </p:sp>
      <p:cxnSp>
        <p:nvCxnSpPr>
          <p:cNvPr id="75" name="直線コネクタ 74"/>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78" name="直線矢印コネクタ 77"/>
          <p:cNvCxnSpPr/>
          <p:nvPr/>
        </p:nvCxnSpPr>
        <p:spPr bwMode="auto">
          <a:xfrm>
            <a:off x="3709805" y="302382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79" name="直線矢印コネクタ 78"/>
          <p:cNvCxnSpPr/>
          <p:nvPr/>
        </p:nvCxnSpPr>
        <p:spPr bwMode="auto">
          <a:xfrm>
            <a:off x="1119005" y="3023820"/>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6" name="直線コネクタ 95"/>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矢印コネクタ 96"/>
          <p:cNvCxnSpPr/>
          <p:nvPr/>
        </p:nvCxnSpPr>
        <p:spPr bwMode="auto">
          <a:xfrm>
            <a:off x="5911250" y="3023820"/>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99" name="正方形/長方形 98"/>
          <p:cNvSpPr/>
          <p:nvPr/>
        </p:nvSpPr>
        <p:spPr>
          <a:xfrm>
            <a:off x="7416042"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PD_4</a:t>
            </a:r>
            <a:endParaRPr lang="ja-JP" altLang="en-US" sz="2400" dirty="0">
              <a:cs typeface="Times New Roman" panose="02020603050405020304" pitchFamily="18" charset="0"/>
            </a:endParaRPr>
          </a:p>
        </p:txBody>
      </p:sp>
      <p:sp>
        <p:nvSpPr>
          <p:cNvPr id="134" name="正方形/長方形 133"/>
          <p:cNvSpPr/>
          <p:nvPr/>
        </p:nvSpPr>
        <p:spPr>
          <a:xfrm>
            <a:off x="3743964"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135" name="正方形/長方形 134"/>
          <p:cNvSpPr/>
          <p:nvPr/>
        </p:nvSpPr>
        <p:spPr>
          <a:xfrm>
            <a:off x="5904204" y="246366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Tree>
    <p:extLst>
      <p:ext uri="{BB962C8B-B14F-4D97-AF65-F5344CB8AC3E}">
        <p14:creationId xmlns:p14="http://schemas.microsoft.com/office/powerpoint/2010/main" val="3898269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2</a:t>
            </a:r>
            <a:endParaRPr lang="ko-KR" altLang="en-US" dirty="0">
              <a:latin typeface="+mn-ea"/>
              <a:ea typeface="+mn-ea"/>
            </a:endParaRPr>
          </a:p>
        </p:txBody>
      </p:sp>
      <p:sp>
        <p:nvSpPr>
          <p:cNvPr id="8" name="내용 개체 틀 2"/>
          <p:cNvSpPr>
            <a:spLocks noGrp="1"/>
          </p:cNvSpPr>
          <p:nvPr>
            <p:ph idx="1"/>
          </p:nvPr>
        </p:nvSpPr>
        <p:spPr>
          <a:xfrm>
            <a:off x="179512" y="1556792"/>
            <a:ext cx="8784976" cy="4680519"/>
          </a:xfrm>
        </p:spPr>
        <p:txBody>
          <a:bodyPr/>
          <a:lstStyle/>
          <a:p>
            <a:r>
              <a:rPr lang="en-US" altLang="ja-JP"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Publish/Subscribe (Untargeted two-way discovery)</a:t>
            </a:r>
            <a:r>
              <a:rPr lang="en-US" altLang="ja-JP" sz="2800" dirty="0" smtClean="0"/>
              <a:t> </a:t>
            </a:r>
            <a:r>
              <a:rPr lang="en-US" sz="2800" b="1" dirty="0" smtClean="0">
                <a:effectLst>
                  <a:outerShdw blurRad="38100" dist="38100" dir="2700000" algn="tl">
                    <a:srgbClr val="000000">
                      <a:alpha val="43137"/>
                    </a:srgbClr>
                  </a:outerShdw>
                </a:effectLst>
                <a:latin typeface="+mn-ea"/>
              </a:rPr>
              <a:t>: </a:t>
            </a:r>
          </a:p>
          <a:p>
            <a:pPr marL="720725" lvl="1" indent="-457200" algn="just">
              <a:spcBef>
                <a:spcPts val="1200"/>
              </a:spcBef>
              <a:buFont typeface="+mj-lt"/>
              <a:buAutoNum type="alphaLcPeriod"/>
            </a:pPr>
            <a:r>
              <a:rPr lang="en-US" altLang="ja-JP" sz="2000" dirty="0"/>
              <a:t>A PD broadcasts Discovery Request message </a:t>
            </a:r>
            <a:r>
              <a:rPr lang="en-US" altLang="ja-JP" sz="2000" dirty="0">
                <a:latin typeface="Arial" charset="0"/>
                <a:ea typeface="ＭＳ Ｐゴシック" charset="-128"/>
              </a:rPr>
              <a:t>during discovery period.</a:t>
            </a:r>
          </a:p>
          <a:p>
            <a:pPr marL="720725" lvl="1" indent="-457200" algn="just">
              <a:spcBef>
                <a:spcPts val="1200"/>
              </a:spcBef>
              <a:buFont typeface="+mj-lt"/>
              <a:buAutoNum type="alphaLcPeriod"/>
            </a:pPr>
            <a:r>
              <a:rPr lang="en-US" altLang="ja-JP" sz="2000" dirty="0">
                <a:latin typeface="Arial" charset="0"/>
                <a:ea typeface="ＭＳ Ｐゴシック" charset="-128"/>
              </a:rPr>
              <a:t>A PD may scan during discovery </a:t>
            </a:r>
            <a:r>
              <a:rPr lang="en-US" altLang="ja-JP" sz="2000" dirty="0" smtClean="0">
                <a:latin typeface="Arial" charset="0"/>
                <a:ea typeface="ＭＳ Ｐゴシック" charset="-128"/>
              </a:rPr>
              <a:t>period. </a:t>
            </a:r>
            <a:r>
              <a:rPr lang="en-US" altLang="ja-JP" sz="2000" dirty="0">
                <a:latin typeface="Arial" charset="0"/>
                <a:ea typeface="ＭＳ Ｐゴシック" charset="-128"/>
              </a:rPr>
              <a:t>After receiving the </a:t>
            </a:r>
            <a:r>
              <a:rPr lang="en-US" altLang="ja-JP" sz="2000" dirty="0"/>
              <a:t>Discovery Request message, the PD sends it to higher </a:t>
            </a:r>
            <a:r>
              <a:rPr lang="en-US" altLang="ja-JP" sz="2000" dirty="0" smtClean="0"/>
              <a:t>layer.</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smtClean="0">
                <a:latin typeface="Arial" charset="0"/>
                <a:ea typeface="ＭＳ Ｐゴシック" charset="-128"/>
              </a:rPr>
              <a:t>Upon the higher layer indication received, the PD responds to the sender PD with a </a:t>
            </a:r>
            <a:r>
              <a:rPr lang="en-US" altLang="ja-JP" sz="2000" dirty="0" smtClean="0"/>
              <a:t>Discovery Response</a:t>
            </a:r>
            <a:r>
              <a:rPr lang="en-US" altLang="ja-JP" sz="2000" dirty="0"/>
              <a:t> message</a:t>
            </a:r>
            <a:r>
              <a:rPr lang="en-US" altLang="ja-JP" sz="2000" dirty="0" smtClean="0"/>
              <a:t>.</a:t>
            </a:r>
          </a:p>
          <a:p>
            <a:pPr marL="720725" lvl="1" indent="-457200" algn="just">
              <a:spcBef>
                <a:spcPts val="1200"/>
              </a:spcBef>
              <a:buFont typeface="+mj-lt"/>
              <a:buAutoNum type="alphaLcPeriod"/>
            </a:pPr>
            <a:endParaRPr lang="en-US" altLang="ja-JP" sz="2000" dirty="0" smtClean="0"/>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202446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0"/>
            <a:ext cx="9144000" cy="1066800"/>
          </a:xfrm>
        </p:spPr>
        <p:txBody>
          <a:bodyPr/>
          <a:lstStyle/>
          <a:p>
            <a:pPr>
              <a:defRPr/>
            </a:pPr>
            <a:r>
              <a:rPr lang="en-US" altLang="ja-JP" dirty="0" smtClean="0">
                <a:latin typeface="+mn-ea"/>
                <a:ea typeface="+mn-ea"/>
                <a:cs typeface="Times New Roman" panose="02020603050405020304" pitchFamily="18" charset="0"/>
              </a:rPr>
              <a:t>Illustration of </a:t>
            </a:r>
            <a:r>
              <a:rPr lang="en-US" altLang="ko-KR" dirty="0">
                <a:latin typeface="+mn-ea"/>
                <a:ea typeface="+mn-ea"/>
              </a:rPr>
              <a:t>Discovery </a:t>
            </a:r>
            <a:r>
              <a:rPr lang="en-US" altLang="ko-KR" dirty="0" smtClean="0">
                <a:latin typeface="+mn-ea"/>
                <a:ea typeface="+mn-ea"/>
              </a:rPr>
              <a:t>Procedure 2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314581"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PD_2</a:t>
            </a:r>
            <a:endParaRPr lang="ja-JP" altLang="en-US" sz="2400" dirty="0">
              <a:cs typeface="Times New Roman" panose="02020603050405020304" pitchFamily="18" charset="0"/>
            </a:endParaRPr>
          </a:p>
        </p:txBody>
      </p:sp>
      <p:sp>
        <p:nvSpPr>
          <p:cNvPr id="5" name="正方形/長方形 4"/>
          <p:cNvSpPr/>
          <p:nvPr/>
        </p:nvSpPr>
        <p:spPr>
          <a:xfrm>
            <a:off x="4642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PD_1</a:t>
            </a:r>
            <a:endParaRPr lang="ja-JP" altLang="en-US" sz="2400" dirty="0">
              <a:cs typeface="Times New Roman" panose="02020603050405020304" pitchFamily="18" charset="0"/>
            </a:endParaRPr>
          </a:p>
        </p:txBody>
      </p:sp>
      <p:sp>
        <p:nvSpPr>
          <p:cNvPr id="6" name="正方形/長方形 5"/>
          <p:cNvSpPr/>
          <p:nvPr/>
        </p:nvSpPr>
        <p:spPr>
          <a:xfrm>
            <a:off x="53410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PD_3</a:t>
            </a:r>
            <a:endParaRPr lang="ja-JP" altLang="en-US" sz="2400" dirty="0">
              <a:cs typeface="Times New Roman" panose="02020603050405020304" pitchFamily="18" charset="0"/>
            </a:endParaRPr>
          </a:p>
        </p:txBody>
      </p:sp>
      <p:cxnSp>
        <p:nvCxnSpPr>
          <p:cNvPr id="3" name="直線コネクタ 2"/>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8" name="直線矢印コネクタ 7"/>
          <p:cNvCxnSpPr/>
          <p:nvPr/>
        </p:nvCxnSpPr>
        <p:spPr bwMode="auto">
          <a:xfrm>
            <a:off x="3709805" y="2607682"/>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607682"/>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 name="直線矢印コネクタ 13"/>
          <p:cNvCxnSpPr/>
          <p:nvPr/>
        </p:nvCxnSpPr>
        <p:spPr bwMode="auto">
          <a:xfrm>
            <a:off x="1096779" y="3356992"/>
            <a:ext cx="25908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22" name="直線矢印コネクタ 21"/>
          <p:cNvCxnSpPr/>
          <p:nvPr/>
        </p:nvCxnSpPr>
        <p:spPr bwMode="auto">
          <a:xfrm>
            <a:off x="3709805" y="3768080"/>
            <a:ext cx="21717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4" name="直線矢印コネクタ 43"/>
          <p:cNvCxnSpPr/>
          <p:nvPr/>
        </p:nvCxnSpPr>
        <p:spPr bwMode="auto">
          <a:xfrm>
            <a:off x="3709805" y="4365104"/>
            <a:ext cx="43434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5" name="直線コネクタ 44"/>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46" name="直線矢印コネクタ 45"/>
          <p:cNvCxnSpPr/>
          <p:nvPr/>
        </p:nvCxnSpPr>
        <p:spPr bwMode="auto">
          <a:xfrm>
            <a:off x="5911250" y="2607682"/>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3" name="正方形/長方形 52"/>
          <p:cNvSpPr/>
          <p:nvPr/>
        </p:nvSpPr>
        <p:spPr>
          <a:xfrm>
            <a:off x="7416042"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PD_4</a:t>
            </a:r>
            <a:endParaRPr lang="ja-JP" altLang="en-US" sz="2400" dirty="0">
              <a:cs typeface="Times New Roman" panose="02020603050405020304" pitchFamily="18" charset="0"/>
            </a:endParaRPr>
          </a:p>
        </p:txBody>
      </p:sp>
      <p:sp>
        <p:nvSpPr>
          <p:cNvPr id="56" name="正方形/長方形 55"/>
          <p:cNvSpPr/>
          <p:nvPr/>
        </p:nvSpPr>
        <p:spPr>
          <a:xfrm>
            <a:off x="1367700"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7" name="正方形/長方形 56"/>
          <p:cNvSpPr/>
          <p:nvPr/>
        </p:nvSpPr>
        <p:spPr>
          <a:xfrm>
            <a:off x="374396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8" name="正方形/長方形 57"/>
          <p:cNvSpPr/>
          <p:nvPr/>
        </p:nvSpPr>
        <p:spPr>
          <a:xfrm>
            <a:off x="590420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60" name="正方形/長方形 59"/>
          <p:cNvSpPr/>
          <p:nvPr/>
        </p:nvSpPr>
        <p:spPr>
          <a:xfrm>
            <a:off x="1331640" y="282370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61" name="正方形/長方形 60"/>
          <p:cNvSpPr/>
          <p:nvPr/>
        </p:nvSpPr>
        <p:spPr>
          <a:xfrm>
            <a:off x="3635896" y="3183746"/>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63" name="正方形/長方形 62"/>
          <p:cNvSpPr/>
          <p:nvPr/>
        </p:nvSpPr>
        <p:spPr>
          <a:xfrm>
            <a:off x="5904204" y="3759810"/>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7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841748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Discovery Procedure 3</a:t>
            </a:r>
            <a:endParaRPr lang="ko-KR" altLang="en-US" dirty="0">
              <a:latin typeface="+mn-ea"/>
              <a:ea typeface="+mn-ea"/>
            </a:endParaRPr>
          </a:p>
        </p:txBody>
      </p:sp>
      <p:sp>
        <p:nvSpPr>
          <p:cNvPr id="8" name="내용 개체 틀 2"/>
          <p:cNvSpPr>
            <a:spLocks noGrp="1"/>
          </p:cNvSpPr>
          <p:nvPr>
            <p:ph idx="1"/>
          </p:nvPr>
        </p:nvSpPr>
        <p:spPr>
          <a:xfrm>
            <a:off x="611560" y="1556792"/>
            <a:ext cx="7772400" cy="4680519"/>
          </a:xfrm>
        </p:spPr>
        <p:txBody>
          <a:bodyPr/>
          <a:lstStyle/>
          <a:p>
            <a:r>
              <a:rPr lang="en-US" altLang="ja-JP" sz="2800" b="1" dirty="0" smtClean="0">
                <a:effectLst>
                  <a:outerShdw blurRad="38100" dist="38100" dir="2700000" algn="tl">
                    <a:srgbClr val="000000">
                      <a:alpha val="43137"/>
                    </a:srgbClr>
                  </a:outerShdw>
                </a:effectLst>
                <a:latin typeface="+mn-ea"/>
                <a:cs typeface="Arial" panose="020B0604020202020204" pitchFamily="34" charset="0"/>
              </a:rPr>
              <a:t>Query/Reply</a:t>
            </a:r>
            <a:r>
              <a:rPr lang="en-US" altLang="ja-JP" sz="2800" b="1" dirty="0" smtClean="0">
                <a:effectLst>
                  <a:outerShdw blurRad="38100" dist="38100" dir="2700000" algn="tl">
                    <a:srgbClr val="000000">
                      <a:alpha val="43137"/>
                    </a:srgbClr>
                  </a:outerShdw>
                </a:effectLst>
                <a:latin typeface="+mn-ea"/>
              </a:rPr>
              <a:t> </a:t>
            </a:r>
            <a:r>
              <a:rPr lang="en-US" altLang="ja-JP" sz="2800" b="1" dirty="0" smtClean="0">
                <a:effectLst>
                  <a:outerShdw blurRad="38100" dist="38100" dir="2700000" algn="tl">
                    <a:srgbClr val="000000">
                      <a:alpha val="43137"/>
                    </a:srgbClr>
                  </a:outerShdw>
                </a:effectLst>
                <a:latin typeface="+mn-ea"/>
              </a:rPr>
              <a:t>(Targeted two-way discovery)</a:t>
            </a:r>
            <a:r>
              <a:rPr lang="en-US" sz="2800" b="1" dirty="0" smtClean="0">
                <a:effectLst>
                  <a:outerShdw blurRad="38100" dist="38100" dir="2700000" algn="tl">
                    <a:srgbClr val="000000">
                      <a:alpha val="43137"/>
                    </a:srgbClr>
                  </a:outerShdw>
                </a:effectLst>
                <a:latin typeface="+mn-ea"/>
              </a:rPr>
              <a:t>: </a:t>
            </a:r>
            <a:endParaRPr lang="en-US" sz="2800" b="1" dirty="0" smtClean="0">
              <a:effectLst>
                <a:outerShdw blurRad="38100" dist="38100" dir="2700000" algn="tl">
                  <a:srgbClr val="000000">
                    <a:alpha val="43137"/>
                  </a:srgbClr>
                </a:outerShdw>
              </a:effectLst>
              <a:latin typeface="+mn-ea"/>
            </a:endParaRPr>
          </a:p>
          <a:p>
            <a:pPr marL="720725" lvl="1" indent="-457200" algn="just">
              <a:spcBef>
                <a:spcPts val="1200"/>
              </a:spcBef>
              <a:buFont typeface="+mj-lt"/>
              <a:buAutoNum type="alphaLcPeriod"/>
            </a:pPr>
            <a:r>
              <a:rPr lang="en-US" altLang="ja-JP" sz="2000" dirty="0"/>
              <a:t>A PD broadcasts Discovery Request message </a:t>
            </a:r>
            <a:r>
              <a:rPr lang="en-US" altLang="ja-JP" sz="2000" dirty="0">
                <a:latin typeface="Arial" charset="0"/>
                <a:ea typeface="ＭＳ Ｐゴシック" charset="-128"/>
              </a:rPr>
              <a:t>during discovery period.</a:t>
            </a:r>
          </a:p>
          <a:p>
            <a:pPr marL="720725" lvl="1" indent="-457200" algn="just">
              <a:spcBef>
                <a:spcPts val="1200"/>
              </a:spcBef>
              <a:buFont typeface="+mj-lt"/>
              <a:buAutoNum type="alphaLcPeriod"/>
            </a:pPr>
            <a:r>
              <a:rPr lang="en-US" altLang="ja-JP" sz="2000" dirty="0">
                <a:latin typeface="Arial" charset="0"/>
                <a:ea typeface="ＭＳ Ｐゴシック" charset="-128"/>
              </a:rPr>
              <a:t>A PD may scan during discovery period. After receiving the </a:t>
            </a:r>
            <a:r>
              <a:rPr lang="en-US" altLang="ja-JP" sz="2000" dirty="0"/>
              <a:t>Discovery Request message, the </a:t>
            </a:r>
            <a:r>
              <a:rPr lang="en-US" altLang="ja-JP" sz="2000" dirty="0" smtClean="0"/>
              <a:t>PD </a:t>
            </a:r>
            <a:r>
              <a:rPr lang="en-US" altLang="ja-JP" sz="2000" dirty="0"/>
              <a:t>sends it to higher layer.</a:t>
            </a:r>
            <a:endParaRPr lang="en-US" altLang="ja-JP" sz="2000" dirty="0">
              <a:latin typeface="Arial" charset="0"/>
              <a:ea typeface="ＭＳ Ｐゴシック" charset="-128"/>
            </a:endParaRPr>
          </a:p>
          <a:p>
            <a:pPr marL="720725" lvl="1" indent="-457200" algn="just">
              <a:spcBef>
                <a:spcPts val="1200"/>
              </a:spcBef>
              <a:buFont typeface="+mj-lt"/>
              <a:buAutoNum type="alphaLcPeriod"/>
            </a:pPr>
            <a:r>
              <a:rPr lang="en-US" altLang="ja-JP" sz="2000" dirty="0">
                <a:latin typeface="Arial" charset="0"/>
                <a:ea typeface="ＭＳ Ｐゴシック" charset="-128"/>
              </a:rPr>
              <a:t>Upon the higher layer indication received, the </a:t>
            </a:r>
            <a:r>
              <a:rPr lang="en-US" altLang="ja-JP" sz="2000" dirty="0" smtClean="0">
                <a:latin typeface="Arial" charset="0"/>
                <a:ea typeface="ＭＳ Ｐゴシック" charset="-128"/>
              </a:rPr>
              <a:t>queried PD </a:t>
            </a:r>
            <a:r>
              <a:rPr lang="en-US" altLang="ja-JP" sz="2000" dirty="0">
                <a:latin typeface="Arial" charset="0"/>
                <a:ea typeface="ＭＳ Ｐゴシック" charset="-128"/>
              </a:rPr>
              <a:t>responds </a:t>
            </a:r>
            <a:r>
              <a:rPr lang="en-US" altLang="ja-JP" sz="2000" dirty="0" smtClean="0">
                <a:latin typeface="Arial" charset="0"/>
                <a:ea typeface="ＭＳ Ｐゴシック" charset="-128"/>
              </a:rPr>
              <a:t>to </a:t>
            </a:r>
            <a:r>
              <a:rPr lang="en-US" altLang="ja-JP" sz="2000" dirty="0">
                <a:latin typeface="Arial" charset="0"/>
                <a:ea typeface="ＭＳ Ｐゴシック" charset="-128"/>
              </a:rPr>
              <a:t>the sender PD with a </a:t>
            </a:r>
            <a:r>
              <a:rPr lang="en-US" altLang="ja-JP" sz="2000" dirty="0"/>
              <a:t>Discovery Response message</a:t>
            </a:r>
            <a:r>
              <a:rPr lang="en-US" altLang="ja-JP" sz="2000" dirty="0" smtClean="0"/>
              <a:t>.</a:t>
            </a:r>
            <a:endParaRPr lang="en-US" altLang="ja-JP" sz="2000" dirty="0">
              <a:latin typeface="Arial" charset="0"/>
              <a:ea typeface="ＭＳ Ｐゴシック" charset="-128"/>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24205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0"/>
            <a:ext cx="9144000" cy="1066800"/>
          </a:xfrm>
        </p:spPr>
        <p:txBody>
          <a:bodyPr/>
          <a:lstStyle/>
          <a:p>
            <a:pPr>
              <a:defRPr/>
            </a:pPr>
            <a:r>
              <a:rPr lang="en-US" altLang="ja-JP" dirty="0" smtClean="0">
                <a:latin typeface="+mn-ea"/>
                <a:ea typeface="+mn-ea"/>
                <a:cs typeface="Times New Roman" panose="02020603050405020304" pitchFamily="18" charset="0"/>
              </a:rPr>
              <a:t>Illustration of </a:t>
            </a:r>
            <a:r>
              <a:rPr lang="en-US" altLang="ko-KR" dirty="0">
                <a:latin typeface="+mn-ea"/>
                <a:ea typeface="+mn-ea"/>
              </a:rPr>
              <a:t>Discovery </a:t>
            </a:r>
            <a:r>
              <a:rPr lang="en-US" altLang="ko-KR" dirty="0" smtClean="0">
                <a:latin typeface="+mn-ea"/>
                <a:ea typeface="+mn-ea"/>
              </a:rPr>
              <a:t>Procedure 3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314581"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PD_2</a:t>
            </a:r>
            <a:endParaRPr lang="ja-JP" altLang="en-US" sz="2400" dirty="0">
              <a:cs typeface="Times New Roman" panose="02020603050405020304" pitchFamily="18" charset="0"/>
            </a:endParaRPr>
          </a:p>
        </p:txBody>
      </p:sp>
      <p:sp>
        <p:nvSpPr>
          <p:cNvPr id="5" name="正方形/長方形 4"/>
          <p:cNvSpPr/>
          <p:nvPr/>
        </p:nvSpPr>
        <p:spPr>
          <a:xfrm>
            <a:off x="4642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PD_1</a:t>
            </a:r>
            <a:endParaRPr lang="ja-JP" altLang="en-US" sz="2400" dirty="0">
              <a:cs typeface="Times New Roman" panose="02020603050405020304" pitchFamily="18" charset="0"/>
            </a:endParaRPr>
          </a:p>
        </p:txBody>
      </p:sp>
      <p:sp>
        <p:nvSpPr>
          <p:cNvPr id="6" name="正方形/長方形 5"/>
          <p:cNvSpPr/>
          <p:nvPr/>
        </p:nvSpPr>
        <p:spPr>
          <a:xfrm>
            <a:off x="5341009" y="1519535"/>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PD_3</a:t>
            </a:r>
            <a:endParaRPr lang="ja-JP" altLang="en-US" sz="2400" dirty="0">
              <a:cs typeface="Times New Roman" panose="02020603050405020304" pitchFamily="18" charset="0"/>
            </a:endParaRPr>
          </a:p>
        </p:txBody>
      </p:sp>
      <p:cxnSp>
        <p:nvCxnSpPr>
          <p:cNvPr id="3" name="直線コネクタ 2"/>
          <p:cNvCxnSpPr/>
          <p:nvPr/>
        </p:nvCxnSpPr>
        <p:spPr bwMode="auto">
          <a:xfrm>
            <a:off x="3709805" y="19812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8" name="直線矢印コネクタ 7"/>
          <p:cNvCxnSpPr/>
          <p:nvPr/>
        </p:nvCxnSpPr>
        <p:spPr bwMode="auto">
          <a:xfrm>
            <a:off x="3709805" y="2607682"/>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607682"/>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2" name="直線矢印コネクタ 21"/>
          <p:cNvCxnSpPr/>
          <p:nvPr/>
        </p:nvCxnSpPr>
        <p:spPr bwMode="auto">
          <a:xfrm>
            <a:off x="3687579" y="4400633"/>
            <a:ext cx="4357271"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45" name="直線コネクタ 44"/>
          <p:cNvCxnSpPr/>
          <p:nvPr/>
        </p:nvCxnSpPr>
        <p:spPr bwMode="auto">
          <a:xfrm>
            <a:off x="8044850" y="2057400"/>
            <a:ext cx="0" cy="411480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46" name="直線矢印コネクタ 45"/>
          <p:cNvCxnSpPr/>
          <p:nvPr/>
        </p:nvCxnSpPr>
        <p:spPr bwMode="auto">
          <a:xfrm>
            <a:off x="5911250" y="2607682"/>
            <a:ext cx="213360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3" name="正方形/長方形 52"/>
          <p:cNvSpPr/>
          <p:nvPr/>
        </p:nvSpPr>
        <p:spPr>
          <a:xfrm>
            <a:off x="7416042" y="1519535"/>
            <a:ext cx="1654620" cy="461665"/>
          </a:xfrm>
          <a:prstGeom prst="rect">
            <a:avLst/>
          </a:prstGeom>
        </p:spPr>
        <p:txBody>
          <a:bodyPr wrap="none">
            <a:spAutoFit/>
          </a:bodyPr>
          <a:lstStyle/>
          <a:p>
            <a:r>
              <a:rPr lang="en-US" altLang="ja-JP" sz="2400" dirty="0" err="1" smtClean="0">
                <a:ea typeface="ＭＳ Ｐゴシック" charset="-128"/>
                <a:cs typeface="Times New Roman" panose="02020603050405020304" pitchFamily="18" charset="0"/>
              </a:rPr>
              <a:t>PD_queried</a:t>
            </a:r>
            <a:endParaRPr lang="ja-JP" altLang="en-US" sz="2400" dirty="0">
              <a:cs typeface="Times New Roman" panose="02020603050405020304" pitchFamily="18" charset="0"/>
            </a:endParaRPr>
          </a:p>
        </p:txBody>
      </p:sp>
      <p:sp>
        <p:nvSpPr>
          <p:cNvPr id="56" name="正方形/長方形 55"/>
          <p:cNvSpPr/>
          <p:nvPr/>
        </p:nvSpPr>
        <p:spPr>
          <a:xfrm>
            <a:off x="1367700"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7" name="正方形/長方形 56"/>
          <p:cNvSpPr/>
          <p:nvPr/>
        </p:nvSpPr>
        <p:spPr>
          <a:xfrm>
            <a:off x="374396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58" name="正方形/長方形 57"/>
          <p:cNvSpPr/>
          <p:nvPr/>
        </p:nvSpPr>
        <p:spPr>
          <a:xfrm>
            <a:off x="5904204" y="2031618"/>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Request message</a:t>
            </a:r>
            <a:endParaRPr lang="en-US" altLang="ja-JP" sz="2000" dirty="0">
              <a:latin typeface="+mn-ea"/>
            </a:endParaRPr>
          </a:p>
        </p:txBody>
      </p:sp>
      <p:sp>
        <p:nvSpPr>
          <p:cNvPr id="63" name="正方形/長方形 62"/>
          <p:cNvSpPr/>
          <p:nvPr/>
        </p:nvSpPr>
        <p:spPr>
          <a:xfrm>
            <a:off x="5904204" y="3759810"/>
            <a:ext cx="2628236" cy="605294"/>
          </a:xfrm>
          <a:prstGeom prst="rect">
            <a:avLst/>
          </a:prstGeom>
        </p:spPr>
        <p:txBody>
          <a:bodyPr wrap="square">
            <a:spAutoFit/>
          </a:bodyPr>
          <a:lstStyle/>
          <a:p>
            <a:pPr lvl="0">
              <a:lnSpc>
                <a:spcPts val="2000"/>
              </a:lnSpc>
            </a:pPr>
            <a:r>
              <a:rPr lang="en-US" altLang="ja-JP" sz="2000" dirty="0">
                <a:latin typeface="+mn-ea"/>
              </a:rPr>
              <a:t>Discovery </a:t>
            </a:r>
            <a:r>
              <a:rPr lang="en-US" altLang="ja-JP" sz="2000" dirty="0" smtClean="0">
                <a:latin typeface="+mn-ea"/>
              </a:rPr>
              <a:t>Response message</a:t>
            </a:r>
            <a:endParaRPr lang="en-US" altLang="ja-JP" sz="2000" dirty="0">
              <a:latin typeface="+mn-ea"/>
            </a:endParaRPr>
          </a:p>
        </p:txBody>
      </p:sp>
      <p:sp>
        <p:nvSpPr>
          <p:cNvPr id="34"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2014&gt;</a:t>
            </a:r>
            <a:endParaRPr lang="en-US" altLang="ko-KR" dirty="0"/>
          </a:p>
        </p:txBody>
      </p:sp>
    </p:spTree>
    <p:extLst>
      <p:ext uri="{BB962C8B-B14F-4D97-AF65-F5344CB8AC3E}">
        <p14:creationId xmlns:p14="http://schemas.microsoft.com/office/powerpoint/2010/main" val="1174969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78230</TotalTime>
  <Words>376</Words>
  <Application>Microsoft Office PowerPoint</Application>
  <PresentationFormat>画面に合わせる (4:3)</PresentationFormat>
  <Paragraphs>85</Paragraphs>
  <Slides>8</Slides>
  <Notes>4</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Blank Presentation</vt:lpstr>
      <vt:lpstr>PowerPoint プレゼンテーション</vt:lpstr>
      <vt:lpstr>Agreed Discovery Procedure</vt:lpstr>
      <vt:lpstr>Discovery Procedure 1</vt:lpstr>
      <vt:lpstr>Illustration of Discovery Procedure 1</vt:lpstr>
      <vt:lpstr>Discovery Procedure 2</vt:lpstr>
      <vt:lpstr>Illustration of Discovery Procedure 2 </vt:lpstr>
      <vt:lpstr>Discovery Procedure 3</vt:lpstr>
      <vt:lpstr>Illustration of Discovery Procedure 3 </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2743</cp:revision>
  <cp:lastPrinted>1998-02-10T13:28:06Z</cp:lastPrinted>
  <dcterms:created xsi:type="dcterms:W3CDTF">1999-11-08T18:59:45Z</dcterms:created>
  <dcterms:modified xsi:type="dcterms:W3CDTF">2014-09-17T14:04:03Z</dcterms:modified>
</cp:coreProperties>
</file>