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74" r:id="rId2"/>
    <p:sldId id="334" r:id="rId3"/>
    <p:sldId id="363" r:id="rId4"/>
    <p:sldId id="368" r:id="rId5"/>
    <p:sldId id="369" r:id="rId6"/>
    <p:sldId id="370" r:id="rId7"/>
    <p:sldId id="371" r:id="rId8"/>
    <p:sldId id="372" r:id="rId9"/>
    <p:sldId id="373" r:id="rId10"/>
    <p:sldId id="353" r:id="rId11"/>
    <p:sldId id="362" r:id="rId12"/>
    <p:sldId id="365" r:id="rId13"/>
    <p:sldId id="364" r:id="rId1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1637" autoAdjust="0"/>
  </p:normalViewPr>
  <p:slideViewPr>
    <p:cSldViewPr>
      <p:cViewPr varScale="1">
        <p:scale>
          <a:sx n="64" d="100"/>
          <a:sy n="64" d="100"/>
        </p:scale>
        <p:origin x="-1686"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6</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&lt;September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15-14-0562-00-0008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a:latin typeface="Lao UI" pitchFamily="34" charset="0"/>
              </a:rPr>
              <a:t>Discovery Procedure</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[September 17,  </a:t>
            </a:r>
            <a:r>
              <a:rPr lang="en-US" altLang="ja-JP" sz="1600" dirty="0" smtClean="0">
                <a:ea typeface="ＭＳ Ｐゴシック" charset="-128"/>
              </a:rPr>
              <a:t>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 </a:t>
            </a:r>
            <a:r>
              <a:rPr lang="en-US" altLang="ja-JP" sz="1600" dirty="0"/>
              <a:t>Marco Hernandez, Igor </a:t>
            </a:r>
            <a:r>
              <a:rPr lang="en-US" altLang="ja-JP" sz="1600" dirty="0" err="1"/>
              <a:t>Dotlic</a:t>
            </a:r>
            <a:r>
              <a:rPr lang="en-US" altLang="ja-JP" sz="1600" dirty="0"/>
              <a:t>, </a:t>
            </a:r>
            <a:r>
              <a:rPr lang="en-US" altLang="ja-JP" sz="1600" dirty="0" smtClean="0"/>
              <a:t>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a:latin typeface="Lao UI" pitchFamily="34" charset="0"/>
              </a:rPr>
              <a:t>Discovery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a:t>
            </a:r>
            <a:r>
              <a:rPr lang="en-US" altLang="ja-JP" sz="1600" dirty="0" smtClean="0">
                <a:latin typeface="Arial" charset="0"/>
                <a:ea typeface="ＭＳ Ｐゴシック" charset="-128"/>
                <a:cs typeface="Arial" charset="0"/>
              </a:rPr>
              <a:t>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4"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 Frame</a:t>
            </a:r>
            <a:endParaRPr lang="ko-KR" altLang="en-US" dirty="0"/>
          </a:p>
        </p:txBody>
      </p:sp>
      <p:sp>
        <p:nvSpPr>
          <p:cNvPr id="3" name="내용 개체 틀 2"/>
          <p:cNvSpPr>
            <a:spLocks noGrp="1"/>
          </p:cNvSpPr>
          <p:nvPr>
            <p:ph idx="1"/>
          </p:nvPr>
        </p:nvSpPr>
        <p:spPr>
          <a:xfrm>
            <a:off x="685800" y="1628800"/>
            <a:ext cx="7772400" cy="4381512"/>
          </a:xfrm>
        </p:spPr>
        <p:txBody>
          <a:bodyPr/>
          <a:lstStyle/>
          <a:p>
            <a:r>
              <a:rPr lang="en-US" altLang="ko-KR" dirty="0" smtClean="0"/>
              <a:t>Frame: the structure is defined as the following periods in order </a:t>
            </a:r>
            <a:endParaRPr lang="en-US" altLang="ko-KR" dirty="0"/>
          </a:p>
          <a:p>
            <a:pPr marL="457200" lvl="1" indent="0">
              <a:buNone/>
            </a:pPr>
            <a:r>
              <a:rPr lang="en-US" altLang="ko-KR" dirty="0" smtClean="0"/>
              <a:t>Synchronization period, Discovery period, Peering period, Contention Access period, and Contention Free period.</a:t>
            </a:r>
          </a:p>
          <a:p>
            <a:pPr lvl="1"/>
            <a:r>
              <a:rPr lang="en-US" altLang="ko-KR" dirty="0" smtClean="0"/>
              <a:t>The duration of a frame is also the synchronization interval which is fixed with a value of TBD.</a:t>
            </a:r>
          </a:p>
          <a:p>
            <a:pPr lvl="1"/>
            <a:r>
              <a:rPr lang="en-US" altLang="ko-KR" dirty="0" smtClean="0"/>
              <a:t>The duration of each period is fixed and the values are TBD.</a:t>
            </a:r>
          </a:p>
        </p:txBody>
      </p:sp>
      <p:sp>
        <p:nvSpPr>
          <p:cNvPr id="5" name="바닥글 개체 틀 4"/>
          <p:cNvSpPr>
            <a:spLocks noGrp="1"/>
          </p:cNvSpPr>
          <p:nvPr>
            <p:ph type="ftr" sz="quarter" idx="11"/>
          </p:nvPr>
        </p:nvSpPr>
        <p:spPr>
          <a:xfrm>
            <a:off x="5214938" y="6628710"/>
            <a:ext cx="3395662" cy="184666"/>
          </a:xfrm>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a:xfrm>
            <a:off x="4344988" y="6628710"/>
            <a:ext cx="530225" cy="182562"/>
          </a:xfrm>
        </p:spPr>
        <p:txBody>
          <a:bodyPr/>
          <a:lstStyle/>
          <a:p>
            <a:pPr>
              <a:defRPr/>
            </a:pPr>
            <a:r>
              <a:rPr lang="en-US" altLang="ko-KR" smtClean="0"/>
              <a:t>Slide </a:t>
            </a:r>
            <a:fld id="{C164B3C6-2D55-496E-8471-DD3723B83220}" type="slidenum">
              <a:rPr lang="en-US" altLang="ko-KR" smtClean="0"/>
              <a:pPr>
                <a:defRPr/>
              </a:pPr>
              <a:t>10</a:t>
            </a:fld>
            <a:endParaRPr lang="en-US" altLang="ko-KR"/>
          </a:p>
        </p:txBody>
      </p:sp>
      <p:graphicFrame>
        <p:nvGraphicFramePr>
          <p:cNvPr id="12" name="개체 11"/>
          <p:cNvGraphicFramePr>
            <a:graphicFrameLocks noChangeAspect="1"/>
          </p:cNvGraphicFramePr>
          <p:nvPr>
            <p:extLst>
              <p:ext uri="{D42A27DB-BD31-4B8C-83A1-F6EECF244321}">
                <p14:modId xmlns:p14="http://schemas.microsoft.com/office/powerpoint/2010/main" val="4290799985"/>
              </p:ext>
            </p:extLst>
          </p:nvPr>
        </p:nvGraphicFramePr>
        <p:xfrm>
          <a:off x="251520" y="4002484"/>
          <a:ext cx="8534400" cy="2882900"/>
        </p:xfrm>
        <a:graphic>
          <a:graphicData uri="http://schemas.openxmlformats.org/presentationml/2006/ole">
            <mc:AlternateContent xmlns:mc="http://schemas.openxmlformats.org/markup-compatibility/2006">
              <mc:Choice xmlns:v="urn:schemas-microsoft-com:vml" Requires="v">
                <p:oleObj spid="_x0000_s205903" name="Visio" r:id="rId3" imgW="5859455" imgH="1857683" progId="Visio.Drawing.11">
                  <p:embed/>
                </p:oleObj>
              </mc:Choice>
              <mc:Fallback>
                <p:oleObj name="Visio" r:id="rId3" imgW="5859455" imgH="1857683" progId="Visio.Drawing.11">
                  <p:embed/>
                  <p:pic>
                    <p:nvPicPr>
                      <p:cNvPr id="0" name=""/>
                      <p:cNvPicPr>
                        <a:picLocks noChangeAspect="1" noChangeArrowheads="1"/>
                      </p:cNvPicPr>
                      <p:nvPr/>
                    </p:nvPicPr>
                    <p:blipFill>
                      <a:blip r:embed="rId4"/>
                      <a:srcRect/>
                      <a:stretch>
                        <a:fillRect/>
                      </a:stretch>
                    </p:blipFill>
                    <p:spPr bwMode="auto">
                      <a:xfrm>
                        <a:off x="251520" y="4002484"/>
                        <a:ext cx="8534400"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3114272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t>Motion7</a:t>
            </a:r>
            <a:r>
              <a:rPr lang="en-US" altLang="ko-KR" dirty="0"/>
              <a:t>: </a:t>
            </a:r>
            <a:r>
              <a:rPr lang="en-US" altLang="ko-KR" dirty="0" smtClean="0"/>
              <a:t>Information for Discovery</a:t>
            </a:r>
            <a:endParaRPr lang="ko-KR" altLang="en-US" dirty="0"/>
          </a:p>
        </p:txBody>
      </p:sp>
      <p:sp>
        <p:nvSpPr>
          <p:cNvPr id="8" name="내용 개체 틀 2"/>
          <p:cNvSpPr>
            <a:spLocks noGrp="1"/>
          </p:cNvSpPr>
          <p:nvPr>
            <p:ph idx="1"/>
          </p:nvPr>
        </p:nvSpPr>
        <p:spPr>
          <a:xfrm>
            <a:off x="611560" y="1768025"/>
            <a:ext cx="7772400" cy="4104456"/>
          </a:xfrm>
        </p:spPr>
        <p:txBody>
          <a:bodyPr/>
          <a:lstStyle/>
          <a:p>
            <a:r>
              <a:rPr lang="en-GB" dirty="0"/>
              <a:t>For the purpose of discovery of PDs, the discovery information </a:t>
            </a:r>
            <a:r>
              <a:rPr lang="en-GB" dirty="0" smtClean="0"/>
              <a:t>represents one or more of the following IDs</a:t>
            </a:r>
          </a:p>
          <a:p>
            <a:pPr marL="400050" lvl="1" indent="0">
              <a:buNone/>
            </a:pPr>
            <a:r>
              <a:rPr lang="en-GB" dirty="0" smtClean="0"/>
              <a:t>Device </a:t>
            </a:r>
            <a:r>
              <a:rPr lang="en-GB" dirty="0"/>
              <a:t>ID, Device Group ID, Application type ID, Application-specific ID, Application-specific user ID, </a:t>
            </a:r>
            <a:r>
              <a:rPr lang="en-GB" dirty="0" smtClean="0"/>
              <a:t>Application-specific </a:t>
            </a:r>
            <a:r>
              <a:rPr lang="en-GB" dirty="0"/>
              <a:t>group </a:t>
            </a:r>
            <a:r>
              <a:rPr lang="en-GB" dirty="0" smtClean="0"/>
              <a:t>ID.</a:t>
            </a:r>
          </a:p>
          <a:p>
            <a:r>
              <a:rPr lang="en-GB" dirty="0" smtClean="0"/>
              <a:t>The discovery information is not limited to IDs mentioned above.</a:t>
            </a: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3198533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t>Discovery Procedure</a:t>
            </a:r>
            <a:endParaRPr lang="ko-KR" altLang="en-US" dirty="0"/>
          </a:p>
        </p:txBody>
      </p:sp>
      <p:sp>
        <p:nvSpPr>
          <p:cNvPr id="8" name="내용 개체 틀 2"/>
          <p:cNvSpPr>
            <a:spLocks noGrp="1"/>
          </p:cNvSpPr>
          <p:nvPr>
            <p:ph idx="1"/>
          </p:nvPr>
        </p:nvSpPr>
        <p:spPr>
          <a:xfrm>
            <a:off x="611560" y="1556792"/>
            <a:ext cx="7772400" cy="4613303"/>
          </a:xfrm>
        </p:spPr>
        <p:txBody>
          <a:bodyPr/>
          <a:lstStyle/>
          <a:p>
            <a:pPr marL="0" indent="0">
              <a:buNone/>
            </a:pPr>
            <a:r>
              <a:rPr lang="en-GB" sz="2200" dirty="0" smtClean="0"/>
              <a:t>The Discovery type is defined by </a:t>
            </a:r>
            <a:r>
              <a:rPr lang="en-GB" sz="2200" dirty="0"/>
              <a:t>a</a:t>
            </a:r>
            <a:r>
              <a:rPr lang="en-GB" sz="2200" dirty="0" smtClean="0"/>
              <a:t> higher layer.</a:t>
            </a:r>
          </a:p>
          <a:p>
            <a:pPr marL="0" lvl="0" indent="0">
              <a:buNone/>
            </a:pPr>
            <a:r>
              <a:rPr lang="en-US" sz="2000" dirty="0"/>
              <a:t>The MAC messages should support at least the following discovery types:</a:t>
            </a:r>
          </a:p>
          <a:p>
            <a:r>
              <a:rPr lang="en-US" sz="2000" dirty="0"/>
              <a:t>Advertisement: In Advertisement type discovery, a PD broadcasts its own discovery information and does not expect responses.</a:t>
            </a:r>
          </a:p>
          <a:p>
            <a:pPr lvl="0"/>
            <a:r>
              <a:rPr lang="en-US" sz="2000" dirty="0"/>
              <a:t>Publish/Subscribe: In Publish/Subscribe type discovery, a PD broadcasts its own discovery information and expects responses from PDs that have discovered the broadcast message(s).</a:t>
            </a:r>
          </a:p>
          <a:p>
            <a:pPr lvl="0"/>
            <a:r>
              <a:rPr lang="en-US" sz="2000" dirty="0"/>
              <a:t>Query/Reply: In Query/Reply type discovery, a PD broadcasts the discovery information of the PD or PDs being queried and expects a response or responses from the PD or PDs, accordingly.</a:t>
            </a:r>
          </a:p>
          <a:p>
            <a:endParaRPr lang="en-US" sz="2200" dirty="0"/>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3145223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t>Motion9: MAC Discovery Messages</a:t>
            </a:r>
            <a:endParaRPr lang="ko-KR" altLang="en-US" dirty="0"/>
          </a:p>
        </p:txBody>
      </p:sp>
      <p:sp>
        <p:nvSpPr>
          <p:cNvPr id="8" name="내용 개체 틀 2"/>
          <p:cNvSpPr>
            <a:spLocks noGrp="1"/>
          </p:cNvSpPr>
          <p:nvPr>
            <p:ph idx="1"/>
          </p:nvPr>
        </p:nvSpPr>
        <p:spPr>
          <a:xfrm>
            <a:off x="467544" y="1556792"/>
            <a:ext cx="8208912" cy="4968552"/>
          </a:xfrm>
        </p:spPr>
        <p:txBody>
          <a:bodyPr/>
          <a:lstStyle/>
          <a:p>
            <a:pPr marL="0" indent="0">
              <a:buNone/>
            </a:pPr>
            <a:r>
              <a:rPr lang="en-US" sz="2000" dirty="0" smtClean="0"/>
              <a:t>MAC shall support at least the following discovery messages:</a:t>
            </a:r>
            <a:endParaRPr lang="en-US" sz="2000" dirty="0"/>
          </a:p>
          <a:p>
            <a:pPr lvl="0"/>
            <a:r>
              <a:rPr lang="en-US" sz="2000" dirty="0" smtClean="0"/>
              <a:t>Discovery Request message</a:t>
            </a:r>
          </a:p>
          <a:p>
            <a:pPr lvl="0"/>
            <a:r>
              <a:rPr lang="en-US" sz="2000" dirty="0" smtClean="0"/>
              <a:t>Discovery Response message</a:t>
            </a:r>
          </a:p>
          <a:p>
            <a:pPr marL="0" lvl="0" indent="0">
              <a:buNone/>
            </a:pPr>
            <a:endParaRPr lang="en-US" sz="2000" dirty="0" smtClean="0"/>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2909791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000" dirty="0" smtClean="0">
                <a:latin typeface="Lao UI" pitchFamily="34" charset="0"/>
              </a:rPr>
              <a:t>Discovery Procedure</a:t>
            </a:r>
            <a:endParaRPr lang="ko-KR" altLang="en-US" sz="28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September </a:t>
            </a:r>
            <a:r>
              <a:rPr lang="en-US" altLang="ko-KR" dirty="0" smtClean="0">
                <a:cs typeface="Times New Roman" pitchFamily="18" charset="0"/>
              </a:rPr>
              <a:t>17, </a:t>
            </a:r>
            <a:r>
              <a:rPr lang="en-US" altLang="ko-KR" dirty="0" smtClean="0">
                <a:cs typeface="Times New Roman" pitchFamily="18" charset="0"/>
              </a:rPr>
              <a:t>2014</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&lt;TG8 Group&gt;</a:t>
            </a:r>
            <a:endParaRPr lang="en-US" altLang="ko-KR" dirty="0"/>
          </a:p>
        </p:txBody>
      </p:sp>
      <p:sp>
        <p:nvSpPr>
          <p:cNvPr id="7"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Discovery Procedure 1</a:t>
            </a:r>
            <a:endParaRPr lang="ko-KR" altLang="en-US" dirty="0">
              <a:latin typeface="+mn-ea"/>
              <a:ea typeface="+mn-ea"/>
            </a:endParaRPr>
          </a:p>
        </p:txBody>
      </p:sp>
      <p:sp>
        <p:nvSpPr>
          <p:cNvPr id="8" name="내용 개체 틀 2"/>
          <p:cNvSpPr>
            <a:spLocks noGrp="1"/>
          </p:cNvSpPr>
          <p:nvPr>
            <p:ph idx="1"/>
          </p:nvPr>
        </p:nvSpPr>
        <p:spPr>
          <a:xfrm>
            <a:off x="611560" y="1556792"/>
            <a:ext cx="7772400" cy="4680519"/>
          </a:xfrm>
        </p:spPr>
        <p:txBody>
          <a:bodyPr/>
          <a:lstStyle/>
          <a:p>
            <a:r>
              <a:rPr lang="en-US" sz="2800" b="1" dirty="0" smtClean="0">
                <a:effectLst>
                  <a:outerShdw blurRad="38100" dist="38100" dir="2700000" algn="tl">
                    <a:srgbClr val="000000">
                      <a:alpha val="43137"/>
                    </a:srgbClr>
                  </a:outerShdw>
                </a:effectLst>
                <a:latin typeface="+mn-ea"/>
              </a:rPr>
              <a:t>Advertisement</a:t>
            </a:r>
            <a:r>
              <a:rPr lang="en-US" sz="2800" b="1" dirty="0">
                <a:effectLst>
                  <a:outerShdw blurRad="38100" dist="38100" dir="2700000" algn="tl">
                    <a:srgbClr val="000000">
                      <a:alpha val="43137"/>
                    </a:srgbClr>
                  </a:outerShdw>
                </a:effectLst>
                <a:latin typeface="+mn-ea"/>
              </a:rPr>
              <a:t>: </a:t>
            </a:r>
            <a:endParaRPr lang="en-US" sz="2800" b="1" dirty="0" smtClean="0">
              <a:effectLst>
                <a:outerShdw blurRad="38100" dist="38100" dir="2700000" algn="tl">
                  <a:srgbClr val="000000">
                    <a:alpha val="43137"/>
                  </a:srgbClr>
                </a:outerShdw>
              </a:effectLst>
              <a:latin typeface="+mn-ea"/>
            </a:endParaRPr>
          </a:p>
          <a:p>
            <a:pPr marL="720725" lvl="1" indent="-457200" algn="just">
              <a:spcBef>
                <a:spcPts val="1200"/>
              </a:spcBef>
              <a:buFont typeface="+mj-lt"/>
              <a:buAutoNum type="alphaLcPeriod"/>
            </a:pPr>
            <a:r>
              <a:rPr lang="en-US" altLang="ja-JP" sz="2000" dirty="0">
                <a:latin typeface="Arial" charset="0"/>
                <a:ea typeface="ＭＳ Ｐゴシック" charset="-128"/>
              </a:rPr>
              <a:t>An initiator PD (I-PD) </a:t>
            </a:r>
            <a:r>
              <a:rPr lang="en-US" altLang="ja-JP" sz="2000" dirty="0" smtClean="0">
                <a:latin typeface="Arial" charset="0"/>
                <a:ea typeface="ＭＳ Ｐゴシック" charset="-128"/>
              </a:rPr>
              <a:t>broadcasts </a:t>
            </a:r>
            <a:r>
              <a:rPr lang="en-US" altLang="ja-JP" sz="2000" dirty="0"/>
              <a:t>Discovery Request </a:t>
            </a:r>
            <a:r>
              <a:rPr lang="en-US" altLang="ja-JP" sz="2000" dirty="0" smtClean="0"/>
              <a:t>message </a:t>
            </a:r>
            <a:r>
              <a:rPr lang="en-US" altLang="ja-JP" sz="2000" dirty="0" smtClean="0">
                <a:latin typeface="Arial" charset="0"/>
                <a:ea typeface="ＭＳ Ｐゴシック" charset="-128"/>
              </a:rPr>
              <a:t>for a TBD duration during discovery period. </a:t>
            </a:r>
            <a:endParaRPr lang="en-US" altLang="ja-JP" sz="2000" dirty="0">
              <a:latin typeface="Arial" charset="0"/>
              <a:ea typeface="ＭＳ Ｐゴシック" charset="-128"/>
            </a:endParaRPr>
          </a:p>
          <a:p>
            <a:pPr marL="720725" lvl="1" indent="-457200" algn="just">
              <a:spcBef>
                <a:spcPts val="1200"/>
              </a:spcBef>
              <a:buFont typeface="+mj-lt"/>
              <a:buAutoNum type="alphaLcPeriod"/>
            </a:pPr>
            <a:r>
              <a:rPr lang="en-US" altLang="ja-JP" sz="2000" dirty="0">
                <a:latin typeface="Arial" charset="0"/>
                <a:ea typeface="ＭＳ Ｐゴシック" charset="-128"/>
              </a:rPr>
              <a:t>Receiving PDs scan the </a:t>
            </a:r>
            <a:r>
              <a:rPr lang="en-US" altLang="ja-JP" sz="2000" dirty="0"/>
              <a:t>Discovery Request </a:t>
            </a:r>
            <a:r>
              <a:rPr lang="en-US" altLang="ja-JP" sz="2000" dirty="0" smtClean="0"/>
              <a:t>message </a:t>
            </a:r>
            <a:r>
              <a:rPr lang="en-US" altLang="ja-JP" sz="2000" dirty="0" smtClean="0">
                <a:latin typeface="Arial" charset="0"/>
                <a:ea typeface="ＭＳ Ｐゴシック" charset="-128"/>
              </a:rPr>
              <a:t>during </a:t>
            </a:r>
            <a:r>
              <a:rPr lang="en-US" altLang="ja-JP" sz="2000" dirty="0">
                <a:latin typeface="Arial" charset="0"/>
                <a:ea typeface="ＭＳ Ｐゴシック" charset="-128"/>
              </a:rPr>
              <a:t>discovery period</a:t>
            </a:r>
            <a:r>
              <a:rPr lang="en-US" altLang="ja-JP" sz="2000" dirty="0" smtClean="0">
                <a:latin typeface="Arial" charset="0"/>
                <a:ea typeface="ＭＳ Ｐゴシック" charset="-128"/>
              </a:rPr>
              <a:t>.</a:t>
            </a:r>
            <a:endParaRPr lang="en-US" altLang="ja-JP" sz="2000" dirty="0">
              <a:latin typeface="Arial" charset="0"/>
              <a:ea typeface="ＭＳ Ｐゴシック" charset="-128"/>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3968088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107504" y="533400"/>
            <a:ext cx="8731696" cy="1066800"/>
          </a:xfrm>
        </p:spPr>
        <p:txBody>
          <a:bodyPr/>
          <a:lstStyle/>
          <a:p>
            <a:pPr>
              <a:defRPr/>
            </a:pPr>
            <a:r>
              <a:rPr lang="en-US" altLang="ja-JP" dirty="0" smtClean="0">
                <a:latin typeface="+mn-lt"/>
                <a:ea typeface="ＭＳ Ｐゴシック" pitchFamily="50" charset="-128"/>
              </a:rPr>
              <a:t>Illustration of </a:t>
            </a:r>
            <a:r>
              <a:rPr lang="en-US" altLang="ko-KR" dirty="0">
                <a:latin typeface="+mn-lt"/>
              </a:rPr>
              <a:t>Discovery Procedure 1</a:t>
            </a:r>
            <a:endParaRPr lang="en-US" altLang="ja-JP" dirty="0" smtClean="0">
              <a:latin typeface="+mn-lt"/>
              <a:ea typeface="ＭＳ Ｐゴシック" pitchFamily="50" charset="-128"/>
            </a:endParaRPr>
          </a:p>
        </p:txBody>
      </p:sp>
      <p:sp>
        <p:nvSpPr>
          <p:cNvPr id="38"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
        <p:nvSpPr>
          <p:cNvPr id="40" name="正方形/長方形 39"/>
          <p:cNvSpPr/>
          <p:nvPr/>
        </p:nvSpPr>
        <p:spPr>
          <a:xfrm>
            <a:off x="1367700" y="246366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72" name="正方形/長方形 71"/>
          <p:cNvSpPr/>
          <p:nvPr/>
        </p:nvSpPr>
        <p:spPr>
          <a:xfrm>
            <a:off x="3314581" y="1519535"/>
            <a:ext cx="800219"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I-PD</a:t>
            </a:r>
            <a:endParaRPr lang="ja-JP" altLang="en-US" sz="2400" dirty="0">
              <a:cs typeface="Times New Roman" panose="02020603050405020304" pitchFamily="18" charset="0"/>
            </a:endParaRPr>
          </a:p>
        </p:txBody>
      </p:sp>
      <p:sp>
        <p:nvSpPr>
          <p:cNvPr id="73" name="正方形/長方形 72"/>
          <p:cNvSpPr/>
          <p:nvPr/>
        </p:nvSpPr>
        <p:spPr>
          <a:xfrm>
            <a:off x="464209" y="1519535"/>
            <a:ext cx="1091966"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J-</a:t>
            </a:r>
            <a:r>
              <a:rPr lang="en-US" altLang="ja-JP" sz="2400" dirty="0" err="1" smtClean="0">
                <a:ea typeface="ＭＳ Ｐゴシック" charset="-128"/>
                <a:cs typeface="Times New Roman" panose="02020603050405020304" pitchFamily="18" charset="0"/>
              </a:rPr>
              <a:t>PD_a</a:t>
            </a:r>
            <a:endParaRPr lang="ja-JP" altLang="en-US" sz="2400" dirty="0">
              <a:cs typeface="Times New Roman" panose="02020603050405020304" pitchFamily="18" charset="0"/>
            </a:endParaRPr>
          </a:p>
        </p:txBody>
      </p:sp>
      <p:sp>
        <p:nvSpPr>
          <p:cNvPr id="74" name="正方形/長方形 73"/>
          <p:cNvSpPr/>
          <p:nvPr/>
        </p:nvSpPr>
        <p:spPr>
          <a:xfrm>
            <a:off x="5341009" y="1519535"/>
            <a:ext cx="1109599"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J-</a:t>
            </a:r>
            <a:r>
              <a:rPr lang="en-US" altLang="ja-JP" sz="2400" dirty="0" err="1" smtClean="0">
                <a:ea typeface="ＭＳ Ｐゴシック" charset="-128"/>
                <a:cs typeface="Times New Roman" panose="02020603050405020304" pitchFamily="18" charset="0"/>
              </a:rPr>
              <a:t>PD_b</a:t>
            </a:r>
            <a:endParaRPr lang="ja-JP" altLang="en-US" sz="2400" dirty="0">
              <a:cs typeface="Times New Roman" panose="02020603050405020304" pitchFamily="18" charset="0"/>
            </a:endParaRPr>
          </a:p>
        </p:txBody>
      </p:sp>
      <p:cxnSp>
        <p:nvCxnSpPr>
          <p:cNvPr id="75" name="直線コネクタ 74"/>
          <p:cNvCxnSpPr/>
          <p:nvPr/>
        </p:nvCxnSpPr>
        <p:spPr bwMode="auto">
          <a:xfrm>
            <a:off x="3709805" y="19812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76" name="直線コネクタ 75"/>
          <p:cNvCxnSpPr/>
          <p:nvPr/>
        </p:nvCxnSpPr>
        <p:spPr bwMode="auto">
          <a:xfrm>
            <a:off x="59112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77" name="直線コネクタ 76"/>
          <p:cNvCxnSpPr/>
          <p:nvPr/>
        </p:nvCxnSpPr>
        <p:spPr bwMode="auto">
          <a:xfrm>
            <a:off x="1119005"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78" name="直線矢印コネクタ 77"/>
          <p:cNvCxnSpPr/>
          <p:nvPr/>
        </p:nvCxnSpPr>
        <p:spPr bwMode="auto">
          <a:xfrm>
            <a:off x="3709805" y="3023820"/>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79" name="直線矢印コネクタ 78"/>
          <p:cNvCxnSpPr/>
          <p:nvPr/>
        </p:nvCxnSpPr>
        <p:spPr bwMode="auto">
          <a:xfrm>
            <a:off x="1119005" y="3023820"/>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96" name="直線コネクタ 95"/>
          <p:cNvCxnSpPr/>
          <p:nvPr/>
        </p:nvCxnSpPr>
        <p:spPr bwMode="auto">
          <a:xfrm>
            <a:off x="80448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矢印コネクタ 96"/>
          <p:cNvCxnSpPr/>
          <p:nvPr/>
        </p:nvCxnSpPr>
        <p:spPr bwMode="auto">
          <a:xfrm>
            <a:off x="5911250" y="3023820"/>
            <a:ext cx="213360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99" name="正方形/長方形 98"/>
          <p:cNvSpPr/>
          <p:nvPr/>
        </p:nvSpPr>
        <p:spPr>
          <a:xfrm>
            <a:off x="7416042" y="1519535"/>
            <a:ext cx="1091966"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J-</a:t>
            </a:r>
            <a:r>
              <a:rPr lang="en-US" altLang="ja-JP" sz="2400" dirty="0" err="1" smtClean="0">
                <a:ea typeface="ＭＳ Ｐゴシック" charset="-128"/>
                <a:cs typeface="Times New Roman" panose="02020603050405020304" pitchFamily="18" charset="0"/>
              </a:rPr>
              <a:t>PD_c</a:t>
            </a:r>
            <a:endParaRPr lang="ja-JP" altLang="en-US" sz="2400" dirty="0">
              <a:cs typeface="Times New Roman" panose="02020603050405020304" pitchFamily="18" charset="0"/>
            </a:endParaRPr>
          </a:p>
        </p:txBody>
      </p:sp>
      <p:sp>
        <p:nvSpPr>
          <p:cNvPr id="134" name="正方形/長方形 133"/>
          <p:cNvSpPr/>
          <p:nvPr/>
        </p:nvSpPr>
        <p:spPr>
          <a:xfrm>
            <a:off x="3743964" y="246366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135" name="正方形/長方形 134"/>
          <p:cNvSpPr/>
          <p:nvPr/>
        </p:nvSpPr>
        <p:spPr>
          <a:xfrm>
            <a:off x="5904204" y="246366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Tree>
    <p:extLst>
      <p:ext uri="{BB962C8B-B14F-4D97-AF65-F5344CB8AC3E}">
        <p14:creationId xmlns:p14="http://schemas.microsoft.com/office/powerpoint/2010/main" val="3898269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Discovery Procedure 2</a:t>
            </a:r>
            <a:endParaRPr lang="ko-KR" altLang="en-US" dirty="0">
              <a:latin typeface="+mn-ea"/>
              <a:ea typeface="+mn-ea"/>
            </a:endParaRPr>
          </a:p>
        </p:txBody>
      </p:sp>
      <p:sp>
        <p:nvSpPr>
          <p:cNvPr id="8" name="내용 개체 틀 2"/>
          <p:cNvSpPr>
            <a:spLocks noGrp="1"/>
          </p:cNvSpPr>
          <p:nvPr>
            <p:ph idx="1"/>
          </p:nvPr>
        </p:nvSpPr>
        <p:spPr>
          <a:xfrm>
            <a:off x="611560" y="1556792"/>
            <a:ext cx="7772400" cy="4680519"/>
          </a:xfrm>
        </p:spPr>
        <p:txBody>
          <a:bodyPr/>
          <a:lstStyle/>
          <a:p>
            <a:r>
              <a:rPr lang="en-US" altLang="ja-JP"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Publish/Subscribe</a:t>
            </a:r>
            <a:r>
              <a:rPr lang="en-US" altLang="ja-JP" sz="2800" dirty="0" smtClean="0"/>
              <a:t> </a:t>
            </a:r>
            <a:r>
              <a:rPr lang="en-US" sz="2800" b="1" dirty="0" smtClean="0">
                <a:effectLst>
                  <a:outerShdw blurRad="38100" dist="38100" dir="2700000" algn="tl">
                    <a:srgbClr val="000000">
                      <a:alpha val="43137"/>
                    </a:srgbClr>
                  </a:outerShdw>
                </a:effectLst>
                <a:latin typeface="+mn-ea"/>
              </a:rPr>
              <a:t>: </a:t>
            </a:r>
          </a:p>
          <a:p>
            <a:pPr marL="720725" lvl="1" indent="-457200" algn="just">
              <a:spcBef>
                <a:spcPts val="1200"/>
              </a:spcBef>
              <a:buFont typeface="+mj-lt"/>
              <a:buAutoNum type="alphaLcPeriod"/>
            </a:pPr>
            <a:r>
              <a:rPr lang="en-US" altLang="ja-JP" sz="2000" dirty="0" smtClean="0">
                <a:latin typeface="Arial" charset="0"/>
                <a:ea typeface="ＭＳ Ｐゴシック" charset="-128"/>
              </a:rPr>
              <a:t>An initiator </a:t>
            </a:r>
            <a:r>
              <a:rPr lang="en-US" altLang="ja-JP" sz="2000" dirty="0">
                <a:latin typeface="Arial" charset="0"/>
                <a:ea typeface="ＭＳ Ｐゴシック" charset="-128"/>
              </a:rPr>
              <a:t>PD </a:t>
            </a:r>
            <a:r>
              <a:rPr lang="en-US" altLang="ja-JP" sz="2000" dirty="0" smtClean="0">
                <a:latin typeface="Arial" charset="0"/>
                <a:ea typeface="ＭＳ Ｐゴシック" charset="-128"/>
              </a:rPr>
              <a:t>(I-PD) broadcasts </a:t>
            </a:r>
            <a:r>
              <a:rPr lang="en-US" altLang="ja-JP" sz="2000" dirty="0"/>
              <a:t>Discovery Request message </a:t>
            </a:r>
            <a:r>
              <a:rPr lang="en-US" altLang="ja-JP" sz="2000" dirty="0" smtClean="0">
                <a:latin typeface="Arial" charset="0"/>
                <a:ea typeface="ＭＳ Ｐゴシック" charset="-128"/>
              </a:rPr>
              <a:t>for a TBD duration.</a:t>
            </a:r>
            <a:endParaRPr lang="en-US" altLang="ja-JP" sz="2000" dirty="0">
              <a:latin typeface="Arial" charset="0"/>
              <a:ea typeface="ＭＳ Ｐゴシック" charset="-128"/>
            </a:endParaRPr>
          </a:p>
          <a:p>
            <a:pPr marL="720725" lvl="1" indent="-457200" algn="just">
              <a:spcBef>
                <a:spcPts val="1200"/>
              </a:spcBef>
              <a:buFont typeface="+mj-lt"/>
              <a:buAutoNum type="alphaLcPeriod"/>
            </a:pPr>
            <a:r>
              <a:rPr lang="en-US" altLang="ja-JP" sz="2000" dirty="0" smtClean="0">
                <a:latin typeface="Arial" charset="0"/>
                <a:ea typeface="ＭＳ Ｐゴシック" charset="-128"/>
              </a:rPr>
              <a:t>A Joiner PD (J-PD) scans </a:t>
            </a:r>
            <a:r>
              <a:rPr lang="en-US" altLang="ja-JP" sz="2000" dirty="0">
                <a:latin typeface="Arial" charset="0"/>
                <a:ea typeface="ＭＳ Ｐゴシック" charset="-128"/>
              </a:rPr>
              <a:t>the </a:t>
            </a:r>
            <a:r>
              <a:rPr lang="en-US" altLang="ja-JP" sz="2000" dirty="0"/>
              <a:t>Discovery Request message </a:t>
            </a:r>
            <a:r>
              <a:rPr lang="en-US" altLang="ja-JP" sz="2000" dirty="0" smtClean="0">
                <a:latin typeface="Arial" charset="0"/>
                <a:ea typeface="ＭＳ Ｐゴシック" charset="-128"/>
              </a:rPr>
              <a:t>and send </a:t>
            </a:r>
            <a:r>
              <a:rPr lang="en-US" altLang="ja-JP" sz="2000" dirty="0"/>
              <a:t>Discovery </a:t>
            </a:r>
            <a:r>
              <a:rPr lang="en-US" altLang="ja-JP" sz="2000" dirty="0" smtClean="0"/>
              <a:t>Response message</a:t>
            </a:r>
            <a:r>
              <a:rPr lang="en-US" altLang="ja-JP" sz="2000" dirty="0" smtClean="0">
                <a:latin typeface="Arial" charset="0"/>
                <a:ea typeface="ＭＳ Ｐゴシック" charset="-128"/>
              </a:rPr>
              <a:t>.</a:t>
            </a:r>
            <a:endParaRPr lang="en-US" altLang="ja-JP" sz="2000" dirty="0">
              <a:latin typeface="Arial" charset="0"/>
              <a:ea typeface="ＭＳ Ｐゴシック" charset="-128"/>
            </a:endParaRPr>
          </a:p>
          <a:p>
            <a:pPr marL="720725" lvl="1" indent="-457200" algn="just">
              <a:spcBef>
                <a:spcPts val="1200"/>
              </a:spcBef>
              <a:buFont typeface="+mj-lt"/>
              <a:buAutoNum type="alphaLcPeriod"/>
            </a:pPr>
            <a:r>
              <a:rPr lang="en-US" altLang="ja-JP" sz="2000" dirty="0" smtClean="0">
                <a:latin typeface="Arial" charset="0"/>
                <a:ea typeface="ＭＳ Ｐゴシック" charset="-128"/>
              </a:rPr>
              <a:t>The I-PD receives </a:t>
            </a:r>
            <a:r>
              <a:rPr lang="en-US" altLang="ja-JP" sz="2000" dirty="0"/>
              <a:t>Discovery Response message </a:t>
            </a:r>
            <a:r>
              <a:rPr lang="en-US" altLang="ja-JP" sz="2000" dirty="0" smtClean="0">
                <a:latin typeface="Arial" charset="0"/>
                <a:ea typeface="ＭＳ Ｐゴシック" charset="-128"/>
              </a:rPr>
              <a:t>and broadcasts a list of received J-PDs that </a:t>
            </a:r>
            <a:r>
              <a:rPr lang="en-US" altLang="ja-JP" sz="2000" dirty="0"/>
              <a:t>Discovery Response </a:t>
            </a:r>
            <a:r>
              <a:rPr lang="en-US" altLang="ja-JP" sz="2000" dirty="0" smtClean="0"/>
              <a:t>message</a:t>
            </a:r>
            <a:r>
              <a:rPr lang="en-US" altLang="ja-JP" sz="2000" dirty="0" smtClean="0">
                <a:latin typeface="Arial" charset="0"/>
                <a:ea typeface="ＭＳ Ｐゴシック" charset="-128"/>
              </a:rPr>
              <a:t>.</a:t>
            </a:r>
            <a:endParaRPr lang="en-US" altLang="ja-JP" sz="2000" dirty="0">
              <a:latin typeface="Arial" charset="0"/>
              <a:ea typeface="ＭＳ Ｐゴシック" charset="-128"/>
            </a:endParaRPr>
          </a:p>
          <a:p>
            <a:pPr marL="720725" lvl="1" indent="-457200" algn="just">
              <a:spcBef>
                <a:spcPts val="1200"/>
              </a:spcBef>
              <a:buFont typeface="+mj-lt"/>
              <a:buAutoNum type="alphaLcPeriod"/>
            </a:pPr>
            <a:r>
              <a:rPr lang="en-US" altLang="ja-JP" sz="2000" dirty="0">
                <a:ea typeface="ＭＳ Ｐゴシック" charset="-128"/>
              </a:rPr>
              <a:t>J-PDs that had sent </a:t>
            </a:r>
            <a:r>
              <a:rPr lang="en-US" altLang="ja-JP" sz="2000" dirty="0"/>
              <a:t>Discovery Response message </a:t>
            </a:r>
            <a:r>
              <a:rPr lang="en-US" altLang="ja-JP" sz="2000" dirty="0" smtClean="0">
                <a:ea typeface="ＭＳ Ｐゴシック" charset="-128"/>
              </a:rPr>
              <a:t>but </a:t>
            </a:r>
            <a:r>
              <a:rPr lang="en-US" altLang="ja-JP" sz="2000" dirty="0">
                <a:ea typeface="ＭＳ Ｐゴシック" charset="-128"/>
              </a:rPr>
              <a:t>are not included in the </a:t>
            </a:r>
            <a:r>
              <a:rPr lang="en-US" altLang="ja-JP" sz="2000" dirty="0" smtClean="0">
                <a:ea typeface="ＭＳ Ｐゴシック" charset="-128"/>
              </a:rPr>
              <a:t>J-PD </a:t>
            </a:r>
            <a:r>
              <a:rPr lang="en-US" altLang="ja-JP" sz="2000" dirty="0">
                <a:ea typeface="ＭＳ Ｐゴシック" charset="-128"/>
              </a:rPr>
              <a:t>list </a:t>
            </a:r>
            <a:r>
              <a:rPr lang="en-US" altLang="ja-JP" sz="2000" dirty="0" smtClean="0">
                <a:ea typeface="ＭＳ Ｐゴシック" charset="-128"/>
              </a:rPr>
              <a:t>send </a:t>
            </a:r>
            <a:r>
              <a:rPr lang="en-US" altLang="ja-JP" sz="2000" dirty="0"/>
              <a:t>Discovery Response message </a:t>
            </a:r>
            <a:r>
              <a:rPr lang="en-US" altLang="ja-JP" sz="2000" dirty="0" smtClean="0">
                <a:ea typeface="ＭＳ Ｐゴシック" charset="-128"/>
              </a:rPr>
              <a:t>again.</a:t>
            </a:r>
            <a:endParaRPr lang="en-US" altLang="ja-JP" sz="2000" dirty="0">
              <a:ea typeface="ＭＳ Ｐゴシック" charset="-128"/>
            </a:endParaRPr>
          </a:p>
          <a:p>
            <a:pPr marL="720725" lvl="1" indent="-457200" algn="just">
              <a:spcBef>
                <a:spcPts val="1200"/>
              </a:spcBef>
              <a:buFont typeface="+mj-lt"/>
              <a:buAutoNum type="alphaLcPeriod"/>
            </a:pPr>
            <a:endParaRPr lang="en-US" altLang="ja-JP" sz="2000" dirty="0">
              <a:latin typeface="Arial" charset="0"/>
              <a:ea typeface="ＭＳ Ｐゴシック" charset="-128"/>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
        <p:nvSpPr>
          <p:cNvPr id="2" name="正方形/長方形 1"/>
          <p:cNvSpPr/>
          <p:nvPr/>
        </p:nvSpPr>
        <p:spPr bwMode="auto">
          <a:xfrm>
            <a:off x="755576" y="3645024"/>
            <a:ext cx="7704856" cy="2232248"/>
          </a:xfrm>
          <a:prstGeom prst="rect">
            <a:avLst/>
          </a:prstGeom>
          <a:noFill/>
          <a:ln w="28575"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 name="テキスト ボックス 2"/>
          <p:cNvSpPr txBox="1"/>
          <p:nvPr/>
        </p:nvSpPr>
        <p:spPr>
          <a:xfrm>
            <a:off x="3275856" y="5775647"/>
            <a:ext cx="3106941" cy="461665"/>
          </a:xfrm>
          <a:prstGeom prst="rect">
            <a:avLst/>
          </a:prstGeom>
          <a:noFill/>
        </p:spPr>
        <p:txBody>
          <a:bodyPr wrap="none" rtlCol="0">
            <a:spAutoFit/>
          </a:bodyPr>
          <a:lstStyle/>
          <a:p>
            <a:r>
              <a:rPr kumimoji="1" lang="en-US" altLang="ja-JP" sz="2400" dirty="0" smtClean="0">
                <a:solidFill>
                  <a:srgbClr val="FF0000"/>
                </a:solidFill>
                <a:latin typeface="+mn-ea"/>
              </a:rPr>
              <a:t>Need further discussion</a:t>
            </a:r>
            <a:endParaRPr kumimoji="1" lang="ja-JP" altLang="en-US" sz="2400" dirty="0">
              <a:solidFill>
                <a:srgbClr val="FF0000"/>
              </a:solidFill>
              <a:latin typeface="+mn-ea"/>
            </a:endParaRPr>
          </a:p>
        </p:txBody>
      </p:sp>
    </p:spTree>
    <p:extLst>
      <p:ext uri="{BB962C8B-B14F-4D97-AF65-F5344CB8AC3E}">
        <p14:creationId xmlns:p14="http://schemas.microsoft.com/office/powerpoint/2010/main" val="2202446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0"/>
            <a:ext cx="9144000" cy="1066800"/>
          </a:xfrm>
        </p:spPr>
        <p:txBody>
          <a:bodyPr/>
          <a:lstStyle/>
          <a:p>
            <a:pPr>
              <a:defRPr/>
            </a:pPr>
            <a:r>
              <a:rPr lang="en-US" altLang="ja-JP" dirty="0" smtClean="0">
                <a:latin typeface="+mn-ea"/>
                <a:ea typeface="+mn-ea"/>
                <a:cs typeface="Times New Roman" panose="02020603050405020304" pitchFamily="18" charset="0"/>
              </a:rPr>
              <a:t>Illustration of </a:t>
            </a:r>
            <a:r>
              <a:rPr lang="en-US" altLang="ko-KR" dirty="0">
                <a:latin typeface="+mn-ea"/>
                <a:ea typeface="+mn-ea"/>
              </a:rPr>
              <a:t>Discovery </a:t>
            </a:r>
            <a:r>
              <a:rPr lang="en-US" altLang="ko-KR" dirty="0" smtClean="0">
                <a:latin typeface="+mn-ea"/>
                <a:ea typeface="+mn-ea"/>
              </a:rPr>
              <a:t>Procedure 2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314581" y="1519535"/>
            <a:ext cx="800219"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I-PD</a:t>
            </a:r>
            <a:endParaRPr lang="ja-JP" altLang="en-US" sz="2400" dirty="0">
              <a:cs typeface="Times New Roman" panose="02020603050405020304" pitchFamily="18" charset="0"/>
            </a:endParaRPr>
          </a:p>
        </p:txBody>
      </p:sp>
      <p:sp>
        <p:nvSpPr>
          <p:cNvPr id="5" name="正方形/長方形 4"/>
          <p:cNvSpPr/>
          <p:nvPr/>
        </p:nvSpPr>
        <p:spPr>
          <a:xfrm>
            <a:off x="464209" y="1519535"/>
            <a:ext cx="1091966"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J-</a:t>
            </a:r>
            <a:r>
              <a:rPr lang="en-US" altLang="ja-JP" sz="2400" dirty="0" err="1" smtClean="0">
                <a:ea typeface="ＭＳ Ｐゴシック" charset="-128"/>
                <a:cs typeface="Times New Roman" panose="02020603050405020304" pitchFamily="18" charset="0"/>
              </a:rPr>
              <a:t>PD_a</a:t>
            </a:r>
            <a:endParaRPr lang="ja-JP" altLang="en-US" sz="2400" dirty="0">
              <a:cs typeface="Times New Roman" panose="02020603050405020304" pitchFamily="18" charset="0"/>
            </a:endParaRPr>
          </a:p>
        </p:txBody>
      </p:sp>
      <p:sp>
        <p:nvSpPr>
          <p:cNvPr id="6" name="正方形/長方形 5"/>
          <p:cNvSpPr/>
          <p:nvPr/>
        </p:nvSpPr>
        <p:spPr>
          <a:xfrm>
            <a:off x="5341009" y="1519535"/>
            <a:ext cx="1109599"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J-</a:t>
            </a:r>
            <a:r>
              <a:rPr lang="en-US" altLang="ja-JP" sz="2400" dirty="0" err="1" smtClean="0">
                <a:ea typeface="ＭＳ Ｐゴシック" charset="-128"/>
                <a:cs typeface="Times New Roman" panose="02020603050405020304" pitchFamily="18" charset="0"/>
              </a:rPr>
              <a:t>PD_b</a:t>
            </a:r>
            <a:endParaRPr lang="ja-JP" altLang="en-US" sz="2400" dirty="0">
              <a:cs typeface="Times New Roman" panose="02020603050405020304" pitchFamily="18" charset="0"/>
            </a:endParaRPr>
          </a:p>
        </p:txBody>
      </p:sp>
      <p:cxnSp>
        <p:nvCxnSpPr>
          <p:cNvPr id="3" name="直線コネクタ 2"/>
          <p:cNvCxnSpPr/>
          <p:nvPr/>
        </p:nvCxnSpPr>
        <p:spPr bwMode="auto">
          <a:xfrm>
            <a:off x="3709805" y="19812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8" name="直線矢印コネクタ 7"/>
          <p:cNvCxnSpPr/>
          <p:nvPr/>
        </p:nvCxnSpPr>
        <p:spPr bwMode="auto">
          <a:xfrm>
            <a:off x="3709805" y="2607682"/>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607682"/>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4" name="直線矢印コネクタ 13"/>
          <p:cNvCxnSpPr/>
          <p:nvPr/>
        </p:nvCxnSpPr>
        <p:spPr bwMode="auto">
          <a:xfrm>
            <a:off x="1096779" y="3356992"/>
            <a:ext cx="259080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22" name="直線矢印コネクタ 21"/>
          <p:cNvCxnSpPr/>
          <p:nvPr/>
        </p:nvCxnSpPr>
        <p:spPr bwMode="auto">
          <a:xfrm>
            <a:off x="3709805" y="3768080"/>
            <a:ext cx="21717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44" name="直線矢印コネクタ 43"/>
          <p:cNvCxnSpPr/>
          <p:nvPr/>
        </p:nvCxnSpPr>
        <p:spPr bwMode="auto">
          <a:xfrm>
            <a:off x="3709805" y="4365104"/>
            <a:ext cx="43434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45" name="直線コネクタ 44"/>
          <p:cNvCxnSpPr/>
          <p:nvPr/>
        </p:nvCxnSpPr>
        <p:spPr bwMode="auto">
          <a:xfrm>
            <a:off x="80448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46" name="直線矢印コネクタ 45"/>
          <p:cNvCxnSpPr/>
          <p:nvPr/>
        </p:nvCxnSpPr>
        <p:spPr bwMode="auto">
          <a:xfrm>
            <a:off x="5911250" y="2607682"/>
            <a:ext cx="213360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3" name="正方形/長方形 52"/>
          <p:cNvSpPr/>
          <p:nvPr/>
        </p:nvSpPr>
        <p:spPr>
          <a:xfrm>
            <a:off x="7416042" y="1519535"/>
            <a:ext cx="1091966"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J-</a:t>
            </a:r>
            <a:r>
              <a:rPr lang="en-US" altLang="ja-JP" sz="2400" dirty="0" err="1" smtClean="0">
                <a:ea typeface="ＭＳ Ｐゴシック" charset="-128"/>
                <a:cs typeface="Times New Roman" panose="02020603050405020304" pitchFamily="18" charset="0"/>
              </a:rPr>
              <a:t>PD_c</a:t>
            </a:r>
            <a:endParaRPr lang="ja-JP" altLang="en-US" sz="2400" dirty="0">
              <a:cs typeface="Times New Roman" panose="02020603050405020304" pitchFamily="18" charset="0"/>
            </a:endParaRPr>
          </a:p>
        </p:txBody>
      </p:sp>
      <p:sp>
        <p:nvSpPr>
          <p:cNvPr id="56" name="正方形/長方形 55"/>
          <p:cNvSpPr/>
          <p:nvPr/>
        </p:nvSpPr>
        <p:spPr>
          <a:xfrm>
            <a:off x="1367700"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57" name="正方形/長方形 56"/>
          <p:cNvSpPr/>
          <p:nvPr/>
        </p:nvSpPr>
        <p:spPr>
          <a:xfrm>
            <a:off x="3743964"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58" name="正方形/長方形 57"/>
          <p:cNvSpPr/>
          <p:nvPr/>
        </p:nvSpPr>
        <p:spPr>
          <a:xfrm>
            <a:off x="5904204"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60" name="正方形/長方形 59"/>
          <p:cNvSpPr/>
          <p:nvPr/>
        </p:nvSpPr>
        <p:spPr>
          <a:xfrm>
            <a:off x="1331640" y="282370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Response message</a:t>
            </a:r>
            <a:endParaRPr lang="en-US" altLang="ja-JP" sz="2000" dirty="0">
              <a:latin typeface="+mn-ea"/>
            </a:endParaRPr>
          </a:p>
        </p:txBody>
      </p:sp>
      <p:sp>
        <p:nvSpPr>
          <p:cNvPr id="61" name="正方形/長方形 60"/>
          <p:cNvSpPr/>
          <p:nvPr/>
        </p:nvSpPr>
        <p:spPr>
          <a:xfrm>
            <a:off x="3635896" y="318374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Response message</a:t>
            </a:r>
            <a:endParaRPr lang="en-US" altLang="ja-JP" sz="2000" dirty="0">
              <a:latin typeface="+mn-ea"/>
            </a:endParaRPr>
          </a:p>
        </p:txBody>
      </p:sp>
      <p:sp>
        <p:nvSpPr>
          <p:cNvPr id="63" name="正方形/長方形 62"/>
          <p:cNvSpPr/>
          <p:nvPr/>
        </p:nvSpPr>
        <p:spPr>
          <a:xfrm>
            <a:off x="5904204" y="3759810"/>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Response message</a:t>
            </a:r>
            <a:endParaRPr lang="en-US" altLang="ja-JP" sz="2000" dirty="0">
              <a:latin typeface="+mn-ea"/>
            </a:endParaRPr>
          </a:p>
        </p:txBody>
      </p:sp>
      <p:cxnSp>
        <p:nvCxnSpPr>
          <p:cNvPr id="64" name="直線矢印コネクタ 63"/>
          <p:cNvCxnSpPr/>
          <p:nvPr/>
        </p:nvCxnSpPr>
        <p:spPr bwMode="auto">
          <a:xfrm>
            <a:off x="3706416" y="5013176"/>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65" name="直線矢印コネクタ 64"/>
          <p:cNvCxnSpPr/>
          <p:nvPr/>
        </p:nvCxnSpPr>
        <p:spPr bwMode="auto">
          <a:xfrm>
            <a:off x="1115616" y="5013176"/>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66" name="直線矢印コネクタ 65"/>
          <p:cNvCxnSpPr/>
          <p:nvPr/>
        </p:nvCxnSpPr>
        <p:spPr bwMode="auto">
          <a:xfrm>
            <a:off x="5907861" y="5013176"/>
            <a:ext cx="213360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67" name="正方形/長方形 66"/>
          <p:cNvSpPr/>
          <p:nvPr/>
        </p:nvSpPr>
        <p:spPr>
          <a:xfrm>
            <a:off x="1484040" y="4623906"/>
            <a:ext cx="1314118" cy="348813"/>
          </a:xfrm>
          <a:prstGeom prst="rect">
            <a:avLst/>
          </a:prstGeom>
        </p:spPr>
        <p:txBody>
          <a:bodyPr wrap="square">
            <a:spAutoFit/>
          </a:bodyPr>
          <a:lstStyle/>
          <a:p>
            <a:pPr lvl="0">
              <a:lnSpc>
                <a:spcPts val="2000"/>
              </a:lnSpc>
            </a:pPr>
            <a:r>
              <a:rPr lang="en-US" altLang="ja-JP" sz="2000" dirty="0" smtClean="0">
                <a:latin typeface="+mn-ea"/>
              </a:rPr>
              <a:t>J-PD list</a:t>
            </a:r>
            <a:endParaRPr lang="en-US" altLang="ja-JP" sz="2000" dirty="0">
              <a:latin typeface="+mn-ea"/>
            </a:endParaRPr>
          </a:p>
        </p:txBody>
      </p:sp>
      <p:sp>
        <p:nvSpPr>
          <p:cNvPr id="68" name="正方形/長方形 67"/>
          <p:cNvSpPr/>
          <p:nvPr/>
        </p:nvSpPr>
        <p:spPr>
          <a:xfrm>
            <a:off x="3977962" y="4653136"/>
            <a:ext cx="1314118" cy="348813"/>
          </a:xfrm>
          <a:prstGeom prst="rect">
            <a:avLst/>
          </a:prstGeom>
        </p:spPr>
        <p:txBody>
          <a:bodyPr wrap="square">
            <a:spAutoFit/>
          </a:bodyPr>
          <a:lstStyle/>
          <a:p>
            <a:pPr lvl="0">
              <a:lnSpc>
                <a:spcPts val="2000"/>
              </a:lnSpc>
            </a:pPr>
            <a:r>
              <a:rPr lang="en-US" altLang="ja-JP" sz="2000" dirty="0" smtClean="0">
                <a:latin typeface="+mn-ea"/>
              </a:rPr>
              <a:t>J-PD list</a:t>
            </a:r>
            <a:endParaRPr lang="en-US" altLang="ja-JP" sz="2000" dirty="0">
              <a:latin typeface="+mn-ea"/>
            </a:endParaRPr>
          </a:p>
        </p:txBody>
      </p:sp>
      <p:sp>
        <p:nvSpPr>
          <p:cNvPr id="69" name="正方形/長方形 68"/>
          <p:cNvSpPr/>
          <p:nvPr/>
        </p:nvSpPr>
        <p:spPr>
          <a:xfrm>
            <a:off x="6282218" y="4653136"/>
            <a:ext cx="1314118" cy="348813"/>
          </a:xfrm>
          <a:prstGeom prst="rect">
            <a:avLst/>
          </a:prstGeom>
        </p:spPr>
        <p:txBody>
          <a:bodyPr wrap="square">
            <a:spAutoFit/>
          </a:bodyPr>
          <a:lstStyle/>
          <a:p>
            <a:pPr lvl="0">
              <a:lnSpc>
                <a:spcPts val="2000"/>
              </a:lnSpc>
            </a:pPr>
            <a:r>
              <a:rPr lang="en-US" altLang="ja-JP" sz="2000" dirty="0" smtClean="0">
                <a:latin typeface="+mn-ea"/>
              </a:rPr>
              <a:t>J-PD list</a:t>
            </a:r>
            <a:endParaRPr lang="en-US" altLang="ja-JP" sz="2000" dirty="0">
              <a:latin typeface="+mn-ea"/>
            </a:endParaRPr>
          </a:p>
        </p:txBody>
      </p:sp>
      <p:cxnSp>
        <p:nvCxnSpPr>
          <p:cNvPr id="71" name="直線矢印コネクタ 70"/>
          <p:cNvCxnSpPr/>
          <p:nvPr/>
        </p:nvCxnSpPr>
        <p:spPr bwMode="auto">
          <a:xfrm>
            <a:off x="3707904" y="5733256"/>
            <a:ext cx="43434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72" name="正方形/長方形 71"/>
          <p:cNvSpPr/>
          <p:nvPr/>
        </p:nvSpPr>
        <p:spPr>
          <a:xfrm>
            <a:off x="5796136" y="5199970"/>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Response message</a:t>
            </a:r>
            <a:endParaRPr lang="en-US" altLang="ja-JP" sz="2000" dirty="0">
              <a:latin typeface="+mn-ea"/>
            </a:endParaRPr>
          </a:p>
        </p:txBody>
      </p:sp>
      <p:sp>
        <p:nvSpPr>
          <p:cNvPr id="73" name="正方形/長方形 72"/>
          <p:cNvSpPr/>
          <p:nvPr/>
        </p:nvSpPr>
        <p:spPr bwMode="auto">
          <a:xfrm>
            <a:off x="1010192" y="4509120"/>
            <a:ext cx="7450240" cy="1800200"/>
          </a:xfrm>
          <a:prstGeom prst="rect">
            <a:avLst/>
          </a:prstGeom>
          <a:noFill/>
          <a:ln w="28575"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4" name="テキスト ボックス 73"/>
          <p:cNvSpPr txBox="1"/>
          <p:nvPr/>
        </p:nvSpPr>
        <p:spPr>
          <a:xfrm>
            <a:off x="3275856" y="6207695"/>
            <a:ext cx="3106941" cy="461665"/>
          </a:xfrm>
          <a:prstGeom prst="rect">
            <a:avLst/>
          </a:prstGeom>
          <a:noFill/>
        </p:spPr>
        <p:txBody>
          <a:bodyPr wrap="none" rtlCol="0">
            <a:spAutoFit/>
          </a:bodyPr>
          <a:lstStyle/>
          <a:p>
            <a:r>
              <a:rPr kumimoji="1" lang="en-US" altLang="ja-JP" sz="2400" dirty="0" smtClean="0">
                <a:solidFill>
                  <a:srgbClr val="FF0000"/>
                </a:solidFill>
                <a:latin typeface="+mn-ea"/>
              </a:rPr>
              <a:t>Need further discussion</a:t>
            </a:r>
            <a:endParaRPr kumimoji="1" lang="ja-JP" altLang="en-US" sz="2400" dirty="0">
              <a:solidFill>
                <a:srgbClr val="FF0000"/>
              </a:solidFill>
              <a:latin typeface="+mn-ea"/>
            </a:endParaRPr>
          </a:p>
        </p:txBody>
      </p:sp>
      <p:sp>
        <p:nvSpPr>
          <p:cNvPr id="75"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2841748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Discovery Procedure 3</a:t>
            </a:r>
            <a:endParaRPr lang="ko-KR" altLang="en-US" dirty="0">
              <a:latin typeface="+mn-ea"/>
              <a:ea typeface="+mn-ea"/>
            </a:endParaRPr>
          </a:p>
        </p:txBody>
      </p:sp>
      <p:sp>
        <p:nvSpPr>
          <p:cNvPr id="8" name="내용 개체 틀 2"/>
          <p:cNvSpPr>
            <a:spLocks noGrp="1"/>
          </p:cNvSpPr>
          <p:nvPr>
            <p:ph idx="1"/>
          </p:nvPr>
        </p:nvSpPr>
        <p:spPr>
          <a:xfrm>
            <a:off x="611560" y="1556792"/>
            <a:ext cx="7772400" cy="4680519"/>
          </a:xfrm>
        </p:spPr>
        <p:txBody>
          <a:bodyPr/>
          <a:lstStyle/>
          <a:p>
            <a:r>
              <a:rPr lang="en-US" altLang="ja-JP"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Query/Reply</a:t>
            </a:r>
            <a:r>
              <a:rPr lang="en-US" altLang="ja-JP" sz="2800" dirty="0" smtClean="0"/>
              <a:t> </a:t>
            </a:r>
            <a:r>
              <a:rPr lang="en-US" sz="2800" b="1" dirty="0" smtClean="0">
                <a:effectLst>
                  <a:outerShdw blurRad="38100" dist="38100" dir="2700000" algn="tl">
                    <a:srgbClr val="000000">
                      <a:alpha val="43137"/>
                    </a:srgbClr>
                  </a:outerShdw>
                </a:effectLst>
                <a:latin typeface="+mn-ea"/>
              </a:rPr>
              <a:t>: </a:t>
            </a:r>
          </a:p>
          <a:p>
            <a:pPr marL="720725" lvl="1" indent="-457200" algn="just">
              <a:spcBef>
                <a:spcPts val="1200"/>
              </a:spcBef>
              <a:buFont typeface="+mj-lt"/>
              <a:buAutoNum type="alphaLcPeriod"/>
            </a:pPr>
            <a:r>
              <a:rPr lang="en-US" altLang="ja-JP" sz="2000" dirty="0" smtClean="0">
                <a:latin typeface="Arial" charset="0"/>
                <a:ea typeface="ＭＳ Ｐゴシック" charset="-128"/>
              </a:rPr>
              <a:t>An initiator </a:t>
            </a:r>
            <a:r>
              <a:rPr lang="en-US" altLang="ja-JP" sz="2000" dirty="0">
                <a:latin typeface="Arial" charset="0"/>
                <a:ea typeface="ＭＳ Ｐゴシック" charset="-128"/>
              </a:rPr>
              <a:t>PD </a:t>
            </a:r>
            <a:r>
              <a:rPr lang="en-US" altLang="ja-JP" sz="2000" dirty="0" smtClean="0">
                <a:latin typeface="Arial" charset="0"/>
                <a:ea typeface="ＭＳ Ｐゴシック" charset="-128"/>
              </a:rPr>
              <a:t>(I-PD) broadcasts </a:t>
            </a:r>
            <a:r>
              <a:rPr lang="en-US" altLang="ja-JP" sz="2000" dirty="0"/>
              <a:t>Discovery Request message </a:t>
            </a:r>
            <a:r>
              <a:rPr lang="en-US" altLang="ja-JP" sz="2000" dirty="0" smtClean="0">
                <a:latin typeface="Arial" charset="0"/>
                <a:ea typeface="ＭＳ Ｐゴシック" charset="-128"/>
              </a:rPr>
              <a:t>for a TBD duration to a query PD (Q-PD).</a:t>
            </a:r>
            <a:endParaRPr lang="en-US" altLang="ja-JP" sz="2000" dirty="0">
              <a:latin typeface="Arial" charset="0"/>
              <a:ea typeface="ＭＳ Ｐゴシック" charset="-128"/>
            </a:endParaRPr>
          </a:p>
          <a:p>
            <a:pPr marL="720725" lvl="1" indent="-457200" algn="just">
              <a:spcBef>
                <a:spcPts val="1200"/>
              </a:spcBef>
              <a:buFont typeface="+mj-lt"/>
              <a:buAutoNum type="alphaLcPeriod"/>
            </a:pPr>
            <a:r>
              <a:rPr lang="en-US" altLang="ja-JP" sz="2000" dirty="0" smtClean="0">
                <a:latin typeface="Arial" charset="0"/>
                <a:ea typeface="ＭＳ Ｐゴシック" charset="-128"/>
              </a:rPr>
              <a:t>A Q-PD scans </a:t>
            </a:r>
            <a:r>
              <a:rPr lang="en-US" altLang="ja-JP" sz="2000" dirty="0">
                <a:latin typeface="Arial" charset="0"/>
                <a:ea typeface="ＭＳ Ｐゴシック" charset="-128"/>
              </a:rPr>
              <a:t>the </a:t>
            </a:r>
            <a:r>
              <a:rPr lang="en-US" altLang="ja-JP" sz="2000" dirty="0"/>
              <a:t>Discovery Request message </a:t>
            </a:r>
            <a:r>
              <a:rPr lang="en-US" altLang="ja-JP" sz="2000" dirty="0" smtClean="0">
                <a:latin typeface="Arial" charset="0"/>
                <a:ea typeface="ＭＳ Ｐゴシック" charset="-128"/>
              </a:rPr>
              <a:t>and send back </a:t>
            </a:r>
            <a:r>
              <a:rPr lang="en-US" altLang="ja-JP" sz="2000" dirty="0"/>
              <a:t>Discovery Response message</a:t>
            </a:r>
            <a:r>
              <a:rPr lang="en-US" altLang="ja-JP" sz="2000" dirty="0" smtClean="0">
                <a:latin typeface="Arial" charset="0"/>
                <a:ea typeface="ＭＳ Ｐゴシック" charset="-128"/>
              </a:rPr>
              <a:t>.</a:t>
            </a:r>
            <a:endParaRPr lang="en-US" altLang="ja-JP" sz="2000" dirty="0">
              <a:latin typeface="Arial" charset="0"/>
              <a:ea typeface="ＭＳ Ｐゴシック" charset="-128"/>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24205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0"/>
            <a:ext cx="9144000" cy="1066800"/>
          </a:xfrm>
        </p:spPr>
        <p:txBody>
          <a:bodyPr/>
          <a:lstStyle/>
          <a:p>
            <a:pPr>
              <a:defRPr/>
            </a:pPr>
            <a:r>
              <a:rPr lang="en-US" altLang="ja-JP" dirty="0" smtClean="0">
                <a:latin typeface="+mn-ea"/>
                <a:ea typeface="+mn-ea"/>
                <a:cs typeface="Times New Roman" panose="02020603050405020304" pitchFamily="18" charset="0"/>
              </a:rPr>
              <a:t>Illustration of </a:t>
            </a:r>
            <a:r>
              <a:rPr lang="en-US" altLang="ko-KR" dirty="0">
                <a:latin typeface="+mn-ea"/>
                <a:ea typeface="+mn-ea"/>
              </a:rPr>
              <a:t>Discovery </a:t>
            </a:r>
            <a:r>
              <a:rPr lang="en-US" altLang="ko-KR" dirty="0" smtClean="0">
                <a:latin typeface="+mn-ea"/>
                <a:ea typeface="+mn-ea"/>
              </a:rPr>
              <a:t>Procedure 3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314581" y="1519535"/>
            <a:ext cx="800219"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I-PD</a:t>
            </a:r>
            <a:endParaRPr lang="ja-JP" altLang="en-US" sz="2400" dirty="0">
              <a:cs typeface="Times New Roman" panose="02020603050405020304" pitchFamily="18" charset="0"/>
            </a:endParaRPr>
          </a:p>
        </p:txBody>
      </p:sp>
      <p:sp>
        <p:nvSpPr>
          <p:cNvPr id="5" name="正方形/長方形 4"/>
          <p:cNvSpPr/>
          <p:nvPr/>
        </p:nvSpPr>
        <p:spPr>
          <a:xfrm>
            <a:off x="464209" y="1519535"/>
            <a:ext cx="1091966"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J-</a:t>
            </a:r>
            <a:r>
              <a:rPr lang="en-US" altLang="ja-JP" sz="2400" dirty="0" err="1" smtClean="0">
                <a:ea typeface="ＭＳ Ｐゴシック" charset="-128"/>
                <a:cs typeface="Times New Roman" panose="02020603050405020304" pitchFamily="18" charset="0"/>
              </a:rPr>
              <a:t>PD_a</a:t>
            </a:r>
            <a:endParaRPr lang="ja-JP" altLang="en-US" sz="2400" dirty="0">
              <a:cs typeface="Times New Roman" panose="02020603050405020304" pitchFamily="18" charset="0"/>
            </a:endParaRPr>
          </a:p>
        </p:txBody>
      </p:sp>
      <p:sp>
        <p:nvSpPr>
          <p:cNvPr id="6" name="正方形/長方形 5"/>
          <p:cNvSpPr/>
          <p:nvPr/>
        </p:nvSpPr>
        <p:spPr>
          <a:xfrm>
            <a:off x="5341009" y="1519535"/>
            <a:ext cx="1109599"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J-</a:t>
            </a:r>
            <a:r>
              <a:rPr lang="en-US" altLang="ja-JP" sz="2400" dirty="0" err="1" smtClean="0">
                <a:ea typeface="ＭＳ Ｐゴシック" charset="-128"/>
                <a:cs typeface="Times New Roman" panose="02020603050405020304" pitchFamily="18" charset="0"/>
              </a:rPr>
              <a:t>PD_b</a:t>
            </a:r>
            <a:endParaRPr lang="ja-JP" altLang="en-US" sz="2400" dirty="0">
              <a:cs typeface="Times New Roman" panose="02020603050405020304" pitchFamily="18" charset="0"/>
            </a:endParaRPr>
          </a:p>
        </p:txBody>
      </p:sp>
      <p:cxnSp>
        <p:nvCxnSpPr>
          <p:cNvPr id="3" name="直線コネクタ 2"/>
          <p:cNvCxnSpPr/>
          <p:nvPr/>
        </p:nvCxnSpPr>
        <p:spPr bwMode="auto">
          <a:xfrm>
            <a:off x="3709805" y="19812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8" name="直線矢印コネクタ 7"/>
          <p:cNvCxnSpPr/>
          <p:nvPr/>
        </p:nvCxnSpPr>
        <p:spPr bwMode="auto">
          <a:xfrm>
            <a:off x="3709805" y="2607682"/>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607682"/>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2" name="直線矢印コネクタ 21"/>
          <p:cNvCxnSpPr/>
          <p:nvPr/>
        </p:nvCxnSpPr>
        <p:spPr bwMode="auto">
          <a:xfrm>
            <a:off x="3687579" y="4400633"/>
            <a:ext cx="4357271"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45" name="直線コネクタ 44"/>
          <p:cNvCxnSpPr/>
          <p:nvPr/>
        </p:nvCxnSpPr>
        <p:spPr bwMode="auto">
          <a:xfrm>
            <a:off x="80448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46" name="直線矢印コネクタ 45"/>
          <p:cNvCxnSpPr/>
          <p:nvPr/>
        </p:nvCxnSpPr>
        <p:spPr bwMode="auto">
          <a:xfrm>
            <a:off x="5911250" y="2607682"/>
            <a:ext cx="213360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3" name="正方形/長方形 52"/>
          <p:cNvSpPr/>
          <p:nvPr/>
        </p:nvSpPr>
        <p:spPr>
          <a:xfrm>
            <a:off x="7416042" y="1519535"/>
            <a:ext cx="904415"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Q-PD</a:t>
            </a:r>
            <a:endParaRPr lang="ja-JP" altLang="en-US" sz="2400" dirty="0">
              <a:cs typeface="Times New Roman" panose="02020603050405020304" pitchFamily="18" charset="0"/>
            </a:endParaRPr>
          </a:p>
        </p:txBody>
      </p:sp>
      <p:sp>
        <p:nvSpPr>
          <p:cNvPr id="56" name="正方形/長方形 55"/>
          <p:cNvSpPr/>
          <p:nvPr/>
        </p:nvSpPr>
        <p:spPr>
          <a:xfrm>
            <a:off x="1367700"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57" name="正方形/長方形 56"/>
          <p:cNvSpPr/>
          <p:nvPr/>
        </p:nvSpPr>
        <p:spPr>
          <a:xfrm>
            <a:off x="3743964"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58" name="正方形/長方形 57"/>
          <p:cNvSpPr/>
          <p:nvPr/>
        </p:nvSpPr>
        <p:spPr>
          <a:xfrm>
            <a:off x="5904204"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63" name="正方形/長方形 62"/>
          <p:cNvSpPr/>
          <p:nvPr/>
        </p:nvSpPr>
        <p:spPr>
          <a:xfrm>
            <a:off x="5904204" y="3759810"/>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Response message</a:t>
            </a:r>
            <a:endParaRPr lang="en-US" altLang="ja-JP" sz="2000" dirty="0">
              <a:latin typeface="+mn-ea"/>
            </a:endParaRPr>
          </a:p>
        </p:txBody>
      </p:sp>
      <p:sp>
        <p:nvSpPr>
          <p:cNvPr id="34"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11749694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pPr>
              <a:defRPr/>
            </a:pPr>
            <a:r>
              <a:rPr lang="en-US" altLang="ko-KR" smtClean="0"/>
              <a:t>&lt;TG8 Group&gt;</a:t>
            </a:r>
            <a:endParaRPr lang="en-US" altLang="ko-KR"/>
          </a:p>
        </p:txBody>
      </p:sp>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9</a:t>
            </a:fld>
            <a:endParaRPr lang="en-US" altLang="ko-KR"/>
          </a:p>
        </p:txBody>
      </p:sp>
      <p:sp>
        <p:nvSpPr>
          <p:cNvPr id="5"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
        <p:nvSpPr>
          <p:cNvPr id="6" name="テキスト ボックス 5"/>
          <p:cNvSpPr txBox="1"/>
          <p:nvPr/>
        </p:nvSpPr>
        <p:spPr>
          <a:xfrm>
            <a:off x="2843808" y="3126159"/>
            <a:ext cx="3223959" cy="646331"/>
          </a:xfrm>
          <a:prstGeom prst="rect">
            <a:avLst/>
          </a:prstGeom>
          <a:noFill/>
        </p:spPr>
        <p:txBody>
          <a:bodyPr wrap="none" rtlCol="0">
            <a:spAutoFit/>
          </a:bodyPr>
          <a:lstStyle/>
          <a:p>
            <a:r>
              <a:rPr kumimoji="1" lang="en-US" altLang="ja-JP" sz="3600" dirty="0" smtClean="0">
                <a:latin typeface="+mn-ea"/>
              </a:rPr>
              <a:t>Reference slides</a:t>
            </a:r>
            <a:endParaRPr kumimoji="1" lang="ja-JP" altLang="en-US" sz="3600" dirty="0">
              <a:latin typeface="+mn-ea"/>
            </a:endParaRPr>
          </a:p>
        </p:txBody>
      </p:sp>
    </p:spTree>
    <p:extLst>
      <p:ext uri="{BB962C8B-B14F-4D97-AF65-F5344CB8AC3E}">
        <p14:creationId xmlns:p14="http://schemas.microsoft.com/office/powerpoint/2010/main" val="1594711132"/>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77689</TotalTime>
  <Words>672</Words>
  <Application>Microsoft Office PowerPoint</Application>
  <PresentationFormat>画面に合わせる (4:3)</PresentationFormat>
  <Paragraphs>126</Paragraphs>
  <Slides>13</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5" baseType="lpstr">
      <vt:lpstr>Blank Presentation</vt:lpstr>
      <vt:lpstr>Visio</vt:lpstr>
      <vt:lpstr>PowerPoint プレゼンテーション</vt:lpstr>
      <vt:lpstr>Discovery Procedure</vt:lpstr>
      <vt:lpstr>Discovery Procedure 1</vt:lpstr>
      <vt:lpstr>Illustration of Discovery Procedure 1</vt:lpstr>
      <vt:lpstr>Discovery Procedure 2</vt:lpstr>
      <vt:lpstr>Illustration of Discovery Procedure 2 </vt:lpstr>
      <vt:lpstr>Discovery Procedure 3</vt:lpstr>
      <vt:lpstr>Illustration of Discovery Procedure 3 </vt:lpstr>
      <vt:lpstr>PowerPoint プレゼンテーション</vt:lpstr>
      <vt:lpstr>Motion 1: Frame</vt:lpstr>
      <vt:lpstr>Motion7: Information for Discovery</vt:lpstr>
      <vt:lpstr>Discovery Procedure</vt:lpstr>
      <vt:lpstr>Motion9: MAC Discovery Messages</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2728</cp:revision>
  <cp:lastPrinted>1998-02-10T13:28:06Z</cp:lastPrinted>
  <dcterms:created xsi:type="dcterms:W3CDTF">1999-11-08T18:59:45Z</dcterms:created>
  <dcterms:modified xsi:type="dcterms:W3CDTF">2014-09-17T05:03:39Z</dcterms:modified>
</cp:coreProperties>
</file>