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60" r:id="rId3"/>
    <p:sldId id="261" r:id="rId4"/>
    <p:sldId id="266" r:id="rId5"/>
    <p:sldId id="262" r:id="rId6"/>
    <p:sldId id="267" r:id="rId7"/>
    <p:sldId id="263" r:id="rId8"/>
    <p:sldId id="268"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77" d="100"/>
          <a:sy n="77" d="100"/>
        </p:scale>
        <p:origin x="-1176" y="7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550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ja-JP" smtClean="0"/>
              <a:t>doc.: IEEE 802.15-&lt;doc#&gt;</a:t>
            </a:r>
            <a:endParaRPr lang="en-US" altLang="ja-JP" dirty="0"/>
          </a:p>
        </p:txBody>
      </p:sp>
      <p:sp>
        <p:nvSpPr>
          <p:cNvPr id="5" name="날짜 개체 틀 4"/>
          <p:cNvSpPr>
            <a:spLocks noGrp="1"/>
          </p:cNvSpPr>
          <p:nvPr>
            <p:ph type="dt" idx="11"/>
          </p:nvPr>
        </p:nvSpPr>
        <p:spPr/>
        <p:txBody>
          <a:bodyPr/>
          <a:lstStyle/>
          <a:p>
            <a:r>
              <a:rPr lang="en-US" altLang="ja-JP" smtClean="0"/>
              <a:t>&lt;month year&gt;</a:t>
            </a:r>
            <a:endParaRPr lang="en-US" altLang="ja-JP" dirty="0"/>
          </a:p>
        </p:txBody>
      </p:sp>
      <p:sp>
        <p:nvSpPr>
          <p:cNvPr id="6" name="바닥글 개체 틀 5"/>
          <p:cNvSpPr>
            <a:spLocks noGrp="1"/>
          </p:cNvSpPr>
          <p:nvPr>
            <p:ph type="ftr" sz="quarter" idx="12"/>
          </p:nvPr>
        </p:nvSpPr>
        <p:spPr/>
        <p:txBody>
          <a:bodyPr/>
          <a:lstStyle/>
          <a:p>
            <a:pPr lvl="4"/>
            <a:r>
              <a:rPr lang="en-US" altLang="ja-JP" smtClean="0"/>
              <a:t>&lt;author&gt;, &lt;company&gt;</a:t>
            </a:r>
            <a:endParaRPr lang="en-US" altLang="ja-JP" dirty="0"/>
          </a:p>
        </p:txBody>
      </p:sp>
      <p:sp>
        <p:nvSpPr>
          <p:cNvPr id="7" name="슬라이드 번호 개체 틀 6"/>
          <p:cNvSpPr>
            <a:spLocks noGrp="1"/>
          </p:cNvSpPr>
          <p:nvPr>
            <p:ph type="sldNum" sz="quarter" idx="13"/>
          </p:nvPr>
        </p:nvSpPr>
        <p:spPr/>
        <p:txBody>
          <a:bodyPr/>
          <a:lstStyle/>
          <a:p>
            <a:r>
              <a:rPr lang="en-US" altLang="ja-JP" smtClean="0"/>
              <a:t>Page </a:t>
            </a:r>
            <a:fld id="{AE58050A-21AB-46B7-904C-34A3071FC9BC}" type="slidenum">
              <a:rPr lang="en-US" altLang="ja-JP" smtClean="0"/>
              <a:pPr/>
              <a:t>5</a:t>
            </a:fld>
            <a:endParaRPr lang="en-US" altLang="ja-JP" dirty="0"/>
          </a:p>
        </p:txBody>
      </p:sp>
    </p:spTree>
    <p:extLst>
      <p:ext uri="{BB962C8B-B14F-4D97-AF65-F5344CB8AC3E}">
        <p14:creationId xmlns:p14="http://schemas.microsoft.com/office/powerpoint/2010/main" val="1603077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ko-KR" smtClean="0"/>
              <a:t>September 2014</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smtClean="0"/>
              <a:t>Yeong Min Jang</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Yeong Min Jang</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ko-KR" smtClean="0"/>
              <a:t>September 2014</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ko-KR" smtClean="0"/>
              <a:t>September 2014</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smtClean="0"/>
              <a:t>Yeong Min Jang</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ko-KR" smtClean="0"/>
              <a:t>September 2014</a:t>
            </a:r>
            <a:endParaRPr lang="en-US" altLang="ja-JP" dirty="0"/>
          </a:p>
        </p:txBody>
      </p:sp>
      <p:sp>
        <p:nvSpPr>
          <p:cNvPr id="3" name="フッター プレースホルダ 2"/>
          <p:cNvSpPr>
            <a:spLocks noGrp="1"/>
          </p:cNvSpPr>
          <p:nvPr>
            <p:ph type="ftr" sz="quarter" idx="11"/>
          </p:nvPr>
        </p:nvSpPr>
        <p:spPr/>
        <p:txBody>
          <a:bodyPr/>
          <a:lstStyle>
            <a:lvl1pPr>
              <a:defRPr/>
            </a:lvl1pPr>
          </a:lstStyle>
          <a:p>
            <a:r>
              <a:rPr lang="en-US" altLang="ja-JP" smtClean="0"/>
              <a:t>Yeong Min Jang</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3EAECF6-03B2-4BB0-9630-EC8C404B9C85}"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ko-KR" smtClean="0"/>
              <a:t>September 2014</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Yeong Min Jang</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ko-KR" smtClean="0"/>
              <a:t>September 2014</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Yeong Min Jang</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a:t>
            </a:r>
            <a:r>
              <a:rPr lang="en-US" altLang="ja-JP" sz="1400" b="1" dirty="0" smtClean="0">
                <a:ea typeface="ＭＳ Ｐゴシック" charset="-128"/>
              </a:rPr>
              <a:t>15-14-0561-00-7a</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5" r:id="rId4"/>
    <p:sldLayoutId id="2147483661" r:id="rId5"/>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ko-KR" smtClean="0"/>
              <a:t>September 2014</a:t>
            </a:r>
            <a:endParaRPr lang="en-US" altLang="ja-JP" dirty="0"/>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7a Closing report for September 2014]</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a:t>
            </a:r>
            <a:r>
              <a:rPr lang="en-US" altLang="ja-JP" sz="1600" dirty="0" smtClean="0">
                <a:ea typeface="ＭＳ Ｐゴシック" charset="-128"/>
              </a:rPr>
              <a:t>17 </a:t>
            </a:r>
            <a:r>
              <a:rPr lang="en-US" altLang="ja-JP" sz="1600" dirty="0" smtClean="0">
                <a:ea typeface="ＭＳ Ｐゴシック" charset="-128"/>
              </a:rPr>
              <a:t>September 2014]</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zh-CN" sz="1600" dirty="0" err="1" smtClean="0"/>
              <a:t>Yeong</a:t>
            </a:r>
            <a:r>
              <a:rPr lang="en-US" altLang="zh-CN" sz="1600" dirty="0" smtClean="0"/>
              <a:t> Min Jang, Yu </a:t>
            </a:r>
            <a:r>
              <a:rPr lang="en-US" altLang="zh-CN" sz="1600" dirty="0" err="1" smtClean="0"/>
              <a:t>Zeng</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ko-KR" sz="1600" dirty="0" err="1" smtClean="0">
                <a:ea typeface="굴림" charset="-127"/>
              </a:rPr>
              <a:t>Kookmin</a:t>
            </a:r>
            <a:r>
              <a:rPr lang="en-US" altLang="ko-KR" sz="1600" dirty="0" smtClean="0">
                <a:ea typeface="굴림" charset="-127"/>
              </a:rPr>
              <a:t> University, China Telecom</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:[+82-2-910-5068], </a:t>
            </a:r>
            <a:r>
              <a:rPr lang="en-US" altLang="ja-JP" sz="1600" dirty="0">
                <a:ea typeface="ＭＳ Ｐゴシック" charset="-128"/>
              </a:rPr>
              <a:t>FAX: </a:t>
            </a:r>
            <a:r>
              <a:rPr lang="en-US" altLang="ja-JP" sz="1600" dirty="0" smtClean="0">
                <a:ea typeface="ＭＳ Ｐゴシック" charset="-128"/>
              </a:rPr>
              <a:t>[+82-2-910-4449], </a:t>
            </a:r>
            <a:r>
              <a:rPr lang="en-US" altLang="ja-JP" sz="1600" dirty="0">
                <a:ea typeface="ＭＳ Ｐゴシック" charset="-128"/>
              </a:rPr>
              <a:t>E-Mail</a:t>
            </a:r>
            <a:r>
              <a:rPr lang="en-US" altLang="ja-JP" sz="1600" dirty="0" smtClean="0">
                <a:ea typeface="ＭＳ Ｐゴシック" charset="-128"/>
              </a:rPr>
              <a:t>:[:[</a:t>
            </a:r>
            <a:r>
              <a:rPr lang="en-US" altLang="ko-KR" sz="1600" dirty="0" smtClean="0">
                <a:ea typeface="굴림" charset="-127"/>
              </a:rPr>
              <a:t>yjang@kookmin.ac.kr</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[SG </a:t>
            </a:r>
            <a:r>
              <a:rPr lang="en-US" altLang="ja-JP" sz="1600" dirty="0" smtClean="0">
                <a:latin typeface="Times New Roman" pitchFamily="16" charset="0"/>
                <a:ea typeface="ＭＳ Ｐゴシック" pitchFamily="50" charset="-128"/>
              </a:rPr>
              <a:t>7a</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a:t>
            </a:r>
            <a:r>
              <a:rPr lang="en-US" altLang="ja-JP" sz="1600" dirty="0" smtClean="0">
                <a:ea typeface="ＭＳ Ｐゴシック" charset="-128"/>
              </a:rPr>
              <a:t> September 2014 </a:t>
            </a:r>
            <a:r>
              <a:rPr lang="en-US" altLang="ja-JP" sz="1600" dirty="0" smtClean="0">
                <a:ea typeface="ＭＳ Ｐゴシック" pitchFamily="-65" charset="-128"/>
              </a:rPr>
              <a:t>at </a:t>
            </a:r>
            <a:r>
              <a:rPr lang="en-US" altLang="ja-JP" sz="1600" dirty="0" smtClean="0">
                <a:ea typeface="ＭＳ Ｐゴシック" pitchFamily="-65" charset="-128"/>
              </a:rPr>
              <a:t>Athens</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600200" cy="215444"/>
          </a:xfrm>
        </p:spPr>
        <p:txBody>
          <a:bodyPr/>
          <a:lstStyle/>
          <a:p>
            <a:r>
              <a:rPr lang="en-US" altLang="ko-KR" smtClean="0"/>
              <a:t>September 2014</a:t>
            </a:r>
            <a:endParaRPr lang="en-US" altLang="ja-JP" dirty="0"/>
          </a:p>
        </p:txBody>
      </p:sp>
      <p:sp>
        <p:nvSpPr>
          <p:cNvPr id="5" name="フッター プレースホルダー 4"/>
          <p:cNvSpPr>
            <a:spLocks noGrp="1"/>
          </p:cNvSpPr>
          <p:nvPr>
            <p:ph type="ftr" sz="quarter" idx="11"/>
          </p:nvPr>
        </p:nvSpPr>
        <p:spPr>
          <a:xfrm>
            <a:off x="5484168"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988840"/>
            <a:ext cx="7632848" cy="3456384"/>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7a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Athens, Greece </a:t>
            </a:r>
            <a:br>
              <a:rPr lang="en-US" altLang="ja-JP" dirty="0" smtClean="0">
                <a:ea typeface="ＭＳ Ｐゴシック" pitchFamily="50" charset="-128"/>
              </a:rPr>
            </a:br>
            <a:r>
              <a:rPr lang="en-US" altLang="ja-JP" dirty="0" smtClean="0">
                <a:ea typeface="ＭＳ Ｐゴシック" pitchFamily="50" charset="-128"/>
              </a:rPr>
              <a:t>September </a:t>
            </a:r>
            <a:r>
              <a:rPr lang="en-US" altLang="ja-JP" dirty="0" smtClean="0">
                <a:ea typeface="ＭＳ Ｐゴシック" pitchFamily="50" charset="-128"/>
              </a:rPr>
              <a:t>17, </a:t>
            </a:r>
            <a:r>
              <a:rPr lang="en-US" altLang="ja-JP" dirty="0" smtClean="0">
                <a:ea typeface="ＭＳ Ｐゴシック" pitchFamily="50" charset="-128"/>
              </a:rPr>
              <a:t>2014</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114800"/>
          </a:xfrm>
          <a:ln/>
        </p:spPr>
        <p:txBody>
          <a:bodyPr>
            <a:normAutofit fontScale="92500" lnSpcReduction="10000"/>
          </a:bodyPr>
          <a:lstStyle/>
          <a:p>
            <a:r>
              <a:rPr lang="en-US" altLang="ja-JP" sz="2800" dirty="0" smtClean="0"/>
              <a:t>SG 7a </a:t>
            </a:r>
            <a:r>
              <a:rPr lang="en-US" altLang="ja-JP" sz="2800" dirty="0" smtClean="0"/>
              <a:t>OCC meeting </a:t>
            </a:r>
            <a:r>
              <a:rPr lang="en-US" altLang="ja-JP" sz="2800" dirty="0" smtClean="0"/>
              <a:t>call to order</a:t>
            </a:r>
          </a:p>
          <a:p>
            <a:r>
              <a:rPr lang="en-US" altLang="ja-JP" sz="2800" dirty="0" smtClean="0"/>
              <a:t>Call for essential patents and policies &amp; procedures reminder </a:t>
            </a:r>
          </a:p>
          <a:p>
            <a:r>
              <a:rPr lang="en-US" altLang="ja-JP" sz="2800" dirty="0" smtClean="0"/>
              <a:t>Approve meeting minutes</a:t>
            </a:r>
          </a:p>
          <a:p>
            <a:r>
              <a:rPr lang="en-US" altLang="ja-JP" sz="2800" dirty="0" smtClean="0"/>
              <a:t>Status of PAR, CSD development and Timeline</a:t>
            </a:r>
          </a:p>
          <a:p>
            <a:r>
              <a:rPr lang="en-US" altLang="ja-JP" sz="2800" dirty="0" smtClean="0"/>
              <a:t>Presentations</a:t>
            </a:r>
          </a:p>
          <a:p>
            <a:r>
              <a:rPr lang="en-US" altLang="ja-JP" sz="2800" dirty="0" smtClean="0"/>
              <a:t>Finalizes PAR and CSD documents</a:t>
            </a:r>
          </a:p>
          <a:p>
            <a:r>
              <a:rPr lang="en-US" altLang="ja-JP" sz="2800" dirty="0" smtClean="0"/>
              <a:t>Plan for November meeting</a:t>
            </a:r>
          </a:p>
          <a:p>
            <a:r>
              <a:rPr lang="en-US" altLang="ja-JP" sz="2800" dirty="0" smtClean="0">
                <a:ea typeface="ＭＳ Ｐゴシック" pitchFamily="50" charset="-128"/>
              </a:rPr>
              <a:t>Report on progress to WG</a:t>
            </a:r>
            <a:endParaRPr lang="en-US" altLang="ja-JP" sz="2800" dirty="0">
              <a:ea typeface="ＭＳ Ｐゴシック" pitchFamily="50" charset="-128"/>
            </a:endParaRPr>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ko-KR" smtClean="0"/>
              <a:t>September 2014</a:t>
            </a:r>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a:xfrm>
            <a:off x="685800" y="378281"/>
            <a:ext cx="1600200" cy="215444"/>
          </a:xfrm>
        </p:spPr>
        <p:txBody>
          <a:bodyPr/>
          <a:lstStyle/>
          <a:p>
            <a:r>
              <a:rPr lang="en-US" altLang="ko-KR" smtClean="0"/>
              <a:t>September 2014</a:t>
            </a:r>
            <a:endParaRPr lang="en-US" altLang="ja-JP" dirty="0"/>
          </a:p>
        </p:txBody>
      </p:sp>
      <p:sp>
        <p:nvSpPr>
          <p:cNvPr id="4" name="フッター プレースホルダ 3"/>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4</a:t>
            </a:fld>
            <a:endParaRPr lang="en-US" altLang="ja-JP" dirty="0"/>
          </a:p>
        </p:txBody>
      </p:sp>
      <p:graphicFrame>
        <p:nvGraphicFramePr>
          <p:cNvPr id="9" name="Table 5"/>
          <p:cNvGraphicFramePr>
            <a:graphicFrameLocks noGrp="1" noChangeAspect="1"/>
          </p:cNvGraphicFramePr>
          <p:nvPr>
            <p:extLst>
              <p:ext uri="{D42A27DB-BD31-4B8C-83A1-F6EECF244321}">
                <p14:modId xmlns:p14="http://schemas.microsoft.com/office/powerpoint/2010/main" val="2763819916"/>
              </p:ext>
            </p:extLst>
          </p:nvPr>
        </p:nvGraphicFramePr>
        <p:xfrm>
          <a:off x="395536" y="1619508"/>
          <a:ext cx="8205924" cy="3537684"/>
        </p:xfrm>
        <a:graphic>
          <a:graphicData uri="http://schemas.openxmlformats.org/drawingml/2006/table">
            <a:tbl>
              <a:tblPr/>
              <a:tblGrid>
                <a:gridCol w="405501"/>
                <a:gridCol w="2616423"/>
                <a:gridCol w="432000"/>
                <a:gridCol w="432000"/>
                <a:gridCol w="432000"/>
                <a:gridCol w="432000"/>
                <a:gridCol w="432000"/>
                <a:gridCol w="432000"/>
                <a:gridCol w="432000"/>
                <a:gridCol w="432000"/>
                <a:gridCol w="432000"/>
                <a:gridCol w="432000"/>
                <a:gridCol w="432000"/>
                <a:gridCol w="432000"/>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and CSD </a:t>
                      </a: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Calibri" pitchFamily="34" charset="0"/>
                          <a:ea typeface="ＭＳ Ｐゴシック" pitchFamily="50" charset="-128"/>
                        </a:rPr>
                        <a:t> </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5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5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10" name="Content Placeholder 2"/>
          <p:cNvSpPr txBox="1">
            <a:spLocks/>
          </p:cNvSpPr>
          <p:nvPr/>
        </p:nvSpPr>
        <p:spPr bwMode="auto">
          <a:xfrm>
            <a:off x="467544" y="5229200"/>
            <a:ext cx="8229600"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a:t>PAR submission to </a:t>
            </a:r>
            <a:r>
              <a:rPr lang="en-GB" altLang="ja-JP" sz="1600" kern="0" dirty="0" smtClean="0"/>
              <a:t> WG in November </a:t>
            </a:r>
            <a:r>
              <a:rPr lang="en-GB" altLang="ja-JP" sz="1600" kern="0" dirty="0" smtClean="0"/>
              <a:t>2014</a:t>
            </a:r>
            <a:endParaRPr lang="en-GB" altLang="ja-JP" sz="1600" kern="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772816"/>
            <a:ext cx="8640960" cy="4680520"/>
          </a:xfrm>
        </p:spPr>
        <p:txBody>
          <a:bodyPr>
            <a:normAutofit/>
          </a:bodyPr>
          <a:lstStyle/>
          <a:p>
            <a:pPr>
              <a:lnSpc>
                <a:spcPct val="80000"/>
              </a:lnSpc>
            </a:pPr>
            <a:r>
              <a:rPr lang="en-US" altLang="ja-JP" sz="2400" dirty="0">
                <a:ea typeface="ＭＳ Ｐゴシック" pitchFamily="50" charset="-128"/>
              </a:rPr>
              <a:t>3</a:t>
            </a:r>
            <a:r>
              <a:rPr lang="en-US" altLang="ja-JP" sz="2400" dirty="0" smtClean="0">
                <a:ea typeface="ＭＳ Ｐゴシック" pitchFamily="50" charset="-128"/>
              </a:rPr>
              <a:t> </a:t>
            </a:r>
            <a:r>
              <a:rPr lang="en-US" altLang="ja-JP" sz="2400" dirty="0" smtClean="0">
                <a:ea typeface="ＭＳ Ｐゴシック" pitchFamily="50" charset="-128"/>
              </a:rPr>
              <a:t>meetings were held at </a:t>
            </a:r>
            <a:r>
              <a:rPr lang="en-US" altLang="ja-JP" sz="2400" dirty="0" smtClean="0">
                <a:ea typeface="ＭＳ Ｐゴシック" pitchFamily="50" charset="-128"/>
              </a:rPr>
              <a:t>PM1 and PM2 </a:t>
            </a:r>
            <a:r>
              <a:rPr lang="en-US" altLang="ja-JP" sz="2400" dirty="0" smtClean="0">
                <a:ea typeface="ＭＳ Ｐゴシック" pitchFamily="50" charset="-128"/>
              </a:rPr>
              <a:t>on </a:t>
            </a:r>
            <a:r>
              <a:rPr lang="en-US" altLang="ja-JP" sz="2400" dirty="0" smtClean="0">
                <a:ea typeface="ＭＳ Ｐゴシック" pitchFamily="50" charset="-128"/>
              </a:rPr>
              <a:t>Monday</a:t>
            </a:r>
            <a:r>
              <a:rPr lang="en-US" altLang="ko-KR" sz="2400" dirty="0" smtClean="0">
                <a:ea typeface="굴림" pitchFamily="34" charset="-127"/>
              </a:rPr>
              <a:t> </a:t>
            </a:r>
            <a:r>
              <a:rPr lang="en-US" altLang="ko-KR" sz="2400" dirty="0" smtClean="0">
                <a:ea typeface="굴림" pitchFamily="34" charset="-127"/>
              </a:rPr>
              <a:t>and PM1 on </a:t>
            </a:r>
            <a:r>
              <a:rPr lang="en-US" altLang="ko-KR" sz="2400" dirty="0" smtClean="0">
                <a:ea typeface="굴림" pitchFamily="34" charset="-127"/>
              </a:rPr>
              <a:t>Tuesday</a:t>
            </a:r>
            <a:r>
              <a:rPr lang="en-US" altLang="ko-KR" sz="2400" dirty="0" smtClean="0">
                <a:ea typeface="굴림" pitchFamily="34" charset="-127"/>
              </a:rPr>
              <a:t>.</a:t>
            </a:r>
            <a:endParaRPr lang="en-US" altLang="ko-KR" sz="2400" dirty="0" smtClean="0">
              <a:ea typeface="굴림" pitchFamily="34" charset="-127"/>
            </a:endParaRPr>
          </a:p>
          <a:p>
            <a:pPr>
              <a:lnSpc>
                <a:spcPct val="80000"/>
              </a:lnSpc>
            </a:pPr>
            <a:r>
              <a:rPr lang="en-US" altLang="ja-JP" sz="2400" dirty="0" smtClean="0">
                <a:ea typeface="ＭＳ Ｐゴシック" pitchFamily="50" charset="-128"/>
              </a:rPr>
              <a:t>Approve meeting minutes </a:t>
            </a:r>
          </a:p>
          <a:p>
            <a:pPr marL="900113" lvl="2" indent="-177800"/>
            <a:r>
              <a:rPr lang="en-US" altLang="ja-JP" sz="2000" dirty="0" smtClean="0"/>
              <a:t>SG 7a </a:t>
            </a:r>
            <a:r>
              <a:rPr lang="en-US" altLang="ja-JP" sz="2000" dirty="0" smtClean="0"/>
              <a:t>July</a:t>
            </a:r>
            <a:r>
              <a:rPr lang="en-US" altLang="ja-JP" sz="2000" dirty="0" smtClean="0"/>
              <a:t> </a:t>
            </a:r>
            <a:r>
              <a:rPr lang="en-US" altLang="ja-JP" sz="2000" dirty="0" smtClean="0"/>
              <a:t>2014 Meeting Minutes (</a:t>
            </a:r>
            <a:r>
              <a:rPr lang="en-US" altLang="ja-JP" sz="2000" dirty="0" smtClean="0"/>
              <a:t>15-14-0468-00)</a:t>
            </a:r>
          </a:p>
          <a:p>
            <a:pPr marL="900113" lvl="2" indent="-177800"/>
            <a:r>
              <a:rPr lang="en-US" altLang="ja-JP" sz="2000" dirty="0" smtClean="0"/>
              <a:t>Two contributions:</a:t>
            </a:r>
          </a:p>
          <a:p>
            <a:pPr marL="1243013" lvl="3" indent="-177800"/>
            <a:r>
              <a:rPr lang="en-US" altLang="ko-KR" dirty="0" smtClean="0"/>
              <a:t>Demodulation </a:t>
            </a:r>
            <a:r>
              <a:rPr lang="en-US" altLang="ko-KR" dirty="0"/>
              <a:t>of Variable PPM &amp; Its Application to </a:t>
            </a:r>
            <a:r>
              <a:rPr lang="en-US" altLang="ko-KR" dirty="0" smtClean="0"/>
              <a:t>OCC (</a:t>
            </a:r>
            <a:r>
              <a:rPr lang="en-US" altLang="zh-CN" dirty="0" smtClean="0"/>
              <a:t>15-14-0540-00)</a:t>
            </a:r>
          </a:p>
          <a:p>
            <a:pPr marL="1243013" lvl="3" indent="-177800"/>
            <a:r>
              <a:rPr lang="en-US" altLang="ko-KR" dirty="0"/>
              <a:t>Technical Topics for Location Based Service based on Smart Device Camera and LED </a:t>
            </a:r>
            <a:r>
              <a:rPr lang="en-US" altLang="ko-KR" dirty="0" smtClean="0"/>
              <a:t>light </a:t>
            </a:r>
            <a:r>
              <a:rPr lang="en-US" altLang="ko-KR" dirty="0"/>
              <a:t>(</a:t>
            </a:r>
            <a:r>
              <a:rPr lang="en-US" altLang="zh-CN" dirty="0" smtClean="0"/>
              <a:t>15-14-0541-00)</a:t>
            </a:r>
            <a:endParaRPr lang="en-US" altLang="ja-JP" dirty="0" smtClean="0"/>
          </a:p>
          <a:p>
            <a:r>
              <a:rPr lang="en-US" altLang="ja-JP" sz="2400" dirty="0" smtClean="0"/>
              <a:t>Finalizes PAR (</a:t>
            </a:r>
            <a:r>
              <a:rPr lang="en-US" altLang="zh-CN" sz="2400" dirty="0" smtClean="0"/>
              <a:t>15-14-0040-05</a:t>
            </a:r>
            <a:r>
              <a:rPr lang="en-US" altLang="ja-JP" sz="2400" dirty="0" smtClean="0"/>
              <a:t>) </a:t>
            </a:r>
            <a:r>
              <a:rPr lang="en-US" altLang="ja-JP" sz="2400" dirty="0" smtClean="0"/>
              <a:t>and CSD (</a:t>
            </a:r>
            <a:r>
              <a:rPr lang="en-US" altLang="zh-CN" sz="2400" dirty="0" smtClean="0"/>
              <a:t>15-14-0216-03</a:t>
            </a:r>
            <a:r>
              <a:rPr lang="en-US" altLang="ja-JP" sz="2400" dirty="0" smtClean="0"/>
              <a:t>) documents</a:t>
            </a:r>
            <a:endParaRPr lang="en-US" altLang="ja-JP" sz="2000" dirty="0" smtClean="0"/>
          </a:p>
          <a:p>
            <a:pPr>
              <a:lnSpc>
                <a:spcPct val="80000"/>
              </a:lnSpc>
            </a:pPr>
            <a:r>
              <a:rPr lang="en-US" altLang="ja-JP" sz="2400" dirty="0" smtClean="0"/>
              <a:t>Confirm of plan for November meeting</a:t>
            </a: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p:txBody>
      </p:sp>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5</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ko-KR" smtClean="0"/>
              <a:t>September 2014</a:t>
            </a:r>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251520" y="685800"/>
            <a:ext cx="8640960" cy="1066800"/>
          </a:xfrm>
        </p:spPr>
        <p:txBody>
          <a:bodyPr>
            <a:normAutofit/>
          </a:bodyPr>
          <a:lstStyle/>
          <a:p>
            <a:r>
              <a:rPr lang="de-DE" altLang="ja-JP" dirty="0" smtClean="0"/>
              <a:t>Motion to approve the SG </a:t>
            </a:r>
            <a:r>
              <a:rPr lang="en-US" altLang="ja-JP" dirty="0" smtClean="0"/>
              <a:t>7a</a:t>
            </a:r>
            <a:r>
              <a:rPr lang="de-DE" altLang="ja-JP" dirty="0" smtClean="0"/>
              <a:t> PAR and</a:t>
            </a:r>
            <a:r>
              <a:rPr lang="ja-JP" altLang="en-US" dirty="0" smtClean="0"/>
              <a:t> </a:t>
            </a:r>
            <a:r>
              <a:rPr lang="en-US" altLang="ja-JP" dirty="0" smtClean="0"/>
              <a:t>CSD</a:t>
            </a:r>
            <a:endParaRPr kumimoji="1" lang="ja-JP" altLang="en-US" dirty="0"/>
          </a:p>
        </p:txBody>
      </p:sp>
      <p:sp>
        <p:nvSpPr>
          <p:cNvPr id="4" name="フッター プレースホルダ 3"/>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6</a:t>
            </a:fld>
            <a:endParaRPr lang="en-US" altLang="ja-JP" dirty="0"/>
          </a:p>
        </p:txBody>
      </p:sp>
      <p:sp>
        <p:nvSpPr>
          <p:cNvPr id="6" name="日付プレースホルダ 5"/>
          <p:cNvSpPr>
            <a:spLocks noGrp="1"/>
          </p:cNvSpPr>
          <p:nvPr>
            <p:ph type="dt" sz="half" idx="10"/>
          </p:nvPr>
        </p:nvSpPr>
        <p:spPr>
          <a:xfrm>
            <a:off x="685800" y="378281"/>
            <a:ext cx="1600200" cy="215444"/>
          </a:xfrm>
        </p:spPr>
        <p:txBody>
          <a:bodyPr/>
          <a:lstStyle/>
          <a:p>
            <a:r>
              <a:rPr lang="en-US" altLang="ko-KR" smtClean="0"/>
              <a:t>September 2014</a:t>
            </a:r>
            <a:endParaRPr lang="en-US" altLang="ja-JP" dirty="0"/>
          </a:p>
        </p:txBody>
      </p:sp>
      <p:sp>
        <p:nvSpPr>
          <p:cNvPr id="7" name="正方形/長方形 6"/>
          <p:cNvSpPr/>
          <p:nvPr/>
        </p:nvSpPr>
        <p:spPr>
          <a:xfrm>
            <a:off x="251520" y="1595021"/>
            <a:ext cx="8640960" cy="4462760"/>
          </a:xfrm>
          <a:prstGeom prst="rect">
            <a:avLst/>
          </a:prstGeom>
        </p:spPr>
        <p:txBody>
          <a:bodyPr wrap="square">
            <a:spAutoFit/>
          </a:bodyPr>
          <a:lstStyle/>
          <a:p>
            <a:pPr marL="92075" indent="-92075">
              <a:buNone/>
            </a:pPr>
            <a:r>
              <a:rPr lang="en-US" altLang="ko-KR" sz="2400" dirty="0" smtClean="0"/>
              <a:t> Move</a:t>
            </a:r>
            <a:r>
              <a:rPr lang="ko-KR" altLang="en-US" sz="2400" dirty="0" smtClean="0"/>
              <a:t> </a:t>
            </a:r>
            <a:r>
              <a:rPr lang="en-US" altLang="ja-JP" sz="2400" dirty="0" smtClean="0"/>
              <a:t>that </a:t>
            </a:r>
            <a:r>
              <a:rPr lang="en-US" altLang="zh-CN" sz="2400" dirty="0" smtClean="0"/>
              <a:t>SG7a approve the draft PAR (</a:t>
            </a:r>
            <a:r>
              <a:rPr lang="en-US" altLang="zh-CN" sz="2400" dirty="0" err="1" smtClean="0"/>
              <a:t>dcn</a:t>
            </a:r>
            <a:r>
              <a:rPr lang="en-US" altLang="zh-CN" sz="2400" dirty="0" smtClean="0"/>
              <a:t> 15-14-0040-05) and the draft CSD (</a:t>
            </a:r>
            <a:r>
              <a:rPr lang="en-US" altLang="zh-CN" sz="2400" dirty="0" err="1" smtClean="0"/>
              <a:t>dcn</a:t>
            </a:r>
            <a:r>
              <a:rPr lang="en-US" altLang="zh-CN" sz="2400" dirty="0" smtClean="0"/>
              <a:t> 15-14-216-03) and request that the WG forward them to the 802 EC for approval at the November 2014 Plenary in San Antonio. Additionally the SG authorizes the 802.15 WG Chair to make any necessary changes to these docs required to secure WG approval.</a:t>
            </a:r>
          </a:p>
          <a:p>
            <a:pPr marL="92075" indent="-92075">
              <a:buNone/>
            </a:pPr>
            <a:endParaRPr lang="en-US" altLang="ja-JP" sz="2800" dirty="0" smtClean="0"/>
          </a:p>
          <a:p>
            <a:pPr marL="92075" indent="-92075">
              <a:buNone/>
            </a:pPr>
            <a:r>
              <a:rPr lang="en-US" altLang="ja-JP" sz="2800" dirty="0" smtClean="0"/>
              <a:t>Moved by: </a:t>
            </a:r>
            <a:r>
              <a:rPr lang="en-US" altLang="ja-JP" sz="2800" dirty="0" err="1" smtClean="0"/>
              <a:t>Jaesang</a:t>
            </a:r>
            <a:r>
              <a:rPr lang="en-US" altLang="ja-JP" sz="2800" dirty="0" smtClean="0"/>
              <a:t> Cha</a:t>
            </a:r>
          </a:p>
          <a:p>
            <a:pPr marL="92075" indent="-92075">
              <a:buNone/>
            </a:pPr>
            <a:r>
              <a:rPr lang="en-US" altLang="ja-JP" sz="2800" dirty="0" smtClean="0"/>
              <a:t>Seconded by: Koji </a:t>
            </a:r>
            <a:r>
              <a:rPr lang="en-US" altLang="ja-JP" sz="2800" dirty="0" err="1" smtClean="0"/>
              <a:t>Horisaki</a:t>
            </a:r>
            <a:endParaRPr lang="en-US" altLang="ja-JP" sz="2800" dirty="0" smtClean="0"/>
          </a:p>
          <a:p>
            <a:pPr marL="92075" indent="-92075">
              <a:buNone/>
            </a:pPr>
            <a:r>
              <a:rPr lang="en-US" altLang="ja-JP" sz="2800" dirty="0" smtClean="0"/>
              <a:t> </a:t>
            </a:r>
          </a:p>
          <a:p>
            <a:pPr marL="92075" indent="-92075">
              <a:buNone/>
            </a:pPr>
            <a:r>
              <a:rPr lang="en-US" altLang="ja-JP" sz="2800" dirty="0" smtClean="0"/>
              <a:t>Motion passed with unanimous consent.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4 meeting </a:t>
            </a:r>
            <a:r>
              <a:rPr lang="en-US" altLang="ja-JP" sz="2800" dirty="0" smtClean="0"/>
              <a:t>slots.</a:t>
            </a:r>
            <a:endParaRPr lang="en-US" altLang="ja-JP" sz="2800" dirty="0" smtClean="0"/>
          </a:p>
          <a:p>
            <a:pPr lvl="1"/>
            <a:r>
              <a:rPr lang="en-US" altLang="ja-JP" sz="2400" dirty="0" smtClean="0"/>
              <a:t>Comment resolution of the PAR </a:t>
            </a:r>
            <a:r>
              <a:rPr lang="en-US" altLang="ja-JP" sz="2400" dirty="0" smtClean="0"/>
              <a:t>and CSD document</a:t>
            </a:r>
            <a:endParaRPr lang="en-US" altLang="ja-JP" sz="2400" dirty="0" smtClean="0"/>
          </a:p>
          <a:p>
            <a:pPr lvl="1"/>
            <a:r>
              <a:rPr lang="en-US" altLang="ja-JP" sz="2400" dirty="0" smtClean="0"/>
              <a:t>Hearing presentations.</a:t>
            </a:r>
          </a:p>
          <a:p>
            <a:pPr lvl="1"/>
            <a:endParaRPr lang="en-US" altLang="ja-JP" sz="2400" dirty="0" smtClean="0"/>
          </a:p>
          <a:p>
            <a:endParaRPr kumimoji="1" lang="ja-JP" altLang="en-US" sz="2800" dirty="0"/>
          </a:p>
        </p:txBody>
      </p:sp>
      <p:sp>
        <p:nvSpPr>
          <p:cNvPr id="2" name="タイトル 1"/>
          <p:cNvSpPr>
            <a:spLocks noGrp="1"/>
          </p:cNvSpPr>
          <p:nvPr>
            <p:ph type="title"/>
          </p:nvPr>
        </p:nvSpPr>
        <p:spPr/>
        <p:txBody>
          <a:bodyPr/>
          <a:lstStyle/>
          <a:p>
            <a:r>
              <a:rPr lang="en-US" altLang="ja-JP" dirty="0" smtClean="0"/>
              <a:t>Plan for November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7</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ko-KR" smtClean="0"/>
              <a:t>September 2014</a:t>
            </a:r>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395536" y="1628800"/>
            <a:ext cx="8496944" cy="4472136"/>
          </a:xfrm>
        </p:spPr>
        <p:txBody>
          <a:bodyPr/>
          <a:lstStyle/>
          <a:p>
            <a:pPr lvl="0">
              <a:buNone/>
            </a:pPr>
            <a:r>
              <a:rPr lang="en-US" altLang="ja-JP" sz="2400" dirty="0" smtClean="0"/>
              <a:t>Motion:</a:t>
            </a:r>
            <a:r>
              <a:rPr lang="en-US" altLang="ja-JP" sz="2400" i="1" dirty="0" smtClean="0"/>
              <a:t> </a:t>
            </a:r>
            <a:r>
              <a:rPr lang="en-US" altLang="ja-JP" sz="2400" dirty="0" smtClean="0"/>
              <a:t>request </a:t>
            </a:r>
            <a:r>
              <a:rPr lang="en-US" altLang="zh-CN" sz="2400" dirty="0" smtClean="0"/>
              <a:t>that the 802.15 WG seek 802 EC approval at the Nov 2014 Plenary to forward the </a:t>
            </a:r>
            <a:r>
              <a:rPr lang="en-US" altLang="zh-CN" sz="2400" dirty="0" smtClean="0"/>
              <a:t>PAR </a:t>
            </a:r>
            <a:r>
              <a:rPr lang="en-US" altLang="zh-CN" sz="2400" dirty="0" smtClean="0"/>
              <a:t>(</a:t>
            </a:r>
            <a:r>
              <a:rPr lang="en-US" altLang="zh-CN" sz="2400" dirty="0" err="1" smtClean="0"/>
              <a:t>dcn</a:t>
            </a:r>
            <a:r>
              <a:rPr lang="en-US" altLang="zh-CN" sz="2400" dirty="0" smtClean="0"/>
              <a:t> 15-14-0040-05) and the </a:t>
            </a:r>
            <a:r>
              <a:rPr lang="en-US" altLang="zh-CN" sz="2400" dirty="0" smtClean="0"/>
              <a:t>CSD </a:t>
            </a:r>
            <a:r>
              <a:rPr lang="en-US" altLang="zh-CN" sz="2400" dirty="0" smtClean="0"/>
              <a:t>(</a:t>
            </a:r>
            <a:r>
              <a:rPr lang="en-US" altLang="zh-CN" sz="2400" dirty="0" err="1" smtClean="0"/>
              <a:t>dcn</a:t>
            </a:r>
            <a:r>
              <a:rPr lang="en-US" altLang="zh-CN" sz="2400" dirty="0" smtClean="0"/>
              <a:t> 15-14-216-03)  to </a:t>
            </a:r>
            <a:r>
              <a:rPr lang="en-US" altLang="zh-CN" sz="2400" dirty="0" err="1" smtClean="0"/>
              <a:t>NesCom</a:t>
            </a:r>
            <a:r>
              <a:rPr lang="en-US" altLang="zh-CN" sz="2400" dirty="0" smtClean="0"/>
              <a:t>, and additionally authorize the 802.15 WG Chair to make any necessary changes to these docs required to support the submission.</a:t>
            </a:r>
          </a:p>
          <a:p>
            <a:pPr lvl="0">
              <a:buNone/>
            </a:pPr>
            <a:endParaRPr lang="en-US" altLang="ja-JP" sz="2400" dirty="0" smtClean="0"/>
          </a:p>
          <a:p>
            <a:pPr marL="92075" indent="-92075">
              <a:buNone/>
            </a:pPr>
            <a:r>
              <a:rPr lang="en-US" altLang="ja-JP" sz="2400" dirty="0" smtClean="0"/>
              <a:t>Moved by </a:t>
            </a:r>
            <a:r>
              <a:rPr lang="en-US" altLang="ja-JP" sz="2400" dirty="0" err="1" smtClean="0"/>
              <a:t>Yeong</a:t>
            </a:r>
            <a:r>
              <a:rPr lang="en-US" altLang="ja-JP" sz="2400" dirty="0" smtClean="0"/>
              <a:t> Min Jang</a:t>
            </a:r>
            <a:endParaRPr lang="en-US" altLang="ja-JP" sz="2400" dirty="0" smtClean="0"/>
          </a:p>
          <a:p>
            <a:pPr marL="92075" indent="-92075">
              <a:buNone/>
            </a:pPr>
            <a:r>
              <a:rPr lang="en-US" altLang="ja-JP" sz="2400" dirty="0" smtClean="0"/>
              <a:t>Seconded </a:t>
            </a:r>
            <a:r>
              <a:rPr lang="en-US" altLang="ja-JP" sz="2400" dirty="0" smtClean="0"/>
              <a:t>by </a:t>
            </a:r>
            <a:endParaRPr lang="en-US" altLang="ja-JP" sz="2400" dirty="0" smtClean="0"/>
          </a:p>
          <a:p>
            <a:pPr marL="92075" indent="-92075">
              <a:buNone/>
            </a:pPr>
            <a:r>
              <a:rPr lang="en-US" altLang="ja-JP" sz="2400" dirty="0" smtClean="0"/>
              <a:t>Y:N:A 0/0/0</a:t>
            </a:r>
          </a:p>
          <a:p>
            <a:pPr>
              <a:buNone/>
            </a:pPr>
            <a:r>
              <a:rPr lang="en-US" altLang="ja-JP" sz="2400" dirty="0" smtClean="0"/>
              <a:t/>
            </a:r>
            <a:br>
              <a:rPr lang="en-US" altLang="ja-JP" sz="2400" dirty="0" smtClean="0"/>
            </a:br>
            <a:endParaRPr lang="en-US" altLang="ja-JP" sz="2400" dirty="0" smtClean="0"/>
          </a:p>
          <a:p>
            <a:pPr>
              <a:buNone/>
            </a:pPr>
            <a:endParaRPr kumimoji="1" lang="ja-JP" altLang="en-US" sz="2400" dirty="0"/>
          </a:p>
        </p:txBody>
      </p:sp>
      <p:sp>
        <p:nvSpPr>
          <p:cNvPr id="7" name="タイトル 6"/>
          <p:cNvSpPr>
            <a:spLocks noGrp="1"/>
          </p:cNvSpPr>
          <p:nvPr>
            <p:ph type="title"/>
          </p:nvPr>
        </p:nvSpPr>
        <p:spPr/>
        <p:txBody>
          <a:bodyPr/>
          <a:lstStyle/>
          <a:p>
            <a:r>
              <a:rPr kumimoji="1" lang="en-US" altLang="ja-JP" dirty="0" smtClean="0"/>
              <a:t>Motion</a:t>
            </a:r>
            <a:endParaRPr kumimoji="1" lang="ja-JP" altLang="en-US" dirty="0"/>
          </a:p>
        </p:txBody>
      </p:sp>
      <p:sp>
        <p:nvSpPr>
          <p:cNvPr id="4" name="フッター プレースホルダ 3"/>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8</a:t>
            </a:fld>
            <a:endParaRPr lang="en-US" altLang="ja-JP" dirty="0"/>
          </a:p>
        </p:txBody>
      </p:sp>
      <p:sp>
        <p:nvSpPr>
          <p:cNvPr id="6" name="日付プレースホルダ 5"/>
          <p:cNvSpPr>
            <a:spLocks noGrp="1"/>
          </p:cNvSpPr>
          <p:nvPr>
            <p:ph type="dt" sz="half" idx="10"/>
          </p:nvPr>
        </p:nvSpPr>
        <p:spPr>
          <a:xfrm>
            <a:off x="685800" y="378281"/>
            <a:ext cx="1600200" cy="215444"/>
          </a:xfrm>
        </p:spPr>
        <p:txBody>
          <a:bodyPr/>
          <a:lstStyle/>
          <a:p>
            <a:r>
              <a:rPr lang="en-US" altLang="ko-KR" smtClean="0"/>
              <a:t>September 2014</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680</TotalTime>
  <Words>451</Words>
  <Application>Microsoft Office PowerPoint</Application>
  <PresentationFormat>화면 슬라이드 쇼(4:3)</PresentationFormat>
  <Paragraphs>113</Paragraphs>
  <Slides>8</Slides>
  <Notes>2</Notes>
  <HiddenSlides>0</HiddenSlides>
  <MMClips>0</MMClips>
  <ScaleCrop>false</ScaleCrop>
  <HeadingPairs>
    <vt:vector size="4" baseType="variant">
      <vt:variant>
        <vt:lpstr>테마</vt:lpstr>
      </vt:variant>
      <vt:variant>
        <vt:i4>1</vt:i4>
      </vt:variant>
      <vt:variant>
        <vt:lpstr>슬라이드 제목</vt:lpstr>
      </vt:variant>
      <vt:variant>
        <vt:i4>8</vt:i4>
      </vt:variant>
    </vt:vector>
  </HeadingPairs>
  <TitlesOfParts>
    <vt:vector size="9" baseType="lpstr">
      <vt:lpstr>IEEE-P802_15</vt:lpstr>
      <vt:lpstr>PowerPoint 프레젠테이션</vt:lpstr>
      <vt:lpstr>IEEE 802.15 SG 7a   Closing report   Athens, Greece  September 17, 2014</vt:lpstr>
      <vt:lpstr>Agenda items for the week</vt:lpstr>
      <vt:lpstr>Timeline</vt:lpstr>
      <vt:lpstr>Accomplishment for the meeting</vt:lpstr>
      <vt:lpstr>Motion to approve the SG 7a PAR and CSD</vt:lpstr>
      <vt:lpstr>Plan for November Meeting</vt:lpstr>
      <vt:lpstr>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Jang</cp:lastModifiedBy>
  <cp:revision>22</cp:revision>
  <cp:lastPrinted>1998-02-10T13:28:06Z</cp:lastPrinted>
  <dcterms:created xsi:type="dcterms:W3CDTF">2013-09-18T06:18:22Z</dcterms:created>
  <dcterms:modified xsi:type="dcterms:W3CDTF">2014-09-17T04:48:35Z</dcterms:modified>
</cp:coreProperties>
</file>