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9" r:id="rId2"/>
    <p:sldId id="262" r:id="rId3"/>
    <p:sldId id="267" r:id="rId4"/>
    <p:sldId id="263" r:id="rId5"/>
    <p:sldId id="269" r:id="rId6"/>
    <p:sldId id="281" r:id="rId7"/>
    <p:sldId id="270" r:id="rId8"/>
    <p:sldId id="276" r:id="rId9"/>
    <p:sldId id="271" r:id="rId10"/>
    <p:sldId id="272" r:id="rId11"/>
    <p:sldId id="273" r:id="rId12"/>
    <p:sldId id="274" r:id="rId13"/>
    <p:sldId id="275" r:id="rId14"/>
    <p:sldId id="277" r:id="rId15"/>
    <p:sldId id="278" r:id="rId16"/>
    <p:sldId id="279" r:id="rId17"/>
    <p:sldId id="286" r:id="rId18"/>
    <p:sldId id="280" r:id="rId19"/>
    <p:sldId id="283" r:id="rId20"/>
    <p:sldId id="264" r:id="rId21"/>
    <p:sldId id="287" r:id="rId22"/>
    <p:sldId id="282" r:id="rId23"/>
    <p:sldId id="288" r:id="rId24"/>
    <p:sldId id="265" r:id="rId25"/>
    <p:sldId id="289" r:id="rId26"/>
    <p:sldId id="292" r:id="rId27"/>
    <p:sldId id="285" r:id="rId28"/>
    <p:sldId id="290" r:id="rId29"/>
    <p:sldId id="291" r:id="rId3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2" autoAdjust="0"/>
    <p:restoredTop sz="94660"/>
  </p:normalViewPr>
  <p:slideViewPr>
    <p:cSldViewPr>
      <p:cViewPr varScale="1">
        <p:scale>
          <a:sx n="69" d="100"/>
          <a:sy n="69" d="100"/>
        </p:scale>
        <p:origin x="-11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a:xfrm>
            <a:off x="685800" y="1772816"/>
            <a:ext cx="7772400" cy="41148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772816"/>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772816"/>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Sept. 2014</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Sept. 2014</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Sept. 2014</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Sept. 2014</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 al.,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802.15-14-0554-00-0008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Sept. 2014</a:t>
            </a:r>
            <a:endParaRPr lang="en-US" altLang="ko-KR"/>
          </a:p>
        </p:txBody>
      </p:sp>
      <p:sp>
        <p:nvSpPr>
          <p:cNvPr id="5" name="바닥글 개체 틀 2"/>
          <p:cNvSpPr>
            <a:spLocks noGrp="1"/>
          </p:cNvSpPr>
          <p:nvPr>
            <p:ph type="ftr" sz="quarter" idx="11"/>
          </p:nvPr>
        </p:nvSpPr>
        <p:spPr/>
        <p:txBody>
          <a:bodyPr/>
          <a:lstStyle/>
          <a:p>
            <a:r>
              <a:rPr lang="en-US" altLang="ko-KR" smtClean="0"/>
              <a:t>Byung-Jae Kwak et al.,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1" name="Rectangle 3"/>
          <p:cNvSpPr>
            <a:spLocks noChangeArrowheads="1"/>
          </p:cNvSpPr>
          <p:nvPr/>
        </p:nvSpPr>
        <p:spPr bwMode="auto">
          <a:xfrm>
            <a:off x="152400" y="6096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ea typeface="굴림" charset="-127"/>
              </a:rPr>
              <a:t>Updates on Fully Distributed Synchronization Scheme for PAC</a:t>
            </a:r>
            <a:endParaRPr lang="en-US" altLang="ko-KR" sz="1600" dirty="0">
              <a:solidFill>
                <a:schemeClr val="tx2"/>
              </a:solidFill>
              <a:ea typeface="굴림" charset="-127"/>
            </a:endParaRPr>
          </a:p>
          <a:p>
            <a:r>
              <a:rPr lang="en-US" altLang="ko-KR" sz="1600" b="1" dirty="0">
                <a:solidFill>
                  <a:schemeClr val="tx2"/>
                </a:solidFill>
                <a:ea typeface="굴림" charset="-127"/>
              </a:rPr>
              <a:t>Date Submitted: </a:t>
            </a:r>
            <a:r>
              <a:rPr lang="en-US" altLang="ko-KR" sz="1600" dirty="0" smtClean="0">
                <a:ea typeface="굴림" charset="-127"/>
              </a:rPr>
              <a:t>Sept. 14, 2014</a:t>
            </a:r>
            <a:endParaRPr lang="en-US" altLang="ko-KR" sz="1600" dirty="0">
              <a:ea typeface="굴림" charset="-127"/>
            </a:endParaRP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smtClean="0">
                <a:ea typeface="굴림" charset="-127"/>
              </a:rPr>
              <a:t>Byung</a:t>
            </a:r>
            <a:r>
              <a:rPr lang="en-US" altLang="ko-KR" sz="1600" dirty="0" smtClean="0">
                <a:ea typeface="굴림" charset="-127"/>
              </a:rPr>
              <a:t>-Jae </a:t>
            </a:r>
            <a:r>
              <a:rPr lang="en-US" altLang="ko-KR" sz="1600" dirty="0" err="1" smtClean="0">
                <a:ea typeface="굴림" charset="-127"/>
              </a:rPr>
              <a:t>Kwak</a:t>
            </a:r>
            <a:r>
              <a:rPr lang="en-US" altLang="ko-KR" sz="1600" dirty="0" smtClean="0">
                <a:ea typeface="굴림" charset="-127"/>
              </a:rPr>
              <a:t>, </a:t>
            </a:r>
            <a:r>
              <a:rPr lang="en-US" altLang="ko-KR" sz="1600" dirty="0" err="1" smtClean="0">
                <a:ea typeface="굴림" charset="-127"/>
              </a:rPr>
              <a:t>Kapseok</a:t>
            </a:r>
            <a:r>
              <a:rPr lang="en-US" altLang="ko-KR" sz="1600" dirty="0" smtClean="0">
                <a:ea typeface="굴림" charset="-127"/>
              </a:rPr>
              <a:t> Chang, Moon-</a:t>
            </a:r>
            <a:r>
              <a:rPr lang="en-US" altLang="ko-KR" sz="1600" dirty="0" err="1" smtClean="0">
                <a:ea typeface="굴림" charset="-127"/>
              </a:rPr>
              <a:t>Sik</a:t>
            </a:r>
            <a:r>
              <a:rPr lang="en-US" altLang="ko-KR" sz="1600" dirty="0" smtClean="0">
                <a:ea typeface="굴림" charset="-127"/>
              </a:rPr>
              <a:t> Lee]</a:t>
            </a:r>
            <a:r>
              <a:rPr lang="en-US" altLang="ko-KR" sz="1600" baseline="30000" dirty="0" smtClean="0">
                <a:ea typeface="굴림" charset="-127"/>
              </a:rPr>
              <a:t>1</a:t>
            </a:r>
            <a:r>
              <a:rPr lang="en-US" altLang="ko-KR" sz="1600" dirty="0" smtClean="0">
                <a:solidFill>
                  <a:schemeClr val="tx2"/>
                </a:solidFill>
                <a:ea typeface="굴림" charset="-127"/>
              </a:rPr>
              <a:t>,</a:t>
            </a:r>
          </a:p>
          <a:p>
            <a:r>
              <a:rPr lang="en-US" altLang="ko-KR" sz="1600" dirty="0">
                <a:solidFill>
                  <a:schemeClr val="tx2"/>
                </a:solidFill>
                <a:ea typeface="굴림" charset="-127"/>
              </a:rPr>
              <a:t> </a:t>
            </a:r>
            <a:r>
              <a:rPr lang="en-US" altLang="ko-KR" sz="1600" dirty="0" smtClean="0">
                <a:solidFill>
                  <a:schemeClr val="tx2"/>
                </a:solidFill>
                <a:ea typeface="굴림" charset="-127"/>
              </a:rPr>
              <a:t>             [</a:t>
            </a:r>
            <a:r>
              <a:rPr lang="en-US" altLang="ko-KR" sz="1600" dirty="0" err="1" smtClean="0">
                <a:solidFill>
                  <a:schemeClr val="tx2"/>
                </a:solidFill>
                <a:ea typeface="굴림" charset="-127"/>
              </a:rPr>
              <a:t>Junhyuk</a:t>
            </a:r>
            <a:r>
              <a:rPr lang="en-US" altLang="ko-KR" sz="1600" dirty="0" smtClean="0">
                <a:solidFill>
                  <a:schemeClr val="tx2"/>
                </a:solidFill>
                <a:ea typeface="굴림" charset="-127"/>
              </a:rPr>
              <a:t> Kim, </a:t>
            </a:r>
            <a:r>
              <a:rPr lang="en-US" altLang="ko-KR" sz="1600" dirty="0" err="1" smtClean="0">
                <a:solidFill>
                  <a:schemeClr val="tx2"/>
                </a:solidFill>
                <a:ea typeface="굴림" charset="-127"/>
              </a:rPr>
              <a:t>Kyounghye</a:t>
            </a:r>
            <a:r>
              <a:rPr lang="en-US" altLang="ko-KR" sz="1600" dirty="0" smtClean="0">
                <a:solidFill>
                  <a:schemeClr val="tx2"/>
                </a:solidFill>
                <a:ea typeface="굴림" charset="-127"/>
              </a:rPr>
              <a:t> Kim, June-Koo Kevin Rhee]</a:t>
            </a:r>
            <a:r>
              <a:rPr lang="en-US" altLang="ko-KR" sz="1600" baseline="30000" dirty="0">
                <a:ea typeface="굴림" charset="-127"/>
              </a:rPr>
              <a:t> </a:t>
            </a:r>
            <a:r>
              <a:rPr lang="en-US" altLang="ko-KR" sz="1600" baseline="30000" dirty="0" smtClean="0">
                <a:ea typeface="굴림" charset="-127"/>
              </a:rPr>
              <a:t>2</a:t>
            </a:r>
            <a:endParaRPr lang="en-US" altLang="ko-KR" sz="1600" dirty="0" smtClean="0">
              <a:solidFill>
                <a:schemeClr val="tx2"/>
              </a:solidFill>
              <a:ea typeface="굴림" charset="-127"/>
            </a:endParaRPr>
          </a:p>
          <a:p>
            <a:r>
              <a:rPr lang="en-US" altLang="ko-KR" sz="1600" dirty="0" smtClean="0">
                <a:solidFill>
                  <a:schemeClr val="tx2"/>
                </a:solidFill>
                <a:ea typeface="굴림" charset="-127"/>
              </a:rPr>
              <a:t>Affiliation: [ETRI, Korea]</a:t>
            </a:r>
            <a:r>
              <a:rPr lang="en-US" altLang="ko-KR" sz="1600" baseline="30000" dirty="0" smtClean="0">
                <a:ea typeface="굴림" charset="-127"/>
              </a:rPr>
              <a:t>1</a:t>
            </a:r>
            <a:r>
              <a:rPr lang="en-US" altLang="ko-KR" sz="1600" dirty="0" smtClean="0">
                <a:solidFill>
                  <a:schemeClr val="tx2"/>
                </a:solidFill>
                <a:ea typeface="굴림" charset="-127"/>
              </a:rPr>
              <a:t>, [KAIST, Korea]</a:t>
            </a:r>
            <a:r>
              <a:rPr lang="en-US" altLang="ko-KR" sz="1600" baseline="30000" dirty="0" smtClean="0">
                <a:ea typeface="굴림" charset="-127"/>
              </a:rPr>
              <a:t>2</a:t>
            </a:r>
            <a:endParaRPr lang="en-US" altLang="ko-KR" sz="1600" dirty="0">
              <a:solidFill>
                <a:schemeClr val="tx2"/>
              </a:solidFill>
              <a:ea typeface="굴림" charset="-127"/>
            </a:endParaRPr>
          </a:p>
          <a:p>
            <a:r>
              <a:rPr lang="en-US" altLang="ko-KR" sz="1600" dirty="0" smtClean="0">
                <a:solidFill>
                  <a:schemeClr val="tx2"/>
                </a:solidFill>
                <a:ea typeface="굴림" charset="-127"/>
              </a:rPr>
              <a:t>Address:</a:t>
            </a:r>
            <a:endParaRPr lang="en-US" altLang="ko-KR" sz="1600" dirty="0">
              <a:solidFill>
                <a:schemeClr val="tx2"/>
              </a:solidFill>
              <a:ea typeface="굴림" charset="-127"/>
            </a:endParaRPr>
          </a:p>
          <a:p>
            <a:r>
              <a:rPr lang="en-US" altLang="ko-KR" sz="1600" dirty="0" smtClean="0">
                <a:solidFill>
                  <a:schemeClr val="tx2"/>
                </a:solidFill>
                <a:ea typeface="굴림" charset="-127"/>
              </a:rPr>
              <a:t>E-Mail: bjkwak@etri.re.kr</a:t>
            </a:r>
            <a:r>
              <a:rPr lang="en-US" altLang="ko-KR" sz="1600" dirty="0">
                <a:solidFill>
                  <a:schemeClr val="tx2"/>
                </a:solidFill>
                <a:ea typeface="굴림" charset="-127"/>
              </a:rPr>
              <a:t>, kschang@etri.re.kr, </a:t>
            </a:r>
            <a:r>
              <a:rPr lang="en-US" altLang="ko-KR" sz="1600" dirty="0" smtClean="0">
                <a:solidFill>
                  <a:schemeClr val="tx2"/>
                </a:solidFill>
                <a:ea typeface="굴림" charset="-127"/>
              </a:rPr>
              <a:t>moonsiklee@etri.re.kr</a:t>
            </a:r>
            <a:r>
              <a:rPr lang="en-US" altLang="ko-KR" sz="1600" dirty="0">
                <a:solidFill>
                  <a:schemeClr val="tx2"/>
                </a:solidFill>
                <a:ea typeface="굴림" charset="-127"/>
              </a:rPr>
              <a:t>,</a:t>
            </a:r>
            <a:endParaRPr lang="en-US" altLang="ko-KR" sz="1600" dirty="0" smtClean="0">
              <a:solidFill>
                <a:schemeClr val="tx2"/>
              </a:solidFill>
              <a:ea typeface="굴림" charset="-127"/>
            </a:endParaRPr>
          </a:p>
          <a:p>
            <a:r>
              <a:rPr lang="en-US" altLang="ko-KR" sz="1600" dirty="0" smtClean="0">
                <a:solidFill>
                  <a:schemeClr val="tx2"/>
                </a:solidFill>
                <a:ea typeface="굴림" charset="-127"/>
              </a:rPr>
              <a:t>             kim.jh@kaist.ac.kr</a:t>
            </a:r>
            <a:r>
              <a:rPr lang="en-US" altLang="ko-KR" sz="1600" dirty="0">
                <a:solidFill>
                  <a:schemeClr val="tx2"/>
                </a:solidFill>
                <a:ea typeface="굴림" charset="-127"/>
              </a:rPr>
              <a:t>, </a:t>
            </a:r>
            <a:r>
              <a:rPr lang="en-US" altLang="ko-KR" sz="1600" dirty="0" smtClean="0">
                <a:solidFill>
                  <a:schemeClr val="tx2"/>
                </a:solidFill>
                <a:ea typeface="굴림" charset="-127"/>
              </a:rPr>
              <a:t>khye.kim@kaist.ac.kr, rhee.jk@kaist.edu,</a:t>
            </a:r>
            <a:endParaRPr lang="en-US" altLang="ko-KR" sz="1600" dirty="0">
              <a:solidFill>
                <a:schemeClr val="tx2"/>
              </a:solidFill>
              <a:ea typeface="굴림" charset="-127"/>
            </a:endParaRPr>
          </a:p>
          <a:p>
            <a:pPr>
              <a:spcBef>
                <a:spcPts val="600"/>
              </a:spcBef>
              <a:spcAft>
                <a:spcPts val="600"/>
              </a:spcAft>
            </a:pPr>
            <a:r>
              <a:rPr lang="en-US" altLang="ko-KR" sz="1600" b="1" dirty="0" smtClean="0">
                <a:solidFill>
                  <a:schemeClr val="tx2"/>
                </a:solidFill>
                <a:ea typeface="굴림" charset="-127"/>
              </a:rPr>
              <a:t>Re:</a:t>
            </a:r>
            <a:r>
              <a:rPr lang="en-US" altLang="ko-KR" dirty="0">
                <a:solidFill>
                  <a:schemeClr val="accent2"/>
                </a:solidFill>
                <a:ea typeface="굴림" charset="-127"/>
              </a:rPr>
              <a:t>	</a:t>
            </a:r>
            <a:endParaRPr lang="en-US" altLang="ko-KR" dirty="0">
              <a:solidFill>
                <a:schemeClr val="tx2"/>
              </a:solidFill>
              <a:ea typeface="굴림" charset="-127"/>
            </a:endParaRPr>
          </a:p>
          <a:p>
            <a:pPr>
              <a:spcBef>
                <a:spcPts val="600"/>
              </a:spcBef>
              <a:spcAft>
                <a:spcPts val="600"/>
              </a:spcAft>
            </a:pPr>
            <a:r>
              <a:rPr lang="en-US" altLang="ko-KR" sz="1600" b="1" dirty="0">
                <a:ea typeface="굴림" charset="-127"/>
              </a:rPr>
              <a:t>Abstract:</a:t>
            </a:r>
            <a:r>
              <a:rPr lang="en-US" altLang="ko-KR" sz="1600" dirty="0">
                <a:ea typeface="굴림" charset="-127"/>
              </a:rPr>
              <a:t>	</a:t>
            </a:r>
            <a:r>
              <a:rPr lang="en-US" altLang="ko-KR" sz="1600" dirty="0" smtClean="0">
                <a:ea typeface="굴림" charset="-127"/>
              </a:rPr>
              <a:t>Description </a:t>
            </a:r>
            <a:r>
              <a:rPr lang="en-US" altLang="ko-KR" sz="1600" dirty="0">
                <a:ea typeface="굴림" charset="-127"/>
              </a:rPr>
              <a:t>of </a:t>
            </a:r>
            <a:r>
              <a:rPr lang="en-US" altLang="ko-KR" sz="1600" dirty="0" smtClean="0">
                <a:ea typeface="굴림" charset="-127"/>
              </a:rPr>
              <a:t>the latest enhancement of the fully distributed synchronization scheme for PAC and give heads up on issues related network synchronization.</a:t>
            </a:r>
            <a:endParaRPr lang="en-US" altLang="ko-KR" sz="1600" dirty="0">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Discussion</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Random Access Procedure</a:t>
            </a:r>
            <a:endParaRPr lang="ko-KR" altLang="en-US" dirty="0"/>
          </a:p>
        </p:txBody>
      </p:sp>
      <p:sp>
        <p:nvSpPr>
          <p:cNvPr id="3" name="내용 개체 틀 2"/>
          <p:cNvSpPr>
            <a:spLocks noGrp="1"/>
          </p:cNvSpPr>
          <p:nvPr>
            <p:ph idx="1"/>
          </p:nvPr>
        </p:nvSpPr>
        <p:spPr/>
        <p:txBody>
          <a:bodyPr/>
          <a:lstStyle/>
          <a:p>
            <a:endParaRPr lang="ko-KR" altLang="en-US"/>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10</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3099"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206" y="1700808"/>
            <a:ext cx="3474042" cy="466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8010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Random Access Procedure: Ex 1</a:t>
            </a:r>
            <a:endParaRPr lang="ko-KR" altLang="en-US" dirty="0"/>
          </a:p>
        </p:txBody>
      </p:sp>
      <p:sp>
        <p:nvSpPr>
          <p:cNvPr id="3" name="내용 개체 틀 2"/>
          <p:cNvSpPr>
            <a:spLocks noGrp="1"/>
          </p:cNvSpPr>
          <p:nvPr>
            <p:ph idx="1"/>
          </p:nvPr>
        </p:nvSpPr>
        <p:spPr/>
        <p:txBody>
          <a:bodyPr/>
          <a:lstStyle/>
          <a:p>
            <a:r>
              <a:rPr lang="en-US" altLang="ko-KR" sz="2400" dirty="0" smtClean="0"/>
              <a:t>3 PDs, CW = 16</a:t>
            </a:r>
            <a:endParaRPr lang="ko-KR" altLang="en-US" sz="24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11</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4124"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69" y="2492896"/>
            <a:ext cx="8509803"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51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Random Access Procedure: Ex 2</a:t>
            </a:r>
            <a:endParaRPr lang="ko-KR" altLang="en-US" dirty="0"/>
          </a:p>
        </p:txBody>
      </p:sp>
      <p:sp>
        <p:nvSpPr>
          <p:cNvPr id="3" name="내용 개체 틀 2"/>
          <p:cNvSpPr>
            <a:spLocks noGrp="1"/>
          </p:cNvSpPr>
          <p:nvPr>
            <p:ph idx="1"/>
          </p:nvPr>
        </p:nvSpPr>
        <p:spPr/>
        <p:txBody>
          <a:bodyPr/>
          <a:lstStyle/>
          <a:p>
            <a:r>
              <a:rPr lang="en-US" altLang="ko-KR" sz="2400" dirty="0" smtClean="0"/>
              <a:t>PD A performing CCA and transmitting timing reference signal.</a:t>
            </a:r>
            <a:endParaRPr lang="ko-KR" altLang="en-US" sz="24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12</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5149"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394" y="2708920"/>
            <a:ext cx="8217070"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718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Update of CW</a:t>
            </a:r>
            <a:endParaRPr lang="ko-KR" altLang="en-US" dirty="0"/>
          </a:p>
        </p:txBody>
      </p:sp>
      <mc:AlternateContent xmlns:mc="http://schemas.openxmlformats.org/markup-compatibility/2006" xmlns:a14="http://schemas.microsoft.com/office/drawing/2010/main">
        <mc:Choice Requires="a14">
          <p:graphicFrame>
            <p:nvGraphicFramePr>
              <p:cNvPr id="10" name="내용 개체 틀 9"/>
              <p:cNvGraphicFramePr>
                <a:graphicFrameLocks noGrp="1"/>
              </p:cNvGraphicFramePr>
              <p:nvPr>
                <p:ph idx="1"/>
                <p:extLst>
                  <p:ext uri="{D42A27DB-BD31-4B8C-83A1-F6EECF244321}">
                    <p14:modId xmlns:p14="http://schemas.microsoft.com/office/powerpoint/2010/main" val="2080003425"/>
                  </p:ext>
                </p:extLst>
              </p:nvPr>
            </p:nvGraphicFramePr>
            <p:xfrm>
              <a:off x="467544" y="3645023"/>
              <a:ext cx="8208911" cy="2489154"/>
            </p:xfrm>
            <a:graphic>
              <a:graphicData uri="http://schemas.openxmlformats.org/drawingml/2006/table">
                <a:tbl>
                  <a:tblPr firstRow="1" firstCol="1" bandRow="1">
                    <a:tableStyleId>{5C22544A-7EE6-4342-B048-85BDC9FD1C3A}</a:tableStyleId>
                  </a:tblPr>
                  <a:tblGrid>
                    <a:gridCol w="1440159"/>
                    <a:gridCol w="1944216"/>
                    <a:gridCol w="3024336"/>
                    <a:gridCol w="1800200"/>
                  </a:tblGrid>
                  <a:tr h="864097">
                    <a:tc>
                      <a:txBody>
                        <a:bodyPr/>
                        <a:lstStyle/>
                        <a:p>
                          <a:pPr algn="ctr" latinLnBrk="1">
                            <a:spcAft>
                              <a:spcPts val="0"/>
                            </a:spcAft>
                          </a:pPr>
                          <a:r>
                            <a:rPr lang="en-US" sz="1600" kern="100" dirty="0">
                              <a:effectLst/>
                            </a:rPr>
                            <a:t> </a:t>
                          </a:r>
                          <a:endParaRPr lang="ko-KR" sz="1600" kern="100" dirty="0">
                            <a:effectLst/>
                            <a:latin typeface="바탕"/>
                            <a:cs typeface="Times New Roman"/>
                          </a:endParaRPr>
                        </a:p>
                      </a:txBody>
                      <a:tcPr marL="68580" marR="68580" marT="0" marB="0" anchor="ctr"/>
                    </a:tc>
                    <a:tc>
                      <a:txBody>
                        <a:bodyPr/>
                        <a:lstStyle/>
                        <a:p>
                          <a:pPr algn="ctr" latinLnBrk="1">
                            <a:spcAft>
                              <a:spcPts val="0"/>
                            </a:spcAft>
                          </a:pPr>
                          <a14:m>
                            <m:oMathPara xmlns:m="http://schemas.openxmlformats.org/officeDocument/2006/math">
                              <m:oMathParaPr>
                                <m:jc m:val="centerGroup"/>
                              </m:oMathParaPr>
                              <m:oMath xmlns:m="http://schemas.openxmlformats.org/officeDocument/2006/math">
                                <m:r>
                                  <m:rPr>
                                    <m:nor/>
                                  </m:rPr>
                                  <a:rPr lang="en-US" sz="1600" kern="100">
                                    <a:effectLst/>
                                  </a:rPr>
                                  <m:t>CW</m:t>
                                </m:r>
                                <m:r>
                                  <a:rPr lang="en-US" sz="1600" kern="100">
                                    <a:effectLst/>
                                    <a:latin typeface="Cambria Math"/>
                                  </a:rPr>
                                  <m:t>&lt;</m:t>
                                </m:r>
                                <m:f>
                                  <m:fPr>
                                    <m:ctrlPr>
                                      <a:rPr lang="ko-KR" sz="1600" i="1" kern="100">
                                        <a:effectLst/>
                                        <a:latin typeface="Cambria Math"/>
                                      </a:rPr>
                                    </m:ctrlPr>
                                  </m:fPr>
                                  <m:num>
                                    <m:sSub>
                                      <m:sSubPr>
                                        <m:ctrlPr>
                                          <a:rPr lang="ko-KR" sz="1600" i="1" kern="100">
                                            <a:effectLst/>
                                            <a:latin typeface="Cambria Math"/>
                                          </a:rPr>
                                        </m:ctrlPr>
                                      </m:sSubPr>
                                      <m:e>
                                        <m:r>
                                          <m:rPr>
                                            <m:nor/>
                                          </m:rPr>
                                          <a:rPr lang="en-US" sz="1600" kern="100">
                                            <a:effectLst/>
                                          </a:rPr>
                                          <m:t>CW</m:t>
                                        </m:r>
                                      </m:e>
                                      <m:sub>
                                        <m:r>
                                          <m:rPr>
                                            <m:nor/>
                                          </m:rPr>
                                          <a:rPr lang="en-US" sz="1600" kern="100">
                                            <a:effectLst/>
                                          </a:rPr>
                                          <m:t>oth</m:t>
                                        </m:r>
                                      </m:sub>
                                    </m:sSub>
                                  </m:num>
                                  <m:den>
                                    <m:r>
                                      <a:rPr lang="en-US" sz="1600" kern="100">
                                        <a:effectLst/>
                                        <a:latin typeface="Cambria Math"/>
                                      </a:rPr>
                                      <m:t>𝑟</m:t>
                                    </m:r>
                                  </m:den>
                                </m:f>
                              </m:oMath>
                            </m:oMathPara>
                          </a14:m>
                          <a:endParaRPr lang="ko-KR" sz="1600" kern="100" dirty="0">
                            <a:effectLst/>
                            <a:latin typeface="바탕"/>
                            <a:cs typeface="Times New Roman"/>
                          </a:endParaRPr>
                        </a:p>
                      </a:txBody>
                      <a:tcPr marL="68580" marR="68580" marT="0" marB="0" anchor="ctr"/>
                    </a:tc>
                    <a:tc>
                      <a:txBody>
                        <a:bodyPr/>
                        <a:lstStyle/>
                        <a:p>
                          <a:pPr algn="ctr" latinLnBrk="1">
                            <a:spcAft>
                              <a:spcPts val="0"/>
                            </a:spcAft>
                          </a:pPr>
                          <a14:m>
                            <m:oMathPara xmlns:m="http://schemas.openxmlformats.org/officeDocument/2006/math">
                              <m:oMathParaPr>
                                <m:jc m:val="centerGroup"/>
                              </m:oMathParaPr>
                              <m:oMath xmlns:m="http://schemas.openxmlformats.org/officeDocument/2006/math">
                                <m:f>
                                  <m:fPr>
                                    <m:ctrlPr>
                                      <a:rPr lang="ko-KR" sz="1600" i="1" kern="100">
                                        <a:effectLst/>
                                        <a:latin typeface="Cambria Math"/>
                                      </a:rPr>
                                    </m:ctrlPr>
                                  </m:fPr>
                                  <m:num>
                                    <m:sSub>
                                      <m:sSubPr>
                                        <m:ctrlPr>
                                          <a:rPr lang="ko-KR" sz="1600" i="1" kern="100">
                                            <a:effectLst/>
                                            <a:latin typeface="Cambria Math"/>
                                          </a:rPr>
                                        </m:ctrlPr>
                                      </m:sSubPr>
                                      <m:e>
                                        <m:r>
                                          <m:rPr>
                                            <m:nor/>
                                          </m:rPr>
                                          <a:rPr lang="en-US" sz="1600" kern="100">
                                            <a:effectLst/>
                                          </a:rPr>
                                          <m:t>CW</m:t>
                                        </m:r>
                                      </m:e>
                                      <m:sub>
                                        <m:r>
                                          <m:rPr>
                                            <m:nor/>
                                          </m:rPr>
                                          <a:rPr lang="en-US" sz="1600" kern="100">
                                            <a:effectLst/>
                                          </a:rPr>
                                          <m:t>oth</m:t>
                                        </m:r>
                                      </m:sub>
                                    </m:sSub>
                                  </m:num>
                                  <m:den>
                                    <m:r>
                                      <a:rPr lang="en-US" sz="1600" kern="100">
                                        <a:effectLst/>
                                        <a:latin typeface="Cambria Math"/>
                                      </a:rPr>
                                      <m:t>𝑟</m:t>
                                    </m:r>
                                  </m:den>
                                </m:f>
                                <m:r>
                                  <a:rPr lang="en-US" sz="1600" kern="100">
                                    <a:effectLst/>
                                    <a:latin typeface="Cambria Math"/>
                                  </a:rPr>
                                  <m:t>&lt;</m:t>
                                </m:r>
                                <m:r>
                                  <m:rPr>
                                    <m:nor/>
                                  </m:rPr>
                                  <a:rPr lang="en-US" sz="1600" kern="100">
                                    <a:effectLst/>
                                  </a:rPr>
                                  <m:t>CW</m:t>
                                </m:r>
                                <m:r>
                                  <a:rPr lang="en-US" sz="1600" kern="100">
                                    <a:effectLst/>
                                    <a:latin typeface="Cambria Math"/>
                                  </a:rPr>
                                  <m:t>&lt;</m:t>
                                </m:r>
                                <m:r>
                                  <a:rPr lang="en-US" sz="1600" kern="100">
                                    <a:effectLst/>
                                    <a:latin typeface="Cambria Math"/>
                                  </a:rPr>
                                  <m:t>𝑟</m:t>
                                </m:r>
                                <m:r>
                                  <a:rPr lang="en-US" sz="1600" kern="100">
                                    <a:effectLst/>
                                    <a:latin typeface="Cambria Math"/>
                                  </a:rPr>
                                  <m:t> </m:t>
                                </m:r>
                                <m:sSub>
                                  <m:sSubPr>
                                    <m:ctrlPr>
                                      <a:rPr lang="ko-KR" sz="1600" i="1" kern="100">
                                        <a:effectLst/>
                                        <a:latin typeface="Cambria Math"/>
                                      </a:rPr>
                                    </m:ctrlPr>
                                  </m:sSubPr>
                                  <m:e>
                                    <m:r>
                                      <m:rPr>
                                        <m:nor/>
                                      </m:rPr>
                                      <a:rPr lang="en-US" sz="1600" kern="100">
                                        <a:effectLst/>
                                      </a:rPr>
                                      <m:t>CW</m:t>
                                    </m:r>
                                  </m:e>
                                  <m:sub>
                                    <m:r>
                                      <m:rPr>
                                        <m:nor/>
                                      </m:rPr>
                                      <a:rPr lang="en-US" sz="1600" kern="100">
                                        <a:effectLst/>
                                      </a:rPr>
                                      <m:t>oth</m:t>
                                    </m:r>
                                  </m:sub>
                                </m:sSub>
                              </m:oMath>
                            </m:oMathPara>
                          </a14:m>
                          <a:endParaRPr lang="ko-KR" sz="1600" kern="100">
                            <a:effectLst/>
                            <a:latin typeface="바탕"/>
                            <a:cs typeface="Times New Roman"/>
                          </a:endParaRPr>
                        </a:p>
                      </a:txBody>
                      <a:tcPr marL="68580" marR="68580" marT="0" marB="0" anchor="ctr"/>
                    </a:tc>
                    <a:tc>
                      <a:txBody>
                        <a:bodyPr/>
                        <a:lstStyle/>
                        <a:p>
                          <a:pPr algn="ctr" latinLnBrk="1">
                            <a:spcAft>
                              <a:spcPts val="0"/>
                            </a:spcAft>
                          </a:pPr>
                          <a14:m>
                            <m:oMathPara xmlns:m="http://schemas.openxmlformats.org/officeDocument/2006/math">
                              <m:oMathParaPr>
                                <m:jc m:val="centerGroup"/>
                              </m:oMathParaPr>
                              <m:oMath xmlns:m="http://schemas.openxmlformats.org/officeDocument/2006/math">
                                <m:r>
                                  <a:rPr lang="en-US" sz="1600" kern="100">
                                    <a:effectLst/>
                                    <a:latin typeface="Cambria Math"/>
                                  </a:rPr>
                                  <m:t>𝑟</m:t>
                                </m:r>
                                <m:r>
                                  <a:rPr lang="en-US" sz="1600" kern="100">
                                    <a:effectLst/>
                                    <a:latin typeface="Cambria Math"/>
                                  </a:rPr>
                                  <m:t> </m:t>
                                </m:r>
                                <m:sSub>
                                  <m:sSubPr>
                                    <m:ctrlPr>
                                      <a:rPr lang="ko-KR" sz="1600" i="1" kern="100">
                                        <a:effectLst/>
                                        <a:latin typeface="Cambria Math"/>
                                      </a:rPr>
                                    </m:ctrlPr>
                                  </m:sSubPr>
                                  <m:e>
                                    <m:r>
                                      <m:rPr>
                                        <m:nor/>
                                      </m:rPr>
                                      <a:rPr lang="en-US" sz="1600" kern="100">
                                        <a:effectLst/>
                                      </a:rPr>
                                      <m:t>CW</m:t>
                                    </m:r>
                                  </m:e>
                                  <m:sub>
                                    <m:r>
                                      <m:rPr>
                                        <m:nor/>
                                      </m:rPr>
                                      <a:rPr lang="en-US" sz="1600" kern="100">
                                        <a:effectLst/>
                                      </a:rPr>
                                      <m:t>oth</m:t>
                                    </m:r>
                                  </m:sub>
                                </m:sSub>
                                <m:r>
                                  <a:rPr lang="en-US" sz="1600" kern="100">
                                    <a:effectLst/>
                                    <a:latin typeface="Cambria Math"/>
                                  </a:rPr>
                                  <m:t>&lt;</m:t>
                                </m:r>
                                <m:r>
                                  <m:rPr>
                                    <m:nor/>
                                  </m:rPr>
                                  <a:rPr lang="en-US" sz="1600" kern="100">
                                    <a:effectLst/>
                                  </a:rPr>
                                  <m:t>CW</m:t>
                                </m:r>
                              </m:oMath>
                            </m:oMathPara>
                          </a14:m>
                          <a:endParaRPr lang="ko-KR" sz="1600" kern="100">
                            <a:effectLst/>
                            <a:latin typeface="바탕"/>
                            <a:cs typeface="Times New Roman"/>
                          </a:endParaRPr>
                        </a:p>
                      </a:txBody>
                      <a:tcPr marL="68580" marR="68580" marT="0" marB="0" anchor="ctr"/>
                    </a:tc>
                  </a:tr>
                  <a:tr h="867347">
                    <a:tc>
                      <a:txBody>
                        <a:bodyPr/>
                        <a:lstStyle/>
                        <a:p>
                          <a:pPr algn="ctr" latinLnBrk="1">
                            <a:spcAft>
                              <a:spcPts val="0"/>
                            </a:spcAft>
                          </a:pPr>
                          <a14:m>
                            <m:oMathPara xmlns:m="http://schemas.openxmlformats.org/officeDocument/2006/math">
                              <m:oMathParaPr>
                                <m:jc m:val="centerGroup"/>
                              </m:oMathParaPr>
                              <m:oMath xmlns:m="http://schemas.openxmlformats.org/officeDocument/2006/math">
                                <m:r>
                                  <m:rPr>
                                    <m:nor/>
                                  </m:rPr>
                                  <a:rPr lang="en-US" sz="1600" b="0" kern="100">
                                    <a:effectLst/>
                                  </a:rPr>
                                  <m:t>MIAT</m:t>
                                </m:r>
                                <m:r>
                                  <a:rPr lang="en-US" sz="1600" kern="100">
                                    <a:effectLst/>
                                    <a:latin typeface="Cambria Math"/>
                                  </a:rPr>
                                  <m:t>&lt;</m:t>
                                </m:r>
                                <m:r>
                                  <m:rPr>
                                    <m:sty m:val="p"/>
                                  </m:rPr>
                                  <a:rPr lang="en-US" sz="1600" kern="100">
                                    <a:effectLst/>
                                    <a:latin typeface="Cambria Math"/>
                                  </a:rPr>
                                  <m:t>TIAT</m:t>
                                </m:r>
                              </m:oMath>
                            </m:oMathPara>
                          </a14:m>
                          <a:endParaRPr lang="ko-KR" sz="1600" kern="100" dirty="0">
                            <a:effectLst/>
                            <a:latin typeface="바탕"/>
                            <a:cs typeface="Times New Roman"/>
                          </a:endParaRPr>
                        </a:p>
                      </a:txBody>
                      <a:tcPr marL="68580" marR="68580" marT="0" marB="0" anchor="ctr"/>
                    </a:tc>
                    <a:tc>
                      <a:txBody>
                        <a:bodyPr/>
                        <a:lstStyle/>
                        <a:p>
                          <a:pPr algn="ctr" latinLnBrk="1">
                            <a:spcAft>
                              <a:spcPts val="0"/>
                            </a:spcAft>
                          </a:pPr>
                          <a14:m>
                            <m:oMathPara xmlns:m="http://schemas.openxmlformats.org/officeDocument/2006/math">
                              <m:oMathParaPr>
                                <m:jc m:val="centerGroup"/>
                              </m:oMathParaPr>
                              <m:oMath xmlns:m="http://schemas.openxmlformats.org/officeDocument/2006/math">
                                <m:r>
                                  <m:rPr>
                                    <m:nor/>
                                  </m:rPr>
                                  <a:rPr lang="en-US" sz="1600" kern="100">
                                    <a:effectLst/>
                                  </a:rPr>
                                  <m:t>CW</m:t>
                                </m:r>
                                <m:r>
                                  <a:rPr lang="en-US" sz="1600" kern="100">
                                    <a:effectLst/>
                                    <a:latin typeface="Cambria Math"/>
                                  </a:rPr>
                                  <m:t>:=4</m:t>
                                </m:r>
                                <m:r>
                                  <m:rPr>
                                    <m:sty m:val="p"/>
                                  </m:rPr>
                                  <a:rPr lang="en-US" sz="1600" kern="100">
                                    <a:effectLst/>
                                    <a:latin typeface="Cambria Math"/>
                                  </a:rPr>
                                  <m:t>CW</m:t>
                                </m:r>
                              </m:oMath>
                            </m:oMathPara>
                          </a14:m>
                          <a:endParaRPr lang="ko-KR" sz="1600" kern="100">
                            <a:effectLst/>
                            <a:latin typeface="바탕"/>
                            <a:cs typeface="Times New Roman"/>
                          </a:endParaRPr>
                        </a:p>
                      </a:txBody>
                      <a:tcPr marL="68580" marR="68580" marT="0" marB="0" anchor="ctr"/>
                    </a:tc>
                    <a:tc>
                      <a:txBody>
                        <a:bodyPr/>
                        <a:lstStyle/>
                        <a:p>
                          <a:pPr algn="ctr" latinLnBrk="1">
                            <a:spcAft>
                              <a:spcPts val="0"/>
                            </a:spcAft>
                          </a:pPr>
                          <a14:m>
                            <m:oMathPara xmlns:m="http://schemas.openxmlformats.org/officeDocument/2006/math">
                              <m:oMathParaPr>
                                <m:jc m:val="centerGroup"/>
                              </m:oMathParaPr>
                              <m:oMath xmlns:m="http://schemas.openxmlformats.org/officeDocument/2006/math">
                                <m:r>
                                  <m:rPr>
                                    <m:nor/>
                                  </m:rPr>
                                  <a:rPr lang="en-US" sz="1600" kern="100">
                                    <a:effectLst/>
                                  </a:rPr>
                                  <m:t>CW</m:t>
                                </m:r>
                                <m:r>
                                  <a:rPr lang="en-US" sz="1600" kern="100">
                                    <a:effectLst/>
                                    <a:latin typeface="Cambria Math"/>
                                  </a:rPr>
                                  <m:t>:=</m:t>
                                </m:r>
                                <m:rad>
                                  <m:radPr>
                                    <m:degHide m:val="on"/>
                                    <m:ctrlPr>
                                      <a:rPr lang="ko-KR" sz="1600" i="1" kern="100">
                                        <a:effectLst/>
                                        <a:latin typeface="Cambria Math"/>
                                      </a:rPr>
                                    </m:ctrlPr>
                                  </m:radPr>
                                  <m:deg/>
                                  <m:e>
                                    <m:r>
                                      <a:rPr lang="en-US" sz="1600" kern="100">
                                        <a:effectLst/>
                                        <a:latin typeface="Cambria Math"/>
                                      </a:rPr>
                                      <m:t>2</m:t>
                                    </m:r>
                                  </m:e>
                                </m:rad>
                                <m:r>
                                  <m:rPr>
                                    <m:sty m:val="p"/>
                                  </m:rPr>
                                  <a:rPr lang="en-US" sz="1600" kern="100">
                                    <a:effectLst/>
                                    <a:latin typeface="Cambria Math"/>
                                  </a:rPr>
                                  <m:t>CW</m:t>
                                </m:r>
                              </m:oMath>
                            </m:oMathPara>
                          </a14:m>
                          <a:endParaRPr lang="ko-KR" sz="1600" kern="100">
                            <a:effectLst/>
                            <a:latin typeface="바탕"/>
                            <a:cs typeface="Times New Roman"/>
                          </a:endParaRPr>
                        </a:p>
                      </a:txBody>
                      <a:tcPr marL="68580" marR="68580" marT="0" marB="0" anchor="ctr"/>
                    </a:tc>
                    <a:tc>
                      <a:txBody>
                        <a:bodyPr/>
                        <a:lstStyle/>
                        <a:p>
                          <a:pPr algn="ctr" latinLnBrk="1">
                            <a:spcAft>
                              <a:spcPts val="0"/>
                            </a:spcAft>
                          </a:pPr>
                          <a14:m>
                            <m:oMathPara xmlns:m="http://schemas.openxmlformats.org/officeDocument/2006/math">
                              <m:oMathParaPr>
                                <m:jc m:val="centerGroup"/>
                              </m:oMathParaPr>
                              <m:oMath xmlns:m="http://schemas.openxmlformats.org/officeDocument/2006/math">
                                <m:r>
                                  <m:rPr>
                                    <m:nor/>
                                  </m:rPr>
                                  <a:rPr lang="en-US" sz="1600" kern="100">
                                    <a:effectLst/>
                                  </a:rPr>
                                  <m:t>CW</m:t>
                                </m:r>
                                <m:r>
                                  <a:rPr lang="en-US" sz="1600" kern="100">
                                    <a:effectLst/>
                                    <a:latin typeface="Cambria Math"/>
                                  </a:rPr>
                                  <m:t>:=</m:t>
                                </m:r>
                                <m:f>
                                  <m:fPr>
                                    <m:ctrlPr>
                                      <a:rPr lang="ko-KR" sz="1600" i="1" kern="100">
                                        <a:effectLst/>
                                        <a:latin typeface="Cambria Math"/>
                                      </a:rPr>
                                    </m:ctrlPr>
                                  </m:fPr>
                                  <m:num>
                                    <m:r>
                                      <a:rPr lang="en-US" sz="1600" kern="100">
                                        <a:effectLst/>
                                        <a:latin typeface="Cambria Math"/>
                                      </a:rPr>
                                      <m:t>1</m:t>
                                    </m:r>
                                  </m:num>
                                  <m:den>
                                    <m:rad>
                                      <m:radPr>
                                        <m:degHide m:val="on"/>
                                        <m:ctrlPr>
                                          <a:rPr lang="ko-KR" sz="1600" i="1" kern="100">
                                            <a:effectLst/>
                                            <a:latin typeface="Cambria Math"/>
                                          </a:rPr>
                                        </m:ctrlPr>
                                      </m:radPr>
                                      <m:deg/>
                                      <m:e>
                                        <m:r>
                                          <a:rPr lang="en-US" sz="1600" kern="100">
                                            <a:effectLst/>
                                            <a:latin typeface="Cambria Math"/>
                                          </a:rPr>
                                          <m:t>2</m:t>
                                        </m:r>
                                      </m:e>
                                    </m:rad>
                                  </m:den>
                                </m:f>
                                <m:r>
                                  <m:rPr>
                                    <m:sty m:val="p"/>
                                  </m:rPr>
                                  <a:rPr lang="en-US" sz="1600" kern="100">
                                    <a:effectLst/>
                                    <a:latin typeface="Cambria Math"/>
                                  </a:rPr>
                                  <m:t>CW</m:t>
                                </m:r>
                              </m:oMath>
                            </m:oMathPara>
                          </a14:m>
                          <a:endParaRPr lang="ko-KR" sz="1600" kern="100">
                            <a:effectLst/>
                            <a:latin typeface="바탕"/>
                            <a:cs typeface="Times New Roman"/>
                          </a:endParaRPr>
                        </a:p>
                      </a:txBody>
                      <a:tcPr marL="68580" marR="68580" marT="0" marB="0" anchor="ctr"/>
                    </a:tc>
                  </a:tr>
                  <a:tr h="757710">
                    <a:tc>
                      <a:txBody>
                        <a:bodyPr/>
                        <a:lstStyle/>
                        <a:p>
                          <a:pPr algn="ctr" latinLnBrk="1">
                            <a:spcAft>
                              <a:spcPts val="0"/>
                            </a:spcAft>
                          </a:pPr>
                          <a14:m>
                            <m:oMathPara xmlns:m="http://schemas.openxmlformats.org/officeDocument/2006/math">
                              <m:oMathParaPr>
                                <m:jc m:val="centerGroup"/>
                              </m:oMathParaPr>
                              <m:oMath xmlns:m="http://schemas.openxmlformats.org/officeDocument/2006/math">
                                <m:r>
                                  <m:rPr>
                                    <m:sty m:val="p"/>
                                  </m:rPr>
                                  <a:rPr lang="en-US" sz="1600" kern="100">
                                    <a:effectLst/>
                                    <a:latin typeface="Cambria Math"/>
                                  </a:rPr>
                                  <m:t>TIAT</m:t>
                                </m:r>
                                <m:r>
                                  <a:rPr lang="en-US" sz="1600" kern="100">
                                    <a:effectLst/>
                                    <a:latin typeface="Cambria Math"/>
                                  </a:rPr>
                                  <m:t>&lt;</m:t>
                                </m:r>
                                <m:r>
                                  <m:rPr>
                                    <m:nor/>
                                  </m:rPr>
                                  <a:rPr lang="en-US" sz="1600" b="0" kern="100">
                                    <a:effectLst/>
                                  </a:rPr>
                                  <m:t>MIAT</m:t>
                                </m:r>
                              </m:oMath>
                            </m:oMathPara>
                          </a14:m>
                          <a:endParaRPr lang="ko-KR" sz="1600" b="0" kern="100" dirty="0">
                            <a:effectLst/>
                            <a:latin typeface="바탕"/>
                            <a:cs typeface="Times New Roman"/>
                          </a:endParaRPr>
                        </a:p>
                      </a:txBody>
                      <a:tcPr marL="68580" marR="68580" marT="0" marB="0" anchor="ctr"/>
                    </a:tc>
                    <a:tc>
                      <a:txBody>
                        <a:bodyPr/>
                        <a:lstStyle/>
                        <a:p>
                          <a:pPr algn="ctr" latinLnBrk="1">
                            <a:spcAft>
                              <a:spcPts val="0"/>
                            </a:spcAft>
                          </a:pPr>
                          <a14:m>
                            <m:oMathPara xmlns:m="http://schemas.openxmlformats.org/officeDocument/2006/math">
                              <m:oMathParaPr>
                                <m:jc m:val="centerGroup"/>
                              </m:oMathParaPr>
                              <m:oMath xmlns:m="http://schemas.openxmlformats.org/officeDocument/2006/math">
                                <m:r>
                                  <m:rPr>
                                    <m:nor/>
                                  </m:rPr>
                                  <a:rPr lang="en-US" sz="1600" kern="100">
                                    <a:effectLst/>
                                  </a:rPr>
                                  <m:t>CW</m:t>
                                </m:r>
                                <m:r>
                                  <a:rPr lang="en-US" sz="1600" kern="100">
                                    <a:effectLst/>
                                    <a:latin typeface="Cambria Math"/>
                                  </a:rPr>
                                  <m:t>:=</m:t>
                                </m:r>
                                <m:rad>
                                  <m:radPr>
                                    <m:degHide m:val="on"/>
                                    <m:ctrlPr>
                                      <a:rPr lang="ko-KR" sz="1600" i="1" kern="100">
                                        <a:effectLst/>
                                        <a:latin typeface="Cambria Math"/>
                                      </a:rPr>
                                    </m:ctrlPr>
                                  </m:radPr>
                                  <m:deg/>
                                  <m:e>
                                    <m:r>
                                      <a:rPr lang="en-US" sz="1600" kern="100">
                                        <a:effectLst/>
                                        <a:latin typeface="Cambria Math"/>
                                      </a:rPr>
                                      <m:t>2</m:t>
                                    </m:r>
                                  </m:e>
                                </m:rad>
                                <m:r>
                                  <m:rPr>
                                    <m:sty m:val="p"/>
                                  </m:rPr>
                                  <a:rPr lang="en-US" sz="1600" kern="100">
                                    <a:effectLst/>
                                    <a:latin typeface="Cambria Math"/>
                                  </a:rPr>
                                  <m:t>CW</m:t>
                                </m:r>
                              </m:oMath>
                            </m:oMathPara>
                          </a14:m>
                          <a:endParaRPr lang="ko-KR" sz="1600" kern="100">
                            <a:effectLst/>
                            <a:latin typeface="바탕"/>
                            <a:cs typeface="Times New Roman"/>
                          </a:endParaRPr>
                        </a:p>
                      </a:txBody>
                      <a:tcPr marL="68580" marR="68580" marT="0" marB="0" anchor="ctr"/>
                    </a:tc>
                    <a:tc>
                      <a:txBody>
                        <a:bodyPr/>
                        <a:lstStyle/>
                        <a:p>
                          <a:pPr algn="ctr" latinLnBrk="1">
                            <a:spcAft>
                              <a:spcPts val="0"/>
                            </a:spcAft>
                          </a:pPr>
                          <a14:m>
                            <m:oMathPara xmlns:m="http://schemas.openxmlformats.org/officeDocument/2006/math">
                              <m:oMathParaPr>
                                <m:jc m:val="centerGroup"/>
                              </m:oMathParaPr>
                              <m:oMath xmlns:m="http://schemas.openxmlformats.org/officeDocument/2006/math">
                                <m:r>
                                  <m:rPr>
                                    <m:nor/>
                                  </m:rPr>
                                  <a:rPr lang="en-US" sz="1600" kern="100">
                                    <a:effectLst/>
                                  </a:rPr>
                                  <m:t>CW</m:t>
                                </m:r>
                                <m:r>
                                  <a:rPr lang="en-US" sz="1600" kern="100">
                                    <a:effectLst/>
                                    <a:latin typeface="Cambria Math"/>
                                  </a:rPr>
                                  <m:t>:=</m:t>
                                </m:r>
                                <m:f>
                                  <m:fPr>
                                    <m:ctrlPr>
                                      <a:rPr lang="ko-KR" sz="1600" i="1" kern="100">
                                        <a:effectLst/>
                                        <a:latin typeface="Cambria Math"/>
                                      </a:rPr>
                                    </m:ctrlPr>
                                  </m:fPr>
                                  <m:num>
                                    <m:r>
                                      <a:rPr lang="en-US" sz="1600" kern="100">
                                        <a:effectLst/>
                                        <a:latin typeface="Cambria Math"/>
                                      </a:rPr>
                                      <m:t>1</m:t>
                                    </m:r>
                                  </m:num>
                                  <m:den>
                                    <m:rad>
                                      <m:radPr>
                                        <m:degHide m:val="on"/>
                                        <m:ctrlPr>
                                          <a:rPr lang="ko-KR" sz="1600" i="1" kern="100">
                                            <a:effectLst/>
                                            <a:latin typeface="Cambria Math"/>
                                          </a:rPr>
                                        </m:ctrlPr>
                                      </m:radPr>
                                      <m:deg/>
                                      <m:e>
                                        <m:r>
                                          <a:rPr lang="en-US" sz="1600" kern="100">
                                            <a:effectLst/>
                                            <a:latin typeface="Cambria Math"/>
                                          </a:rPr>
                                          <m:t>2</m:t>
                                        </m:r>
                                      </m:e>
                                    </m:rad>
                                  </m:den>
                                </m:f>
                                <m:r>
                                  <m:rPr>
                                    <m:sty m:val="p"/>
                                  </m:rPr>
                                  <a:rPr lang="en-US" sz="1600" kern="100">
                                    <a:effectLst/>
                                    <a:latin typeface="Cambria Math"/>
                                  </a:rPr>
                                  <m:t>CW</m:t>
                                </m:r>
                              </m:oMath>
                            </m:oMathPara>
                          </a14:m>
                          <a:endParaRPr lang="ko-KR" sz="1600" kern="100" dirty="0">
                            <a:effectLst/>
                            <a:latin typeface="바탕"/>
                            <a:cs typeface="Times New Roman"/>
                          </a:endParaRPr>
                        </a:p>
                      </a:txBody>
                      <a:tcPr marL="68580" marR="68580" marT="0" marB="0" anchor="ctr"/>
                    </a:tc>
                    <a:tc>
                      <a:txBody>
                        <a:bodyPr/>
                        <a:lstStyle/>
                        <a:p>
                          <a:pPr algn="ctr" latinLnBrk="1">
                            <a:spcAft>
                              <a:spcPts val="0"/>
                            </a:spcAft>
                          </a:pPr>
                          <a14:m>
                            <m:oMathPara xmlns:m="http://schemas.openxmlformats.org/officeDocument/2006/math">
                              <m:oMathParaPr>
                                <m:jc m:val="centerGroup"/>
                              </m:oMathParaPr>
                              <m:oMath xmlns:m="http://schemas.openxmlformats.org/officeDocument/2006/math">
                                <m:r>
                                  <m:rPr>
                                    <m:nor/>
                                  </m:rPr>
                                  <a:rPr lang="en-US" sz="1600" kern="100">
                                    <a:effectLst/>
                                  </a:rPr>
                                  <m:t>CW</m:t>
                                </m:r>
                                <m:r>
                                  <a:rPr lang="en-US" sz="1600" kern="100">
                                    <a:effectLst/>
                                    <a:latin typeface="Cambria Math"/>
                                  </a:rPr>
                                  <m:t>:=</m:t>
                                </m:r>
                                <m:f>
                                  <m:fPr>
                                    <m:ctrlPr>
                                      <a:rPr lang="ko-KR" sz="1600" i="1" kern="100">
                                        <a:effectLst/>
                                        <a:latin typeface="Cambria Math"/>
                                      </a:rPr>
                                    </m:ctrlPr>
                                  </m:fPr>
                                  <m:num>
                                    <m:r>
                                      <a:rPr lang="en-US" sz="1600" kern="100">
                                        <a:effectLst/>
                                        <a:latin typeface="Cambria Math"/>
                                      </a:rPr>
                                      <m:t>1</m:t>
                                    </m:r>
                                  </m:num>
                                  <m:den>
                                    <m:r>
                                      <a:rPr lang="en-US" sz="1600" kern="100">
                                        <a:effectLst/>
                                        <a:latin typeface="Cambria Math"/>
                                      </a:rPr>
                                      <m:t>4</m:t>
                                    </m:r>
                                  </m:den>
                                </m:f>
                                <m:r>
                                  <m:rPr>
                                    <m:sty m:val="p"/>
                                  </m:rPr>
                                  <a:rPr lang="en-US" sz="1600" kern="100">
                                    <a:effectLst/>
                                    <a:latin typeface="Cambria Math"/>
                                  </a:rPr>
                                  <m:t>CW</m:t>
                                </m:r>
                              </m:oMath>
                            </m:oMathPara>
                          </a14:m>
                          <a:endParaRPr lang="ko-KR" sz="1600" kern="100" dirty="0">
                            <a:effectLst/>
                            <a:latin typeface="바탕"/>
                            <a:cs typeface="Times New Roman"/>
                          </a:endParaRPr>
                        </a:p>
                      </a:txBody>
                      <a:tcPr marL="68580" marR="68580" marT="0" marB="0" anchor="ctr"/>
                    </a:tc>
                  </a:tr>
                </a:tbl>
              </a:graphicData>
            </a:graphic>
          </p:graphicFrame>
        </mc:Choice>
        <mc:Fallback xmlns="">
          <p:graphicFrame>
            <p:nvGraphicFramePr>
              <p:cNvPr id="10" name="내용 개체 틀 9"/>
              <p:cNvGraphicFramePr>
                <a:graphicFrameLocks noGrp="1"/>
              </p:cNvGraphicFramePr>
              <p:nvPr>
                <p:ph idx="1"/>
                <p:extLst>
                  <p:ext uri="{D42A27DB-BD31-4B8C-83A1-F6EECF244321}">
                    <p14:modId xmlns:p14="http://schemas.microsoft.com/office/powerpoint/2010/main" val="2080003425"/>
                  </p:ext>
                </p:extLst>
              </p:nvPr>
            </p:nvGraphicFramePr>
            <p:xfrm>
              <a:off x="467544" y="3645023"/>
              <a:ext cx="8208911" cy="2489154"/>
            </p:xfrm>
            <a:graphic>
              <a:graphicData uri="http://schemas.openxmlformats.org/drawingml/2006/table">
                <a:tbl>
                  <a:tblPr firstRow="1" firstCol="1" bandRow="1">
                    <a:tableStyleId>{5C22544A-7EE6-4342-B048-85BDC9FD1C3A}</a:tableStyleId>
                  </a:tblPr>
                  <a:tblGrid>
                    <a:gridCol w="1440159"/>
                    <a:gridCol w="1944216"/>
                    <a:gridCol w="3024336"/>
                    <a:gridCol w="1800200"/>
                  </a:tblGrid>
                  <a:tr h="864097">
                    <a:tc>
                      <a:txBody>
                        <a:bodyPr/>
                        <a:lstStyle/>
                        <a:p>
                          <a:pPr algn="ctr" latinLnBrk="1">
                            <a:spcAft>
                              <a:spcPts val="0"/>
                            </a:spcAft>
                          </a:pPr>
                          <a:r>
                            <a:rPr lang="en-US" sz="1600" kern="100" dirty="0">
                              <a:effectLst/>
                            </a:rPr>
                            <a:t> </a:t>
                          </a:r>
                          <a:endParaRPr lang="ko-KR" sz="1600" kern="100" dirty="0">
                            <a:effectLst/>
                            <a:latin typeface="바탕"/>
                            <a:cs typeface="Times New Roman"/>
                          </a:endParaRPr>
                        </a:p>
                      </a:txBody>
                      <a:tcPr marL="68580" marR="68580" marT="0" marB="0" anchor="ctr"/>
                    </a:tc>
                    <a:tc>
                      <a:txBody>
                        <a:bodyPr/>
                        <a:lstStyle/>
                        <a:p>
                          <a:endParaRPr lang="ko-KR"/>
                        </a:p>
                      </a:txBody>
                      <a:tcPr marL="68580" marR="68580" marT="0" marB="0" anchor="ctr">
                        <a:blipFill rotWithShape="1">
                          <a:blip r:embed="rId2"/>
                          <a:stretch>
                            <a:fillRect l="-74295" t="-704" r="-248276" b="-188028"/>
                          </a:stretch>
                        </a:blipFill>
                      </a:tcPr>
                    </a:tc>
                    <a:tc>
                      <a:txBody>
                        <a:bodyPr/>
                        <a:lstStyle/>
                        <a:p>
                          <a:endParaRPr lang="ko-KR"/>
                        </a:p>
                      </a:txBody>
                      <a:tcPr marL="68580" marR="68580" marT="0" marB="0" anchor="ctr">
                        <a:blipFill rotWithShape="1">
                          <a:blip r:embed="rId2"/>
                          <a:stretch>
                            <a:fillRect l="-112097" t="-704" r="-59677" b="-188028"/>
                          </a:stretch>
                        </a:blipFill>
                      </a:tcPr>
                    </a:tc>
                    <a:tc>
                      <a:txBody>
                        <a:bodyPr/>
                        <a:lstStyle/>
                        <a:p>
                          <a:endParaRPr lang="ko-KR"/>
                        </a:p>
                      </a:txBody>
                      <a:tcPr marL="68580" marR="68580" marT="0" marB="0" anchor="ctr">
                        <a:blipFill rotWithShape="1">
                          <a:blip r:embed="rId2"/>
                          <a:stretch>
                            <a:fillRect l="-356610" t="-704" r="-339" b="-188028"/>
                          </a:stretch>
                        </a:blipFill>
                      </a:tcPr>
                    </a:tc>
                  </a:tr>
                  <a:tr h="867347">
                    <a:tc>
                      <a:txBody>
                        <a:bodyPr/>
                        <a:lstStyle/>
                        <a:p>
                          <a:endParaRPr lang="ko-KR"/>
                        </a:p>
                      </a:txBody>
                      <a:tcPr marL="68580" marR="68580" marT="0" marB="0" anchor="ctr">
                        <a:blipFill rotWithShape="1">
                          <a:blip r:embed="rId2"/>
                          <a:stretch>
                            <a:fillRect l="-424" t="-100704" r="-470763" b="-88028"/>
                          </a:stretch>
                        </a:blipFill>
                      </a:tcPr>
                    </a:tc>
                    <a:tc>
                      <a:txBody>
                        <a:bodyPr/>
                        <a:lstStyle/>
                        <a:p>
                          <a:endParaRPr lang="ko-KR"/>
                        </a:p>
                      </a:txBody>
                      <a:tcPr marL="68580" marR="68580" marT="0" marB="0" anchor="ctr">
                        <a:blipFill rotWithShape="1">
                          <a:blip r:embed="rId2"/>
                          <a:stretch>
                            <a:fillRect l="-74295" t="-100704" r="-248276" b="-88028"/>
                          </a:stretch>
                        </a:blipFill>
                      </a:tcPr>
                    </a:tc>
                    <a:tc>
                      <a:txBody>
                        <a:bodyPr/>
                        <a:lstStyle/>
                        <a:p>
                          <a:endParaRPr lang="ko-KR"/>
                        </a:p>
                      </a:txBody>
                      <a:tcPr marL="68580" marR="68580" marT="0" marB="0" anchor="ctr">
                        <a:blipFill rotWithShape="1">
                          <a:blip r:embed="rId2"/>
                          <a:stretch>
                            <a:fillRect l="-112097" t="-100704" r="-59677" b="-88028"/>
                          </a:stretch>
                        </a:blipFill>
                      </a:tcPr>
                    </a:tc>
                    <a:tc>
                      <a:txBody>
                        <a:bodyPr/>
                        <a:lstStyle/>
                        <a:p>
                          <a:endParaRPr lang="ko-KR"/>
                        </a:p>
                      </a:txBody>
                      <a:tcPr marL="68580" marR="68580" marT="0" marB="0" anchor="ctr">
                        <a:blipFill rotWithShape="1">
                          <a:blip r:embed="rId2"/>
                          <a:stretch>
                            <a:fillRect l="-356610" t="-100704" r="-339" b="-88028"/>
                          </a:stretch>
                        </a:blipFill>
                      </a:tcPr>
                    </a:tc>
                  </a:tr>
                  <a:tr h="757710">
                    <a:tc>
                      <a:txBody>
                        <a:bodyPr/>
                        <a:lstStyle/>
                        <a:p>
                          <a:endParaRPr lang="ko-KR"/>
                        </a:p>
                      </a:txBody>
                      <a:tcPr marL="68580" marR="68580" marT="0" marB="0" anchor="ctr">
                        <a:blipFill rotWithShape="1">
                          <a:blip r:embed="rId2"/>
                          <a:stretch>
                            <a:fillRect l="-424" t="-229839" r="-470763" b="-806"/>
                          </a:stretch>
                        </a:blipFill>
                      </a:tcPr>
                    </a:tc>
                    <a:tc>
                      <a:txBody>
                        <a:bodyPr/>
                        <a:lstStyle/>
                        <a:p>
                          <a:endParaRPr lang="ko-KR"/>
                        </a:p>
                      </a:txBody>
                      <a:tcPr marL="68580" marR="68580" marT="0" marB="0" anchor="ctr">
                        <a:blipFill rotWithShape="1">
                          <a:blip r:embed="rId2"/>
                          <a:stretch>
                            <a:fillRect l="-74295" t="-229839" r="-248276" b="-806"/>
                          </a:stretch>
                        </a:blipFill>
                      </a:tcPr>
                    </a:tc>
                    <a:tc>
                      <a:txBody>
                        <a:bodyPr/>
                        <a:lstStyle/>
                        <a:p>
                          <a:endParaRPr lang="ko-KR"/>
                        </a:p>
                      </a:txBody>
                      <a:tcPr marL="68580" marR="68580" marT="0" marB="0" anchor="ctr">
                        <a:blipFill rotWithShape="1">
                          <a:blip r:embed="rId2"/>
                          <a:stretch>
                            <a:fillRect l="-112097" t="-229839" r="-59677" b="-806"/>
                          </a:stretch>
                        </a:blipFill>
                      </a:tcPr>
                    </a:tc>
                    <a:tc>
                      <a:txBody>
                        <a:bodyPr/>
                        <a:lstStyle/>
                        <a:p>
                          <a:endParaRPr lang="ko-KR"/>
                        </a:p>
                      </a:txBody>
                      <a:tcPr marL="68580" marR="68580" marT="0" marB="0" anchor="ctr">
                        <a:blipFill rotWithShape="1">
                          <a:blip r:embed="rId2"/>
                          <a:stretch>
                            <a:fillRect l="-356610" t="-229839" r="-339" b="-806"/>
                          </a:stretch>
                        </a:blipFill>
                      </a:tcPr>
                    </a:tc>
                  </a:tr>
                </a:tbl>
              </a:graphicData>
            </a:graphic>
          </p:graphicFrame>
        </mc:Fallback>
      </mc:AlternateContent>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13</a:t>
            </a:fld>
            <a:endParaRPr lang="en-US" altLang="ko-KR"/>
          </a:p>
        </p:txBody>
      </p:sp>
      <mc:AlternateContent xmlns:mc="http://schemas.openxmlformats.org/markup-compatibility/2006" xmlns:a14="http://schemas.microsoft.com/office/drawing/2010/main">
        <mc:Choice Requires="a14">
          <p:sp>
            <p:nvSpPr>
              <p:cNvPr id="8" name="직사각형 7"/>
              <p:cNvSpPr/>
              <p:nvPr/>
            </p:nvSpPr>
            <p:spPr>
              <a:xfrm>
                <a:off x="2258947" y="2276872"/>
                <a:ext cx="4689317"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n-US" altLang="ko-KR" sz="2000"/>
                        <m:t>MIAT</m:t>
                      </m:r>
                      <m:r>
                        <a:rPr lang="en-US" altLang="ko-KR" sz="2000">
                          <a:latin typeface="Cambria Math"/>
                        </a:rPr>
                        <m:t>≔</m:t>
                      </m:r>
                      <m:sSub>
                        <m:sSubPr>
                          <m:ctrlPr>
                            <a:rPr lang="ko-KR" altLang="ko-KR" sz="2000" i="1">
                              <a:latin typeface="Cambria Math"/>
                            </a:rPr>
                          </m:ctrlPr>
                        </m:sSubPr>
                        <m:e>
                          <m:r>
                            <a:rPr lang="en-US" altLang="ko-KR" sz="2000" i="1">
                              <a:latin typeface="Cambria Math"/>
                            </a:rPr>
                            <m:t>𝛽</m:t>
                          </m:r>
                        </m:e>
                        <m:sub>
                          <m:r>
                            <a:rPr lang="en-US" altLang="ko-KR" sz="2000" i="1">
                              <a:latin typeface="Cambria Math"/>
                            </a:rPr>
                            <m:t>𝐴</m:t>
                          </m:r>
                        </m:sub>
                      </m:sSub>
                      <m:r>
                        <a:rPr lang="en-US" altLang="ko-KR" sz="2000">
                          <a:latin typeface="Cambria Math"/>
                        </a:rPr>
                        <m:t>∙</m:t>
                      </m:r>
                      <m:r>
                        <m:rPr>
                          <m:nor/>
                        </m:rPr>
                        <a:rPr lang="en-US" altLang="ko-KR" sz="2000"/>
                        <m:t>MIAT</m:t>
                      </m:r>
                      <m:r>
                        <a:rPr lang="en-US" altLang="ko-KR" sz="2000">
                          <a:latin typeface="Cambria Math"/>
                        </a:rPr>
                        <m:t>+(1</m:t>
                      </m:r>
                      <m:r>
                        <a:rPr lang="en-US" altLang="ko-KR" sz="2000" i="1">
                          <a:latin typeface="Cambria Math"/>
                        </a:rPr>
                        <m:t>−</m:t>
                      </m:r>
                      <m:sSub>
                        <m:sSubPr>
                          <m:ctrlPr>
                            <a:rPr lang="ko-KR" altLang="ko-KR" sz="2000" i="1">
                              <a:latin typeface="Cambria Math"/>
                            </a:rPr>
                          </m:ctrlPr>
                        </m:sSubPr>
                        <m:e>
                          <m:r>
                            <a:rPr lang="en-US" altLang="ko-KR" sz="2000" i="1">
                              <a:latin typeface="Cambria Math"/>
                            </a:rPr>
                            <m:t>𝛽</m:t>
                          </m:r>
                        </m:e>
                        <m:sub>
                          <m:r>
                            <a:rPr lang="en-US" altLang="ko-KR" sz="2000" i="1">
                              <a:latin typeface="Cambria Math"/>
                            </a:rPr>
                            <m:t>𝐴</m:t>
                          </m:r>
                        </m:sub>
                      </m:sSub>
                      <m:r>
                        <a:rPr lang="en-US" altLang="ko-KR" sz="2000">
                          <a:latin typeface="Cambria Math"/>
                        </a:rPr>
                        <m:t>)∙</m:t>
                      </m:r>
                      <m:r>
                        <m:rPr>
                          <m:sty m:val="p"/>
                        </m:rPr>
                        <a:rPr lang="en-US" altLang="ko-KR" sz="2000">
                          <a:latin typeface="Cambria Math"/>
                        </a:rPr>
                        <m:t>IAT</m:t>
                      </m:r>
                    </m:oMath>
                  </m:oMathPara>
                </a14:m>
                <a:endParaRPr lang="ko-KR" altLang="en-US" sz="2000" dirty="0"/>
              </a:p>
            </p:txBody>
          </p:sp>
        </mc:Choice>
        <mc:Fallback xmlns="">
          <p:sp>
            <p:nvSpPr>
              <p:cNvPr id="8" name="직사각형 7"/>
              <p:cNvSpPr>
                <a:spLocks noRot="1" noChangeAspect="1" noMove="1" noResize="1" noEditPoints="1" noAdjustHandles="1" noChangeArrowheads="1" noChangeShapeType="1" noTextEdit="1"/>
              </p:cNvSpPr>
              <p:nvPr/>
            </p:nvSpPr>
            <p:spPr>
              <a:xfrm>
                <a:off x="2258947" y="2276872"/>
                <a:ext cx="4689317" cy="400110"/>
              </a:xfrm>
              <a:prstGeom prst="rect">
                <a:avLst/>
              </a:prstGeom>
              <a:blipFill rotWithShape="1">
                <a:blip r:embed="rId3"/>
                <a:stretch>
                  <a:fillRect b="-1692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직사각형 8"/>
              <p:cNvSpPr/>
              <p:nvPr/>
            </p:nvSpPr>
            <p:spPr>
              <a:xfrm>
                <a:off x="2411760" y="2852936"/>
                <a:ext cx="4400307" cy="422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ko-KR" sz="2000" i="1">
                              <a:latin typeface="Cambria Math"/>
                            </a:rPr>
                          </m:ctrlPr>
                        </m:sSubPr>
                        <m:e>
                          <m:r>
                            <m:rPr>
                              <m:nor/>
                            </m:rPr>
                            <a:rPr lang="en-US" altLang="ko-KR" sz="2000"/>
                            <m:t>CW</m:t>
                          </m:r>
                        </m:e>
                        <m:sub>
                          <m:r>
                            <m:rPr>
                              <m:nor/>
                            </m:rPr>
                            <a:rPr lang="en-US" altLang="ko-KR" sz="2000"/>
                            <m:t>oth</m:t>
                          </m:r>
                        </m:sub>
                      </m:sSub>
                      <m:r>
                        <a:rPr lang="en-US" altLang="ko-KR" sz="2000">
                          <a:latin typeface="Cambria Math"/>
                        </a:rPr>
                        <m:t>≔</m:t>
                      </m:r>
                      <m:sSub>
                        <m:sSubPr>
                          <m:ctrlPr>
                            <a:rPr lang="ko-KR" altLang="ko-KR" sz="2000" i="1">
                              <a:latin typeface="Cambria Math"/>
                            </a:rPr>
                          </m:ctrlPr>
                        </m:sSubPr>
                        <m:e>
                          <m:r>
                            <a:rPr lang="en-US" altLang="ko-KR" sz="2000" i="1">
                              <a:latin typeface="Cambria Math"/>
                            </a:rPr>
                            <m:t>𝛽</m:t>
                          </m:r>
                        </m:e>
                        <m:sub>
                          <m:r>
                            <a:rPr lang="en-US" altLang="ko-KR" sz="2000" i="1">
                              <a:latin typeface="Cambria Math"/>
                            </a:rPr>
                            <m:t>𝐵</m:t>
                          </m:r>
                        </m:sub>
                      </m:sSub>
                      <m:r>
                        <a:rPr lang="en-US" altLang="ko-KR" sz="2000">
                          <a:latin typeface="Cambria Math"/>
                        </a:rPr>
                        <m:t>∙</m:t>
                      </m:r>
                      <m:sSub>
                        <m:sSubPr>
                          <m:ctrlPr>
                            <a:rPr lang="ko-KR" altLang="ko-KR" sz="2000" i="1">
                              <a:latin typeface="Cambria Math"/>
                            </a:rPr>
                          </m:ctrlPr>
                        </m:sSubPr>
                        <m:e>
                          <m:r>
                            <m:rPr>
                              <m:nor/>
                            </m:rPr>
                            <a:rPr lang="en-US" altLang="ko-KR" sz="2000"/>
                            <m:t>CW</m:t>
                          </m:r>
                        </m:e>
                        <m:sub>
                          <m:r>
                            <m:rPr>
                              <m:nor/>
                            </m:rPr>
                            <a:rPr lang="en-US" altLang="ko-KR" sz="2000"/>
                            <m:t>oth</m:t>
                          </m:r>
                        </m:sub>
                      </m:sSub>
                      <m:r>
                        <a:rPr lang="en-US" altLang="ko-KR" sz="2000">
                          <a:latin typeface="Cambria Math"/>
                        </a:rPr>
                        <m:t>+(1</m:t>
                      </m:r>
                      <m:r>
                        <a:rPr lang="en-US" altLang="ko-KR" sz="2000" i="1">
                          <a:latin typeface="Cambria Math"/>
                        </a:rPr>
                        <m:t>−</m:t>
                      </m:r>
                      <m:sSub>
                        <m:sSubPr>
                          <m:ctrlPr>
                            <a:rPr lang="ko-KR" altLang="ko-KR" sz="2000" i="1">
                              <a:latin typeface="Cambria Math"/>
                            </a:rPr>
                          </m:ctrlPr>
                        </m:sSubPr>
                        <m:e>
                          <m:r>
                            <a:rPr lang="en-US" altLang="ko-KR" sz="2000" i="1">
                              <a:latin typeface="Cambria Math"/>
                            </a:rPr>
                            <m:t>𝛽</m:t>
                          </m:r>
                        </m:e>
                        <m:sub>
                          <m:r>
                            <a:rPr lang="en-US" altLang="ko-KR" sz="2000" i="1">
                              <a:latin typeface="Cambria Math"/>
                            </a:rPr>
                            <m:t>𝐵</m:t>
                          </m:r>
                        </m:sub>
                      </m:sSub>
                      <m:r>
                        <a:rPr lang="en-US" altLang="ko-KR" sz="2000">
                          <a:latin typeface="Cambria Math"/>
                        </a:rPr>
                        <m:t>)∙</m:t>
                      </m:r>
                      <m:r>
                        <m:rPr>
                          <m:sty m:val="p"/>
                        </m:rPr>
                        <a:rPr lang="en-US" altLang="ko-KR" sz="2000">
                          <a:latin typeface="Cambria Math"/>
                        </a:rPr>
                        <m:t>CW</m:t>
                      </m:r>
                    </m:oMath>
                  </m:oMathPara>
                </a14:m>
                <a:endParaRPr lang="ko-KR" altLang="en-US" sz="2000" dirty="0"/>
              </a:p>
            </p:txBody>
          </p:sp>
        </mc:Choice>
        <mc:Fallback xmlns="">
          <p:sp>
            <p:nvSpPr>
              <p:cNvPr id="9" name="직사각형 8"/>
              <p:cNvSpPr>
                <a:spLocks noRot="1" noChangeAspect="1" noMove="1" noResize="1" noEditPoints="1" noAdjustHandles="1" noChangeArrowheads="1" noChangeShapeType="1" noTextEdit="1"/>
              </p:cNvSpPr>
              <p:nvPr/>
            </p:nvSpPr>
            <p:spPr>
              <a:xfrm>
                <a:off x="2411760" y="2852936"/>
                <a:ext cx="4400307" cy="422360"/>
              </a:xfrm>
              <a:prstGeom prst="rect">
                <a:avLst/>
              </a:prstGeom>
              <a:blipFill rotWithShape="1">
                <a:blip r:embed="rId4"/>
                <a:stretch>
                  <a:fillRect b="-11594"/>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6082053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Phase Update (1/5)</a:t>
            </a:r>
            <a:endParaRPr lang="ko-KR" altLang="en-US" dirty="0"/>
          </a:p>
        </p:txBody>
      </p:sp>
      <p:sp>
        <p:nvSpPr>
          <p:cNvPr id="3" name="내용 개체 틀 2"/>
          <p:cNvSpPr>
            <a:spLocks noGrp="1"/>
          </p:cNvSpPr>
          <p:nvPr>
            <p:ph idx="1"/>
          </p:nvPr>
        </p:nvSpPr>
        <p:spPr/>
        <p:txBody>
          <a:bodyPr/>
          <a:lstStyle/>
          <a:p>
            <a:r>
              <a:rPr lang="en-US" altLang="ko-KR" sz="2400" dirty="0" smtClean="0"/>
              <a:t>Frame vs. phase (timing)</a:t>
            </a:r>
            <a:endParaRPr lang="ko-KR" altLang="en-US" sz="24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14</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8" name="개체 7"/>
          <p:cNvGraphicFramePr>
            <a:graphicFrameLocks noChangeAspect="1"/>
          </p:cNvGraphicFramePr>
          <p:nvPr>
            <p:extLst>
              <p:ext uri="{D42A27DB-BD31-4B8C-83A1-F6EECF244321}">
                <p14:modId xmlns:p14="http://schemas.microsoft.com/office/powerpoint/2010/main" val="513632835"/>
              </p:ext>
            </p:extLst>
          </p:nvPr>
        </p:nvGraphicFramePr>
        <p:xfrm>
          <a:off x="1627987" y="2474135"/>
          <a:ext cx="6184373" cy="3835185"/>
        </p:xfrm>
        <a:graphic>
          <a:graphicData uri="http://schemas.openxmlformats.org/presentationml/2006/ole">
            <mc:AlternateContent xmlns:mc="http://schemas.openxmlformats.org/markup-compatibility/2006">
              <mc:Choice xmlns:v="urn:schemas-microsoft-com:vml" Requires="v">
                <p:oleObj spid="_x0000_s8297" name="Visio" r:id="rId3" imgW="7192875" imgH="4456890" progId="Visio.Drawing.11">
                  <p:embed/>
                </p:oleObj>
              </mc:Choice>
              <mc:Fallback>
                <p:oleObj name="Visio" r:id="rId3" imgW="7192875" imgH="445689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987" y="2474135"/>
                        <a:ext cx="6184373" cy="3835185"/>
                      </a:xfrm>
                      <a:prstGeom prst="rect">
                        <a:avLst/>
                      </a:prstGeom>
                      <a:noFill/>
                      <a:extLst/>
                    </p:spPr>
                  </p:pic>
                </p:oleObj>
              </mc:Fallback>
            </mc:AlternateContent>
          </a:graphicData>
        </a:graphic>
      </p:graphicFrame>
    </p:spTree>
    <p:extLst>
      <p:ext uri="{BB962C8B-B14F-4D97-AF65-F5344CB8AC3E}">
        <p14:creationId xmlns:p14="http://schemas.microsoft.com/office/powerpoint/2010/main" val="353247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Phase Update (2/5)</a:t>
            </a:r>
            <a:endParaRPr lang="ko-KR" altLang="en-US" dirty="0"/>
          </a:p>
        </p:txBody>
      </p:sp>
      <p:sp>
        <p:nvSpPr>
          <p:cNvPr id="3" name="내용 개체 틀 2"/>
          <p:cNvSpPr>
            <a:spLocks noGrp="1"/>
          </p:cNvSpPr>
          <p:nvPr>
            <p:ph idx="1"/>
          </p:nvPr>
        </p:nvSpPr>
        <p:spPr/>
        <p:txBody>
          <a:bodyPr/>
          <a:lstStyle/>
          <a:p>
            <a:r>
              <a:rPr lang="en-US" altLang="ko-KR" dirty="0" smtClean="0"/>
              <a:t>2 hop example</a:t>
            </a:r>
            <a:endParaRPr lang="ko-KR" altLang="en-US"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15</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8" name="개체 7"/>
          <p:cNvGraphicFramePr>
            <a:graphicFrameLocks noChangeAspect="1"/>
          </p:cNvGraphicFramePr>
          <p:nvPr>
            <p:extLst>
              <p:ext uri="{D42A27DB-BD31-4B8C-83A1-F6EECF244321}">
                <p14:modId xmlns:p14="http://schemas.microsoft.com/office/powerpoint/2010/main" val="1777026242"/>
              </p:ext>
            </p:extLst>
          </p:nvPr>
        </p:nvGraphicFramePr>
        <p:xfrm>
          <a:off x="3719861" y="1772816"/>
          <a:ext cx="4812579" cy="4608512"/>
        </p:xfrm>
        <a:graphic>
          <a:graphicData uri="http://schemas.openxmlformats.org/presentationml/2006/ole">
            <mc:AlternateContent xmlns:mc="http://schemas.openxmlformats.org/markup-compatibility/2006">
              <mc:Choice xmlns:v="urn:schemas-microsoft-com:vml" Requires="v">
                <p:oleObj spid="_x0000_s9321" name="Visio" r:id="rId3" imgW="6346861" imgH="6076890" progId="Visio.Drawing.11">
                  <p:embed/>
                </p:oleObj>
              </mc:Choice>
              <mc:Fallback>
                <p:oleObj name="Visio" r:id="rId3" imgW="6346861" imgH="607689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861" y="1772816"/>
                        <a:ext cx="4812579" cy="4608512"/>
                      </a:xfrm>
                      <a:prstGeom prst="rect">
                        <a:avLst/>
                      </a:prstGeom>
                      <a:noFill/>
                      <a:extLst/>
                    </p:spPr>
                  </p:pic>
                </p:oleObj>
              </mc:Fallback>
            </mc:AlternateContent>
          </a:graphicData>
        </a:graphic>
      </p:graphicFrame>
    </p:spTree>
    <p:extLst>
      <p:ext uri="{BB962C8B-B14F-4D97-AF65-F5344CB8AC3E}">
        <p14:creationId xmlns:p14="http://schemas.microsoft.com/office/powerpoint/2010/main" val="4351803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Phase Update (3/5)</a:t>
            </a:r>
            <a:endParaRPr lang="ko-KR" altLang="en-US" dirty="0"/>
          </a:p>
        </p:txBody>
      </p:sp>
      <p:sp>
        <p:nvSpPr>
          <p:cNvPr id="3" name="내용 개체 틀 2"/>
          <p:cNvSpPr>
            <a:spLocks noGrp="1"/>
          </p:cNvSpPr>
          <p:nvPr>
            <p:ph idx="1"/>
          </p:nvPr>
        </p:nvSpPr>
        <p:spPr/>
        <p:txBody>
          <a:bodyPr/>
          <a:lstStyle/>
          <a:p>
            <a:r>
              <a:rPr lang="en-US" altLang="ko-KR" sz="2400" dirty="0" smtClean="0"/>
              <a:t>Phase update using “concave down” function</a:t>
            </a:r>
            <a:endParaRPr lang="ko-KR" altLang="ko-KR" sz="2400" dirty="0"/>
          </a:p>
          <a:p>
            <a:endParaRPr lang="ko-KR" altLang="en-US" sz="24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16</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8" name="개체 7"/>
          <p:cNvGraphicFramePr>
            <a:graphicFrameLocks noChangeAspect="1"/>
          </p:cNvGraphicFramePr>
          <p:nvPr>
            <p:extLst>
              <p:ext uri="{D42A27DB-BD31-4B8C-83A1-F6EECF244321}">
                <p14:modId xmlns:p14="http://schemas.microsoft.com/office/powerpoint/2010/main" val="2748834629"/>
              </p:ext>
            </p:extLst>
          </p:nvPr>
        </p:nvGraphicFramePr>
        <p:xfrm>
          <a:off x="2339752" y="2132857"/>
          <a:ext cx="4558256" cy="4248472"/>
        </p:xfrm>
        <a:graphic>
          <a:graphicData uri="http://schemas.openxmlformats.org/presentationml/2006/ole">
            <mc:AlternateContent xmlns:mc="http://schemas.openxmlformats.org/markup-compatibility/2006">
              <mc:Choice xmlns:v="urn:schemas-microsoft-com:vml" Requires="v">
                <p:oleObj spid="_x0000_s10345" name="Visio" r:id="rId3" imgW="2946062" imgH="2746980" progId="Visio.Drawing.11">
                  <p:embed/>
                </p:oleObj>
              </mc:Choice>
              <mc:Fallback>
                <p:oleObj name="Visio" r:id="rId3" imgW="2946062" imgH="274698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132857"/>
                        <a:ext cx="4558256" cy="4248472"/>
                      </a:xfrm>
                      <a:prstGeom prst="rect">
                        <a:avLst/>
                      </a:prstGeom>
                      <a:noFill/>
                      <a:extLst/>
                    </p:spPr>
                  </p:pic>
                </p:oleObj>
              </mc:Fallback>
            </mc:AlternateContent>
          </a:graphicData>
        </a:graphic>
      </p:graphicFrame>
    </p:spTree>
    <p:extLst>
      <p:ext uri="{BB962C8B-B14F-4D97-AF65-F5344CB8AC3E}">
        <p14:creationId xmlns:p14="http://schemas.microsoft.com/office/powerpoint/2010/main" val="1861136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Phase Update (4/5)</a:t>
            </a:r>
            <a:endParaRPr lang="ko-KR" altLang="en-US" dirty="0"/>
          </a:p>
        </p:txBody>
      </p:sp>
      <p:sp>
        <p:nvSpPr>
          <p:cNvPr id="3" name="내용 개체 틀 2"/>
          <p:cNvSpPr>
            <a:spLocks noGrp="1"/>
          </p:cNvSpPr>
          <p:nvPr>
            <p:ph idx="1"/>
          </p:nvPr>
        </p:nvSpPr>
        <p:spPr/>
        <p:txBody>
          <a:bodyPr/>
          <a:lstStyle/>
          <a:p>
            <a:r>
              <a:rPr lang="en-US" altLang="ko-KR" sz="2800" dirty="0" smtClean="0"/>
              <a:t>Phase update using “180</a:t>
            </a:r>
            <a:r>
              <a:rPr lang="en-US" altLang="ko-KR" sz="2800" baseline="30000" dirty="0" smtClean="0"/>
              <a:t>o</a:t>
            </a:r>
            <a:r>
              <a:rPr lang="en-US" altLang="ko-KR" sz="2800" dirty="0" smtClean="0"/>
              <a:t> rule”</a:t>
            </a:r>
          </a:p>
          <a:p>
            <a:pPr lvl="1"/>
            <a:r>
              <a:rPr lang="en-US" altLang="ko-KR" dirty="0" smtClean="0"/>
              <a:t>If a PD receives a timing reference signal and its phase is smaller than 180</a:t>
            </a:r>
            <a:r>
              <a:rPr lang="en-US" altLang="ko-KR" baseline="30000" dirty="0" smtClean="0"/>
              <a:t>o</a:t>
            </a:r>
            <a:r>
              <a:rPr lang="en-US" altLang="ko-KR" dirty="0" smtClean="0"/>
              <a:t> at the time of reception, it maintain its phase.</a:t>
            </a:r>
            <a:endParaRPr lang="en-US" altLang="ko-KR" dirty="0"/>
          </a:p>
          <a:p>
            <a:pPr lvl="1"/>
            <a:r>
              <a:rPr lang="en-US" altLang="ko-KR" dirty="0" smtClean="0"/>
              <a:t>If a PD receives a timing reference signal and its phase is greater than 180</a:t>
            </a:r>
            <a:r>
              <a:rPr lang="en-US" altLang="ko-KR" baseline="30000" dirty="0" smtClean="0"/>
              <a:t>o</a:t>
            </a:r>
            <a:r>
              <a:rPr lang="en-US" altLang="ko-KR" dirty="0" smtClean="0"/>
              <a:t> at the time of reception, it updates its phase to 360</a:t>
            </a:r>
            <a:r>
              <a:rPr lang="en-US" altLang="ko-KR" baseline="30000" dirty="0" smtClean="0"/>
              <a:t>o</a:t>
            </a:r>
            <a:r>
              <a:rPr lang="en-US" altLang="ko-KR" dirty="0" smtClean="0"/>
              <a:t>.</a:t>
            </a:r>
          </a:p>
          <a:p>
            <a:r>
              <a:rPr lang="en-US" altLang="ko-KR" sz="2800" dirty="0" smtClean="0"/>
              <a:t>Other rules tried: “360</a:t>
            </a:r>
            <a:r>
              <a:rPr lang="en-US" altLang="ko-KR" sz="2800" baseline="30000" dirty="0" smtClean="0"/>
              <a:t>o</a:t>
            </a:r>
            <a:r>
              <a:rPr lang="en-US" altLang="ko-KR" sz="2800" dirty="0" smtClean="0"/>
              <a:t> rule”, averaged timing, etc.</a:t>
            </a:r>
          </a:p>
          <a:p>
            <a:pPr lvl="1"/>
            <a:endParaRPr lang="ko-KR" altLang="ko-KR" dirty="0"/>
          </a:p>
          <a:p>
            <a:endParaRPr lang="ko-KR" altLang="en-US" sz="28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17</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Tree>
    <p:extLst>
      <p:ext uri="{BB962C8B-B14F-4D97-AF65-F5344CB8AC3E}">
        <p14:creationId xmlns:p14="http://schemas.microsoft.com/office/powerpoint/2010/main" val="3432041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Phase Update (5/5) </a:t>
            </a:r>
            <a:endParaRPr lang="ko-KR" altLang="en-US" dirty="0"/>
          </a:p>
        </p:txBody>
      </p:sp>
      <p:sp>
        <p:nvSpPr>
          <p:cNvPr id="3" name="내용 개체 틀 2"/>
          <p:cNvSpPr>
            <a:spLocks noGrp="1"/>
          </p:cNvSpPr>
          <p:nvPr>
            <p:ph idx="1"/>
          </p:nvPr>
        </p:nvSpPr>
        <p:spPr>
          <a:xfrm>
            <a:off x="685800" y="1772816"/>
            <a:ext cx="3886200" cy="4114800"/>
          </a:xfrm>
        </p:spPr>
        <p:txBody>
          <a:bodyPr/>
          <a:lstStyle/>
          <a:p>
            <a:r>
              <a:rPr lang="en-US" altLang="ko-KR" sz="2400" dirty="0" smtClean="0"/>
              <a:t>Phase update in the presence of timing offset (</a:t>
            </a:r>
            <a:r>
              <a:rPr lang="en-US" altLang="ko-KR" sz="2400" dirty="0" err="1" smtClean="0"/>
              <a:t>backoffs</a:t>
            </a:r>
            <a:r>
              <a:rPr lang="en-US" altLang="ko-KR" sz="2400" dirty="0" smtClean="0"/>
              <a:t>)</a:t>
            </a:r>
            <a:endParaRPr lang="ko-KR" altLang="en-US" sz="24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18</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8" name="개체 7"/>
          <p:cNvGraphicFramePr>
            <a:graphicFrameLocks noChangeAspect="1"/>
          </p:cNvGraphicFramePr>
          <p:nvPr>
            <p:extLst>
              <p:ext uri="{D42A27DB-BD31-4B8C-83A1-F6EECF244321}">
                <p14:modId xmlns:p14="http://schemas.microsoft.com/office/powerpoint/2010/main" val="2037332668"/>
              </p:ext>
            </p:extLst>
          </p:nvPr>
        </p:nvGraphicFramePr>
        <p:xfrm>
          <a:off x="4932040" y="1268760"/>
          <a:ext cx="3816126" cy="5202585"/>
        </p:xfrm>
        <a:graphic>
          <a:graphicData uri="http://schemas.openxmlformats.org/presentationml/2006/ole">
            <mc:AlternateContent xmlns:mc="http://schemas.openxmlformats.org/markup-compatibility/2006">
              <mc:Choice xmlns:v="urn:schemas-microsoft-com:vml" Requires="v">
                <p:oleObj spid="_x0000_s11369" name="Visio" r:id="rId3" imgW="6526973" imgH="8897850" progId="Visio.Drawing.11">
                  <p:embed/>
                </p:oleObj>
              </mc:Choice>
              <mc:Fallback>
                <p:oleObj name="Visio" r:id="rId3" imgW="6526973" imgH="889785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268760"/>
                        <a:ext cx="3816126" cy="5202585"/>
                      </a:xfrm>
                      <a:prstGeom prst="rect">
                        <a:avLst/>
                      </a:prstGeom>
                      <a:noFill/>
                      <a:extLst/>
                    </p:spPr>
                  </p:pic>
                </p:oleObj>
              </mc:Fallback>
            </mc:AlternateContent>
          </a:graphicData>
        </a:graphic>
      </p:graphicFrame>
    </p:spTree>
    <p:extLst>
      <p:ext uri="{BB962C8B-B14F-4D97-AF65-F5344CB8AC3E}">
        <p14:creationId xmlns:p14="http://schemas.microsoft.com/office/powerpoint/2010/main" val="1883146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Synchronization Stages</a:t>
            </a:r>
            <a:endParaRPr lang="ko-KR" altLang="en-US" dirty="0"/>
          </a:p>
        </p:txBody>
      </p:sp>
      <p:sp>
        <p:nvSpPr>
          <p:cNvPr id="3" name="내용 개체 틀 2"/>
          <p:cNvSpPr>
            <a:spLocks noGrp="1"/>
          </p:cNvSpPr>
          <p:nvPr>
            <p:ph idx="1"/>
          </p:nvPr>
        </p:nvSpPr>
        <p:spPr/>
        <p:txBody>
          <a:bodyPr/>
          <a:lstStyle/>
          <a:p>
            <a:endParaRPr lang="ko-KR" altLang="en-US"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19</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8" name="개체 7"/>
          <p:cNvGraphicFramePr>
            <a:graphicFrameLocks noChangeAspect="1"/>
          </p:cNvGraphicFramePr>
          <p:nvPr>
            <p:extLst>
              <p:ext uri="{D42A27DB-BD31-4B8C-83A1-F6EECF244321}">
                <p14:modId xmlns:p14="http://schemas.microsoft.com/office/powerpoint/2010/main" val="580456106"/>
              </p:ext>
            </p:extLst>
          </p:nvPr>
        </p:nvGraphicFramePr>
        <p:xfrm>
          <a:off x="2221350" y="1988840"/>
          <a:ext cx="4942938" cy="4069049"/>
        </p:xfrm>
        <a:graphic>
          <a:graphicData uri="http://schemas.openxmlformats.org/presentationml/2006/ole">
            <mc:AlternateContent xmlns:mc="http://schemas.openxmlformats.org/markup-compatibility/2006">
              <mc:Choice xmlns:v="urn:schemas-microsoft-com:vml" Requires="v">
                <p:oleObj spid="_x0000_s12390" name="Visio" r:id="rId3" imgW="3452645" imgH="2838780" progId="Visio.Drawing.11">
                  <p:embed/>
                </p:oleObj>
              </mc:Choice>
              <mc:Fallback>
                <p:oleObj name="Visio" r:id="rId3" imgW="3452645" imgH="283878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1350" y="1988840"/>
                        <a:ext cx="4942938" cy="4069049"/>
                      </a:xfrm>
                      <a:prstGeom prst="rect">
                        <a:avLst/>
                      </a:prstGeom>
                      <a:noFill/>
                      <a:extLst/>
                    </p:spPr>
                  </p:pic>
                </p:oleObj>
              </mc:Fallback>
            </mc:AlternateContent>
          </a:graphicData>
        </a:graphic>
      </p:graphicFrame>
    </p:spTree>
    <p:extLst>
      <p:ext uri="{BB962C8B-B14F-4D97-AF65-F5344CB8AC3E}">
        <p14:creationId xmlns:p14="http://schemas.microsoft.com/office/powerpoint/2010/main" val="3582910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Updates on Fully Distributed Synchronization Scheme for PAC</a:t>
            </a:r>
            <a:endParaRPr lang="ko-KR" altLang="en-US" dirty="0"/>
          </a:p>
        </p:txBody>
      </p:sp>
      <p:sp>
        <p:nvSpPr>
          <p:cNvPr id="3" name="부제목 2"/>
          <p:cNvSpPr>
            <a:spLocks noGrp="1"/>
          </p:cNvSpPr>
          <p:nvPr>
            <p:ph type="subTitle" idx="1"/>
          </p:nvPr>
        </p:nvSpPr>
        <p:spPr/>
        <p:txBody>
          <a:bodyPr/>
          <a:lstStyle/>
          <a:p>
            <a:r>
              <a:rPr lang="en-US" altLang="ko-KR" dirty="0" smtClean="0"/>
              <a:t>Sept. 2014</a:t>
            </a:r>
          </a:p>
          <a:p>
            <a:r>
              <a:rPr lang="en-US" altLang="ko-KR" dirty="0" smtClean="0"/>
              <a:t>Athens, Greece</a:t>
            </a:r>
            <a:endParaRPr lang="ko-KR" altLang="en-US"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Initial Synchronization Procedure</a:t>
            </a:r>
            <a:endParaRPr lang="ko-KR" altLang="en-US" dirty="0"/>
          </a:p>
        </p:txBody>
      </p:sp>
      <p:sp>
        <p:nvSpPr>
          <p:cNvPr id="3" name="내용 개체 틀 2"/>
          <p:cNvSpPr>
            <a:spLocks noGrp="1"/>
          </p:cNvSpPr>
          <p:nvPr>
            <p:ph idx="1"/>
          </p:nvPr>
        </p:nvSpPr>
        <p:spPr/>
        <p:txBody>
          <a:bodyPr/>
          <a:lstStyle/>
          <a:p>
            <a:r>
              <a:rPr lang="en-US" altLang="ko-KR" sz="2400" dirty="0" smtClean="0"/>
              <a:t>Scan for timing reference signal</a:t>
            </a:r>
          </a:p>
          <a:p>
            <a:r>
              <a:rPr lang="en-US" altLang="ko-KR" sz="2400" dirty="0" smtClean="0"/>
              <a:t>No sync found </a:t>
            </a:r>
            <a:r>
              <a:rPr lang="en-US" altLang="ko-KR" sz="2400" dirty="0" smtClean="0">
                <a:sym typeface="Wingdings" panose="05000000000000000000" pitchFamily="2" charset="2"/>
              </a:rPr>
              <a:t> starts my own timing  make transition to maintaining synchronization procedure</a:t>
            </a:r>
            <a:endParaRPr lang="en-US" altLang="ko-KR" sz="2400" dirty="0" smtClean="0"/>
          </a:p>
          <a:p>
            <a:r>
              <a:rPr lang="en-US" altLang="ko-KR" sz="2400" dirty="0" smtClean="0"/>
              <a:t>Single timing found </a:t>
            </a:r>
            <a:r>
              <a:rPr lang="en-US" altLang="ko-KR" sz="2400" dirty="0" smtClean="0">
                <a:sym typeface="Wingdings" panose="05000000000000000000" pitchFamily="2" charset="2"/>
              </a:rPr>
              <a:t> follow the sync  make transition to maintaining synchronization procedure </a:t>
            </a:r>
            <a:endParaRPr lang="en-US" altLang="ko-KR" sz="2400" dirty="0">
              <a:sym typeface="Wingdings" panose="05000000000000000000" pitchFamily="2" charset="2"/>
            </a:endParaRPr>
          </a:p>
          <a:p>
            <a:r>
              <a:rPr lang="en-US" altLang="ko-KR" sz="2400" dirty="0" smtClean="0">
                <a:sym typeface="Wingdings" panose="05000000000000000000" pitchFamily="2" charset="2"/>
              </a:rPr>
              <a:t>Multiple timing found  randomly follow one of the timings found  follow a procedure to achieve network with neighboring PDs (Next page)</a:t>
            </a:r>
            <a:endParaRPr lang="ko-KR" altLang="ko-KR" sz="24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20</a:t>
            </a:fld>
            <a:endParaRPr lang="en-US" altLang="ko-KR"/>
          </a:p>
        </p:txBody>
      </p:sp>
    </p:spTree>
    <p:extLst>
      <p:ext uri="{BB962C8B-B14F-4D97-AF65-F5344CB8AC3E}">
        <p14:creationId xmlns:p14="http://schemas.microsoft.com/office/powerpoint/2010/main" val="3579643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Multiple Timing</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sz="2400" dirty="0" smtClean="0"/>
                  <a:t>When does this happen?</a:t>
                </a:r>
              </a:p>
              <a:p>
                <a:pPr lvl="1"/>
                <a:r>
                  <a:rPr lang="en-US" altLang="ko-KR" sz="2000" dirty="0" smtClean="0"/>
                  <a:t>Multiple PDs initializing at the same time (more on this later)</a:t>
                </a:r>
              </a:p>
              <a:p>
                <a:pPr lvl="1"/>
                <a:r>
                  <a:rPr lang="en-US" altLang="ko-KR" sz="2000" dirty="0" smtClean="0"/>
                  <a:t>Multiple groups of PDs with different timing meet (more common)</a:t>
                </a:r>
                <a:endParaRPr lang="ko-KR" altLang="ko-KR" sz="2400" dirty="0"/>
              </a:p>
              <a:p>
                <a:r>
                  <a:rPr lang="en-US" altLang="ko-KR" sz="2400" dirty="0" smtClean="0"/>
                  <a:t>Behavior of PDs</a:t>
                </a:r>
              </a:p>
              <a:p>
                <a:pPr lvl="1"/>
                <a:r>
                  <a:rPr lang="en-US" altLang="ko-KR" sz="2000" dirty="0" smtClean="0"/>
                  <a:t>Upon receiving a timing reference signal, PDs perform MIAT update, </a:t>
                </a:r>
                <a14:m>
                  <m:oMath xmlns:m="http://schemas.openxmlformats.org/officeDocument/2006/math">
                    <m:sSub>
                      <m:sSubPr>
                        <m:ctrlPr>
                          <a:rPr lang="ko-KR" altLang="ko-KR" sz="2000" i="1">
                            <a:latin typeface="Cambria Math"/>
                          </a:rPr>
                        </m:ctrlPr>
                      </m:sSubPr>
                      <m:e>
                        <m:r>
                          <m:rPr>
                            <m:nor/>
                          </m:rPr>
                          <a:rPr lang="en-US" altLang="ko-KR" sz="2000"/>
                          <m:t>CW</m:t>
                        </m:r>
                      </m:e>
                      <m:sub>
                        <m:r>
                          <m:rPr>
                            <m:nor/>
                          </m:rPr>
                          <a:rPr lang="en-US" altLang="ko-KR" sz="2000"/>
                          <m:t>oth</m:t>
                        </m:r>
                      </m:sub>
                    </m:sSub>
                  </m:oMath>
                </a14:m>
                <a:r>
                  <a:rPr lang="en-US" altLang="ko-KR" sz="2000" dirty="0"/>
                  <a:t> </a:t>
                </a:r>
                <a:r>
                  <a:rPr lang="en-US" altLang="ko-KR" sz="2000" dirty="0" smtClean="0"/>
                  <a:t>update, oscillator phase (timing) update</a:t>
                </a:r>
              </a:p>
              <a:p>
                <a:pPr lvl="1"/>
                <a:r>
                  <a:rPr lang="en-US" altLang="ko-KR" sz="2000" dirty="0" smtClean="0"/>
                  <a:t>Oscillator phase update is performed according to the “180</a:t>
                </a:r>
                <a:r>
                  <a:rPr lang="en-US" altLang="ko-KR" sz="2000" baseline="30000" dirty="0" smtClean="0"/>
                  <a:t>o</a:t>
                </a:r>
                <a:r>
                  <a:rPr lang="en-US" altLang="ko-KR" sz="2000" dirty="0" smtClean="0"/>
                  <a:t> rule”</a:t>
                </a:r>
              </a:p>
              <a:p>
                <a:pPr lvl="1"/>
                <a:r>
                  <a:rPr lang="en-US" altLang="ko-KR" sz="2000" dirty="0" smtClean="0"/>
                  <a:t>If a PD updates its oscillator phase, it does not transmit timing reference signal in the current frame.</a:t>
                </a:r>
              </a:p>
              <a:p>
                <a:pPr lvl="1"/>
                <a:r>
                  <a:rPr lang="en-US" altLang="ko-KR" sz="2000" dirty="0" smtClean="0"/>
                  <a:t>This behavior is repeated until synchrony is achieved, and make transition to maintaining synchronization procedure</a:t>
                </a:r>
                <a:endParaRPr lang="ko-KR" altLang="ko-KR"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2"/>
                <a:stretch>
                  <a:fillRect l="-1098" t="-1037" r="-706" b="-15556"/>
                </a:stretch>
              </a:blipFill>
            </p:spPr>
            <p:txBody>
              <a:bodyPr/>
              <a:lstStyle/>
              <a:p>
                <a:r>
                  <a:rPr lang="ko-KR" altLang="en-US">
                    <a:noFill/>
                  </a:rPr>
                  <a:t> </a:t>
                </a:r>
              </a:p>
            </p:txBody>
          </p:sp>
        </mc:Fallback>
      </mc:AlternateContent>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21</a:t>
            </a:fld>
            <a:endParaRPr lang="en-US" altLang="ko-KR"/>
          </a:p>
        </p:txBody>
      </p:sp>
    </p:spTree>
    <p:extLst>
      <p:ext uri="{BB962C8B-B14F-4D97-AF65-F5344CB8AC3E}">
        <p14:creationId xmlns:p14="http://schemas.microsoft.com/office/powerpoint/2010/main" val="2356962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Synchronization Performance</a:t>
            </a:r>
            <a:endParaRPr lang="ko-KR" altLang="en-US" dirty="0"/>
          </a:p>
        </p:txBody>
      </p:sp>
      <p:sp>
        <p:nvSpPr>
          <p:cNvPr id="3" name="내용 개체 틀 2"/>
          <p:cNvSpPr>
            <a:spLocks noGrp="1"/>
          </p:cNvSpPr>
          <p:nvPr>
            <p:ph idx="1"/>
          </p:nvPr>
        </p:nvSpPr>
        <p:spPr/>
        <p:txBody>
          <a:bodyPr/>
          <a:lstStyle/>
          <a:p>
            <a:r>
              <a:rPr lang="en-US" altLang="ko-KR" sz="2000" dirty="0" smtClean="0"/>
              <a:t>Average of 10 independent runs</a:t>
            </a:r>
          </a:p>
          <a:p>
            <a:r>
              <a:rPr lang="en-US" altLang="ko-KR" sz="2000" dirty="0" smtClean="0"/>
              <a:t>500 x 500 m</a:t>
            </a:r>
            <a:r>
              <a:rPr lang="en-US" altLang="ko-KR" sz="2000" baseline="30000" dirty="0" smtClean="0"/>
              <a:t>2</a:t>
            </a:r>
            <a:r>
              <a:rPr lang="en-US" altLang="ko-KR" sz="2000" dirty="0" smtClean="0"/>
              <a:t> area (multi-hop)</a:t>
            </a:r>
          </a:p>
          <a:p>
            <a:r>
              <a:rPr lang="en-US" altLang="ko-KR" sz="2000" dirty="0" smtClean="0"/>
              <a:t>Timing reference signal = 3 </a:t>
            </a:r>
            <a:r>
              <a:rPr lang="en-US" altLang="ko-KR" sz="2000" dirty="0" err="1" smtClean="0"/>
              <a:t>backoff</a:t>
            </a:r>
            <a:r>
              <a:rPr lang="en-US" altLang="ko-KR" sz="2000" dirty="0" smtClean="0"/>
              <a:t> slots</a:t>
            </a:r>
            <a:endParaRPr lang="ko-KR" altLang="en-US" sz="2000" baseline="300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22</a:t>
            </a:fld>
            <a:endParaRPr lang="en-US" altLang="ko-KR"/>
          </a:p>
        </p:txBody>
      </p:sp>
      <p:graphicFrame>
        <p:nvGraphicFramePr>
          <p:cNvPr id="7" name="표 6"/>
          <p:cNvGraphicFramePr>
            <a:graphicFrameLocks noGrp="1"/>
          </p:cNvGraphicFramePr>
          <p:nvPr>
            <p:extLst>
              <p:ext uri="{D42A27DB-BD31-4B8C-83A1-F6EECF244321}">
                <p14:modId xmlns:p14="http://schemas.microsoft.com/office/powerpoint/2010/main" val="1299082121"/>
              </p:ext>
            </p:extLst>
          </p:nvPr>
        </p:nvGraphicFramePr>
        <p:xfrm>
          <a:off x="1115616" y="3131264"/>
          <a:ext cx="7344816" cy="3106048"/>
        </p:xfrm>
        <a:graphic>
          <a:graphicData uri="http://schemas.openxmlformats.org/drawingml/2006/table">
            <a:tbl>
              <a:tblPr firstRow="1" bandRow="1">
                <a:tableStyleId>{5C22544A-7EE6-4342-B048-85BDC9FD1C3A}</a:tableStyleId>
              </a:tblPr>
              <a:tblGrid>
                <a:gridCol w="3240360"/>
                <a:gridCol w="1656184"/>
                <a:gridCol w="2448272"/>
              </a:tblGrid>
              <a:tr h="308029">
                <a:tc>
                  <a:txBody>
                    <a:bodyPr/>
                    <a:lstStyle/>
                    <a:p>
                      <a:pPr latinLnBrk="1"/>
                      <a:endParaRPr lang="ko-KR" altLang="en-US" dirty="0"/>
                    </a:p>
                  </a:txBody>
                  <a:tcPr/>
                </a:tc>
                <a:tc>
                  <a:txBody>
                    <a:bodyPr/>
                    <a:lstStyle/>
                    <a:p>
                      <a:pPr algn="ctr" latinLnBrk="1"/>
                      <a:r>
                        <a:rPr lang="en-US" altLang="ko-KR" dirty="0" smtClean="0"/>
                        <a:t>180</a:t>
                      </a:r>
                      <a:r>
                        <a:rPr lang="en-US" altLang="ko-KR" baseline="30000" dirty="0" smtClean="0"/>
                        <a:t>o</a:t>
                      </a:r>
                      <a:r>
                        <a:rPr lang="en-US" altLang="ko-KR" dirty="0" smtClean="0"/>
                        <a:t> rule</a:t>
                      </a:r>
                      <a:endParaRPr lang="ko-KR" altLang="en-US" dirty="0"/>
                    </a:p>
                  </a:txBody>
                  <a:tcPr/>
                </a:tc>
                <a:tc>
                  <a:txBody>
                    <a:bodyPr/>
                    <a:lstStyle/>
                    <a:p>
                      <a:pPr algn="ctr" latinLnBrk="1"/>
                      <a:r>
                        <a:rPr lang="en-US" altLang="ko-KR" dirty="0" smtClean="0"/>
                        <a:t>Concave down</a:t>
                      </a:r>
                      <a:endParaRPr lang="ko-KR" altLang="en-US" dirty="0"/>
                    </a:p>
                  </a:txBody>
                  <a:tcPr/>
                </a:tc>
              </a:tr>
              <a:tr h="580048">
                <a:tc>
                  <a:txBody>
                    <a:bodyPr/>
                    <a:lstStyle/>
                    <a:p>
                      <a:pPr algn="ctr" latinLnBrk="1"/>
                      <a:r>
                        <a:rPr lang="en-US" altLang="ko-KR" dirty="0" smtClean="0"/>
                        <a:t>Single-hop</a:t>
                      </a:r>
                      <a:r>
                        <a:rPr lang="en-US" altLang="ko-KR" baseline="0" dirty="0" smtClean="0"/>
                        <a:t> (1000 PDs)</a:t>
                      </a:r>
                      <a:endParaRPr lang="ko-KR" altLang="en-US" dirty="0"/>
                    </a:p>
                  </a:txBody>
                  <a:tcPr anchor="ctr"/>
                </a:tc>
                <a:tc>
                  <a:txBody>
                    <a:bodyPr/>
                    <a:lstStyle/>
                    <a:p>
                      <a:pPr algn="ctr" latinLnBrk="1"/>
                      <a:r>
                        <a:rPr lang="en-US" altLang="ko-KR" dirty="0" smtClean="0"/>
                        <a:t>108.1</a:t>
                      </a:r>
                      <a:endParaRPr lang="ko-KR" altLang="en-US" dirty="0"/>
                    </a:p>
                  </a:txBody>
                  <a:tcPr anchor="ctr"/>
                </a:tc>
                <a:tc>
                  <a:txBody>
                    <a:bodyPr/>
                    <a:lstStyle/>
                    <a:p>
                      <a:pPr algn="ctr" latinLnBrk="1"/>
                      <a:r>
                        <a:rPr lang="en-US" altLang="ko-KR" dirty="0" smtClean="0"/>
                        <a:t>36.3</a:t>
                      </a:r>
                      <a:endParaRPr lang="ko-KR" altLang="en-US" dirty="0"/>
                    </a:p>
                  </a:txBody>
                  <a:tcPr anchor="ctr"/>
                </a:tc>
              </a:tr>
              <a:tr h="576064">
                <a:tc>
                  <a:txBody>
                    <a:bodyPr/>
                    <a:lstStyle/>
                    <a:p>
                      <a:pPr algn="ctr" latinLnBrk="1"/>
                      <a:r>
                        <a:rPr lang="en-US" altLang="ko-KR" dirty="0" smtClean="0"/>
                        <a:t>Single-hop (83 PDs)</a:t>
                      </a:r>
                      <a:endParaRPr lang="ko-KR" altLang="en-US" dirty="0"/>
                    </a:p>
                  </a:txBody>
                  <a:tcPr anchor="ctr"/>
                </a:tc>
                <a:tc>
                  <a:txBody>
                    <a:bodyPr/>
                    <a:lstStyle/>
                    <a:p>
                      <a:pPr algn="ctr" latinLnBrk="1"/>
                      <a:r>
                        <a:rPr lang="en-US" altLang="ko-KR" dirty="0" smtClean="0"/>
                        <a:t>54.2</a:t>
                      </a:r>
                      <a:endParaRPr lang="ko-KR" altLang="en-US" dirty="0"/>
                    </a:p>
                  </a:txBody>
                  <a:tcPr anchor="ctr"/>
                </a:tc>
                <a:tc>
                  <a:txBody>
                    <a:bodyPr/>
                    <a:lstStyle/>
                    <a:p>
                      <a:pPr algn="ctr" latinLnBrk="1"/>
                      <a:r>
                        <a:rPr lang="en-US" altLang="ko-KR" dirty="0" smtClean="0"/>
                        <a:t>23.4</a:t>
                      </a:r>
                      <a:endParaRPr lang="ko-KR" altLang="en-US" dirty="0"/>
                    </a:p>
                  </a:txBody>
                  <a:tcPr anchor="ctr"/>
                </a:tc>
              </a:tr>
              <a:tr h="792088">
                <a:tc>
                  <a:txBody>
                    <a:bodyPr/>
                    <a:lstStyle/>
                    <a:p>
                      <a:pPr algn="ctr" latinLnBrk="1"/>
                      <a:r>
                        <a:rPr lang="en-US" altLang="ko-KR" dirty="0" smtClean="0"/>
                        <a:t>Multi-hop (1000 PDs, Clustered random</a:t>
                      </a:r>
                      <a:r>
                        <a:rPr lang="en-US" altLang="ko-KR" baseline="0" dirty="0" smtClean="0"/>
                        <a:t> drop)</a:t>
                      </a:r>
                      <a:endParaRPr lang="ko-KR" altLang="en-US" dirty="0"/>
                    </a:p>
                  </a:txBody>
                  <a:tcPr anchor="ctr"/>
                </a:tc>
                <a:tc>
                  <a:txBody>
                    <a:bodyPr/>
                    <a:lstStyle/>
                    <a:p>
                      <a:pPr algn="ctr" latinLnBrk="1"/>
                      <a:r>
                        <a:rPr lang="en-US" altLang="ko-KR" dirty="0" smtClean="0"/>
                        <a:t>53.8</a:t>
                      </a:r>
                      <a:endParaRPr lang="ko-KR" altLang="en-US" dirty="0"/>
                    </a:p>
                  </a:txBody>
                  <a:tcPr anchor="ctr"/>
                </a:tc>
                <a:tc>
                  <a:txBody>
                    <a:bodyPr/>
                    <a:lstStyle/>
                    <a:p>
                      <a:pPr algn="ctr" latinLnBrk="1"/>
                      <a:r>
                        <a:rPr lang="en-US" altLang="ko-KR" dirty="0" smtClean="0"/>
                        <a:t>2 out of 10 runs did not converge</a:t>
                      </a:r>
                      <a:endParaRPr lang="ko-KR" altLang="en-US" dirty="0"/>
                    </a:p>
                  </a:txBody>
                  <a:tcPr anchor="ctr"/>
                </a:tc>
              </a:tr>
              <a:tr h="792088">
                <a:tc>
                  <a:txBody>
                    <a:bodyPr/>
                    <a:lstStyle/>
                    <a:p>
                      <a:pPr algn="ctr" latinLnBrk="1"/>
                      <a:r>
                        <a:rPr lang="en-US" altLang="ko-KR" dirty="0" smtClean="0"/>
                        <a:t>Multi-hop</a:t>
                      </a:r>
                      <a:r>
                        <a:rPr lang="en-US" altLang="ko-KR" baseline="0" dirty="0" smtClean="0"/>
                        <a:t> </a:t>
                      </a:r>
                      <a:r>
                        <a:rPr lang="en-US" altLang="ko-KR" dirty="0" smtClean="0"/>
                        <a:t>(1000 PDs,</a:t>
                      </a:r>
                    </a:p>
                    <a:p>
                      <a:pPr algn="ctr" latinLnBrk="1"/>
                      <a:r>
                        <a:rPr lang="en-US" altLang="ko-KR" dirty="0" smtClean="0"/>
                        <a:t>Uniform</a:t>
                      </a:r>
                      <a:r>
                        <a:rPr lang="en-US" altLang="ko-KR" baseline="0" dirty="0" smtClean="0"/>
                        <a:t> random drop)</a:t>
                      </a:r>
                      <a:endParaRPr lang="ko-KR" altLang="en-US" dirty="0"/>
                    </a:p>
                  </a:txBody>
                  <a:tcPr anchor="ctr"/>
                </a:tc>
                <a:tc>
                  <a:txBody>
                    <a:bodyPr/>
                    <a:lstStyle/>
                    <a:p>
                      <a:pPr algn="ctr" latinLnBrk="1"/>
                      <a:r>
                        <a:rPr lang="en-US" altLang="ko-KR" dirty="0" smtClean="0"/>
                        <a:t>82.3</a:t>
                      </a:r>
                      <a:endParaRPr lang="ko-KR" altLang="en-US" dirty="0"/>
                    </a:p>
                  </a:txBody>
                  <a:tcPr anchor="ctr"/>
                </a:tc>
                <a:tc>
                  <a:txBody>
                    <a:bodyPr/>
                    <a:lstStyle/>
                    <a:p>
                      <a:pPr algn="ctr" latinLnBrk="1"/>
                      <a:r>
                        <a:rPr lang="en-US" altLang="ko-KR" dirty="0" smtClean="0"/>
                        <a:t>2 out of 10 runs did not converge</a:t>
                      </a:r>
                      <a:endParaRPr lang="ko-KR" altLang="en-US" dirty="0"/>
                    </a:p>
                  </a:txBody>
                  <a:tcPr anchor="ctr"/>
                </a:tc>
              </a:tr>
            </a:tbl>
          </a:graphicData>
        </a:graphic>
      </p:graphicFrame>
      <mc:AlternateContent xmlns:mc="http://schemas.openxmlformats.org/markup-compatibility/2006" xmlns:a14="http://schemas.microsoft.com/office/drawing/2010/main">
        <mc:Choice Requires="a14">
          <p:sp>
            <p:nvSpPr>
              <p:cNvPr id="9" name="TextBox 10"/>
              <p:cNvSpPr txBox="1"/>
              <p:nvPr/>
            </p:nvSpPr>
            <p:spPr>
              <a:xfrm>
                <a:off x="6821073" y="2780928"/>
                <a:ext cx="1600951" cy="307777"/>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14:m>
                  <m:oMath xmlns:m="http://schemas.openxmlformats.org/officeDocument/2006/math">
                    <m:r>
                      <a:rPr lang="en-US" altLang="ko-KR" sz="1400" b="0" i="1" smtClean="0">
                        <a:latin typeface="Cambria Math" panose="02040503050406030204" pitchFamily="18" charset="0"/>
                      </a:rPr>
                      <m:t>𝑏</m:t>
                    </m:r>
                    <m:r>
                      <a:rPr lang="en-US" altLang="ko-KR" sz="1400" b="0" i="1" smtClean="0">
                        <a:latin typeface="Cambria Math" panose="02040503050406030204" pitchFamily="18" charset="0"/>
                      </a:rPr>
                      <m:t>=3,</m:t>
                    </m:r>
                  </m:oMath>
                </a14:m>
                <a:r>
                  <a:rPr lang="ko-KR" altLang="en-US" sz="1400" dirty="0" smtClean="0">
                    <a:latin typeface="Times New Roman" panose="02020603050405020304" pitchFamily="18" charset="0"/>
                    <a:cs typeface="Times New Roman" panose="02020603050405020304" pitchFamily="18" charset="0"/>
                  </a:rPr>
                  <a:t> </a:t>
                </a:r>
                <a:r>
                  <a:rPr lang="en-US" altLang="ko-KR" sz="1400" dirty="0" smtClean="0">
                    <a:latin typeface="Times New Roman" panose="02020603050405020304" pitchFamily="18" charset="0"/>
                    <a:cs typeface="Times New Roman" panose="02020603050405020304" pitchFamily="18" charset="0"/>
                  </a:rPr>
                  <a:t>and </a:t>
                </a:r>
                <a14:m>
                  <m:oMath xmlns:m="http://schemas.openxmlformats.org/officeDocument/2006/math">
                    <m:r>
                      <a:rPr lang="ko-KR" altLang="en-US" sz="1400" i="1" smtClean="0">
                        <a:latin typeface="Cambria Math" panose="02040503050406030204" pitchFamily="18" charset="0"/>
                      </a:rPr>
                      <m:t>𝜖</m:t>
                    </m:r>
                    <m:r>
                      <a:rPr lang="en-US" altLang="ko-KR" sz="1400" b="0" i="1" smtClean="0">
                        <a:latin typeface="Cambria Math" panose="02040503050406030204" pitchFamily="18" charset="0"/>
                      </a:rPr>
                      <m:t>=0.1.</m:t>
                    </m:r>
                  </m:oMath>
                </a14:m>
                <a:endParaRPr lang="ko-KR" altLang="en-US" sz="1400" dirty="0">
                  <a:latin typeface="Times New Roman" panose="02020603050405020304" pitchFamily="18" charset="0"/>
                  <a:cs typeface="Times New Roman" panose="02020603050405020304" pitchFamily="18" charset="0"/>
                </a:endParaRPr>
              </a:p>
            </p:txBody>
          </p:sp>
        </mc:Choice>
        <mc:Fallback xmlns="">
          <p:sp>
            <p:nvSpPr>
              <p:cNvPr id="9" name="TextBox 10"/>
              <p:cNvSpPr txBox="1">
                <a:spLocks noRot="1" noChangeAspect="1" noMove="1" noResize="1" noEditPoints="1" noAdjustHandles="1" noChangeArrowheads="1" noChangeShapeType="1" noTextEdit="1"/>
              </p:cNvSpPr>
              <p:nvPr/>
            </p:nvSpPr>
            <p:spPr>
              <a:xfrm>
                <a:off x="6821073" y="2780928"/>
                <a:ext cx="1600951" cy="307777"/>
              </a:xfrm>
              <a:prstGeom prst="rect">
                <a:avLst/>
              </a:prstGeom>
              <a:blipFill rotWithShape="1">
                <a:blip r:embed="rId2"/>
                <a:stretch>
                  <a:fillRect t="-1961" b="-17647"/>
                </a:stretch>
              </a:blipFill>
            </p:spPr>
            <p:txBody>
              <a:bodyPr/>
              <a:lstStyle/>
              <a:p>
                <a:r>
                  <a:rPr lang="ko-KR" altLang="en-US">
                    <a:noFill/>
                  </a:rPr>
                  <a:t> </a:t>
                </a:r>
              </a:p>
            </p:txBody>
          </p:sp>
        </mc:Fallback>
      </mc:AlternateContent>
      <p:pic>
        <p:nvPicPr>
          <p:cNvPr id="8" name="그림 7"/>
          <p:cNvPicPr>
            <a:picLocks noChangeAspect="1"/>
          </p:cNvPicPr>
          <p:nvPr/>
        </p:nvPicPr>
        <p:blipFill>
          <a:blip r:embed="rId3"/>
          <a:stretch>
            <a:fillRect/>
          </a:stretch>
        </p:blipFill>
        <p:spPr>
          <a:xfrm>
            <a:off x="6710658" y="1484784"/>
            <a:ext cx="1821782" cy="1368359"/>
          </a:xfrm>
          <a:prstGeom prst="rect">
            <a:avLst/>
          </a:prstGeom>
        </p:spPr>
      </p:pic>
    </p:spTree>
    <p:extLst>
      <p:ext uri="{BB962C8B-B14F-4D97-AF65-F5344CB8AC3E}">
        <p14:creationId xmlns:p14="http://schemas.microsoft.com/office/powerpoint/2010/main" val="3997016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pPr lvl="1"/>
            <a:r>
              <a:rPr lang="en-US" altLang="ko-KR" sz="3200" dirty="0"/>
              <a:t>Multiple PDs </a:t>
            </a:r>
            <a:r>
              <a:rPr lang="en-US" altLang="ko-KR" sz="3200" dirty="0" smtClean="0"/>
              <a:t>Initializing </a:t>
            </a:r>
            <a:r>
              <a:rPr lang="en-US" altLang="ko-KR" sz="3200" dirty="0"/>
              <a:t>at the </a:t>
            </a:r>
            <a:r>
              <a:rPr lang="en-US" altLang="ko-KR" sz="3200" dirty="0" smtClean="0"/>
              <a:t>Same </a:t>
            </a:r>
            <a:r>
              <a:rPr lang="en-US" altLang="ko-KR" sz="3200" dirty="0"/>
              <a:t>T</a:t>
            </a:r>
            <a:r>
              <a:rPr lang="en-US" altLang="ko-KR" sz="3200" dirty="0" smtClean="0"/>
              <a:t>ime</a:t>
            </a:r>
            <a:endParaRPr lang="ko-KR" altLang="en-US" sz="3200" dirty="0"/>
          </a:p>
        </p:txBody>
      </p:sp>
      <p:sp>
        <p:nvSpPr>
          <p:cNvPr id="3" name="내용 개체 틀 2"/>
          <p:cNvSpPr>
            <a:spLocks noGrp="1"/>
          </p:cNvSpPr>
          <p:nvPr>
            <p:ph idx="1"/>
          </p:nvPr>
        </p:nvSpPr>
        <p:spPr/>
        <p:txBody>
          <a:bodyPr/>
          <a:lstStyle/>
          <a:p>
            <a:pPr marL="342900" lvl="1" indent="-342900">
              <a:buFontTx/>
              <a:buChar char="•"/>
            </a:pPr>
            <a:r>
              <a:rPr lang="en-US" altLang="ko-KR" sz="2400" dirty="0" smtClean="0">
                <a:sym typeface="Wingdings" panose="05000000000000000000" pitchFamily="2" charset="2"/>
              </a:rPr>
              <a:t>When </a:t>
            </a:r>
            <a:r>
              <a:rPr lang="en-US" altLang="ko-KR" sz="2400" dirty="0">
                <a:sym typeface="Wingdings" panose="05000000000000000000" pitchFamily="2" charset="2"/>
              </a:rPr>
              <a:t>does this happen</a:t>
            </a:r>
            <a:r>
              <a:rPr lang="en-US" altLang="ko-KR" sz="2400" dirty="0" smtClean="0">
                <a:sym typeface="Wingdings" panose="05000000000000000000" pitchFamily="2" charset="2"/>
              </a:rPr>
              <a:t>?</a:t>
            </a:r>
          </a:p>
          <a:p>
            <a:pPr marL="685800" lvl="2" indent="-342900"/>
            <a:r>
              <a:rPr lang="en-US" altLang="ko-KR" sz="2000" dirty="0" smtClean="0">
                <a:sym typeface="Wingdings" panose="05000000000000000000" pitchFamily="2" charset="2"/>
              </a:rPr>
              <a:t>Rarely, if ever!</a:t>
            </a:r>
          </a:p>
          <a:p>
            <a:pPr marL="685800" lvl="2" indent="-342900"/>
            <a:r>
              <a:rPr lang="en-US" altLang="ko-KR" sz="2000" dirty="0" smtClean="0">
                <a:sym typeface="Wingdings" panose="05000000000000000000" pitchFamily="2" charset="2"/>
              </a:rPr>
              <a:t>Ex: </a:t>
            </a:r>
            <a:r>
              <a:rPr lang="en-US" altLang="ko-KR" sz="2000" dirty="0" err="1" smtClean="0">
                <a:sym typeface="Wingdings" panose="05000000000000000000" pitchFamily="2" charset="2"/>
              </a:rPr>
              <a:t>Geomagetic</a:t>
            </a:r>
            <a:r>
              <a:rPr lang="en-US" altLang="ko-KR" sz="2000" dirty="0" smtClean="0">
                <a:sym typeface="Wingdings" panose="05000000000000000000" pitchFamily="2" charset="2"/>
              </a:rPr>
              <a:t> storm caused by Solar Eruption</a:t>
            </a:r>
            <a:r>
              <a:rPr lang="en-US" altLang="ko-KR" sz="2000" baseline="30000" dirty="0" smtClean="0">
                <a:sym typeface="Wingdings" panose="05000000000000000000" pitchFamily="2" charset="2"/>
              </a:rPr>
              <a:t>1</a:t>
            </a:r>
            <a:endParaRPr lang="en-US" altLang="ko-KR" sz="2400" dirty="0">
              <a:sym typeface="Wingdings" panose="05000000000000000000" pitchFamily="2" charset="2"/>
            </a:endParaRPr>
          </a:p>
          <a:p>
            <a:pPr marL="342900" lvl="1" indent="-342900">
              <a:buFontTx/>
              <a:buChar char="•"/>
            </a:pPr>
            <a:r>
              <a:rPr lang="en-US" altLang="ko-KR" sz="2400" dirty="0" smtClean="0">
                <a:sym typeface="Wingdings" panose="05000000000000000000" pitchFamily="2" charset="2"/>
              </a:rPr>
              <a:t>We should be more concerned about multiple groups of PDs meeting</a:t>
            </a:r>
            <a:endParaRPr lang="en-US" altLang="ko-KR" sz="2400" dirty="0">
              <a:sym typeface="Wingdings" panose="05000000000000000000" pitchFamily="2" charset="2"/>
            </a:endParaRPr>
          </a:p>
          <a:p>
            <a:pPr marL="0" lvl="1" indent="0">
              <a:buNone/>
            </a:pPr>
            <a:endParaRPr lang="ko-KR" altLang="ko-KR" sz="2400" dirty="0"/>
          </a:p>
          <a:p>
            <a:endParaRPr lang="ko-KR" altLang="en-US"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23</a:t>
            </a:fld>
            <a:endParaRPr lang="en-US" altLang="ko-KR"/>
          </a:p>
        </p:txBody>
      </p:sp>
      <p:pic>
        <p:nvPicPr>
          <p:cNvPr id="13314" name="Picture 2" descr="M:\SkyDrive\802.15.8\20140900_92_Athens\our_contributions\20140910_174246_4096_0131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3861048"/>
            <a:ext cx="1521169" cy="15211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55577" y="5437673"/>
            <a:ext cx="7704856" cy="1015663"/>
          </a:xfrm>
          <a:prstGeom prst="rect">
            <a:avLst/>
          </a:prstGeom>
          <a:noFill/>
        </p:spPr>
        <p:txBody>
          <a:bodyPr wrap="square" rtlCol="0">
            <a:spAutoFit/>
          </a:bodyPr>
          <a:lstStyle/>
          <a:p>
            <a:pPr marL="273050" indent="-273050"/>
            <a:r>
              <a:rPr lang="en-US" altLang="ko-KR" sz="2000" dirty="0" smtClean="0"/>
              <a:t>1: Latest major eruption 2014.09.10. Ejects billions of tons of hydrogen and helium ions, electrons, and protons, and causes Northern lights, but also disturbance in radio communications.</a:t>
            </a:r>
            <a:endParaRPr lang="ko-KR" altLang="en-US" sz="2000" dirty="0"/>
          </a:p>
        </p:txBody>
      </p:sp>
      <p:pic>
        <p:nvPicPr>
          <p:cNvPr id="13315" name="Picture 3" descr="M:\SkyDrive\802.15.8\20140900_92_Athens\our_contributions\1410447228002-borealis00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861048"/>
            <a:ext cx="2028224" cy="15211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07803" y="5137447"/>
            <a:ext cx="1692189" cy="307777"/>
          </a:xfrm>
          <a:prstGeom prst="rect">
            <a:avLst/>
          </a:prstGeom>
          <a:noFill/>
        </p:spPr>
        <p:txBody>
          <a:bodyPr wrap="square" rtlCol="0">
            <a:spAutoFit/>
          </a:bodyPr>
          <a:lstStyle/>
          <a:p>
            <a:pPr marL="273050" indent="-273050"/>
            <a:r>
              <a:rPr lang="en-US" altLang="ko-KR" sz="1400" dirty="0" smtClean="0"/>
              <a:t>(Source: NASA)</a:t>
            </a:r>
            <a:endParaRPr lang="ko-KR" altLang="en-US" sz="1400" dirty="0"/>
          </a:p>
        </p:txBody>
      </p:sp>
      <p:sp>
        <p:nvSpPr>
          <p:cNvPr id="11" name="TextBox 10"/>
          <p:cNvSpPr txBox="1"/>
          <p:nvPr/>
        </p:nvSpPr>
        <p:spPr>
          <a:xfrm>
            <a:off x="6828130" y="5137447"/>
            <a:ext cx="1944216" cy="307777"/>
          </a:xfrm>
          <a:prstGeom prst="rect">
            <a:avLst/>
          </a:prstGeom>
          <a:noFill/>
        </p:spPr>
        <p:txBody>
          <a:bodyPr wrap="square" rtlCol="0">
            <a:spAutoFit/>
          </a:bodyPr>
          <a:lstStyle/>
          <a:p>
            <a:pPr marL="273050" indent="-273050"/>
            <a:r>
              <a:rPr lang="en-US" altLang="ko-KR" sz="1400" dirty="0" smtClean="0"/>
              <a:t>(Source: Wikipedia)</a:t>
            </a:r>
            <a:endParaRPr lang="ko-KR" altLang="en-US" sz="1400" dirty="0"/>
          </a:p>
        </p:txBody>
      </p:sp>
    </p:spTree>
    <p:extLst>
      <p:ext uri="{BB962C8B-B14F-4D97-AF65-F5344CB8AC3E}">
        <p14:creationId xmlns:p14="http://schemas.microsoft.com/office/powerpoint/2010/main" val="407541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Maintaining Synchronization</a:t>
            </a:r>
            <a:endParaRPr lang="ko-KR" altLang="en-US" dirty="0"/>
          </a:p>
        </p:txBody>
      </p:sp>
      <p:sp>
        <p:nvSpPr>
          <p:cNvPr id="3" name="내용 개체 틀 2"/>
          <p:cNvSpPr>
            <a:spLocks noGrp="1"/>
          </p:cNvSpPr>
          <p:nvPr>
            <p:ph idx="1"/>
          </p:nvPr>
        </p:nvSpPr>
        <p:spPr>
          <a:xfrm>
            <a:off x="685800" y="1772816"/>
            <a:ext cx="7772400" cy="4392488"/>
          </a:xfrm>
        </p:spPr>
        <p:txBody>
          <a:bodyPr/>
          <a:lstStyle/>
          <a:p>
            <a:r>
              <a:rPr lang="en-US" altLang="ko-KR" sz="2800" dirty="0" smtClean="0"/>
              <a:t>Fine adjustment of timing error due to drift, interference, etc.</a:t>
            </a:r>
          </a:p>
          <a:p>
            <a:r>
              <a:rPr lang="en-US" altLang="ko-KR" sz="2800" dirty="0" smtClean="0"/>
              <a:t>Detection of lost synchrony</a:t>
            </a:r>
          </a:p>
          <a:p>
            <a:r>
              <a:rPr lang="en-US" altLang="ko-KR" sz="2800" dirty="0" smtClean="0"/>
              <a:t>Merging two (or more) networks when they meet</a:t>
            </a:r>
          </a:p>
          <a:p>
            <a:pPr lvl="1"/>
            <a:r>
              <a:rPr lang="en-US" altLang="ko-KR" dirty="0" smtClean="0"/>
              <a:t>Quite common</a:t>
            </a:r>
          </a:p>
          <a:p>
            <a:pPr lvl="1"/>
            <a:r>
              <a:rPr lang="en-US" altLang="ko-KR" dirty="0" smtClean="0"/>
              <a:t>We do not want interruption of communications</a:t>
            </a:r>
          </a:p>
          <a:p>
            <a:pPr lvl="1"/>
            <a:r>
              <a:rPr lang="en-US" altLang="ko-KR" dirty="0" smtClean="0"/>
              <a:t>Belong to re-sync?</a:t>
            </a:r>
            <a:endParaRPr lang="ko-KR" altLang="en-US"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24</a:t>
            </a:fld>
            <a:endParaRPr lang="en-US" altLang="ko-KR"/>
          </a:p>
        </p:txBody>
      </p:sp>
    </p:spTree>
    <p:extLst>
      <p:ext uri="{BB962C8B-B14F-4D97-AF65-F5344CB8AC3E}">
        <p14:creationId xmlns:p14="http://schemas.microsoft.com/office/powerpoint/2010/main" val="15961120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Merging Networks When They Meet</a:t>
            </a:r>
            <a:endParaRPr lang="ko-KR" altLang="en-US" dirty="0"/>
          </a:p>
        </p:txBody>
      </p:sp>
      <p:sp>
        <p:nvSpPr>
          <p:cNvPr id="3" name="내용 개체 틀 2"/>
          <p:cNvSpPr>
            <a:spLocks noGrp="1"/>
          </p:cNvSpPr>
          <p:nvPr>
            <p:ph idx="1"/>
          </p:nvPr>
        </p:nvSpPr>
        <p:spPr/>
        <p:txBody>
          <a:bodyPr/>
          <a:lstStyle/>
          <a:p>
            <a:r>
              <a:rPr lang="en-US" altLang="ko-KR" dirty="0" smtClean="0"/>
              <a:t>When does this happen? All the time.</a:t>
            </a:r>
            <a:endParaRPr lang="ko-KR" altLang="en-US"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25</a:t>
            </a:fld>
            <a:endParaRPr lang="en-US" altLang="ko-KR"/>
          </a:p>
        </p:txBody>
      </p:sp>
      <p:pic>
        <p:nvPicPr>
          <p:cNvPr id="13317" name="Picture 5" descr="C:\Users\BJ Kwak\AppData\Local\Microsoft\Windows\Temporary Internet Files\Content.IE5\CIRIKFD4\MC90029777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100898"/>
            <a:ext cx="426103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M:\SkyDrive\802.15.8\20140900_92_Athens\contributions\citystreet-shortcuts1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564903"/>
            <a:ext cx="3262666" cy="30995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18871" y="5693186"/>
            <a:ext cx="2089033" cy="400110"/>
          </a:xfrm>
          <a:prstGeom prst="rect">
            <a:avLst/>
          </a:prstGeom>
          <a:noFill/>
        </p:spPr>
        <p:txBody>
          <a:bodyPr wrap="none" rtlCol="0">
            <a:spAutoFit/>
          </a:bodyPr>
          <a:lstStyle/>
          <a:p>
            <a:r>
              <a:rPr lang="en-US" altLang="ko-KR" sz="2000" dirty="0" smtClean="0"/>
              <a:t>When train arrives</a:t>
            </a:r>
            <a:endParaRPr lang="ko-KR" altLang="en-US" sz="2000" dirty="0"/>
          </a:p>
        </p:txBody>
      </p:sp>
      <p:sp>
        <p:nvSpPr>
          <p:cNvPr id="17" name="TextBox 16"/>
          <p:cNvSpPr txBox="1"/>
          <p:nvPr/>
        </p:nvSpPr>
        <p:spPr>
          <a:xfrm>
            <a:off x="5398504" y="5695312"/>
            <a:ext cx="2473754" cy="400110"/>
          </a:xfrm>
          <a:prstGeom prst="rect">
            <a:avLst/>
          </a:prstGeom>
          <a:noFill/>
        </p:spPr>
        <p:txBody>
          <a:bodyPr wrap="none" rtlCol="0">
            <a:spAutoFit/>
          </a:bodyPr>
          <a:lstStyle/>
          <a:p>
            <a:r>
              <a:rPr lang="en-US" altLang="ko-KR" sz="2000" dirty="0" smtClean="0"/>
              <a:t>Busy commercial area</a:t>
            </a:r>
            <a:endParaRPr lang="ko-KR" altLang="en-US" sz="2000" dirty="0"/>
          </a:p>
        </p:txBody>
      </p:sp>
    </p:spTree>
    <p:extLst>
      <p:ext uri="{BB962C8B-B14F-4D97-AF65-F5344CB8AC3E}">
        <p14:creationId xmlns:p14="http://schemas.microsoft.com/office/powerpoint/2010/main" val="2415360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Merging Networks When They Meet</a:t>
            </a:r>
            <a:endParaRPr lang="ko-KR" altLang="en-US"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26</a:t>
            </a:fld>
            <a:endParaRPr lang="en-US" altLang="ko-K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66850"/>
            <a:ext cx="27051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943867"/>
            <a:ext cx="21336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750" y="1966850"/>
            <a:ext cx="21336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310" y="3573015"/>
            <a:ext cx="21336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3573015"/>
            <a:ext cx="21336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2750" y="3573014"/>
            <a:ext cx="21336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7310" y="5137110"/>
            <a:ext cx="21336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9"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896" y="5137109"/>
            <a:ext cx="213360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707199" y="5368953"/>
            <a:ext cx="1484702" cy="707886"/>
          </a:xfrm>
          <a:prstGeom prst="rect">
            <a:avLst/>
          </a:prstGeom>
          <a:noFill/>
        </p:spPr>
        <p:txBody>
          <a:bodyPr wrap="none" rtlCol="0">
            <a:spAutoFit/>
          </a:bodyPr>
          <a:lstStyle/>
          <a:p>
            <a:r>
              <a:rPr lang="en-US" altLang="ko-KR" sz="2000" dirty="0" smtClean="0"/>
              <a:t>Disruptive</a:t>
            </a:r>
          </a:p>
          <a:p>
            <a:r>
              <a:rPr lang="en-US" altLang="ko-KR" sz="2000" dirty="0" smtClean="0"/>
              <a:t>or seamless?</a:t>
            </a:r>
          </a:p>
        </p:txBody>
      </p:sp>
    </p:spTree>
    <p:extLst>
      <p:ext uri="{BB962C8B-B14F-4D97-AF65-F5344CB8AC3E}">
        <p14:creationId xmlns:p14="http://schemas.microsoft.com/office/powerpoint/2010/main" val="3626601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Re-synchronization</a:t>
            </a:r>
            <a:endParaRPr lang="ko-KR" altLang="en-US" dirty="0"/>
          </a:p>
        </p:txBody>
      </p:sp>
      <p:sp>
        <p:nvSpPr>
          <p:cNvPr id="3" name="내용 개체 틀 2"/>
          <p:cNvSpPr>
            <a:spLocks noGrp="1"/>
          </p:cNvSpPr>
          <p:nvPr>
            <p:ph idx="1"/>
          </p:nvPr>
        </p:nvSpPr>
        <p:spPr/>
        <p:txBody>
          <a:bodyPr/>
          <a:lstStyle/>
          <a:p>
            <a:r>
              <a:rPr lang="en-US" altLang="ko-KR" sz="2800" dirty="0" smtClean="0"/>
              <a:t>What is it?</a:t>
            </a:r>
          </a:p>
          <a:p>
            <a:pPr lvl="1"/>
            <a:r>
              <a:rPr lang="en-US" altLang="ko-KR" dirty="0" smtClean="0"/>
              <a:t>When? Why? How?</a:t>
            </a:r>
          </a:p>
          <a:p>
            <a:r>
              <a:rPr lang="en-US" altLang="ko-KR" sz="2800" dirty="0" smtClean="0"/>
              <a:t>Disruptive or seamless?</a:t>
            </a:r>
          </a:p>
          <a:p>
            <a:pPr lvl="1"/>
            <a:r>
              <a:rPr lang="en-US" altLang="ko-KR" dirty="0" smtClean="0"/>
              <a:t>Stop communication altogether?</a:t>
            </a:r>
          </a:p>
          <a:p>
            <a:pPr lvl="1"/>
            <a:r>
              <a:rPr lang="en-US" altLang="ko-KR" dirty="0" smtClean="0"/>
              <a:t>Different frame length?</a:t>
            </a:r>
          </a:p>
          <a:p>
            <a:pPr lvl="1"/>
            <a:r>
              <a:rPr lang="en-US" altLang="ko-KR" dirty="0" smtClean="0"/>
              <a:t>Do we need a scheme different from initial sync procedure?</a:t>
            </a:r>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27</a:t>
            </a:fld>
            <a:endParaRPr lang="en-US" altLang="ko-KR"/>
          </a:p>
        </p:txBody>
      </p:sp>
    </p:spTree>
    <p:extLst>
      <p:ext uri="{BB962C8B-B14F-4D97-AF65-F5344CB8AC3E}">
        <p14:creationId xmlns:p14="http://schemas.microsoft.com/office/powerpoint/2010/main" val="3641035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How Does PAC Handle This?</a:t>
            </a:r>
            <a:endParaRPr lang="ko-KR" altLang="en-US" sz="3200" dirty="0"/>
          </a:p>
        </p:txBody>
      </p:sp>
      <p:sp>
        <p:nvSpPr>
          <p:cNvPr id="3" name="내용 개체 틀 2"/>
          <p:cNvSpPr>
            <a:spLocks noGrp="1"/>
          </p:cNvSpPr>
          <p:nvPr>
            <p:ph idx="1"/>
          </p:nvPr>
        </p:nvSpPr>
        <p:spPr/>
        <p:txBody>
          <a:bodyPr/>
          <a:lstStyle/>
          <a:p>
            <a:r>
              <a:rPr lang="en-US" altLang="ko-KR" dirty="0" smtClean="0"/>
              <a:t>How do we gracefully fail if we have to?</a:t>
            </a:r>
            <a:endParaRPr lang="ko-KR" altLang="en-US"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28</a:t>
            </a:fld>
            <a:endParaRPr lang="en-US" altLang="ko-KR"/>
          </a:p>
        </p:txBody>
      </p:sp>
      <p:pic>
        <p:nvPicPr>
          <p:cNvPr id="13322" name="Picture 10" descr="M:\SkyDrive\802.15.8\20140900_92_Athens\contributions\busy-street-nyc-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2697625"/>
            <a:ext cx="6336704" cy="3323663"/>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3356992"/>
            <a:ext cx="1320177" cy="263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959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Discussion</a:t>
            </a:r>
            <a:endParaRPr lang="ko-KR" altLang="en-US"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29</a:t>
            </a:fld>
            <a:endParaRPr lang="en-US" altLang="ko-KR"/>
          </a:p>
        </p:txBody>
      </p:sp>
    </p:spTree>
    <p:extLst>
      <p:ext uri="{BB962C8B-B14F-4D97-AF65-F5344CB8AC3E}">
        <p14:creationId xmlns:p14="http://schemas.microsoft.com/office/powerpoint/2010/main" val="16412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Executive Summary (1/2)</a:t>
            </a:r>
            <a:endParaRPr lang="ko-KR" altLang="en-US" dirty="0"/>
          </a:p>
        </p:txBody>
      </p:sp>
      <p:sp>
        <p:nvSpPr>
          <p:cNvPr id="3" name="내용 개체 틀 2"/>
          <p:cNvSpPr>
            <a:spLocks noGrp="1"/>
          </p:cNvSpPr>
          <p:nvPr>
            <p:ph idx="1"/>
          </p:nvPr>
        </p:nvSpPr>
        <p:spPr>
          <a:xfrm>
            <a:off x="685800" y="1772816"/>
            <a:ext cx="7772400" cy="4464496"/>
          </a:xfrm>
        </p:spPr>
        <p:txBody>
          <a:bodyPr/>
          <a:lstStyle/>
          <a:p>
            <a:r>
              <a:rPr lang="en-US" altLang="ko-KR" sz="2800" dirty="0" smtClean="0"/>
              <a:t>Synchrony among PDs is the fundamental assumption in PAC</a:t>
            </a:r>
          </a:p>
          <a:p>
            <a:r>
              <a:rPr lang="en-US" altLang="ko-KR" sz="2800" dirty="0" smtClean="0"/>
              <a:t>No discovery, no data communication without synchrony</a:t>
            </a:r>
          </a:p>
          <a:p>
            <a:r>
              <a:rPr lang="en-US" altLang="ko-KR" sz="2800" dirty="0" smtClean="0"/>
              <a:t>Sync performance has significant implication for other designs</a:t>
            </a:r>
            <a:endParaRPr lang="en-US" altLang="ko-KR" sz="2800" dirty="0"/>
          </a:p>
          <a:p>
            <a:pPr lvl="1"/>
            <a:r>
              <a:rPr lang="en-US" altLang="ko-KR" sz="2400" dirty="0" smtClean="0"/>
              <a:t>Ex: frame length, preamble design of RB, length of guard period, etc.</a:t>
            </a:r>
          </a:p>
          <a:p>
            <a:pPr lvl="1"/>
            <a:r>
              <a:rPr lang="en-US" altLang="ko-KR" sz="2400" dirty="0" smtClean="0"/>
              <a:t>Synchronization is a prerequisite for other progress</a:t>
            </a:r>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3851877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Executive Summary (2/2)</a:t>
            </a:r>
            <a:endParaRPr lang="ko-KR" altLang="en-US" dirty="0"/>
          </a:p>
        </p:txBody>
      </p:sp>
      <p:sp>
        <p:nvSpPr>
          <p:cNvPr id="3" name="내용 개체 틀 2"/>
          <p:cNvSpPr>
            <a:spLocks noGrp="1"/>
          </p:cNvSpPr>
          <p:nvPr>
            <p:ph idx="1"/>
          </p:nvPr>
        </p:nvSpPr>
        <p:spPr>
          <a:xfrm>
            <a:off x="685800" y="1772816"/>
            <a:ext cx="7772400" cy="4392488"/>
          </a:xfrm>
        </p:spPr>
        <p:txBody>
          <a:bodyPr/>
          <a:lstStyle/>
          <a:p>
            <a:r>
              <a:rPr lang="en-US" altLang="ko-KR" sz="2800" dirty="0" smtClean="0"/>
              <a:t>What is not change?: </a:t>
            </a:r>
            <a:r>
              <a:rPr lang="en-US" altLang="ko-KR" sz="2800" dirty="0"/>
              <a:t>T</a:t>
            </a:r>
            <a:r>
              <a:rPr lang="en-US" altLang="ko-KR" sz="2800" dirty="0" smtClean="0"/>
              <a:t>he basic concept.</a:t>
            </a:r>
          </a:p>
          <a:p>
            <a:pPr lvl="1"/>
            <a:r>
              <a:rPr lang="en-US" altLang="ko-KR" sz="2400" dirty="0" smtClean="0"/>
              <a:t>Structure of Sync. Period</a:t>
            </a:r>
          </a:p>
          <a:p>
            <a:pPr lvl="1"/>
            <a:r>
              <a:rPr lang="en-US" altLang="ko-KR" sz="2400" dirty="0" smtClean="0"/>
              <a:t>Timing reference signal is transmitted using random access</a:t>
            </a:r>
          </a:p>
          <a:p>
            <a:pPr lvl="1"/>
            <a:r>
              <a:rPr lang="en-US" altLang="ko-KR" sz="2400" dirty="0" smtClean="0"/>
              <a:t>Scalable over large range of # PDs</a:t>
            </a:r>
            <a:endParaRPr lang="en-US" altLang="ko-KR" sz="2400" dirty="0"/>
          </a:p>
          <a:p>
            <a:r>
              <a:rPr lang="en-US" altLang="ko-KR" sz="2800" dirty="0" smtClean="0"/>
              <a:t>What have been changed?</a:t>
            </a:r>
          </a:p>
          <a:p>
            <a:pPr lvl="1"/>
            <a:r>
              <a:rPr lang="en-US" altLang="ko-KR" sz="2400" dirty="0" smtClean="0"/>
              <a:t>No more collision detection </a:t>
            </a:r>
            <a:r>
              <a:rPr lang="en-US" altLang="ko-KR" sz="2400" dirty="0" smtClean="0">
                <a:sym typeface="Wingdings" panose="05000000000000000000" pitchFamily="2" charset="2"/>
              </a:rPr>
              <a:t> Use inter-arrival time instead</a:t>
            </a:r>
          </a:p>
          <a:p>
            <a:pPr lvl="1"/>
            <a:r>
              <a:rPr lang="en-US" altLang="ko-KR" sz="2400" dirty="0" smtClean="0">
                <a:sym typeface="Wingdings" panose="05000000000000000000" pitchFamily="2" charset="2"/>
              </a:rPr>
              <a:t>Better efficiency: smaller timing reference signal</a:t>
            </a:r>
          </a:p>
          <a:p>
            <a:pPr lvl="1"/>
            <a:r>
              <a:rPr lang="en-US" altLang="ko-KR" sz="2400" dirty="0" smtClean="0">
                <a:sym typeface="Wingdings" panose="05000000000000000000" pitchFamily="2" charset="2"/>
              </a:rPr>
              <a:t>More fairness: new backoff method</a:t>
            </a:r>
            <a:endParaRPr lang="ko-KR" altLang="en-US" sz="24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Tree>
    <p:extLst>
      <p:ext uri="{BB962C8B-B14F-4D97-AF65-F5344CB8AC3E}">
        <p14:creationId xmlns:p14="http://schemas.microsoft.com/office/powerpoint/2010/main" val="2711422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Collision Detection vs. Inter-Arrival Time</a:t>
            </a:r>
            <a:endParaRPr lang="ko-KR" altLang="en-US" sz="3200" dirty="0"/>
          </a:p>
        </p:txBody>
      </p:sp>
      <p:sp>
        <p:nvSpPr>
          <p:cNvPr id="3" name="내용 개체 틀 2"/>
          <p:cNvSpPr>
            <a:spLocks noGrp="1"/>
          </p:cNvSpPr>
          <p:nvPr>
            <p:ph idx="1"/>
          </p:nvPr>
        </p:nvSpPr>
        <p:spPr/>
        <p:txBody>
          <a:bodyPr/>
          <a:lstStyle/>
          <a:p>
            <a:r>
              <a:rPr lang="en-US" altLang="ko-KR" sz="2000" dirty="0" smtClean="0"/>
              <a:t>Objective: to adapt to PD density</a:t>
            </a:r>
          </a:p>
          <a:p>
            <a:pPr lvl="1"/>
            <a:r>
              <a:rPr lang="en-US" altLang="ko-KR" sz="2000" dirty="0" smtClean="0"/>
              <a:t>Ex: Too many collision: CW is too small</a:t>
            </a:r>
          </a:p>
          <a:p>
            <a:pPr lvl="1"/>
            <a:r>
              <a:rPr lang="en-US" altLang="ko-KR" sz="2000" dirty="0" smtClean="0"/>
              <a:t>Ex: Too short inter-arrival time: CW is too small</a:t>
            </a:r>
          </a:p>
          <a:p>
            <a:r>
              <a:rPr lang="en-US" altLang="ko-KR" sz="2000" dirty="0" smtClean="0"/>
              <a:t>Collision Detection</a:t>
            </a:r>
          </a:p>
          <a:p>
            <a:pPr lvl="1"/>
            <a:r>
              <a:rPr lang="en-US" altLang="ko-KR" sz="2000" dirty="0" smtClean="0"/>
              <a:t>Not reliable if two timing reference signals with a big power difference collide</a:t>
            </a:r>
          </a:p>
          <a:p>
            <a:pPr lvl="1"/>
            <a:r>
              <a:rPr lang="en-US" altLang="ko-KR" sz="2000" dirty="0" smtClean="0"/>
              <a:t>Requires frequency sync: could be a problem for “Initial Synchronization Procedure”</a:t>
            </a:r>
          </a:p>
          <a:p>
            <a:pPr lvl="1"/>
            <a:r>
              <a:rPr lang="en-US" altLang="ko-KR" sz="2000" dirty="0" smtClean="0"/>
              <a:t>Collision is a good indicator of PD density, but is not foolproof</a:t>
            </a:r>
          </a:p>
          <a:p>
            <a:r>
              <a:rPr lang="en-US" altLang="ko-KR" sz="2000" dirty="0"/>
              <a:t>Inter-arrival time</a:t>
            </a:r>
          </a:p>
          <a:p>
            <a:pPr lvl="1"/>
            <a:r>
              <a:rPr lang="en-US" altLang="ko-KR" sz="2000" dirty="0"/>
              <a:t>Does not require special field</a:t>
            </a:r>
          </a:p>
          <a:p>
            <a:pPr lvl="1"/>
            <a:r>
              <a:rPr lang="en-US" altLang="ko-KR" sz="2000" dirty="0"/>
              <a:t>More reliable indicator of PD density then collision detection</a:t>
            </a:r>
          </a:p>
          <a:p>
            <a:pPr lvl="1"/>
            <a:endParaRPr lang="en-US" altLang="ko-KR" sz="2000" dirty="0" smtClean="0"/>
          </a:p>
          <a:p>
            <a:endParaRPr lang="ko-KR" altLang="en-US" sz="20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spTree>
    <p:extLst>
      <p:ext uri="{BB962C8B-B14F-4D97-AF65-F5344CB8AC3E}">
        <p14:creationId xmlns:p14="http://schemas.microsoft.com/office/powerpoint/2010/main" val="1739198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Firefly</a:t>
            </a:r>
            <a:endParaRPr lang="ko-KR" altLang="en-US" dirty="0"/>
          </a:p>
        </p:txBody>
      </p:sp>
      <p:sp>
        <p:nvSpPr>
          <p:cNvPr id="3" name="내용 개체 틀 2"/>
          <p:cNvSpPr>
            <a:spLocks noGrp="1"/>
          </p:cNvSpPr>
          <p:nvPr>
            <p:ph idx="1"/>
          </p:nvPr>
        </p:nvSpPr>
        <p:spPr/>
        <p:txBody>
          <a:bodyPr/>
          <a:lstStyle/>
          <a:p>
            <a:r>
              <a:rPr lang="en-US" altLang="ko-KR" sz="2000" dirty="0" smtClean="0"/>
              <a:t>Source</a:t>
            </a:r>
          </a:p>
          <a:p>
            <a:pPr lvl="1"/>
            <a:r>
              <a:rPr lang="en-US" altLang="ko-KR" sz="1800" dirty="0" smtClean="0"/>
              <a:t>O</a:t>
            </a:r>
            <a:r>
              <a:rPr lang="en-US" altLang="ko-KR" sz="1800" dirty="0"/>
              <a:t>. </a:t>
            </a:r>
            <a:r>
              <a:rPr lang="en-US" altLang="ko-KR" sz="1800" dirty="0" err="1"/>
              <a:t>Simeone</a:t>
            </a:r>
            <a:r>
              <a:rPr lang="en-US" altLang="ko-KR" sz="1800" dirty="0"/>
              <a:t>, U. </a:t>
            </a:r>
            <a:r>
              <a:rPr lang="en-US" altLang="ko-KR" sz="1800" dirty="0" err="1"/>
              <a:t>Spagnolini</a:t>
            </a:r>
            <a:r>
              <a:rPr lang="en-US" altLang="ko-KR" sz="1800" dirty="0"/>
              <a:t>, Y. Bar-Ness, S. </a:t>
            </a:r>
            <a:r>
              <a:rPr lang="en-US" altLang="ko-KR" sz="1800" dirty="0" err="1"/>
              <a:t>Strogatz</a:t>
            </a:r>
            <a:r>
              <a:rPr lang="en-US" altLang="ko-KR" sz="1800" dirty="0"/>
              <a:t>, “Distributed Synchronization in Wireless Networks,” </a:t>
            </a:r>
            <a:r>
              <a:rPr lang="en-US" altLang="ko-KR" sz="1800" i="1" dirty="0"/>
              <a:t>IEEE Signal Processing Magazine</a:t>
            </a:r>
            <a:r>
              <a:rPr lang="en-US" altLang="ko-KR" sz="1800" dirty="0"/>
              <a:t>, vol. 25, no. 5, Sept. 2008, pp. </a:t>
            </a:r>
            <a:r>
              <a:rPr lang="en-US" altLang="ko-KR" sz="1800" dirty="0" smtClean="0"/>
              <a:t>81-97.</a:t>
            </a:r>
            <a:endParaRPr lang="en-US" altLang="ko-KR" sz="1800" dirty="0"/>
          </a:p>
          <a:p>
            <a:pPr lvl="1"/>
            <a:r>
              <a:rPr lang="en-US" altLang="ko-KR" sz="1800" dirty="0" smtClean="0"/>
              <a:t>R</a:t>
            </a:r>
            <a:r>
              <a:rPr lang="en-US" altLang="ko-KR" sz="1800" dirty="0"/>
              <a:t>. E. </a:t>
            </a:r>
            <a:r>
              <a:rPr lang="en-US" altLang="ko-KR" sz="1800" dirty="0" err="1"/>
              <a:t>Mirollo</a:t>
            </a:r>
            <a:r>
              <a:rPr lang="en-US" altLang="ko-KR" sz="1800" dirty="0"/>
              <a:t>, S. H. </a:t>
            </a:r>
            <a:r>
              <a:rPr lang="en-US" altLang="ko-KR" sz="1800" dirty="0" err="1"/>
              <a:t>Strogatz</a:t>
            </a:r>
            <a:r>
              <a:rPr lang="en-US" altLang="ko-KR" sz="1800" dirty="0"/>
              <a:t>, </a:t>
            </a:r>
            <a:r>
              <a:rPr lang="en-US" altLang="ko-KR" sz="1800" dirty="0" smtClean="0"/>
              <a:t>“Synchronization </a:t>
            </a:r>
            <a:r>
              <a:rPr lang="en-US" altLang="ko-KR" sz="1800" dirty="0"/>
              <a:t>of pulse-coupled biological oscillators,” </a:t>
            </a:r>
            <a:r>
              <a:rPr lang="en-US" altLang="ko-KR" sz="1800" i="1" dirty="0"/>
              <a:t>SIAM J. Appl. Math.</a:t>
            </a:r>
            <a:r>
              <a:rPr lang="en-US" altLang="ko-KR" sz="1800" dirty="0"/>
              <a:t>, vol. 50, no. 6, pp. 1645-1662, Dec. 1990</a:t>
            </a:r>
            <a:r>
              <a:rPr lang="en-US" altLang="ko-KR" sz="1800" dirty="0" smtClean="0"/>
              <a:t>.</a:t>
            </a:r>
          </a:p>
          <a:p>
            <a:r>
              <a:rPr lang="en-US" altLang="ko-KR" sz="2000" dirty="0" smtClean="0"/>
              <a:t>Ideal assumptions:</a:t>
            </a:r>
            <a:r>
              <a:rPr lang="en-US" altLang="ko-KR" sz="2000" i="1" dirty="0" smtClean="0"/>
              <a:t> Single hop, no collision, no path-loss, full duplex, etc.</a:t>
            </a:r>
          </a:p>
          <a:p>
            <a:r>
              <a:rPr lang="en-US" altLang="ko-KR" sz="2000" dirty="0" smtClean="0"/>
              <a:t>Interesting math problem that provides valuable insights: </a:t>
            </a:r>
            <a:r>
              <a:rPr lang="en-US" altLang="ko-KR" sz="2000" i="1" dirty="0" smtClean="0"/>
              <a:t>You only need to make it work for real problems!   </a:t>
            </a:r>
            <a:r>
              <a:rPr lang="en-US" altLang="ko-KR" sz="2000" dirty="0" smtClean="0"/>
              <a:t>;-)</a:t>
            </a:r>
          </a:p>
          <a:p>
            <a:r>
              <a:rPr lang="en-US" altLang="ko-KR" sz="2000" dirty="0" smtClean="0"/>
              <a:t>Random access based distributed sync: </a:t>
            </a:r>
            <a:r>
              <a:rPr lang="en-US" altLang="ko-KR" sz="2000" i="1" dirty="0" smtClean="0"/>
              <a:t>Only plausible scheme for scalable fully distributed D2D like PAC.</a:t>
            </a:r>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spTree>
    <p:extLst>
      <p:ext uri="{BB962C8B-B14F-4D97-AF65-F5344CB8AC3E}">
        <p14:creationId xmlns:p14="http://schemas.microsoft.com/office/powerpoint/2010/main" val="613417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The Sync Period</a:t>
            </a:r>
            <a:endParaRPr lang="ko-KR" altLang="en-US" dirty="0"/>
          </a:p>
        </p:txBody>
      </p:sp>
      <p:sp>
        <p:nvSpPr>
          <p:cNvPr id="3" name="내용 개체 틀 2"/>
          <p:cNvSpPr>
            <a:spLocks noGrp="1"/>
          </p:cNvSpPr>
          <p:nvPr>
            <p:ph idx="1"/>
          </p:nvPr>
        </p:nvSpPr>
        <p:spPr/>
        <p:txBody>
          <a:bodyPr/>
          <a:lstStyle/>
          <a:p>
            <a:r>
              <a:rPr lang="en-US" altLang="ko-KR" sz="2400" dirty="0" smtClean="0"/>
              <a:t>Frame: periodic time resource of fixed duration</a:t>
            </a:r>
          </a:p>
          <a:p>
            <a:endParaRPr lang="en-US" altLang="ko-KR" sz="2400" dirty="0"/>
          </a:p>
          <a:p>
            <a:endParaRPr lang="en-US" altLang="ko-KR" sz="2400" dirty="0" smtClean="0"/>
          </a:p>
          <a:p>
            <a:endParaRPr lang="en-US" altLang="ko-KR" sz="2400" dirty="0" smtClean="0"/>
          </a:p>
          <a:p>
            <a:r>
              <a:rPr lang="en-US" altLang="ko-KR" sz="2400" dirty="0" smtClean="0"/>
              <a:t>Sync period</a:t>
            </a:r>
          </a:p>
          <a:p>
            <a:pPr lvl="1"/>
            <a:r>
              <a:rPr lang="en-US" altLang="ko-KR" sz="2400" dirty="0" smtClean="0"/>
              <a:t>Comprises </a:t>
            </a:r>
            <a:r>
              <a:rPr lang="en-US" altLang="ko-KR" sz="2400" dirty="0" err="1" smtClean="0"/>
              <a:t>backoff</a:t>
            </a:r>
            <a:r>
              <a:rPr lang="en-US" altLang="ko-KR" sz="2400" dirty="0" smtClean="0"/>
              <a:t> slots</a:t>
            </a:r>
          </a:p>
          <a:p>
            <a:pPr lvl="1"/>
            <a:r>
              <a:rPr lang="en-US" altLang="ko-KR" sz="2400" dirty="0" smtClean="0"/>
              <a:t>Where timing reference signal is transmitted</a:t>
            </a:r>
            <a:endParaRPr lang="ko-KR" altLang="en-US" sz="24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8" name="개체 7"/>
          <p:cNvGraphicFramePr>
            <a:graphicFrameLocks noChangeAspect="1"/>
          </p:cNvGraphicFramePr>
          <p:nvPr>
            <p:extLst>
              <p:ext uri="{D42A27DB-BD31-4B8C-83A1-F6EECF244321}">
                <p14:modId xmlns:p14="http://schemas.microsoft.com/office/powerpoint/2010/main" val="1963941490"/>
              </p:ext>
            </p:extLst>
          </p:nvPr>
        </p:nvGraphicFramePr>
        <p:xfrm>
          <a:off x="2280491" y="2348880"/>
          <a:ext cx="6467973" cy="1320924"/>
        </p:xfrm>
        <a:graphic>
          <a:graphicData uri="http://schemas.openxmlformats.org/presentationml/2006/ole">
            <mc:AlternateContent xmlns:mc="http://schemas.openxmlformats.org/markup-compatibility/2006">
              <mc:Choice xmlns:v="urn:schemas-microsoft-com:vml" Requires="v">
                <p:oleObj spid="_x0000_s1233" name="Visio" r:id="rId3" imgW="7318980" imgH="1486890" progId="Visio.Drawing.11">
                  <p:embed/>
                </p:oleObj>
              </mc:Choice>
              <mc:Fallback>
                <p:oleObj name="Visio" r:id="rId3" imgW="7318980" imgH="148689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0491" y="2348880"/>
                        <a:ext cx="6467973" cy="1320924"/>
                      </a:xfrm>
                      <a:prstGeom prst="rect">
                        <a:avLst/>
                      </a:prstGeom>
                      <a:noFill/>
                      <a:extLst/>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0" name="개체 9"/>
          <p:cNvGraphicFramePr>
            <a:graphicFrameLocks noChangeAspect="1"/>
          </p:cNvGraphicFramePr>
          <p:nvPr>
            <p:extLst>
              <p:ext uri="{D42A27DB-BD31-4B8C-83A1-F6EECF244321}">
                <p14:modId xmlns:p14="http://schemas.microsoft.com/office/powerpoint/2010/main" val="3317651023"/>
              </p:ext>
            </p:extLst>
          </p:nvPr>
        </p:nvGraphicFramePr>
        <p:xfrm>
          <a:off x="2781250" y="4869160"/>
          <a:ext cx="5391150" cy="1533525"/>
        </p:xfrm>
        <a:graphic>
          <a:graphicData uri="http://schemas.openxmlformats.org/presentationml/2006/ole">
            <mc:AlternateContent xmlns:mc="http://schemas.openxmlformats.org/markup-compatibility/2006">
              <mc:Choice xmlns:v="urn:schemas-microsoft-com:vml" Requires="v">
                <p:oleObj spid="_x0000_s1234" name="Visio" r:id="rId5" imgW="6512661" imgH="1846800" progId="Visio.Drawing.11">
                  <p:embed/>
                </p:oleObj>
              </mc:Choice>
              <mc:Fallback>
                <p:oleObj name="Visio" r:id="rId5" imgW="6512661" imgH="1846800"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250" y="4869160"/>
                        <a:ext cx="5391150" cy="1533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52273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Timing Reference Signal</a:t>
            </a:r>
            <a:endParaRPr lang="ko-KR" altLang="en-US" dirty="0"/>
          </a:p>
        </p:txBody>
      </p:sp>
      <p:sp>
        <p:nvSpPr>
          <p:cNvPr id="3" name="내용 개체 틀 2"/>
          <p:cNvSpPr>
            <a:spLocks noGrp="1"/>
          </p:cNvSpPr>
          <p:nvPr>
            <p:ph idx="1"/>
          </p:nvPr>
        </p:nvSpPr>
        <p:spPr/>
        <p:txBody>
          <a:bodyPr/>
          <a:lstStyle/>
          <a:p>
            <a:r>
              <a:rPr lang="en-US" altLang="ko-KR" sz="2400" dirty="0" smtClean="0"/>
              <a:t>Consists of three fields</a:t>
            </a:r>
          </a:p>
          <a:p>
            <a:pPr lvl="1"/>
            <a:r>
              <a:rPr lang="en-US" altLang="ko-KR" sz="2400" dirty="0" smtClean="0"/>
              <a:t>Preamble: packet detection, AGC, frequency offset, frame sync, channel estimation, etc.</a:t>
            </a:r>
          </a:p>
          <a:p>
            <a:pPr lvl="1"/>
            <a:r>
              <a:rPr lang="en-US" altLang="ko-KR" sz="2400" dirty="0" smtClean="0"/>
              <a:t>Timing offset indication field: # </a:t>
            </a:r>
            <a:r>
              <a:rPr lang="en-US" altLang="ko-KR" sz="2400" dirty="0" err="1" smtClean="0"/>
              <a:t>backoff</a:t>
            </a:r>
            <a:r>
              <a:rPr lang="en-US" altLang="ko-KR" sz="2400" dirty="0" smtClean="0"/>
              <a:t> slots</a:t>
            </a:r>
          </a:p>
          <a:p>
            <a:pPr lvl="1"/>
            <a:r>
              <a:rPr lang="en-US" altLang="ko-KR" sz="2400" dirty="0" smtClean="0"/>
              <a:t>CW indication field: CW of transmitter</a:t>
            </a:r>
            <a:endParaRPr lang="ko-KR" altLang="en-US" sz="24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6168"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653136"/>
            <a:ext cx="7056784" cy="102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299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3200" dirty="0" smtClean="0"/>
              <a:t>Transmission of Timing Reference Signal</a:t>
            </a:r>
            <a:endParaRPr lang="ko-KR" altLang="en-US" sz="3200" dirty="0"/>
          </a:p>
        </p:txBody>
      </p:sp>
      <p:sp>
        <p:nvSpPr>
          <p:cNvPr id="3" name="내용 개체 틀 2"/>
          <p:cNvSpPr>
            <a:spLocks noGrp="1"/>
          </p:cNvSpPr>
          <p:nvPr>
            <p:ph idx="1"/>
          </p:nvPr>
        </p:nvSpPr>
        <p:spPr/>
        <p:txBody>
          <a:bodyPr/>
          <a:lstStyle/>
          <a:p>
            <a:r>
              <a:rPr lang="en-US" altLang="ko-KR" sz="2400" dirty="0" smtClean="0"/>
              <a:t>Use random access</a:t>
            </a:r>
          </a:p>
          <a:p>
            <a:r>
              <a:rPr lang="en-US" altLang="ko-KR" sz="2400" dirty="0" smtClean="0"/>
              <a:t>Transmission must be completed within sync period</a:t>
            </a:r>
            <a:endParaRPr lang="ko-KR" altLang="en-US" sz="2400" dirty="0"/>
          </a:p>
        </p:txBody>
      </p:sp>
      <p:sp>
        <p:nvSpPr>
          <p:cNvPr id="4" name="날짜 개체 틀 3"/>
          <p:cNvSpPr>
            <a:spLocks noGrp="1"/>
          </p:cNvSpPr>
          <p:nvPr>
            <p:ph type="dt" sz="half" idx="10"/>
          </p:nvPr>
        </p:nvSpPr>
        <p:spPr/>
        <p:txBody>
          <a:bodyPr/>
          <a:lstStyle/>
          <a:p>
            <a:r>
              <a:rPr lang="en-US" altLang="ko-KR" smtClean="0"/>
              <a:t>Sept. 2014</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 al.,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8" name="개체 7"/>
          <p:cNvGraphicFramePr>
            <a:graphicFrameLocks noChangeAspect="1"/>
          </p:cNvGraphicFramePr>
          <p:nvPr>
            <p:extLst>
              <p:ext uri="{D42A27DB-BD31-4B8C-83A1-F6EECF244321}">
                <p14:modId xmlns:p14="http://schemas.microsoft.com/office/powerpoint/2010/main" val="2811303554"/>
              </p:ext>
            </p:extLst>
          </p:nvPr>
        </p:nvGraphicFramePr>
        <p:xfrm>
          <a:off x="479592" y="2708920"/>
          <a:ext cx="4884496" cy="1655235"/>
        </p:xfrm>
        <a:graphic>
          <a:graphicData uri="http://schemas.openxmlformats.org/presentationml/2006/ole">
            <mc:AlternateContent xmlns:mc="http://schemas.openxmlformats.org/markup-compatibility/2006">
              <mc:Choice xmlns:v="urn:schemas-microsoft-com:vml" Requires="v">
                <p:oleObj spid="_x0000_s2257" name="Visio" r:id="rId3" imgW="6512661" imgH="2206980" progId="Visio.Drawing.11">
                  <p:embed/>
                </p:oleObj>
              </mc:Choice>
              <mc:Fallback>
                <p:oleObj name="Visio" r:id="rId3" imgW="6512661" imgH="220698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92" y="2708920"/>
                        <a:ext cx="4884496" cy="16552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aphicFrame>
        <p:nvGraphicFramePr>
          <p:cNvPr id="10" name="개체 9"/>
          <p:cNvGraphicFramePr>
            <a:graphicFrameLocks noChangeAspect="1"/>
          </p:cNvGraphicFramePr>
          <p:nvPr>
            <p:extLst>
              <p:ext uri="{D42A27DB-BD31-4B8C-83A1-F6EECF244321}">
                <p14:modId xmlns:p14="http://schemas.microsoft.com/office/powerpoint/2010/main" val="3070485645"/>
              </p:ext>
            </p:extLst>
          </p:nvPr>
        </p:nvGraphicFramePr>
        <p:xfrm>
          <a:off x="3635896" y="4055736"/>
          <a:ext cx="5092286" cy="2397600"/>
        </p:xfrm>
        <a:graphic>
          <a:graphicData uri="http://schemas.openxmlformats.org/presentationml/2006/ole">
            <mc:AlternateContent xmlns:mc="http://schemas.openxmlformats.org/markup-compatibility/2006">
              <mc:Choice xmlns:v="urn:schemas-microsoft-com:vml" Requires="v">
                <p:oleObj spid="_x0000_s2258" name="Visio" r:id="rId5" imgW="6789715" imgH="3196800" progId="Visio.Drawing.11">
                  <p:embed/>
                </p:oleObj>
              </mc:Choice>
              <mc:Fallback>
                <p:oleObj name="Visio" r:id="rId5" imgW="6789715" imgH="3196800"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896" y="4055736"/>
                        <a:ext cx="5092286" cy="239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57111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852</TotalTime>
  <Words>1587</Words>
  <Application>Microsoft Office PowerPoint</Application>
  <PresentationFormat>화면 슬라이드 쇼(4:3)</PresentationFormat>
  <Paragraphs>254</Paragraphs>
  <Slides>29</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29</vt:i4>
      </vt:variant>
    </vt:vector>
  </HeadingPairs>
  <TitlesOfParts>
    <vt:vector size="31" baseType="lpstr">
      <vt:lpstr>template</vt:lpstr>
      <vt:lpstr>Visio</vt:lpstr>
      <vt:lpstr>PowerPoint 프레젠테이션</vt:lpstr>
      <vt:lpstr>Updates on Fully Distributed Synchronization Scheme for PAC</vt:lpstr>
      <vt:lpstr>Executive Summary (1/2)</vt:lpstr>
      <vt:lpstr>Executive Summary (2/2)</vt:lpstr>
      <vt:lpstr>Collision Detection vs. Inter-Arrival Time</vt:lpstr>
      <vt:lpstr>Firefly</vt:lpstr>
      <vt:lpstr>The Sync Period</vt:lpstr>
      <vt:lpstr>Timing Reference Signal</vt:lpstr>
      <vt:lpstr>Transmission of Timing Reference Signal</vt:lpstr>
      <vt:lpstr>Random Access Procedure</vt:lpstr>
      <vt:lpstr>Random Access Procedure: Ex 1</vt:lpstr>
      <vt:lpstr>Random Access Procedure: Ex 2</vt:lpstr>
      <vt:lpstr>Update of CW</vt:lpstr>
      <vt:lpstr>Phase Update (1/5)</vt:lpstr>
      <vt:lpstr>Phase Update (2/5)</vt:lpstr>
      <vt:lpstr>Phase Update (3/5)</vt:lpstr>
      <vt:lpstr>Phase Update (4/5)</vt:lpstr>
      <vt:lpstr>Phase Update (5/5) </vt:lpstr>
      <vt:lpstr>Synchronization Stages</vt:lpstr>
      <vt:lpstr>Initial Synchronization Procedure</vt:lpstr>
      <vt:lpstr>Multiple Timing</vt:lpstr>
      <vt:lpstr>Synchronization Performance</vt:lpstr>
      <vt:lpstr>Multiple PDs Initializing at the Same Time</vt:lpstr>
      <vt:lpstr>Maintaining Synchronization</vt:lpstr>
      <vt:lpstr>Merging Networks When They Meet</vt:lpstr>
      <vt:lpstr>Merging Networks When They Meet</vt:lpstr>
      <vt:lpstr>Re-synchronization</vt:lpstr>
      <vt:lpstr>How Does PAC Handle This?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ETRI &amp; Samsung</cp:lastModifiedBy>
  <cp:revision>119</cp:revision>
  <cp:lastPrinted>1998-02-10T13:28:06Z</cp:lastPrinted>
  <dcterms:created xsi:type="dcterms:W3CDTF">2014-03-12T01:39:25Z</dcterms:created>
  <dcterms:modified xsi:type="dcterms:W3CDTF">2014-09-16T06:10:09Z</dcterms:modified>
</cp:coreProperties>
</file>