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427" r:id="rId3"/>
    <p:sldId id="426" r:id="rId4"/>
    <p:sldId id="430" r:id="rId5"/>
    <p:sldId id="431" r:id="rId6"/>
    <p:sldId id="432" r:id="rId7"/>
    <p:sldId id="433" r:id="rId8"/>
    <p:sldId id="429" r:id="rId9"/>
    <p:sldId id="377" r:id="rId10"/>
  </p:sldIdLst>
  <p:sldSz cx="9144000" cy="6858000" type="screen4x3"/>
  <p:notesSz cx="6797675" cy="9926638"/>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27" autoAdjust="0"/>
    <p:restoredTop sz="99328" autoAdjust="0"/>
  </p:normalViewPr>
  <p:slideViewPr>
    <p:cSldViewPr>
      <p:cViewPr>
        <p:scale>
          <a:sx n="90" d="100"/>
          <a:sy n="90" d="100"/>
        </p:scale>
        <p:origin x="-91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482"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804" y="-13887"/>
            <a:ext cx="2639949"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r>
              <a:rPr lang="en-US"/>
              <a:t>September 2009doc.: IEEE 802.15-09-0117-00-0007</a:t>
            </a:r>
          </a:p>
        </p:txBody>
      </p:sp>
      <p:sp>
        <p:nvSpPr>
          <p:cNvPr id="3075" name="Rectangle 3"/>
          <p:cNvSpPr>
            <a:spLocks noGrp="1" noChangeArrowheads="1"/>
          </p:cNvSpPr>
          <p:nvPr>
            <p:ph type="dt" sz="quarter" idx="1"/>
          </p:nvPr>
        </p:nvSpPr>
        <p:spPr bwMode="auto">
          <a:xfrm>
            <a:off x="681923" y="201556"/>
            <a:ext cx="226435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E16600DA-5DC7-41A1-8419-6DE5410692D0}" type="datetime1">
              <a:rPr lang="en-US"/>
              <a:pPr>
                <a:defRPr/>
              </a:pPr>
              <a:t>9/15/2014</a:t>
            </a:fld>
            <a:r>
              <a:rPr lang="en-US"/>
              <a:t>&lt;month year&gt;</a:t>
            </a:r>
          </a:p>
        </p:txBody>
      </p:sp>
      <p:sp>
        <p:nvSpPr>
          <p:cNvPr id="3076" name="Rectangle 4"/>
          <p:cNvSpPr>
            <a:spLocks noGrp="1" noChangeArrowheads="1"/>
          </p:cNvSpPr>
          <p:nvPr>
            <p:ph type="ftr" sz="quarter" idx="2"/>
          </p:nvPr>
        </p:nvSpPr>
        <p:spPr bwMode="auto">
          <a:xfrm>
            <a:off x="4079221" y="9607955"/>
            <a:ext cx="211503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567" y="9607955"/>
            <a:ext cx="1357688"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latinLnBrk="0" hangingPunct="0">
              <a:defRPr kumimoji="0" sz="1000">
                <a:ea typeface="굴림" pitchFamily="50" charset="-127"/>
              </a:defRPr>
            </a:lvl1pPr>
          </a:lstStyle>
          <a:p>
            <a:pPr>
              <a:defRPr/>
            </a:pPr>
            <a:r>
              <a:rPr lang="en-US" altLang="ko-KR"/>
              <a:t>Page </a:t>
            </a:r>
            <a:fld id="{00723024-07CC-4B30-AE82-FB595878F780}" type="slidenum">
              <a:rPr lang="en-US" altLang="ko-KR"/>
              <a:pPr>
                <a:defRPr/>
              </a:pPr>
              <a:t>‹#›</a:t>
            </a:fld>
            <a:endParaRPr lang="en-US" altLang="ko-KR"/>
          </a:p>
        </p:txBody>
      </p:sp>
      <p:sp>
        <p:nvSpPr>
          <p:cNvPr id="30726" name="Line 6"/>
          <p:cNvSpPr>
            <a:spLocks noChangeShapeType="1"/>
          </p:cNvSpPr>
          <p:nvPr/>
        </p:nvSpPr>
        <p:spPr bwMode="auto">
          <a:xfrm>
            <a:off x="680383" y="413610"/>
            <a:ext cx="5436909"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30727" name="Rectangle 7"/>
          <p:cNvSpPr>
            <a:spLocks noChangeArrowheads="1"/>
          </p:cNvSpPr>
          <p:nvPr/>
        </p:nvSpPr>
        <p:spPr bwMode="auto">
          <a:xfrm>
            <a:off x="680383" y="9607955"/>
            <a:ext cx="697316" cy="369332"/>
          </a:xfrm>
          <a:prstGeom prst="rect">
            <a:avLst/>
          </a:prstGeom>
          <a:noFill/>
          <a:ln w="9525">
            <a:noFill/>
            <a:miter lim="800000"/>
            <a:headEnd/>
            <a:tailEnd/>
          </a:ln>
        </p:spPr>
        <p:txBody>
          <a:bodyPr lIns="0" tIns="0" rIns="0" bIns="0">
            <a:spAutoFit/>
          </a:bodyPr>
          <a:lstStyle/>
          <a:p>
            <a:pPr defTabSz="938213" eaLnBrk="0" latinLnBrk="0" hangingPunct="0"/>
            <a:r>
              <a:rPr kumimoji="0" lang="en-US" altLang="ko-KR"/>
              <a:t>Submission</a:t>
            </a:r>
          </a:p>
        </p:txBody>
      </p:sp>
      <p:sp>
        <p:nvSpPr>
          <p:cNvPr id="30728" name="Line 8"/>
          <p:cNvSpPr>
            <a:spLocks noChangeShapeType="1"/>
          </p:cNvSpPr>
          <p:nvPr/>
        </p:nvSpPr>
        <p:spPr bwMode="auto">
          <a:xfrm>
            <a:off x="680384" y="9596090"/>
            <a:ext cx="5587763"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1730233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98643"/>
            <a:ext cx="275847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r>
              <a:rPr lang="en-US"/>
              <a:t>September 2009doc.: IEEE 802.15-09-0117-00-0007</a:t>
            </a:r>
          </a:p>
        </p:txBody>
      </p:sp>
      <p:sp>
        <p:nvSpPr>
          <p:cNvPr id="2051" name="Rectangle 3"/>
          <p:cNvSpPr>
            <a:spLocks noGrp="1" noChangeArrowheads="1"/>
          </p:cNvSpPr>
          <p:nvPr>
            <p:ph type="dt" idx="1"/>
          </p:nvPr>
        </p:nvSpPr>
        <p:spPr bwMode="auto">
          <a:xfrm>
            <a:off x="641901" y="116800"/>
            <a:ext cx="268151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C4CA48AC-A7DE-48AA-B796-E07CE17AF6FC}" type="datetime1">
              <a:rPr lang="en-US"/>
              <a:pPr>
                <a:defRPr/>
              </a:pPr>
              <a:t>9/15/2014</a:t>
            </a:fld>
            <a:r>
              <a:rPr lang="en-US"/>
              <a:t>&lt;month year&gt;</a:t>
            </a:r>
          </a:p>
        </p:txBody>
      </p:sp>
      <p:sp>
        <p:nvSpPr>
          <p:cNvPr id="26628" name="Rectangle 4"/>
          <p:cNvSpPr>
            <a:spLocks noGrp="1" noRot="1" noChangeAspect="1" noChangeArrowheads="1" noTextEdit="1"/>
          </p:cNvSpPr>
          <p:nvPr>
            <p:ph type="sldImg" idx="2"/>
          </p:nvPr>
        </p:nvSpPr>
        <p:spPr bwMode="auto">
          <a:xfrm>
            <a:off x="928688" y="750888"/>
            <a:ext cx="4941887" cy="37084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125" y="4715831"/>
            <a:ext cx="4987425" cy="4466649"/>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468" y="9611346"/>
            <a:ext cx="245984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5466" y="9611346"/>
            <a:ext cx="78659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a:ea typeface="굴림" pitchFamily="50" charset="-127"/>
              </a:defRPr>
            </a:lvl1pPr>
          </a:lstStyle>
          <a:p>
            <a:pPr>
              <a:defRPr/>
            </a:pPr>
            <a:r>
              <a:rPr lang="en-US" altLang="ko-KR"/>
              <a:t>Page </a:t>
            </a:r>
            <a:fld id="{6716E33B-EA22-421C-8E42-183B3190A92E}" type="slidenum">
              <a:rPr lang="en-US" altLang="ko-KR"/>
              <a:pPr>
                <a:defRPr/>
              </a:pPr>
              <a:t>‹#›</a:t>
            </a:fld>
            <a:endParaRPr lang="en-US" altLang="ko-KR"/>
          </a:p>
        </p:txBody>
      </p:sp>
      <p:sp>
        <p:nvSpPr>
          <p:cNvPr id="26632" name="Rectangle 8"/>
          <p:cNvSpPr>
            <a:spLocks noChangeArrowheads="1"/>
          </p:cNvSpPr>
          <p:nvPr/>
        </p:nvSpPr>
        <p:spPr bwMode="auto">
          <a:xfrm>
            <a:off x="709632" y="9611346"/>
            <a:ext cx="697315" cy="369332"/>
          </a:xfrm>
          <a:prstGeom prst="rect">
            <a:avLst/>
          </a:prstGeom>
          <a:noFill/>
          <a:ln w="9525">
            <a:noFill/>
            <a:miter lim="800000"/>
            <a:headEnd/>
            <a:tailEnd/>
          </a:ln>
        </p:spPr>
        <p:txBody>
          <a:bodyPr lIns="0" tIns="0" rIns="0" bIns="0">
            <a:spAutoFit/>
          </a:bodyPr>
          <a:lstStyle/>
          <a:p>
            <a:pPr defTabSz="919163" eaLnBrk="0" latinLnBrk="0" hangingPunct="0"/>
            <a:r>
              <a:rPr kumimoji="0" lang="en-US" altLang="ko-KR"/>
              <a:t>Submission</a:t>
            </a:r>
          </a:p>
        </p:txBody>
      </p:sp>
      <p:sp>
        <p:nvSpPr>
          <p:cNvPr id="26633" name="Line 9"/>
          <p:cNvSpPr>
            <a:spLocks noChangeShapeType="1"/>
          </p:cNvSpPr>
          <p:nvPr/>
        </p:nvSpPr>
        <p:spPr bwMode="auto">
          <a:xfrm>
            <a:off x="709631" y="9609651"/>
            <a:ext cx="5378414"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6634" name="Line 10"/>
          <p:cNvSpPr>
            <a:spLocks noChangeShapeType="1"/>
          </p:cNvSpPr>
          <p:nvPr/>
        </p:nvSpPr>
        <p:spPr bwMode="auto">
          <a:xfrm>
            <a:off x="634204" y="316988"/>
            <a:ext cx="5529268"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424829370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altLang="ko-KR" smtClean="0">
                <a:ea typeface="굴림" charset="-127"/>
              </a:rPr>
              <a:t>September 2009doc.: IEEE 802.15-09-0117-00-0007</a:t>
            </a:r>
          </a:p>
        </p:txBody>
      </p:sp>
      <p:sp>
        <p:nvSpPr>
          <p:cNvPr id="27651" name="Rectangle 3"/>
          <p:cNvSpPr>
            <a:spLocks noGrp="1" noChangeArrowheads="1"/>
          </p:cNvSpPr>
          <p:nvPr>
            <p:ph type="dt" sz="quarter" idx="1"/>
          </p:nvPr>
        </p:nvSpPr>
        <p:spPr>
          <a:noFill/>
        </p:spPr>
        <p:txBody>
          <a:bodyPr/>
          <a:lstStyle/>
          <a:p>
            <a:fld id="{C1FEAEFF-26A4-431C-A9F3-1AAC466AA2AC}" type="datetime1">
              <a:rPr lang="en-US" altLang="ko-KR" smtClean="0">
                <a:ea typeface="굴림" charset="-127"/>
              </a:rPr>
              <a:pPr/>
              <a:t>9/15/2014</a:t>
            </a:fld>
            <a:r>
              <a:rPr lang="en-US" altLang="ko-KR" smtClean="0">
                <a:ea typeface="굴림" charset="-127"/>
              </a:rPr>
              <a:t>&lt;month year&gt;</a:t>
            </a:r>
          </a:p>
        </p:txBody>
      </p:sp>
      <p:sp>
        <p:nvSpPr>
          <p:cNvPr id="27652" name="Slide Image Placeholder 1"/>
          <p:cNvSpPr>
            <a:spLocks noGrp="1" noRot="1" noChangeAspect="1" noTextEdit="1"/>
          </p:cNvSpPr>
          <p:nvPr>
            <p:ph type="sldImg"/>
          </p:nvPr>
        </p:nvSpPr>
        <p:spPr>
          <a:xfrm>
            <a:off x="927100" y="750888"/>
            <a:ext cx="4943475" cy="3708400"/>
          </a:xfrm>
          <a:ln/>
        </p:spPr>
      </p:sp>
      <p:sp>
        <p:nvSpPr>
          <p:cNvPr id="27653" name="Notes Placeholder 2"/>
          <p:cNvSpPr>
            <a:spLocks noGrp="1"/>
          </p:cNvSpPr>
          <p:nvPr>
            <p:ph type="body" idx="1"/>
          </p:nvPr>
        </p:nvSpPr>
        <p:spPr>
          <a:noFill/>
          <a:ln/>
        </p:spPr>
        <p:txBody>
          <a:bodyPr/>
          <a:lstStyle/>
          <a:p>
            <a:endParaRPr lang="en-US" altLang="ko-KR" smtClean="0">
              <a:ea typeface="굴림" charset="-127"/>
            </a:endParaRPr>
          </a:p>
        </p:txBody>
      </p:sp>
      <p:sp>
        <p:nvSpPr>
          <p:cNvPr id="27654" name="Header Placeholder 3"/>
          <p:cNvSpPr txBox="1">
            <a:spLocks noGrp="1"/>
          </p:cNvSpPr>
          <p:nvPr/>
        </p:nvSpPr>
        <p:spPr bwMode="auto">
          <a:xfrm>
            <a:off x="3398837" y="116800"/>
            <a:ext cx="2758477" cy="215444"/>
          </a:xfrm>
          <a:prstGeom prst="rect">
            <a:avLst/>
          </a:prstGeom>
          <a:noFill/>
          <a:ln w="9525">
            <a:noFill/>
            <a:miter lim="800000"/>
            <a:headEnd/>
            <a:tailEnd/>
          </a:ln>
        </p:spPr>
        <p:txBody>
          <a:bodyPr lIns="0" tIns="0" rIns="0" bIns="0" anchor="b">
            <a:spAutoFit/>
          </a:bodyPr>
          <a:lstStyle/>
          <a:p>
            <a:pPr algn="r" defTabSz="938213" eaLnBrk="0" latinLnBrk="0" hangingPunct="0"/>
            <a:r>
              <a:rPr kumimoji="0" lang="en-US" altLang="ko-KR" sz="1400" b="1"/>
              <a:t>doc.: IEEE 802.15-09-0117-00-0007</a:t>
            </a:r>
          </a:p>
        </p:txBody>
      </p:sp>
      <p:sp>
        <p:nvSpPr>
          <p:cNvPr id="27655" name="Date Placeholder 4"/>
          <p:cNvSpPr txBox="1">
            <a:spLocks noGrp="1"/>
          </p:cNvSpPr>
          <p:nvPr/>
        </p:nvSpPr>
        <p:spPr bwMode="auto">
          <a:xfrm>
            <a:off x="641901" y="116800"/>
            <a:ext cx="2681510" cy="215444"/>
          </a:xfrm>
          <a:prstGeom prst="rect">
            <a:avLst/>
          </a:prstGeom>
          <a:noFill/>
          <a:ln w="9525">
            <a:noFill/>
            <a:miter lim="800000"/>
            <a:headEnd/>
            <a:tailEnd/>
          </a:ln>
        </p:spPr>
        <p:txBody>
          <a:bodyPr lIns="0" tIns="0" rIns="0" bIns="0" anchor="b">
            <a:spAutoFit/>
          </a:bodyPr>
          <a:lstStyle/>
          <a:p>
            <a:pPr defTabSz="938213" eaLnBrk="0" latinLnBrk="0" hangingPunct="0"/>
            <a:r>
              <a:rPr kumimoji="0" lang="en-US" altLang="ko-KR" sz="1400" b="1"/>
              <a:t>&lt;month year&gt;</a:t>
            </a:r>
          </a:p>
        </p:txBody>
      </p:sp>
      <p:sp>
        <p:nvSpPr>
          <p:cNvPr id="27656" name="Footer Placeholder 5"/>
          <p:cNvSpPr>
            <a:spLocks noGrp="1"/>
          </p:cNvSpPr>
          <p:nvPr>
            <p:ph type="ftr" sz="quarter" idx="4"/>
          </p:nvPr>
        </p:nvSpPr>
        <p:spPr>
          <a:noFill/>
        </p:spPr>
        <p:txBody>
          <a:bodyPr/>
          <a:lstStyle/>
          <a:p>
            <a:pPr lvl="4"/>
            <a:r>
              <a:rPr lang="en-US" altLang="ko-KR" smtClean="0">
                <a:ea typeface="굴림" charset="-127"/>
              </a:rPr>
              <a:t>&lt;author&gt;, &lt;company&gt;</a:t>
            </a:r>
          </a:p>
        </p:txBody>
      </p:sp>
      <p:sp>
        <p:nvSpPr>
          <p:cNvPr id="27657" name="Slide Number Placeholder 6"/>
          <p:cNvSpPr>
            <a:spLocks noGrp="1"/>
          </p:cNvSpPr>
          <p:nvPr>
            <p:ph type="sldNum" sz="quarter" idx="5"/>
          </p:nvPr>
        </p:nvSpPr>
        <p:spPr>
          <a:noFill/>
        </p:spPr>
        <p:txBody>
          <a:bodyPr/>
          <a:lstStyle/>
          <a:p>
            <a:r>
              <a:rPr lang="en-US" altLang="ko-KR" smtClean="0">
                <a:ea typeface="굴림" charset="-127"/>
              </a:rPr>
              <a:t>Page </a:t>
            </a:r>
            <a:fld id="{588CFA11-09A4-4321-8EF4-D33DE6F99B24}" type="slidenum">
              <a:rPr lang="en-US" altLang="ko-KR" smtClean="0">
                <a:ea typeface="굴림" charset="-127"/>
              </a:rPr>
              <a:pPr/>
              <a:t>1</a:t>
            </a:fld>
            <a:endParaRPr lang="en-US" altLang="ko-KR" smtClean="0">
              <a:ea typeface="굴림" charset="-127"/>
            </a:endParaRPr>
          </a:p>
        </p:txBody>
      </p:sp>
    </p:spTree>
    <p:extLst>
      <p:ext uri="{BB962C8B-B14F-4D97-AF65-F5344CB8AC3E}">
        <p14:creationId xmlns:p14="http://schemas.microsoft.com/office/powerpoint/2010/main" val="74002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3398838" y="-92836"/>
            <a:ext cx="2758477" cy="430887"/>
          </a:xfrm>
          <a:noFill/>
        </p:spPr>
        <p:txBody>
          <a:bodyPr/>
          <a:lstStyle/>
          <a:p>
            <a:r>
              <a:rPr lang="en-US" altLang="ko-KR" smtClean="0">
                <a:ea typeface="굴림" charset="-127"/>
              </a:rPr>
              <a:t>September 2009doc.: IEEE 802.15-09-0117-00-0007</a:t>
            </a:r>
          </a:p>
        </p:txBody>
      </p:sp>
      <p:sp>
        <p:nvSpPr>
          <p:cNvPr id="28675" name="Rectangle 3"/>
          <p:cNvSpPr>
            <a:spLocks noGrp="1" noChangeArrowheads="1"/>
          </p:cNvSpPr>
          <p:nvPr>
            <p:ph type="dt" sz="quarter" idx="1"/>
          </p:nvPr>
        </p:nvSpPr>
        <p:spPr>
          <a:xfrm>
            <a:off x="641902" y="119703"/>
            <a:ext cx="2681510" cy="215444"/>
          </a:xfrm>
          <a:noFill/>
        </p:spPr>
        <p:txBody>
          <a:bodyPr/>
          <a:lstStyle/>
          <a:p>
            <a:fld id="{2A1181FF-F2E7-4486-91EB-462C37B83114}" type="datetime1">
              <a:rPr lang="en-US" altLang="ko-KR" smtClean="0">
                <a:ea typeface="굴림" charset="-127"/>
              </a:rPr>
              <a:pPr/>
              <a:t>9/15/2014</a:t>
            </a:fld>
            <a:r>
              <a:rPr lang="en-US" altLang="ko-KR" smtClean="0">
                <a:ea typeface="굴림" charset="-127"/>
              </a:rPr>
              <a:t>&lt;month year&gt;</a:t>
            </a:r>
          </a:p>
        </p:txBody>
      </p:sp>
      <p:sp>
        <p:nvSpPr>
          <p:cNvPr id="28676" name="Rectangle 2"/>
          <p:cNvSpPr>
            <a:spLocks noGrp="1" noRot="1" noChangeAspect="1" noChangeArrowheads="1" noTextEdit="1"/>
          </p:cNvSpPr>
          <p:nvPr>
            <p:ph type="sldImg"/>
          </p:nvPr>
        </p:nvSpPr>
        <p:spPr>
          <a:xfrm>
            <a:off x="927100" y="750888"/>
            <a:ext cx="4943475" cy="3708400"/>
          </a:xfrm>
          <a:ln/>
        </p:spPr>
      </p:sp>
      <p:sp>
        <p:nvSpPr>
          <p:cNvPr id="28677" name="Rectangle 3"/>
          <p:cNvSpPr>
            <a:spLocks noGrp="1" noChangeArrowheads="1"/>
          </p:cNvSpPr>
          <p:nvPr>
            <p:ph type="body" idx="1"/>
          </p:nvPr>
        </p:nvSpPr>
        <p:spPr>
          <a:noFill/>
          <a:ln/>
        </p:spPr>
        <p:txBody>
          <a:bodyPr/>
          <a:lstStyle/>
          <a:p>
            <a:endParaRPr lang="en-US" altLang="ko-KR" smtClean="0">
              <a:ea typeface="굴림" charset="-127"/>
            </a:endParaRPr>
          </a:p>
        </p:txBody>
      </p:sp>
    </p:spTree>
    <p:extLst>
      <p:ext uri="{BB962C8B-B14F-4D97-AF65-F5344CB8AC3E}">
        <p14:creationId xmlns:p14="http://schemas.microsoft.com/office/powerpoint/2010/main" val="141135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슬라이드 이미지 개체 틀 1"/>
          <p:cNvSpPr>
            <a:spLocks noGrp="1" noRot="1" noChangeAspect="1" noTextEdit="1"/>
          </p:cNvSpPr>
          <p:nvPr>
            <p:ph type="sldImg"/>
          </p:nvPr>
        </p:nvSpPr>
        <p:spPr>
          <a:ln/>
        </p:spPr>
      </p:sp>
      <p:sp>
        <p:nvSpPr>
          <p:cNvPr id="29699" name="슬라이드 노트 개체 틀 2"/>
          <p:cNvSpPr>
            <a:spLocks noGrp="1"/>
          </p:cNvSpPr>
          <p:nvPr>
            <p:ph type="body" idx="1"/>
          </p:nvPr>
        </p:nvSpPr>
        <p:spPr>
          <a:noFill/>
          <a:ln/>
        </p:spPr>
        <p:txBody>
          <a:bodyPr/>
          <a:lstStyle/>
          <a:p>
            <a:endParaRPr lang="ko-KR" altLang="en-US" smtClean="0"/>
          </a:p>
        </p:txBody>
      </p:sp>
      <p:sp>
        <p:nvSpPr>
          <p:cNvPr id="4" name="머리글 개체 틀 3"/>
          <p:cNvSpPr>
            <a:spLocks noGrp="1"/>
          </p:cNvSpPr>
          <p:nvPr>
            <p:ph type="hdr" sz="quarter"/>
          </p:nvPr>
        </p:nvSpPr>
        <p:spPr/>
        <p:txBody>
          <a:bodyPr/>
          <a:lstStyle/>
          <a:p>
            <a:pPr>
              <a:defRPr/>
            </a:pPr>
            <a:r>
              <a:rPr lang="en-US" smtClean="0"/>
              <a:t>September 2009doc.: IEEE 802.15-09-0117-00-0007</a:t>
            </a:r>
            <a:endParaRPr lang="en-US"/>
          </a:p>
        </p:txBody>
      </p:sp>
      <p:sp>
        <p:nvSpPr>
          <p:cNvPr id="5" name="날짜 개체 틀 4"/>
          <p:cNvSpPr>
            <a:spLocks noGrp="1"/>
          </p:cNvSpPr>
          <p:nvPr>
            <p:ph type="dt" sz="quarter" idx="1"/>
          </p:nvPr>
        </p:nvSpPr>
        <p:spPr/>
        <p:txBody>
          <a:bodyPr/>
          <a:lstStyle/>
          <a:p>
            <a:pPr>
              <a:defRPr/>
            </a:pPr>
            <a:fld id="{BF092D00-B6CC-4AB9-A457-CEB0ECBA2AAF}" type="datetime1">
              <a:rPr lang="en-US" smtClean="0"/>
              <a:pPr>
                <a:defRPr/>
              </a:pPr>
              <a:t>9/15/2014</a:t>
            </a:fld>
            <a:r>
              <a:rPr lang="en-US" smtClean="0"/>
              <a:t>&lt;month year&gt;</a:t>
            </a:r>
            <a:endParaRPr lang="en-US"/>
          </a:p>
        </p:txBody>
      </p:sp>
      <p:sp>
        <p:nvSpPr>
          <p:cNvPr id="6" name="바닥글 개체 틀 5"/>
          <p:cNvSpPr>
            <a:spLocks noGrp="1"/>
          </p:cNvSpPr>
          <p:nvPr>
            <p:ph type="ftr" sz="quarter" idx="4"/>
          </p:nvPr>
        </p:nvSpPr>
        <p:spPr/>
        <p:txBody>
          <a:bodyPr/>
          <a:lstStyle/>
          <a:p>
            <a:pPr lvl="4">
              <a:defRPr/>
            </a:pPr>
            <a:r>
              <a:rPr lang="en-US" smtClean="0"/>
              <a:t>&lt;author&gt;, &lt;company&gt;</a:t>
            </a:r>
            <a:endParaRPr lang="en-US"/>
          </a:p>
        </p:txBody>
      </p:sp>
      <p:sp>
        <p:nvSpPr>
          <p:cNvPr id="29703" name="슬라이드 번호 개체 틀 6"/>
          <p:cNvSpPr>
            <a:spLocks noGrp="1"/>
          </p:cNvSpPr>
          <p:nvPr>
            <p:ph type="sldNum" sz="quarter" idx="5"/>
          </p:nvPr>
        </p:nvSpPr>
        <p:spPr>
          <a:noFill/>
        </p:spPr>
        <p:txBody>
          <a:bodyPr/>
          <a:lstStyle/>
          <a:p>
            <a:r>
              <a:rPr lang="en-US" altLang="ko-KR" smtClean="0">
                <a:ea typeface="굴림" charset="-127"/>
              </a:rPr>
              <a:t>Page </a:t>
            </a:r>
            <a:fld id="{B0992CB6-4E2D-436F-B3CB-EEE5EA989313}" type="slidenum">
              <a:rPr lang="en-US" altLang="ko-KR" smtClean="0">
                <a:ea typeface="굴림" charset="-127"/>
              </a:rPr>
              <a:pPr/>
              <a:t>9</a:t>
            </a:fld>
            <a:endParaRPr lang="en-US" altLang="ko-KR" smtClean="0">
              <a:ea typeface="굴림" charset="-127"/>
            </a:endParaRPr>
          </a:p>
        </p:txBody>
      </p:sp>
    </p:spTree>
    <p:extLst>
      <p:ext uri="{BB962C8B-B14F-4D97-AF65-F5344CB8AC3E}">
        <p14:creationId xmlns:p14="http://schemas.microsoft.com/office/powerpoint/2010/main" val="375831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CC6673C7-C242-4A10-9807-5361A7857633}"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C844DA4-D170-486F-83EC-F3608CB26325}"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06E5E929-8634-4B38-8B64-FA15AEBD7B6A}"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569B998-9DFC-4616-A3B2-76E492CAFE7C}"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06DF07AC-CE14-41F2-888D-DE42972FD6B6}" type="slidenum">
              <a:rPr lang="en-US" altLang="ko-KR"/>
              <a:pPr>
                <a:defRPr/>
              </a:pPr>
              <a:t>‹#›</a:t>
            </a:fld>
            <a:endParaRPr lang="en-US" altLang="ko-KR"/>
          </a:p>
        </p:txBody>
      </p:sp>
      <p:sp>
        <p:nvSpPr>
          <p:cNvPr id="8"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p:spPr>
        <p:txBody>
          <a:bodyPr lIns="0" tIns="0" rIns="0" bIns="0" anchor="b">
            <a:spAutoFit/>
          </a:bodyPr>
          <a:lstStyle/>
          <a:p>
            <a:pPr lvl="4" algn="r" eaLnBrk="0" latinLnBrk="0" hangingPunct="0"/>
            <a:r>
              <a:rPr kumimoji="0" lang="en-US" altLang="ko-KR" sz="1400" b="1"/>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3A5A2795-3BFB-4C9D-80FE-E101A9D62F3C}" type="slidenum">
              <a:rPr lang="en-US" altLang="ko-KR"/>
              <a:pPr>
                <a:defRPr/>
              </a:pPr>
              <a:t>‹#›</a:t>
            </a:fld>
            <a:endParaRPr lang="en-US" altLang="ko-KR"/>
          </a:p>
        </p:txBody>
      </p:sp>
      <p:sp>
        <p:nvSpPr>
          <p:cNvPr id="12"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A9BC0714-9684-4906-9E0F-EB91EF5F31B9}"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75B3AAB6-BA4A-44BC-BE6D-0CFEF303C782}"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43FFB14D-2E64-4FCC-9130-04AB5E3A7478}" type="slidenum">
              <a:rPr lang="en-US" altLang="ko-KR"/>
              <a:pPr>
                <a:defRPr/>
              </a:pPr>
              <a:t>‹#›</a:t>
            </a:fld>
            <a:endParaRPr lang="en-US" altLang="ko-KR"/>
          </a:p>
        </p:txBody>
      </p:sp>
      <p:sp>
        <p:nvSpPr>
          <p:cNvPr id="9"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23176518-A77A-4841-B282-C39F811F65D6}" type="slidenum">
              <a:rPr lang="en-US" altLang="ko-KR"/>
              <a:pPr>
                <a:defRPr/>
              </a:pPr>
              <a:t>‹#›</a:t>
            </a:fld>
            <a:endParaRPr lang="en-US" altLang="ko-KR"/>
          </a:p>
        </p:txBody>
      </p:sp>
      <p:sp>
        <p:nvSpPr>
          <p:cNvPr id="5" name="Rectangle 10"/>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3C1A0A22-5AE0-40E7-966D-EA0D12D64A3C}" type="slidenum">
              <a:rPr lang="en-US" altLang="ko-KR"/>
              <a:pPr>
                <a:defRPr/>
              </a:pPr>
              <a:t>‹#›</a:t>
            </a:fld>
            <a:endParaRPr lang="en-US" altLang="ko-KR"/>
          </a:p>
        </p:txBody>
      </p:sp>
      <p:sp>
        <p:nvSpPr>
          <p:cNvPr id="4"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7C5ADA17-F631-43B1-8320-DE7D37B37EC6}"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B08B0076-4FA4-4474-8CBE-ED018F7325FA}"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mn-ea"/>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BBD12CCC-F7BA-45CB-8D8B-056B7230330A}"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593" r:id="rId1"/>
    <p:sldLayoutId id="2147484594" r:id="rId2"/>
    <p:sldLayoutId id="2147484595" r:id="rId3"/>
    <p:sldLayoutId id="2147484596" r:id="rId4"/>
    <p:sldLayoutId id="2147484597" r:id="rId5"/>
    <p:sldLayoutId id="2147484598" r:id="rId6"/>
    <p:sldLayoutId id="2147484599" r:id="rId7"/>
    <p:sldLayoutId id="2147484600" r:id="rId8"/>
    <p:sldLayoutId id="2147484601" r:id="rId9"/>
    <p:sldLayoutId id="2147484602" r:id="rId10"/>
    <p:sldLayoutId id="2147484603" r:id="rId11"/>
    <p:sldLayoutId id="2147484604" r:id="rId12"/>
    <p:sldLayoutId id="2147484605" r:id="rId13"/>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_111.vsdx"/><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_222.vsdx"/><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5364" name="Rectangle 6"/>
          <p:cNvSpPr>
            <a:spLocks noGrp="1" noChangeArrowheads="1"/>
          </p:cNvSpPr>
          <p:nvPr>
            <p:ph type="sldNum" sz="quarter" idx="11"/>
          </p:nvPr>
        </p:nvSpPr>
        <p:spPr>
          <a:noFill/>
        </p:spPr>
        <p:txBody>
          <a:bodyPr/>
          <a:lstStyle/>
          <a:p>
            <a:r>
              <a:rPr lang="en-US" altLang="ko-KR" smtClean="0">
                <a:ea typeface="굴림" charset="-127"/>
              </a:rPr>
              <a:t>Slide </a:t>
            </a:r>
            <a:fld id="{E5219772-8F7F-419C-A280-F524E3BF3756}" type="slidenum">
              <a:rPr lang="en-US" altLang="ko-KR" smtClean="0">
                <a:ea typeface="굴림" charset="-127"/>
              </a:rPr>
              <a:pPr/>
              <a:t>1</a:t>
            </a:fld>
            <a:endParaRPr lang="en-US" altLang="ko-KR" smtClean="0">
              <a:ea typeface="굴림" charset="-127"/>
            </a:endParaRPr>
          </a:p>
        </p:txBody>
      </p:sp>
      <p:sp>
        <p:nvSpPr>
          <p:cNvPr id="15365"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a:t>Slide </a:t>
            </a:r>
            <a:fld id="{D0C9338A-8896-4665-B9BE-0AAC9467496E}" type="slidenum">
              <a:rPr kumimoji="0" lang="en-US" altLang="ko-KR"/>
              <a:pPr algn="ctr" eaLnBrk="0" latinLnBrk="0" hangingPunct="0"/>
              <a:t>1</a:t>
            </a:fld>
            <a:endParaRPr kumimoji="0" lang="en-US" altLang="ko-KR"/>
          </a:p>
        </p:txBody>
      </p:sp>
      <p:sp>
        <p:nvSpPr>
          <p:cNvPr id="27651" name="Rectangle 3"/>
          <p:cNvSpPr>
            <a:spLocks noChangeArrowheads="1"/>
          </p:cNvSpPr>
          <p:nvPr/>
        </p:nvSpPr>
        <p:spPr bwMode="auto">
          <a:xfrm>
            <a:off x="152400" y="685800"/>
            <a:ext cx="8839200" cy="5262979"/>
          </a:xfrm>
          <a:prstGeom prst="rect">
            <a:avLst/>
          </a:prstGeom>
          <a:noFill/>
          <a:ln w="12700">
            <a:noFill/>
            <a:miter lim="800000"/>
            <a:headEnd type="none" w="sm" len="sm"/>
            <a:tailEnd type="none" w="sm" len="sm"/>
          </a:ln>
          <a:effectLst/>
        </p:spPr>
        <p:txBody>
          <a:bodyPr>
            <a:spAutoFit/>
          </a:bodyPr>
          <a:lstStyle/>
          <a:p>
            <a:pPr marL="739775" indent="-739775" algn="ctr" eaLnBrk="0" latinLnBrk="0" hangingPunct="0">
              <a:defRPr/>
            </a:pPr>
            <a:r>
              <a:rPr kumimoji="0" lang="en-US" altLang="ko-KR" sz="1800" b="1" u="sng" dirty="0">
                <a:effectLst>
                  <a:outerShdw blurRad="38100" dist="38100" dir="2700000" algn="tl">
                    <a:srgbClr val="C0C0C0"/>
                  </a:outerShdw>
                </a:effectLst>
                <a:ea typeface="굴림" pitchFamily="50" charset="-127"/>
              </a:rPr>
              <a:t>Project: </a:t>
            </a:r>
            <a:r>
              <a:rPr kumimoji="0" lang="en-US" altLang="ko-KR" sz="1800" b="1" u="sng" dirty="0" smtClean="0">
                <a:effectLst>
                  <a:outerShdw blurRad="38100" dist="38100" dir="2700000" algn="tl">
                    <a:srgbClr val="C0C0C0"/>
                  </a:outerShdw>
                </a:effectLst>
                <a:ea typeface="굴림" pitchFamily="50" charset="-127"/>
              </a:rPr>
              <a:t>IEEE 802.15.7a OCC Study Group </a:t>
            </a:r>
            <a:endParaRPr kumimoji="0" lang="ko-KR" altLang="en-US" sz="1800" b="1" u="sng" dirty="0">
              <a:effectLst>
                <a:outerShdw blurRad="38100" dist="38100" dir="2700000" algn="tl">
                  <a:srgbClr val="C0C0C0"/>
                </a:outerShdw>
              </a:effectLst>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Submission Title:</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smtClean="0"/>
              <a:t>Demodulation of Variable PPM &amp; Its Application to OCC</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defRPr/>
            </a:pP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Date Submitted: </a:t>
            </a:r>
            <a:r>
              <a:rPr kumimoji="0" lang="en-US" altLang="ko-KR" sz="1600" dirty="0" smtClean="0">
                <a:ea typeface="굴림" pitchFamily="50" charset="-127"/>
              </a:rPr>
              <a:t>[15 Sep., 2014] </a:t>
            </a: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Source:</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err="1"/>
              <a:t>Jaesang</a:t>
            </a:r>
            <a:r>
              <a:rPr lang="en-US" altLang="ko-KR" sz="1600" dirty="0"/>
              <a:t> </a:t>
            </a:r>
            <a:r>
              <a:rPr lang="en-US" altLang="ko-KR" sz="1600" dirty="0" smtClean="0"/>
              <a:t>Cha*,  </a:t>
            </a:r>
            <a:r>
              <a:rPr lang="en-US" altLang="ko-KR" sz="1600" dirty="0" err="1" smtClean="0"/>
              <a:t>Jonghyeok</a:t>
            </a:r>
            <a:r>
              <a:rPr lang="en-US" altLang="ko-KR" sz="1600" dirty="0" smtClean="0"/>
              <a:t> Lee*, </a:t>
            </a:r>
            <a:r>
              <a:rPr lang="en-US" altLang="ko-KR" sz="1600" dirty="0" err="1" smtClean="0"/>
              <a:t>Yeong</a:t>
            </a:r>
            <a:r>
              <a:rPr lang="en-US" altLang="ko-KR" sz="1600" dirty="0" smtClean="0"/>
              <a:t> Min Jang**, </a:t>
            </a:r>
            <a:r>
              <a:rPr lang="en-US" altLang="ko-KR" sz="1600" dirty="0" err="1" smtClean="0"/>
              <a:t>Youngil</a:t>
            </a:r>
            <a:r>
              <a:rPr lang="en-US" altLang="ko-KR" sz="1600" dirty="0" smtClean="0"/>
              <a:t> Park**</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defRPr/>
            </a:pPr>
            <a:r>
              <a:rPr kumimoji="0" lang="en-US" altLang="ko-KR" sz="1600" dirty="0">
                <a:ea typeface="굴림" pitchFamily="50" charset="-127"/>
              </a:rPr>
              <a:t>               </a:t>
            </a:r>
            <a:r>
              <a:rPr kumimoji="0" lang="en-US" altLang="ko-KR" sz="1600" dirty="0" smtClean="0">
                <a:ea typeface="굴림" pitchFamily="50" charset="-127"/>
              </a:rPr>
              <a:t>[*</a:t>
            </a:r>
            <a:r>
              <a:rPr lang="en-US" altLang="ko-KR" sz="1600" dirty="0" smtClean="0"/>
              <a:t>Seoul </a:t>
            </a:r>
            <a:r>
              <a:rPr lang="en-US" altLang="ko-KR" sz="1600" dirty="0"/>
              <a:t>National </a:t>
            </a:r>
            <a:r>
              <a:rPr lang="en-US" altLang="ko-KR" sz="1600" dirty="0" smtClean="0"/>
              <a:t>Univ. </a:t>
            </a:r>
            <a:r>
              <a:rPr lang="en-US" altLang="ko-KR" sz="1600" dirty="0"/>
              <a:t>of Science &amp; </a:t>
            </a:r>
            <a:r>
              <a:rPr lang="en-US" altLang="ko-KR" sz="1600" dirty="0" smtClean="0"/>
              <a:t>Technology, **</a:t>
            </a:r>
            <a:r>
              <a:rPr lang="en-US" altLang="ko-KR" sz="1600" dirty="0" err="1" smtClean="0"/>
              <a:t>Kookmin</a:t>
            </a:r>
            <a:r>
              <a:rPr lang="en-US" altLang="ko-KR" sz="1600" dirty="0" smtClean="0"/>
              <a:t> Univ.</a:t>
            </a:r>
            <a:r>
              <a:rPr kumimoji="0" lang="en-US" altLang="ko-KR" sz="1600" dirty="0" smtClean="0">
                <a:ea typeface="굴림" pitchFamily="50" charset="-127"/>
              </a:rPr>
              <a:t>]                                  </a:t>
            </a:r>
            <a:endParaRPr kumimoji="0" lang="en-US" altLang="ko-KR" sz="1600" dirty="0">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Address : </a:t>
            </a:r>
            <a:r>
              <a:rPr kumimoji="0" lang="en-US" altLang="ko-KR" sz="1600" dirty="0">
                <a:ea typeface="굴림" pitchFamily="50" charset="-127"/>
              </a:rPr>
              <a:t>[Seoul National University of Science &amp; Technology, Seoul, Korea]</a:t>
            </a:r>
          </a:p>
          <a:p>
            <a:pPr marL="739775" indent="-739775" eaLnBrk="0" latinLnBrk="0" hangingPunct="0">
              <a:defRPr/>
            </a:pPr>
            <a:r>
              <a:rPr kumimoji="0" lang="en-US" altLang="ko-KR" sz="1600" b="1" dirty="0">
                <a:ea typeface="굴림" pitchFamily="50" charset="-127"/>
              </a:rPr>
              <a:t>Voice: </a:t>
            </a:r>
            <a:r>
              <a:rPr kumimoji="0" lang="en-US" altLang="ko-KR" sz="1600" dirty="0">
                <a:ea typeface="굴림" pitchFamily="50" charset="-127"/>
              </a:rPr>
              <a:t>[82-2-970-6431], FAX: [82-2-970-6123], E-Mail:[chajs@seoultech.ac.kr]	</a:t>
            </a:r>
          </a:p>
          <a:p>
            <a:pPr marL="739775" indent="-739775" eaLnBrk="0" latinLnBrk="0" hangingPunct="0">
              <a:spcBef>
                <a:spcPts val="600"/>
              </a:spcBef>
              <a:spcAft>
                <a:spcPts val="600"/>
              </a:spcAft>
              <a:defRPr/>
            </a:pPr>
            <a:r>
              <a:rPr kumimoji="0" lang="en-US" altLang="ko-KR" sz="1600" b="1" dirty="0">
                <a:ea typeface="굴림" pitchFamily="50" charset="-127"/>
              </a:rPr>
              <a:t>Re:</a:t>
            </a:r>
            <a:r>
              <a:rPr kumimoji="0" lang="en-US" altLang="ko-KR" sz="1600" dirty="0">
                <a:ea typeface="굴림" pitchFamily="50" charset="-127"/>
              </a:rPr>
              <a:t> []</a:t>
            </a:r>
          </a:p>
          <a:p>
            <a:pPr marL="739775" indent="-739775" eaLnBrk="0" latinLnBrk="0" hangingPunct="0">
              <a:spcBef>
                <a:spcPts val="600"/>
              </a:spcBef>
              <a:spcAft>
                <a:spcPts val="600"/>
              </a:spcAft>
              <a:defRPr/>
            </a:pPr>
            <a:r>
              <a:rPr kumimoji="0" lang="en-US" altLang="ko-KR" sz="1600" b="1" dirty="0">
                <a:ea typeface="굴림" pitchFamily="50" charset="-127"/>
              </a:rPr>
              <a:t>Abstract:</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a:t>Demodulation of Variable </a:t>
            </a:r>
            <a:r>
              <a:rPr lang="en-US" altLang="ko-KR" sz="1600" dirty="0" smtClean="0"/>
              <a:t>PPM &amp; Its Application to OCC</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spcBef>
                <a:spcPts val="600"/>
              </a:spcBef>
              <a:spcAft>
                <a:spcPts val="600"/>
              </a:spcAft>
              <a:defRPr/>
            </a:pPr>
            <a:r>
              <a:rPr kumimoji="0" lang="en-US" altLang="ko-KR" sz="1600" b="1" dirty="0">
                <a:ea typeface="굴림" pitchFamily="50" charset="-127"/>
              </a:rPr>
              <a:t>Purpose:</a:t>
            </a:r>
            <a:r>
              <a:rPr kumimoji="0" lang="en-US" altLang="ko-KR" sz="1600" dirty="0">
                <a:ea typeface="굴림" pitchFamily="50" charset="-127"/>
              </a:rPr>
              <a:t>	[Contribution to IEEE </a:t>
            </a:r>
            <a:r>
              <a:rPr kumimoji="0" lang="en-US" altLang="ko-KR" sz="1600" dirty="0" smtClean="0">
                <a:ea typeface="굴림" pitchFamily="50" charset="-127"/>
              </a:rPr>
              <a:t>802.15.7a  Optical Camera Communication]</a:t>
            </a: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Notice:</a:t>
            </a:r>
            <a:r>
              <a:rPr kumimoji="0" lang="en-US" altLang="ko-KR" sz="1600" dirty="0">
                <a:ea typeface="굴림" pitchFamily="50" charset="-127"/>
              </a:rPr>
              <a:t>	This document has been prepared to assist the IEEE 802.15.  It is offered as a basis </a:t>
            </a:r>
            <a:r>
              <a:rPr kumimoji="0" lang="en-US" altLang="ko-KR" sz="1600" dirty="0" smtClean="0">
                <a:ea typeface="굴림" pitchFamily="50" charset="-127"/>
              </a:rPr>
              <a:t>for</a:t>
            </a:r>
            <a:r>
              <a:rPr kumimoji="0" lang="ko-KR" altLang="en-US" sz="1600" dirty="0" smtClean="0">
                <a:ea typeface="굴림" pitchFamily="50" charset="-127"/>
              </a:rPr>
              <a:t> </a:t>
            </a:r>
            <a:r>
              <a:rPr kumimoji="0" lang="en-US" altLang="ko-KR" sz="1600" dirty="0" smtClean="0">
                <a:ea typeface="굴림" pitchFamily="50" charset="-127"/>
              </a:rPr>
              <a:t>discussion </a:t>
            </a:r>
            <a:r>
              <a:rPr kumimoji="0" lang="en-US" altLang="ko-KR" sz="1600" dirty="0">
                <a:ea typeface="굴림" pitchFamily="50" charset="-127"/>
              </a:rPr>
              <a:t>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latinLnBrk="0" hangingPunct="0">
              <a:defRPr/>
            </a:pPr>
            <a:r>
              <a:rPr kumimoji="0" lang="en-US" altLang="ko-KR" sz="1600" b="1" dirty="0">
                <a:ea typeface="굴림" pitchFamily="50" charset="-127"/>
              </a:rPr>
              <a:t>Release:</a:t>
            </a:r>
            <a:r>
              <a:rPr kumimoji="0" lang="en-US" altLang="ko-KR" sz="1600" dirty="0">
                <a:ea typeface="굴림" pitchFamily="50" charset="-127"/>
              </a:rPr>
              <a:t>	 The contributor acknowledges and accepts that this contribution becomes the property of IEEE and may be made publicly available by IEEE 802.15</a:t>
            </a:r>
          </a:p>
        </p:txBody>
      </p:sp>
      <p:grpSp>
        <p:nvGrpSpPr>
          <p:cNvPr id="15367" name="그룹 14"/>
          <p:cNvGrpSpPr>
            <a:grpSpLocks/>
          </p:cNvGrpSpPr>
          <p:nvPr/>
        </p:nvGrpSpPr>
        <p:grpSpPr bwMode="auto">
          <a:xfrm>
            <a:off x="5314950" y="231775"/>
            <a:ext cx="3429000" cy="307777"/>
            <a:chOff x="6088040" y="296840"/>
            <a:chExt cx="3429000" cy="307579"/>
          </a:xfrm>
        </p:grpSpPr>
        <p:sp>
          <p:nvSpPr>
            <p:cNvPr id="1536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5"/>
          <p:cNvSpPr>
            <a:spLocks noGrp="1" noChangeArrowheads="1"/>
          </p:cNvSpPr>
          <p:nvPr>
            <p:ph type="ftr" sz="quarter" idx="10"/>
          </p:nvPr>
        </p:nvSpPr>
        <p:spPr>
          <a:xfrm>
            <a:off x="4953000" y="6475412"/>
            <a:ext cx="3657600" cy="382588"/>
          </a:xfrm>
          <a:noFill/>
        </p:spPr>
        <p:txBody>
          <a:bodyPr/>
          <a:lstStyle/>
          <a:p>
            <a:r>
              <a:rPr lang="en-US" altLang="ko-KR" dirty="0" err="1" smtClean="0">
                <a:ea typeface="굴림" charset="-127"/>
              </a:rPr>
              <a:t>Jaesang</a:t>
            </a:r>
            <a:r>
              <a:rPr lang="en-US" altLang="ko-KR" dirty="0" smtClean="0">
                <a:ea typeface="굴림" charset="-127"/>
              </a:rPr>
              <a:t> Cha, Seoul National Univ. of </a:t>
            </a:r>
            <a:r>
              <a:rPr lang="en-US" altLang="ko-KR" dirty="0" err="1" smtClean="0">
                <a:ea typeface="굴림" charset="-127"/>
              </a:rPr>
              <a:t>Science&amp;Tech</a:t>
            </a:r>
            <a:r>
              <a:rPr lang="en-US" altLang="ko-KR" dirty="0" smtClean="0">
                <a:ea typeface="굴림" charset="-127"/>
              </a:rPr>
              <a:t>.</a:t>
            </a:r>
          </a:p>
        </p:txBody>
      </p:sp>
      <p:sp>
        <p:nvSpPr>
          <p:cNvPr id="16386" name="Slide Number Placeholder 5"/>
          <p:cNvSpPr>
            <a:spLocks noGrp="1"/>
          </p:cNvSpPr>
          <p:nvPr>
            <p:ph type="sldNum" sz="quarter" idx="11"/>
          </p:nvPr>
        </p:nvSpPr>
        <p:spPr>
          <a:noFill/>
        </p:spPr>
        <p:txBody>
          <a:bodyPr/>
          <a:lstStyle/>
          <a:p>
            <a:r>
              <a:rPr lang="en-US" altLang="ko-KR" smtClean="0">
                <a:ea typeface="굴림" charset="-127"/>
              </a:rPr>
              <a:t>Slide </a:t>
            </a:r>
            <a:fld id="{93C8A419-1A5A-4278-9369-82352EAB8F6F}" type="slidenum">
              <a:rPr lang="en-US" altLang="ko-KR" smtClean="0">
                <a:ea typeface="굴림" charset="-127"/>
              </a:rPr>
              <a:pPr/>
              <a:t>2</a:t>
            </a:fld>
            <a:endParaRPr lang="en-US" altLang="ko-KR" smtClean="0">
              <a:ea typeface="굴림" charset="-127"/>
            </a:endParaRPr>
          </a:p>
        </p:txBody>
      </p:sp>
      <p:sp>
        <p:nvSpPr>
          <p:cNvPr id="16388" name="Rectangle 3"/>
          <p:cNvSpPr>
            <a:spLocks noGrp="1" noChangeArrowheads="1"/>
          </p:cNvSpPr>
          <p:nvPr>
            <p:ph type="body" idx="4294967295"/>
          </p:nvPr>
        </p:nvSpPr>
        <p:spPr>
          <a:xfrm>
            <a:off x="685800" y="1676400"/>
            <a:ext cx="8382000" cy="3733800"/>
          </a:xfrm>
        </p:spPr>
        <p:txBody>
          <a:bodyPr>
            <a:normAutofit fontScale="92500" lnSpcReduction="10000"/>
          </a:bodyPr>
          <a:lstStyle/>
          <a:p>
            <a:r>
              <a:rPr lang="en-US" altLang="ko-KR" sz="2200" dirty="0" smtClean="0">
                <a:ea typeface="굴림" charset="-127"/>
              </a:rPr>
              <a:t>VPPM (Variable PPM) Technology</a:t>
            </a:r>
          </a:p>
          <a:p>
            <a:pPr marL="0" indent="0">
              <a:buNone/>
            </a:pPr>
            <a:endParaRPr lang="en-US" altLang="ko-KR" sz="2200" dirty="0" smtClean="0">
              <a:ea typeface="굴림" charset="-127"/>
            </a:endParaRPr>
          </a:p>
          <a:p>
            <a:r>
              <a:rPr lang="en-US" altLang="ko-KR" sz="2200" dirty="0" smtClean="0">
                <a:ea typeface="굴림" charset="-127"/>
              </a:rPr>
              <a:t>Demodulation Scheme of VPPM </a:t>
            </a:r>
            <a:r>
              <a:rPr lang="en-US" altLang="ko-KR" sz="2200" dirty="0">
                <a:ea typeface="굴림" charset="-127"/>
              </a:rPr>
              <a:t>Using Correlation Mask</a:t>
            </a:r>
          </a:p>
          <a:p>
            <a:endParaRPr lang="en-US" altLang="ko-KR" sz="2200" dirty="0">
              <a:ea typeface="굴림" charset="-127"/>
            </a:endParaRPr>
          </a:p>
          <a:p>
            <a:r>
              <a:rPr lang="en-US" altLang="ko-KR" sz="2200" dirty="0">
                <a:ea typeface="굴림" charset="-127"/>
              </a:rPr>
              <a:t>Demodulation Process of VPPM</a:t>
            </a:r>
          </a:p>
          <a:p>
            <a:endParaRPr lang="en-US" altLang="ko-KR" sz="2200" dirty="0">
              <a:ea typeface="굴림" charset="-127"/>
            </a:endParaRPr>
          </a:p>
          <a:p>
            <a:r>
              <a:rPr lang="en-US" altLang="ko-KR" sz="2200" dirty="0">
                <a:ea typeface="굴림" charset="-127"/>
              </a:rPr>
              <a:t>Experiment Results of </a:t>
            </a:r>
            <a:r>
              <a:rPr lang="en-US" altLang="ko-KR" sz="2200" dirty="0" smtClean="0">
                <a:ea typeface="굴림" charset="-127"/>
              </a:rPr>
              <a:t>VPPM</a:t>
            </a:r>
            <a:endParaRPr lang="en-US" altLang="ko-KR" sz="2200" dirty="0">
              <a:ea typeface="굴림" charset="-127"/>
            </a:endParaRPr>
          </a:p>
          <a:p>
            <a:endParaRPr lang="en-US" altLang="ko-KR" sz="2200" dirty="0" smtClean="0">
              <a:ea typeface="굴림" charset="-127"/>
            </a:endParaRPr>
          </a:p>
          <a:p>
            <a:r>
              <a:rPr lang="en-US" altLang="ko-KR" sz="2200" dirty="0" smtClean="0">
                <a:ea typeface="굴림" charset="-127"/>
              </a:rPr>
              <a:t>VPPM </a:t>
            </a:r>
            <a:r>
              <a:rPr lang="en-US" altLang="ko-KR" sz="2200" dirty="0">
                <a:ea typeface="굴림" charset="-127"/>
              </a:rPr>
              <a:t>for Optical Camera Communications</a:t>
            </a:r>
          </a:p>
          <a:p>
            <a:endParaRPr lang="en-US" altLang="ko-KR" sz="2200" dirty="0" smtClean="0">
              <a:ea typeface="굴림" charset="-127"/>
            </a:endParaRPr>
          </a:p>
          <a:p>
            <a:r>
              <a:rPr lang="en-US" altLang="ko-KR" sz="2200" dirty="0" smtClean="0">
                <a:ea typeface="굴림" charset="-127"/>
              </a:rPr>
              <a:t>Conclusion</a:t>
            </a:r>
          </a:p>
          <a:p>
            <a:pPr>
              <a:buNone/>
            </a:pPr>
            <a:endParaRPr lang="en-US" altLang="ko-KR" sz="2400" dirty="0" smtClean="0">
              <a:solidFill>
                <a:srgbClr val="FF0000"/>
              </a:solidFill>
              <a:ea typeface="굴림" charset="-127"/>
            </a:endParaRPr>
          </a:p>
        </p:txBody>
      </p:sp>
      <p:sp>
        <p:nvSpPr>
          <p:cNvPr id="16387" name="Rectangle 2"/>
          <p:cNvSpPr>
            <a:spLocks noGrp="1" noChangeArrowheads="1"/>
          </p:cNvSpPr>
          <p:nvPr>
            <p:ph type="title" idx="4294967295"/>
          </p:nvPr>
        </p:nvSpPr>
        <p:spPr>
          <a:xfrm>
            <a:off x="533400" y="457200"/>
            <a:ext cx="7772400" cy="1066800"/>
          </a:xfrm>
        </p:spPr>
        <p:txBody>
          <a:bodyPr/>
          <a:lstStyle/>
          <a:p>
            <a:r>
              <a:rPr lang="en-US" altLang="ko-KR" b="1" dirty="0" smtClean="0">
                <a:ea typeface="굴림" charset="-127"/>
              </a:rPr>
              <a:t>Contents</a:t>
            </a:r>
          </a:p>
        </p:txBody>
      </p:sp>
      <p:sp>
        <p:nvSpPr>
          <p:cNvPr id="12"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grpSp>
        <p:nvGrpSpPr>
          <p:cNvPr id="11" name="그룹 14"/>
          <p:cNvGrpSpPr>
            <a:grpSpLocks/>
          </p:cNvGrpSpPr>
          <p:nvPr/>
        </p:nvGrpSpPr>
        <p:grpSpPr bwMode="auto">
          <a:xfrm>
            <a:off x="5115918" y="308645"/>
            <a:ext cx="3429000" cy="307777"/>
            <a:chOff x="6088040" y="296840"/>
            <a:chExt cx="3429000" cy="307579"/>
          </a:xfrm>
        </p:grpSpPr>
        <p:sp>
          <p:nvSpPr>
            <p:cNvPr id="13"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4" name="TextBox 13"/>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2713328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3</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4" name="AutoShape 11"/>
          <p:cNvSpPr>
            <a:spLocks noChangeArrowheads="1"/>
          </p:cNvSpPr>
          <p:nvPr/>
        </p:nvSpPr>
        <p:spPr bwMode="auto">
          <a:xfrm>
            <a:off x="656446" y="5478456"/>
            <a:ext cx="7831109" cy="867920"/>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Included in IEEE </a:t>
            </a:r>
            <a:r>
              <a:rPr lang="en-US" altLang="ko-KR" sz="1800" b="1" spc="-100">
                <a:ea typeface="HY견고딕" pitchFamily="18" charset="-127"/>
                <a:cs typeface="Times New Roman" panose="02020603050405020304" pitchFamily="18" charset="0"/>
              </a:rPr>
              <a:t>802.15.7 </a:t>
            </a:r>
            <a:r>
              <a:rPr lang="en-US" altLang="ko-KR" sz="1800" b="1" spc="-100" smtClean="0">
                <a:ea typeface="HY견고딕" pitchFamily="18" charset="-127"/>
                <a:cs typeface="Times New Roman" panose="02020603050405020304" pitchFamily="18" charset="0"/>
              </a:rPr>
              <a:t> </a:t>
            </a:r>
            <a:endParaRPr lang="en-US" altLang="ko-KR" sz="1800" b="1" spc="-100" dirty="0">
              <a:ea typeface="HY견고딕" pitchFamily="18" charset="-127"/>
              <a:cs typeface="Times New Roman" panose="02020603050405020304" pitchFamily="18" charset="0"/>
            </a:endParaRPr>
          </a:p>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Appropriate for  dimming control during digital data transmission</a:t>
            </a:r>
            <a:endParaRPr lang="en-US" altLang="ko-KR" sz="1800" b="1" spc="-100" dirty="0">
              <a:ea typeface="HY견고딕" pitchFamily="18" charset="-127"/>
              <a:cs typeface="Times New Roman" panose="02020603050405020304" pitchFamily="18" charset="0"/>
            </a:endParaRPr>
          </a:p>
        </p:txBody>
      </p:sp>
      <p:sp>
        <p:nvSpPr>
          <p:cNvPr id="12" name="Rectangle 5"/>
          <p:cNvSpPr>
            <a:spLocks noChangeArrowheads="1"/>
          </p:cNvSpPr>
          <p:nvPr/>
        </p:nvSpPr>
        <p:spPr bwMode="auto">
          <a:xfrm>
            <a:off x="0" y="762000"/>
            <a:ext cx="9144000" cy="523220"/>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smtClean="0">
                <a:solidFill>
                  <a:srgbClr val="000000"/>
                </a:solidFill>
                <a:cs typeface="Times New Roman" pitchFamily="18" charset="0"/>
              </a:rPr>
              <a:t>VPPM </a:t>
            </a:r>
            <a:r>
              <a:rPr lang="en-US" altLang="ko-KR" sz="2800" b="1">
                <a:solidFill>
                  <a:srgbClr val="000000"/>
                </a:solidFill>
                <a:cs typeface="Times New Roman" pitchFamily="18" charset="0"/>
              </a:rPr>
              <a:t>(Variable PPM) Technology</a:t>
            </a:r>
            <a:endParaRPr lang="en-US" altLang="ko-KR" sz="2800" b="1" dirty="0">
              <a:solidFill>
                <a:srgbClr val="000000"/>
              </a:solidFill>
              <a:cs typeface="Times New Roman" pitchFamily="18" charset="0"/>
            </a:endParaRP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pic>
        <p:nvPicPr>
          <p:cNvPr id="3" name="그림 2"/>
          <p:cNvPicPr>
            <a:picLocks noChangeAspect="1"/>
          </p:cNvPicPr>
          <p:nvPr/>
        </p:nvPicPr>
        <p:blipFill>
          <a:blip r:embed="rId2" cstate="print"/>
          <a:stretch>
            <a:fillRect/>
          </a:stretch>
        </p:blipFill>
        <p:spPr>
          <a:xfrm>
            <a:off x="899591" y="1844824"/>
            <a:ext cx="7186305" cy="3131050"/>
          </a:xfrm>
          <a:prstGeom prst="rect">
            <a:avLst/>
          </a:prstGeom>
        </p:spPr>
      </p:pic>
      <p:grpSp>
        <p:nvGrpSpPr>
          <p:cNvPr id="15" name="그룹 14"/>
          <p:cNvGrpSpPr>
            <a:grpSpLocks/>
          </p:cNvGrpSpPr>
          <p:nvPr/>
        </p:nvGrpSpPr>
        <p:grpSpPr bwMode="auto">
          <a:xfrm>
            <a:off x="5314950" y="231775"/>
            <a:ext cx="3429000" cy="307777"/>
            <a:chOff x="6088040" y="296840"/>
            <a:chExt cx="3429000" cy="307579"/>
          </a:xfrm>
        </p:grpSpPr>
        <p:sp>
          <p:nvSpPr>
            <p:cNvPr id="1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9" name="TextBox 1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376776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4</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4" name="AutoShape 11"/>
          <p:cNvSpPr>
            <a:spLocks noChangeArrowheads="1"/>
          </p:cNvSpPr>
          <p:nvPr/>
        </p:nvSpPr>
        <p:spPr bwMode="auto">
          <a:xfrm>
            <a:off x="656446" y="5478456"/>
            <a:ext cx="7831109" cy="867920"/>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Brightness is measured in the first stage of the receiver </a:t>
            </a:r>
            <a:endParaRPr lang="en-US" altLang="ko-KR" sz="1800" b="1" spc="-100" dirty="0">
              <a:ea typeface="HY견고딕" pitchFamily="18" charset="-127"/>
              <a:cs typeface="Times New Roman" panose="02020603050405020304" pitchFamily="18" charset="0"/>
            </a:endParaRPr>
          </a:p>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Mask-1 and Mask-0 are made in real time and used for correlation receiver</a:t>
            </a:r>
            <a:endParaRPr lang="en-US" altLang="ko-KR" sz="1800" b="1" spc="-100" dirty="0">
              <a:ea typeface="HY견고딕" pitchFamily="18" charset="-127"/>
              <a:cs typeface="Times New Roman" panose="02020603050405020304" pitchFamily="18" charset="0"/>
            </a:endParaRPr>
          </a:p>
        </p:txBody>
      </p:sp>
      <p:sp>
        <p:nvSpPr>
          <p:cNvPr id="12" name="Rectangle 5"/>
          <p:cNvSpPr>
            <a:spLocks noChangeArrowheads="1"/>
          </p:cNvSpPr>
          <p:nvPr/>
        </p:nvSpPr>
        <p:spPr bwMode="auto">
          <a:xfrm>
            <a:off x="0" y="762000"/>
            <a:ext cx="9144000" cy="523220"/>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a:solidFill>
                  <a:srgbClr val="000000"/>
                </a:solidFill>
                <a:cs typeface="Times New Roman" pitchFamily="18" charset="0"/>
              </a:rPr>
              <a:t>Demodulation Scheme of </a:t>
            </a:r>
            <a:r>
              <a:rPr lang="en-US" altLang="ko-KR" sz="2800" b="1" smtClean="0">
                <a:solidFill>
                  <a:srgbClr val="000000"/>
                </a:solidFill>
                <a:cs typeface="Times New Roman" pitchFamily="18" charset="0"/>
              </a:rPr>
              <a:t>VPPM Using Correlation Mask</a:t>
            </a:r>
            <a:endParaRPr lang="en-US" altLang="ko-KR" sz="2800" b="1">
              <a:solidFill>
                <a:srgbClr val="000000"/>
              </a:solidFill>
              <a:cs typeface="Times New Roman" pitchFamily="18" charset="0"/>
            </a:endParaRP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graphicFrame>
        <p:nvGraphicFramePr>
          <p:cNvPr id="3" name="개체 2"/>
          <p:cNvGraphicFramePr>
            <a:graphicFrameLocks noChangeAspect="1"/>
          </p:cNvGraphicFramePr>
          <p:nvPr/>
        </p:nvGraphicFramePr>
        <p:xfrm>
          <a:off x="899591" y="1556792"/>
          <a:ext cx="7474143" cy="3384376"/>
        </p:xfrm>
        <a:graphic>
          <a:graphicData uri="http://schemas.openxmlformats.org/presentationml/2006/ole">
            <mc:AlternateContent xmlns:mc="http://schemas.openxmlformats.org/markup-compatibility/2006">
              <mc:Choice xmlns:v="urn:schemas-microsoft-com:vml" Requires="v">
                <p:oleObj spid="_x0000_s2066" name="Visio" r:id="rId3" imgW="4413243" imgH="2006640" progId="">
                  <p:embed/>
                </p:oleObj>
              </mc:Choice>
              <mc:Fallback>
                <p:oleObj name="Visio" r:id="rId3" imgW="4413243" imgH="2006640" progId="">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1556792"/>
                        <a:ext cx="7474143" cy="33843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5" name="그룹 14"/>
          <p:cNvGrpSpPr>
            <a:grpSpLocks/>
          </p:cNvGrpSpPr>
          <p:nvPr/>
        </p:nvGrpSpPr>
        <p:grpSpPr bwMode="auto">
          <a:xfrm>
            <a:off x="5314950" y="231775"/>
            <a:ext cx="3429000" cy="307777"/>
            <a:chOff x="6088040" y="296840"/>
            <a:chExt cx="3429000" cy="307579"/>
          </a:xfrm>
        </p:grpSpPr>
        <p:sp>
          <p:nvSpPr>
            <p:cNvPr id="1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9" name="TextBox 1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114182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5</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4" name="AutoShape 11"/>
          <p:cNvSpPr>
            <a:spLocks noChangeArrowheads="1"/>
          </p:cNvSpPr>
          <p:nvPr/>
        </p:nvSpPr>
        <p:spPr bwMode="auto">
          <a:xfrm>
            <a:off x="656446" y="5478456"/>
            <a:ext cx="7831109" cy="867920"/>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Shows the signal at each part of the figure in previous page</a:t>
            </a:r>
            <a:endParaRPr lang="en-US" altLang="ko-KR" sz="1800" b="1" spc="-100" dirty="0">
              <a:ea typeface="HY견고딕" pitchFamily="18" charset="-127"/>
              <a:cs typeface="Times New Roman" panose="02020603050405020304" pitchFamily="18" charset="0"/>
            </a:endParaRPr>
          </a:p>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Data is recovered from each VPPM signal with one-bit delay</a:t>
            </a:r>
            <a:endParaRPr lang="en-US" altLang="ko-KR" sz="1800" b="1" spc="-100" dirty="0">
              <a:ea typeface="HY견고딕" pitchFamily="18" charset="-127"/>
              <a:cs typeface="Times New Roman" panose="02020603050405020304" pitchFamily="18" charset="0"/>
            </a:endParaRPr>
          </a:p>
        </p:txBody>
      </p:sp>
      <p:sp>
        <p:nvSpPr>
          <p:cNvPr id="12" name="Rectangle 5"/>
          <p:cNvSpPr>
            <a:spLocks noChangeArrowheads="1"/>
          </p:cNvSpPr>
          <p:nvPr/>
        </p:nvSpPr>
        <p:spPr bwMode="auto">
          <a:xfrm>
            <a:off x="0" y="762000"/>
            <a:ext cx="9144000" cy="523220"/>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a:solidFill>
                  <a:srgbClr val="000000"/>
                </a:solidFill>
                <a:cs typeface="Times New Roman" pitchFamily="18" charset="0"/>
              </a:rPr>
              <a:t>Demodulation </a:t>
            </a:r>
            <a:r>
              <a:rPr lang="en-US" altLang="ko-KR" sz="2800" b="1" smtClean="0">
                <a:solidFill>
                  <a:srgbClr val="000000"/>
                </a:solidFill>
                <a:cs typeface="Times New Roman" pitchFamily="18" charset="0"/>
              </a:rPr>
              <a:t>Procedure of VPPM</a:t>
            </a:r>
            <a:endParaRPr lang="en-US" altLang="ko-KR" sz="2800" b="1">
              <a:solidFill>
                <a:srgbClr val="000000"/>
              </a:solidFill>
              <a:cs typeface="Times New Roman" pitchFamily="18" charset="0"/>
            </a:endParaRP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graphicFrame>
        <p:nvGraphicFramePr>
          <p:cNvPr id="5" name="개체 4"/>
          <p:cNvGraphicFramePr>
            <a:graphicFrameLocks noChangeAspect="1"/>
          </p:cNvGraphicFramePr>
          <p:nvPr>
            <p:extLst>
              <p:ext uri="{D42A27DB-BD31-4B8C-83A1-F6EECF244321}">
                <p14:modId xmlns:p14="http://schemas.microsoft.com/office/powerpoint/2010/main" val="2681625050"/>
              </p:ext>
            </p:extLst>
          </p:nvPr>
        </p:nvGraphicFramePr>
        <p:xfrm>
          <a:off x="1144587" y="1329294"/>
          <a:ext cx="6712653" cy="3755889"/>
        </p:xfrm>
        <a:graphic>
          <a:graphicData uri="http://schemas.openxmlformats.org/presentationml/2006/ole">
            <mc:AlternateContent xmlns:mc="http://schemas.openxmlformats.org/markup-compatibility/2006">
              <mc:Choice xmlns:v="urn:schemas-microsoft-com:vml" Requires="v">
                <p:oleObj spid="_x0000_s3089" name="Visio" r:id="rId3" imgW="4127548" imgH="2298780" progId="">
                  <p:embed/>
                </p:oleObj>
              </mc:Choice>
              <mc:Fallback>
                <p:oleObj name="Visio" r:id="rId3" imgW="4127548" imgH="2298780" progId="">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4587" y="1329294"/>
                        <a:ext cx="6712653" cy="37558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5" name="그룹 14"/>
          <p:cNvGrpSpPr>
            <a:grpSpLocks/>
          </p:cNvGrpSpPr>
          <p:nvPr/>
        </p:nvGrpSpPr>
        <p:grpSpPr bwMode="auto">
          <a:xfrm>
            <a:off x="5314950" y="231775"/>
            <a:ext cx="3429000" cy="307777"/>
            <a:chOff x="6088040" y="296840"/>
            <a:chExt cx="3429000" cy="307579"/>
          </a:xfrm>
        </p:grpSpPr>
        <p:sp>
          <p:nvSpPr>
            <p:cNvPr id="1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9" name="TextBox 1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552196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6</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4" name="AutoShape 11"/>
          <p:cNvSpPr>
            <a:spLocks noChangeArrowheads="1"/>
          </p:cNvSpPr>
          <p:nvPr/>
        </p:nvSpPr>
        <p:spPr bwMode="auto">
          <a:xfrm>
            <a:off x="656446" y="5478456"/>
            <a:ext cx="7831109" cy="867920"/>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Experiment  using Photodiode was performed with 70% brightness</a:t>
            </a:r>
          </a:p>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Transmitted data d(t) is well </a:t>
            </a:r>
            <a:r>
              <a:rPr lang="en-US" altLang="ko-KR" sz="1800" b="1" spc="-100" dirty="0" err="1" smtClean="0">
                <a:ea typeface="HY견고딕" pitchFamily="18" charset="-127"/>
                <a:cs typeface="Times New Roman" panose="02020603050405020304" pitchFamily="18" charset="0"/>
              </a:rPr>
              <a:t>recoverd</a:t>
            </a:r>
            <a:r>
              <a:rPr lang="en-US" altLang="ko-KR" sz="1800" b="1" spc="-100" dirty="0" smtClean="0">
                <a:ea typeface="HY견고딕" pitchFamily="18" charset="-127"/>
                <a:cs typeface="Times New Roman" panose="02020603050405020304" pitchFamily="18" charset="0"/>
              </a:rPr>
              <a:t> using the proposed scheme </a:t>
            </a:r>
            <a:endParaRPr lang="en-US" altLang="ko-KR" sz="1800" b="1" spc="-100" dirty="0">
              <a:ea typeface="HY견고딕" pitchFamily="18" charset="-127"/>
              <a:cs typeface="Times New Roman" panose="02020603050405020304" pitchFamily="18" charset="0"/>
            </a:endParaRPr>
          </a:p>
        </p:txBody>
      </p:sp>
      <p:sp>
        <p:nvSpPr>
          <p:cNvPr id="12" name="Rectangle 5"/>
          <p:cNvSpPr>
            <a:spLocks noChangeArrowheads="1"/>
          </p:cNvSpPr>
          <p:nvPr/>
        </p:nvSpPr>
        <p:spPr bwMode="auto">
          <a:xfrm>
            <a:off x="0" y="762000"/>
            <a:ext cx="9144000" cy="523220"/>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dirty="0" smtClean="0">
                <a:solidFill>
                  <a:srgbClr val="000000"/>
                </a:solidFill>
                <a:cs typeface="Times New Roman" pitchFamily="18" charset="0"/>
              </a:rPr>
              <a:t>Experiment Results of VPPM</a:t>
            </a:r>
            <a:endParaRPr lang="en-US" altLang="ko-KR" sz="2800" b="1" dirty="0">
              <a:solidFill>
                <a:srgbClr val="000000"/>
              </a:solidFill>
              <a:cs typeface="Times New Roman" pitchFamily="18" charset="0"/>
            </a:endParaRP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Jan 2014</a:t>
            </a:r>
          </a:p>
          <a:p>
            <a:endParaRPr lang="en-US" altLang="ko-KR" sz="1400" b="1" dirty="0" smtClean="0">
              <a:ea typeface="굴림" charset="-127"/>
            </a:endParaRPr>
          </a:p>
        </p:txBody>
      </p:sp>
      <p:pic>
        <p:nvPicPr>
          <p:cNvPr id="15" name="그림 14"/>
          <p:cNvPicPr/>
          <p:nvPr/>
        </p:nvPicPr>
        <p:blipFill rotWithShape="1">
          <a:blip r:embed="rId2" cstate="print">
            <a:extLst>
              <a:ext uri="{28A0092B-C50C-407E-A947-70E740481C1C}">
                <a14:useLocalDpi xmlns:a14="http://schemas.microsoft.com/office/drawing/2010/main" val="0"/>
              </a:ext>
            </a:extLst>
          </a:blip>
          <a:srcRect l="1098"/>
          <a:stretch/>
        </p:blipFill>
        <p:spPr bwMode="auto">
          <a:xfrm>
            <a:off x="683376" y="1542223"/>
            <a:ext cx="7515954" cy="3460810"/>
          </a:xfrm>
          <a:prstGeom prst="rect">
            <a:avLst/>
          </a:prstGeom>
          <a:noFill/>
          <a:ln>
            <a:noFill/>
          </a:ln>
          <a:extLst>
            <a:ext uri="{53640926-AAD7-44D8-BBD7-CCE9431645EC}">
              <a14:shadowObscured xmlns:a14="http://schemas.microsoft.com/office/drawing/2010/main"/>
            </a:ext>
          </a:extLst>
        </p:spPr>
      </p:pic>
      <p:grpSp>
        <p:nvGrpSpPr>
          <p:cNvPr id="18" name="그룹 14"/>
          <p:cNvGrpSpPr>
            <a:grpSpLocks/>
          </p:cNvGrpSpPr>
          <p:nvPr/>
        </p:nvGrpSpPr>
        <p:grpSpPr bwMode="auto">
          <a:xfrm>
            <a:off x="5314950" y="231775"/>
            <a:ext cx="3429000" cy="307777"/>
            <a:chOff x="6088040" y="296840"/>
            <a:chExt cx="3429000" cy="307579"/>
          </a:xfrm>
        </p:grpSpPr>
        <p:sp>
          <p:nvSpPr>
            <p:cNvPr id="1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20" name="TextBox 1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1180912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7</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4" name="AutoShape 11"/>
          <p:cNvSpPr>
            <a:spLocks noChangeArrowheads="1"/>
          </p:cNvSpPr>
          <p:nvPr/>
        </p:nvSpPr>
        <p:spPr bwMode="auto">
          <a:xfrm>
            <a:off x="656446" y="5478456"/>
            <a:ext cx="7831109" cy="867920"/>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15 Watt LED, PD with active area 13.0mm×13.0mm</a:t>
            </a:r>
          </a:p>
          <a:p>
            <a:pPr marL="285750" indent="-285750">
              <a:lnSpc>
                <a:spcPct val="140000"/>
              </a:lnSpc>
              <a:buFont typeface="Arial" panose="020B0604020202020204" pitchFamily="34" charset="0"/>
              <a:buChar char="•"/>
            </a:pPr>
            <a:r>
              <a:rPr lang="en-US" altLang="ko-KR" sz="1800" b="1" spc="-100" smtClean="0">
                <a:ea typeface="HY견고딕" pitchFamily="18" charset="-127"/>
                <a:cs typeface="Times New Roman" panose="02020603050405020304" pitchFamily="18" charset="0"/>
              </a:rPr>
              <a:t>Best performance observed at 50% brightness</a:t>
            </a:r>
            <a:endParaRPr lang="en-US" altLang="ko-KR" sz="1800" b="1" spc="-100" dirty="0">
              <a:ea typeface="HY견고딕" pitchFamily="18" charset="-127"/>
              <a:cs typeface="Times New Roman" panose="02020603050405020304" pitchFamily="18" charset="0"/>
            </a:endParaRPr>
          </a:p>
        </p:txBody>
      </p:sp>
      <p:sp>
        <p:nvSpPr>
          <p:cNvPr id="12" name="Rectangle 5"/>
          <p:cNvSpPr>
            <a:spLocks noChangeArrowheads="1"/>
          </p:cNvSpPr>
          <p:nvPr/>
        </p:nvSpPr>
        <p:spPr bwMode="auto">
          <a:xfrm>
            <a:off x="0" y="762000"/>
            <a:ext cx="9144000" cy="523220"/>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dirty="0">
                <a:solidFill>
                  <a:srgbClr val="000000"/>
                </a:solidFill>
                <a:cs typeface="Times New Roman" pitchFamily="18" charset="0"/>
              </a:rPr>
              <a:t>Experiment Results of </a:t>
            </a:r>
            <a:r>
              <a:rPr lang="en-US" altLang="ko-KR" sz="2800" b="1" dirty="0" smtClean="0">
                <a:solidFill>
                  <a:srgbClr val="000000"/>
                </a:solidFill>
                <a:cs typeface="Times New Roman" pitchFamily="18" charset="0"/>
              </a:rPr>
              <a:t>VPPM</a:t>
            </a:r>
            <a:endParaRPr lang="en-US" altLang="ko-KR" sz="2800" b="1" dirty="0">
              <a:solidFill>
                <a:srgbClr val="000000"/>
              </a:solidFill>
              <a:cs typeface="Times New Roman" pitchFamily="18" charset="0"/>
            </a:endParaRP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Jan 2014</a:t>
            </a:r>
          </a:p>
          <a:p>
            <a:endParaRPr lang="en-US" altLang="ko-KR" sz="1400" b="1" dirty="0" smtClean="0">
              <a:ea typeface="굴림" charset="-127"/>
            </a:endParaRPr>
          </a:p>
        </p:txBody>
      </p:sp>
      <p:pic>
        <p:nvPicPr>
          <p:cNvPr id="18" name="그림 1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7742" y="1531532"/>
            <a:ext cx="6266586" cy="3697668"/>
          </a:xfrm>
          <a:prstGeom prst="rect">
            <a:avLst/>
          </a:prstGeom>
          <a:noFill/>
          <a:ln>
            <a:noFill/>
          </a:ln>
        </p:spPr>
      </p:pic>
      <p:grpSp>
        <p:nvGrpSpPr>
          <p:cNvPr id="15" name="그룹 14"/>
          <p:cNvGrpSpPr>
            <a:grpSpLocks/>
          </p:cNvGrpSpPr>
          <p:nvPr/>
        </p:nvGrpSpPr>
        <p:grpSpPr bwMode="auto">
          <a:xfrm>
            <a:off x="5314950" y="231775"/>
            <a:ext cx="3429000" cy="307777"/>
            <a:chOff x="6088040" y="296840"/>
            <a:chExt cx="3429000" cy="307579"/>
          </a:xfrm>
        </p:grpSpPr>
        <p:sp>
          <p:nvSpPr>
            <p:cNvPr id="1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20" name="TextBox 1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3104499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8</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14" name="AutoShape 11"/>
          <p:cNvSpPr>
            <a:spLocks noChangeArrowheads="1"/>
          </p:cNvSpPr>
          <p:nvPr/>
        </p:nvSpPr>
        <p:spPr bwMode="auto">
          <a:xfrm>
            <a:off x="656446" y="5284557"/>
            <a:ext cx="7831109" cy="125571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Scan-line width varies with dimming of VPPM modulated data</a:t>
            </a:r>
          </a:p>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Signal transmission is possible regardless of LED dimming</a:t>
            </a:r>
          </a:p>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Same demodulation scheme, correlation-based receiver, also can be used in OCC </a:t>
            </a:r>
            <a:endParaRPr lang="en-US" altLang="ko-KR" sz="1800" b="1" spc="-100" dirty="0">
              <a:ea typeface="HY견고딕" pitchFamily="18" charset="-127"/>
              <a:cs typeface="Times New Roman" panose="02020603050405020304" pitchFamily="18" charset="0"/>
            </a:endParaRPr>
          </a:p>
        </p:txBody>
      </p:sp>
      <p:sp>
        <p:nvSpPr>
          <p:cNvPr id="12" name="Rectangle 5"/>
          <p:cNvSpPr>
            <a:spLocks noChangeArrowheads="1"/>
          </p:cNvSpPr>
          <p:nvPr/>
        </p:nvSpPr>
        <p:spPr bwMode="auto">
          <a:xfrm>
            <a:off x="0" y="762000"/>
            <a:ext cx="9144000" cy="523220"/>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smtClean="0">
                <a:solidFill>
                  <a:srgbClr val="000000"/>
                </a:solidFill>
                <a:cs typeface="Times New Roman" pitchFamily="18" charset="0"/>
              </a:rPr>
              <a:t>VPPM for Optical Camera Communications</a:t>
            </a:r>
            <a:endParaRPr lang="en-US" altLang="ko-KR" sz="2800" b="1">
              <a:solidFill>
                <a:srgbClr val="000000"/>
              </a:solidFill>
              <a:cs typeface="Times New Roman" pitchFamily="18" charset="0"/>
            </a:endParaRP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pic>
        <p:nvPicPr>
          <p:cNvPr id="6" name="그림 5"/>
          <p:cNvPicPr>
            <a:picLocks noChangeAspect="1"/>
          </p:cNvPicPr>
          <p:nvPr/>
        </p:nvPicPr>
        <p:blipFill>
          <a:blip r:embed="rId2" cstate="print"/>
          <a:stretch>
            <a:fillRect/>
          </a:stretch>
        </p:blipFill>
        <p:spPr>
          <a:xfrm>
            <a:off x="1187624" y="1556792"/>
            <a:ext cx="1728192" cy="3767455"/>
          </a:xfrm>
          <a:prstGeom prst="rect">
            <a:avLst/>
          </a:prstGeom>
        </p:spPr>
      </p:pic>
      <p:pic>
        <p:nvPicPr>
          <p:cNvPr id="8" name="그림 7"/>
          <p:cNvPicPr>
            <a:picLocks noChangeAspect="1"/>
          </p:cNvPicPr>
          <p:nvPr/>
        </p:nvPicPr>
        <p:blipFill>
          <a:blip r:embed="rId3" cstate="print"/>
          <a:stretch>
            <a:fillRect/>
          </a:stretch>
        </p:blipFill>
        <p:spPr>
          <a:xfrm>
            <a:off x="4038423" y="2132856"/>
            <a:ext cx="2916989" cy="2801186"/>
          </a:xfrm>
          <a:prstGeom prst="rect">
            <a:avLst/>
          </a:prstGeom>
        </p:spPr>
      </p:pic>
      <p:sp>
        <p:nvSpPr>
          <p:cNvPr id="9" name="직사각형 8"/>
          <p:cNvSpPr/>
          <p:nvPr/>
        </p:nvSpPr>
        <p:spPr>
          <a:xfrm>
            <a:off x="3275856" y="1640253"/>
            <a:ext cx="4816383" cy="369332"/>
          </a:xfrm>
          <a:prstGeom prst="rect">
            <a:avLst/>
          </a:prstGeom>
        </p:spPr>
        <p:txBody>
          <a:bodyPr wrap="none">
            <a:spAutoFit/>
          </a:bodyPr>
          <a:lstStyle/>
          <a:p>
            <a:pPr marL="342900" indent="-342900" algn="ctr">
              <a:spcBef>
                <a:spcPct val="20000"/>
              </a:spcBef>
              <a:defRPr/>
            </a:pPr>
            <a:r>
              <a:rPr lang="en-US" altLang="ko-KR" sz="1800" b="1" smtClean="0">
                <a:solidFill>
                  <a:schemeClr val="accent2"/>
                </a:solidFill>
                <a:cs typeface="Times New Roman" pitchFamily="18" charset="0"/>
              </a:rPr>
              <a:t>Scan line of image sensor using Rolling Shutter</a:t>
            </a:r>
            <a:endParaRPr lang="en-US" altLang="ko-KR" sz="1800" b="1">
              <a:solidFill>
                <a:schemeClr val="accent2"/>
              </a:solidFill>
              <a:cs typeface="Times New Roman" pitchFamily="18" charset="0"/>
            </a:endParaRPr>
          </a:p>
        </p:txBody>
      </p:sp>
      <p:grpSp>
        <p:nvGrpSpPr>
          <p:cNvPr id="15" name="그룹 14"/>
          <p:cNvGrpSpPr>
            <a:grpSpLocks/>
          </p:cNvGrpSpPr>
          <p:nvPr/>
        </p:nvGrpSpPr>
        <p:grpSpPr bwMode="auto">
          <a:xfrm>
            <a:off x="5314950" y="231775"/>
            <a:ext cx="3429000" cy="307777"/>
            <a:chOff x="6088040" y="296840"/>
            <a:chExt cx="3429000" cy="307579"/>
          </a:xfrm>
        </p:grpSpPr>
        <p:sp>
          <p:nvSpPr>
            <p:cNvPr id="1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9" name="TextBox 1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extLst>
      <p:ext uri="{BB962C8B-B14F-4D97-AF65-F5344CB8AC3E}">
        <p14:creationId xmlns:p14="http://schemas.microsoft.com/office/powerpoint/2010/main" val="2893378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ko-KR" smtClean="0">
                <a:ea typeface="굴림" charset="-127"/>
              </a:rPr>
              <a:t>Slide </a:t>
            </a:r>
            <a:fld id="{D68264B4-17F8-4FE1-9BA6-EAF94E704BED}" type="slidenum">
              <a:rPr lang="en-US" altLang="ko-KR" smtClean="0">
                <a:ea typeface="굴림" charset="-127"/>
              </a:rPr>
              <a:pPr/>
              <a:t>9</a:t>
            </a:fld>
            <a:endParaRPr lang="en-US" altLang="ko-KR" smtClean="0">
              <a:ea typeface="굴림" charset="-127"/>
            </a:endParaRPr>
          </a:p>
        </p:txBody>
      </p:sp>
      <p:sp>
        <p:nvSpPr>
          <p:cNvPr id="25604" name="Rectangle 5"/>
          <p:cNvSpPr>
            <a:spLocks noGrp="1" noChangeArrowheads="1"/>
          </p:cNvSpPr>
          <p:nvPr>
            <p:ph type="ftr" sz="quarter" idx="10"/>
          </p:nvPr>
        </p:nvSpPr>
        <p:spPr>
          <a:xfrm>
            <a:off x="4386263" y="6477000"/>
            <a:ext cx="4191000" cy="184150"/>
          </a:xfrm>
          <a:noFill/>
        </p:spPr>
        <p:txBody>
          <a:bodyPr/>
          <a:lstStyle/>
          <a:p>
            <a:r>
              <a:rPr lang="en-US" altLang="ko-KR" smtClean="0">
                <a:ea typeface="굴림" charset="-127"/>
              </a:rPr>
              <a:t>Jaesang Cha, Seoul National Univ. of Science&amp;Tech.</a:t>
            </a:r>
          </a:p>
        </p:txBody>
      </p:sp>
      <p:sp>
        <p:nvSpPr>
          <p:cNvPr id="25605" name="Rectangle 4"/>
          <p:cNvSpPr>
            <a:spLocks noChangeArrowheads="1"/>
          </p:cNvSpPr>
          <p:nvPr/>
        </p:nvSpPr>
        <p:spPr bwMode="auto">
          <a:xfrm>
            <a:off x="3048000" y="725488"/>
            <a:ext cx="2743200" cy="646112"/>
          </a:xfrm>
          <a:prstGeom prst="rect">
            <a:avLst/>
          </a:prstGeom>
          <a:noFill/>
          <a:ln w="9525">
            <a:noFill/>
            <a:miter lim="800000"/>
            <a:headEnd/>
            <a:tailEnd/>
          </a:ln>
        </p:spPr>
        <p:txBody>
          <a:bodyPr>
            <a:spAutoFit/>
          </a:bodyPr>
          <a:lstStyle/>
          <a:p>
            <a:pPr algn="ctr" latinLnBrk="0"/>
            <a:r>
              <a:rPr kumimoji="0" lang="en-US" altLang="ko-KR" sz="3600" b="1" dirty="0"/>
              <a:t>Conclusion</a:t>
            </a:r>
          </a:p>
        </p:txBody>
      </p:sp>
      <p:sp>
        <p:nvSpPr>
          <p:cNvPr id="8" name="Rectangle 3"/>
          <p:cNvSpPr>
            <a:spLocks noGrp="1" noChangeArrowheads="1"/>
          </p:cNvSpPr>
          <p:nvPr>
            <p:ph type="body" idx="4294967295"/>
          </p:nvPr>
        </p:nvSpPr>
        <p:spPr>
          <a:xfrm>
            <a:off x="533400" y="1447800"/>
            <a:ext cx="7924800" cy="4419600"/>
          </a:xfrm>
        </p:spPr>
        <p:txBody>
          <a:bodyPr>
            <a:normAutofit/>
          </a:bodyPr>
          <a:lstStyle/>
          <a:p>
            <a:r>
              <a:rPr lang="en-US" altLang="ko-KR" sz="2000" dirty="0" smtClean="0"/>
              <a:t>In this submission, </a:t>
            </a:r>
            <a:r>
              <a:rPr lang="en-US" altLang="ko-KR" sz="2000" smtClean="0"/>
              <a:t>we propose a VPPM demodulation scheme using correlation mask. </a:t>
            </a:r>
            <a:endParaRPr lang="en-US" altLang="ko-KR" sz="2000" dirty="0" smtClean="0"/>
          </a:p>
          <a:p>
            <a:pPr>
              <a:buNone/>
            </a:pPr>
            <a:endParaRPr lang="en-US" altLang="ko-KR" sz="2000" dirty="0" smtClean="0"/>
          </a:p>
          <a:p>
            <a:r>
              <a:rPr lang="en-US" altLang="ko-KR" sz="2000" smtClean="0">
                <a:ea typeface="굴림" charset="-127"/>
              </a:rPr>
              <a:t>Transmission was successful with LED and photodiode regardless of dimming level; however, best performance was achieved at 50% brightness.</a:t>
            </a:r>
          </a:p>
          <a:p>
            <a:endParaRPr lang="en-US" altLang="ko-KR" sz="2000" dirty="0">
              <a:ea typeface="굴림" charset="-127"/>
            </a:endParaRPr>
          </a:p>
          <a:p>
            <a:r>
              <a:rPr lang="en-US" altLang="ko-KR" sz="2000" smtClean="0"/>
              <a:t>The same correlation-based demodulaton can be applied to optical camera communication. </a:t>
            </a:r>
            <a:endParaRPr lang="en-US" altLang="ko-KR" sz="2000" dirty="0"/>
          </a:p>
        </p:txBody>
      </p:sp>
      <p:sp>
        <p:nvSpPr>
          <p:cNvPr id="13"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grpSp>
        <p:nvGrpSpPr>
          <p:cNvPr id="10" name="그룹 14"/>
          <p:cNvGrpSpPr>
            <a:grpSpLocks/>
          </p:cNvGrpSpPr>
          <p:nvPr/>
        </p:nvGrpSpPr>
        <p:grpSpPr bwMode="auto">
          <a:xfrm>
            <a:off x="5314950" y="231775"/>
            <a:ext cx="3429000" cy="307777"/>
            <a:chOff x="6088040" y="296840"/>
            <a:chExt cx="3429000" cy="307579"/>
          </a:xfrm>
        </p:grpSpPr>
        <p:sp>
          <p:nvSpPr>
            <p:cNvPr id="12"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4" name="TextBox 13"/>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dirty="0" smtClean="0">
                  <a:latin typeface="+mj-lt"/>
                </a:rPr>
                <a:t>IEEE 802-15-14-0540-00-007a </a:t>
              </a:r>
              <a:endParaRPr lang="ko-KR" altLang="en-US" sz="1400" b="1" dirty="0">
                <a:solidFill>
                  <a:srgbClr val="FF0000"/>
                </a:solidFill>
                <a:latin typeface="+mj-lt"/>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11107</TotalTime>
  <Words>472</Words>
  <Application>Microsoft Office PowerPoint</Application>
  <PresentationFormat>화면 슬라이드 쇼(4:3)</PresentationFormat>
  <Paragraphs>102</Paragraphs>
  <Slides>9</Slides>
  <Notes>3</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1" baseType="lpstr">
      <vt:lpstr>VLC_Composition_090917</vt:lpstr>
      <vt:lpstr>Visio</vt:lpstr>
      <vt:lpstr>PowerPoint 프레젠테이션</vt:lpstr>
      <vt:lpstr>Contents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659</cp:revision>
  <cp:lastPrinted>2014-01-20T05:53:23Z</cp:lastPrinted>
  <dcterms:created xsi:type="dcterms:W3CDTF">2009-09-18T11:31:33Z</dcterms:created>
  <dcterms:modified xsi:type="dcterms:W3CDTF">2014-09-15T06:04:28Z</dcterms:modified>
</cp:coreProperties>
</file>