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9" r:id="rId2"/>
    <p:sldId id="258" r:id="rId3"/>
    <p:sldId id="256" r:id="rId4"/>
    <p:sldId id="265" r:id="rId5"/>
    <p:sldId id="266" r:id="rId6"/>
    <p:sldId id="282" r:id="rId7"/>
    <p:sldId id="269" r:id="rId8"/>
    <p:sldId id="280" r:id="rId9"/>
    <p:sldId id="289" r:id="rId10"/>
    <p:sldId id="279" r:id="rId11"/>
    <p:sldId id="278" r:id="rId12"/>
    <p:sldId id="281" r:id="rId13"/>
    <p:sldId id="288" r:id="rId14"/>
    <p:sldId id="271" r:id="rId15"/>
    <p:sldId id="268" r:id="rId16"/>
    <p:sldId id="272" r:id="rId17"/>
    <p:sldId id="286" r:id="rId18"/>
    <p:sldId id="273" r:id="rId19"/>
    <p:sldId id="287" r:id="rId20"/>
    <p:sldId id="323" r:id="rId21"/>
    <p:sldId id="324" r:id="rId22"/>
    <p:sldId id="325" r:id="rId23"/>
    <p:sldId id="274" r:id="rId24"/>
    <p:sldId id="293" r:id="rId25"/>
    <p:sldId id="300" r:id="rId26"/>
    <p:sldId id="294" r:id="rId27"/>
    <p:sldId id="301" r:id="rId28"/>
    <p:sldId id="295" r:id="rId29"/>
    <p:sldId id="302" r:id="rId30"/>
    <p:sldId id="296" r:id="rId31"/>
    <p:sldId id="303" r:id="rId32"/>
    <p:sldId id="297" r:id="rId33"/>
    <p:sldId id="304" r:id="rId34"/>
    <p:sldId id="298" r:id="rId35"/>
    <p:sldId id="299" r:id="rId36"/>
    <p:sldId id="326" r:id="rId37"/>
    <p:sldId id="327" r:id="rId38"/>
    <p:sldId id="328" r:id="rId39"/>
    <p:sldId id="329"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277" r:id="rId5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2959DE6F-BAAB-40B0-9507-B2F386CA0407}">
          <p14:sldIdLst>
            <p14:sldId id="259"/>
            <p14:sldId id="258"/>
            <p14:sldId id="256"/>
            <p14:sldId id="265"/>
            <p14:sldId id="266"/>
            <p14:sldId id="282"/>
            <p14:sldId id="269"/>
            <p14:sldId id="280"/>
            <p14:sldId id="289"/>
            <p14:sldId id="279"/>
            <p14:sldId id="278"/>
            <p14:sldId id="281"/>
            <p14:sldId id="288"/>
            <p14:sldId id="271"/>
            <p14:sldId id="268"/>
            <p14:sldId id="272"/>
            <p14:sldId id="286"/>
            <p14:sldId id="273"/>
            <p14:sldId id="287"/>
            <p14:sldId id="323"/>
            <p14:sldId id="324"/>
            <p14:sldId id="325"/>
            <p14:sldId id="274"/>
            <p14:sldId id="293"/>
            <p14:sldId id="300"/>
            <p14:sldId id="294"/>
            <p14:sldId id="301"/>
            <p14:sldId id="295"/>
            <p14:sldId id="302"/>
            <p14:sldId id="296"/>
            <p14:sldId id="303"/>
            <p14:sldId id="297"/>
            <p14:sldId id="304"/>
            <p14:sldId id="298"/>
            <p14:sldId id="299"/>
            <p14:sldId id="326"/>
            <p14:sldId id="327"/>
            <p14:sldId id="328"/>
            <p14:sldId id="329"/>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4" autoAdjust="0"/>
    <p:restoredTop sz="94737" autoAdjust="0"/>
  </p:normalViewPr>
  <p:slideViewPr>
    <p:cSldViewPr>
      <p:cViewPr>
        <p:scale>
          <a:sx n="75" d="100"/>
          <a:sy n="75" d="100"/>
        </p:scale>
        <p:origin x="-1038" y="72"/>
      </p:cViewPr>
      <p:guideLst>
        <p:guide orient="horz" pos="2160"/>
        <p:guide pos="2880"/>
      </p:guideLst>
    </p:cSldViewPr>
  </p:slideViewPr>
  <p:notesTextViewPr>
    <p:cViewPr>
      <p:scale>
        <a:sx n="1" d="1"/>
        <a:sy n="1" d="1"/>
      </p:scale>
      <p:origin x="0" y="0"/>
    </p:cViewPr>
  </p:notesTextViewPr>
  <p:notesViewPr>
    <p:cSldViewPr>
      <p:cViewPr varScale="1">
        <p:scale>
          <a:sx n="72" d="100"/>
          <a:sy n="72" d="100"/>
        </p:scale>
        <p:origin x="-178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Line 6"/>
          <p:cNvSpPr>
            <a:spLocks noChangeShapeType="1"/>
          </p:cNvSpPr>
          <p:nvPr/>
        </p:nvSpPr>
        <p:spPr bwMode="auto">
          <a:xfrm>
            <a:off x="673886"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3885" y="9549026"/>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850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15345"/>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35334" y="115345"/>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7" y="4686754"/>
            <a:ext cx="4940793" cy="444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663959" y="9552402"/>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849746" y="9552402"/>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233DD6C-9774-4648-9D75-1C23CD02CA42}" type="slidenum">
              <a:rPr lang="en-US" altLang="en-US"/>
              <a:pPr/>
              <a:t>‹#›</a:t>
            </a:fld>
            <a:endParaRPr lang="en-US" altLang="en-US"/>
          </a:p>
        </p:txBody>
      </p:sp>
      <p:sp>
        <p:nvSpPr>
          <p:cNvPr id="2056" name="Rectangle 8"/>
          <p:cNvSpPr>
            <a:spLocks noChangeArrowheads="1"/>
          </p:cNvSpPr>
          <p:nvPr/>
        </p:nvSpPr>
        <p:spPr bwMode="auto">
          <a:xfrm>
            <a:off x="703184" y="9552402"/>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29165" y="315600"/>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04113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a:t>
            </a:fld>
            <a:endParaRPr lang="en-US" altLang="en-US"/>
          </a:p>
        </p:txBody>
      </p:sp>
    </p:spTree>
    <p:extLst>
      <p:ext uri="{BB962C8B-B14F-4D97-AF65-F5344CB8AC3E}">
        <p14:creationId xmlns:p14="http://schemas.microsoft.com/office/powerpoint/2010/main" val="4265383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10</a:t>
            </a:fld>
            <a:endParaRPr lang="en-US" altLang="en-US"/>
          </a:p>
        </p:txBody>
      </p:sp>
    </p:spTree>
    <p:extLst>
      <p:ext uri="{BB962C8B-B14F-4D97-AF65-F5344CB8AC3E}">
        <p14:creationId xmlns:p14="http://schemas.microsoft.com/office/powerpoint/2010/main" val="4277915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11</a:t>
            </a:fld>
            <a:endParaRPr lang="en-US" altLang="en-US"/>
          </a:p>
        </p:txBody>
      </p:sp>
    </p:spTree>
    <p:extLst>
      <p:ext uri="{BB962C8B-B14F-4D97-AF65-F5344CB8AC3E}">
        <p14:creationId xmlns:p14="http://schemas.microsoft.com/office/powerpoint/2010/main" val="881544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12</a:t>
            </a:fld>
            <a:endParaRPr lang="en-US" altLang="en-US"/>
          </a:p>
        </p:txBody>
      </p:sp>
    </p:spTree>
    <p:extLst>
      <p:ext uri="{BB962C8B-B14F-4D97-AF65-F5344CB8AC3E}">
        <p14:creationId xmlns:p14="http://schemas.microsoft.com/office/powerpoint/2010/main" val="1400578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13</a:t>
            </a:fld>
            <a:endParaRPr lang="en-US" altLang="en-US"/>
          </a:p>
        </p:txBody>
      </p:sp>
    </p:spTree>
    <p:extLst>
      <p:ext uri="{BB962C8B-B14F-4D97-AF65-F5344CB8AC3E}">
        <p14:creationId xmlns:p14="http://schemas.microsoft.com/office/powerpoint/2010/main" val="3002769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14</a:t>
            </a:fld>
            <a:endParaRPr lang="en-US" altLang="en-US"/>
          </a:p>
        </p:txBody>
      </p:sp>
    </p:spTree>
    <p:extLst>
      <p:ext uri="{BB962C8B-B14F-4D97-AF65-F5344CB8AC3E}">
        <p14:creationId xmlns:p14="http://schemas.microsoft.com/office/powerpoint/2010/main" val="12245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15</a:t>
            </a:fld>
            <a:endParaRPr lang="en-US" altLang="en-US"/>
          </a:p>
        </p:txBody>
      </p:sp>
    </p:spTree>
    <p:extLst>
      <p:ext uri="{BB962C8B-B14F-4D97-AF65-F5344CB8AC3E}">
        <p14:creationId xmlns:p14="http://schemas.microsoft.com/office/powerpoint/2010/main" val="2444249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16</a:t>
            </a:fld>
            <a:endParaRPr lang="en-US" altLang="en-US"/>
          </a:p>
        </p:txBody>
      </p:sp>
    </p:spTree>
    <p:extLst>
      <p:ext uri="{BB962C8B-B14F-4D97-AF65-F5344CB8AC3E}">
        <p14:creationId xmlns:p14="http://schemas.microsoft.com/office/powerpoint/2010/main" val="904311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17</a:t>
            </a:fld>
            <a:endParaRPr lang="en-US" altLang="en-US"/>
          </a:p>
        </p:txBody>
      </p:sp>
    </p:spTree>
    <p:extLst>
      <p:ext uri="{BB962C8B-B14F-4D97-AF65-F5344CB8AC3E}">
        <p14:creationId xmlns:p14="http://schemas.microsoft.com/office/powerpoint/2010/main" val="2607137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18</a:t>
            </a:fld>
            <a:endParaRPr lang="en-US" altLang="en-US"/>
          </a:p>
        </p:txBody>
      </p:sp>
    </p:spTree>
    <p:extLst>
      <p:ext uri="{BB962C8B-B14F-4D97-AF65-F5344CB8AC3E}">
        <p14:creationId xmlns:p14="http://schemas.microsoft.com/office/powerpoint/2010/main" val="2955757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19</a:t>
            </a:fld>
            <a:endParaRPr lang="en-US" altLang="en-US"/>
          </a:p>
        </p:txBody>
      </p:sp>
    </p:spTree>
    <p:extLst>
      <p:ext uri="{BB962C8B-B14F-4D97-AF65-F5344CB8AC3E}">
        <p14:creationId xmlns:p14="http://schemas.microsoft.com/office/powerpoint/2010/main" val="171276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a:t>
            </a:fld>
            <a:endParaRPr lang="en-US" altLang="en-US"/>
          </a:p>
        </p:txBody>
      </p:sp>
    </p:spTree>
    <p:extLst>
      <p:ext uri="{BB962C8B-B14F-4D97-AF65-F5344CB8AC3E}">
        <p14:creationId xmlns:p14="http://schemas.microsoft.com/office/powerpoint/2010/main" val="689933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a:t>
            </a:r>
            <a:r>
              <a:rPr lang="en-US" baseline="0" dirty="0" smtClean="0"/>
              <a:t> we use the DA IE with the Routing IE or include the SA in the DA IE</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21</a:t>
            </a:fld>
            <a:endParaRPr lang="en-US" altLang="en-US"/>
          </a:p>
        </p:txBody>
      </p:sp>
    </p:spTree>
    <p:extLst>
      <p:ext uri="{BB962C8B-B14F-4D97-AF65-F5344CB8AC3E}">
        <p14:creationId xmlns:p14="http://schemas.microsoft.com/office/powerpoint/2010/main" val="2881285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23</a:t>
            </a:fld>
            <a:endParaRPr lang="en-US" altLang="en-US"/>
          </a:p>
        </p:txBody>
      </p:sp>
    </p:spTree>
    <p:extLst>
      <p:ext uri="{BB962C8B-B14F-4D97-AF65-F5344CB8AC3E}">
        <p14:creationId xmlns:p14="http://schemas.microsoft.com/office/powerpoint/2010/main" val="2807715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24</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25</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26</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27</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28</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29</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30</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31</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1C4DAEE6-CC64-4326-A466-F4FA2A6394CF}"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32</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33</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34</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high probability that</a:t>
            </a:r>
            <a:r>
              <a:rPr lang="en-US" baseline="0" dirty="0" smtClean="0"/>
              <a:t> a device is very often used as a next hop </a:t>
            </a:r>
            <a:r>
              <a:rPr lang="en-US" baseline="0" dirty="0" smtClean="0">
                <a:sym typeface="Wingdings" panose="05000000000000000000" pitchFamily="2" charset="2"/>
              </a:rPr>
              <a:t> very high power </a:t>
            </a:r>
            <a:r>
              <a:rPr lang="en-US" baseline="0" dirty="0" err="1" smtClean="0">
                <a:sym typeface="Wingdings" panose="05000000000000000000" pitchFamily="2" charset="2"/>
              </a:rPr>
              <a:t>conscumption</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35</a:t>
            </a:fld>
            <a:endParaRPr lang="en-US" altLang="en-US"/>
          </a:p>
        </p:txBody>
      </p:sp>
    </p:spTree>
    <p:extLst>
      <p:ext uri="{BB962C8B-B14F-4D97-AF65-F5344CB8AC3E}">
        <p14:creationId xmlns:p14="http://schemas.microsoft.com/office/powerpoint/2010/main" val="29762919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1089 devices: One packet every 30min / device </a:t>
            </a:r>
            <a:r>
              <a:rPr lang="en-US" dirty="0" smtClean="0">
                <a:sym typeface="Wingdings" panose="05000000000000000000" pitchFamily="2" charset="2"/>
              </a:rPr>
              <a:t> one packet in the network every 1.65s  collisions on the duty period</a:t>
            </a:r>
          </a:p>
          <a:p>
            <a:r>
              <a:rPr lang="en-US" dirty="0" smtClean="0">
                <a:sym typeface="Wingdings" panose="05000000000000000000" pitchFamily="2" charset="2"/>
              </a:rPr>
              <a:t>10000 devices: =&gt;</a:t>
            </a:r>
            <a:r>
              <a:rPr lang="en-US" baseline="0" dirty="0" smtClean="0">
                <a:sym typeface="Wingdings" panose="05000000000000000000" pitchFamily="2" charset="2"/>
              </a:rPr>
              <a:t> one packet every </a:t>
            </a:r>
            <a:r>
              <a:rPr lang="en-US" baseline="0" dirty="0" err="1" smtClean="0">
                <a:sym typeface="Wingdings" panose="05000000000000000000" pitchFamily="2" charset="2"/>
              </a:rPr>
              <a:t>every</a:t>
            </a:r>
            <a:r>
              <a:rPr lang="en-US" baseline="0" dirty="0" smtClean="0">
                <a:sym typeface="Wingdings" panose="05000000000000000000" pitchFamily="2" charset="2"/>
              </a:rPr>
              <a:t> 0.18s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36</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Multicast spends less energy than</a:t>
            </a:r>
            <a:r>
              <a:rPr lang="en-US" baseline="0" dirty="0" smtClean="0"/>
              <a:t> MP2P since the forwarding is more uniform on the downstream. There isn’t a particular device that is solicited more than the others. </a:t>
            </a:r>
          </a:p>
          <a:p>
            <a:r>
              <a:rPr lang="en-US" baseline="0" dirty="0" smtClean="0"/>
              <a:t>Besides there are less packets generated in the P2P MC compared to the MP2P.</a:t>
            </a:r>
          </a:p>
          <a:p>
            <a:r>
              <a:rPr lang="en-US" baseline="0" dirty="0" smtClean="0"/>
              <a:t>On the other hand the average in P2P MC compared to MP2P. In MP2P, the transmission is narrowed to the beam of the devices on the way. In P2P MC, transmission is propagated as far as 3 devices away on the grid from the </a:t>
            </a:r>
            <a:r>
              <a:rPr lang="en-US" baseline="0" smtClean="0"/>
              <a:t>outer edge </a:t>
            </a:r>
            <a:r>
              <a:rPr lang="en-US" baseline="0" dirty="0" smtClean="0"/>
              <a:t>of the path</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37</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1089 devices: One packet every 30min / device </a:t>
            </a:r>
            <a:r>
              <a:rPr lang="en-US" dirty="0" smtClean="0">
                <a:sym typeface="Wingdings" panose="05000000000000000000" pitchFamily="2" charset="2"/>
              </a:rPr>
              <a:t> one packet in the network every 1.65s  collisions on the duty period</a:t>
            </a:r>
          </a:p>
          <a:p>
            <a:r>
              <a:rPr lang="en-US" dirty="0" smtClean="0">
                <a:sym typeface="Wingdings" panose="05000000000000000000" pitchFamily="2" charset="2"/>
              </a:rPr>
              <a:t>10000 devices: =&gt;</a:t>
            </a:r>
            <a:r>
              <a:rPr lang="en-US" baseline="0" dirty="0" smtClean="0">
                <a:sym typeface="Wingdings" panose="05000000000000000000" pitchFamily="2" charset="2"/>
              </a:rPr>
              <a:t> one packet every </a:t>
            </a:r>
            <a:r>
              <a:rPr lang="en-US" baseline="0" dirty="0" err="1" smtClean="0">
                <a:sym typeface="Wingdings" panose="05000000000000000000" pitchFamily="2" charset="2"/>
              </a:rPr>
              <a:t>every</a:t>
            </a:r>
            <a:r>
              <a:rPr lang="en-US" baseline="0" dirty="0" smtClean="0">
                <a:sym typeface="Wingdings" panose="05000000000000000000" pitchFamily="2" charset="2"/>
              </a:rPr>
              <a:t> 0.18s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38</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Multicast spends less energy than</a:t>
            </a:r>
            <a:r>
              <a:rPr lang="en-US" baseline="0" dirty="0" smtClean="0"/>
              <a:t> MP2P since the forwarding is more uniform on the downstream. There isn’t a particular device that is solicited more than the others. </a:t>
            </a:r>
          </a:p>
          <a:p>
            <a:r>
              <a:rPr lang="en-US" baseline="0" dirty="0" smtClean="0"/>
              <a:t>Besides there are less packets generated in the P2P MC compared to the MP2P.</a:t>
            </a:r>
          </a:p>
          <a:p>
            <a:r>
              <a:rPr lang="en-US" baseline="0" dirty="0" smtClean="0"/>
              <a:t>On the other hand the average in P2P MC compared to MP2P. In MP2P, the transmission is narrowed to the beam of the devices on the way. In P2P MC, transmission is propagated as far as 3 devices away on the grid from the </a:t>
            </a:r>
            <a:r>
              <a:rPr lang="en-US" baseline="0" smtClean="0"/>
              <a:t>outer edge </a:t>
            </a:r>
            <a:r>
              <a:rPr lang="en-US" baseline="0" dirty="0" smtClean="0"/>
              <a:t>of the path</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39</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1089 devices: One packet every 30min / device </a:t>
            </a:r>
            <a:r>
              <a:rPr lang="en-US" dirty="0" smtClean="0">
                <a:sym typeface="Wingdings" panose="05000000000000000000" pitchFamily="2" charset="2"/>
              </a:rPr>
              <a:t> one packet in the network every 1.65s  collisions on the duty period</a:t>
            </a:r>
          </a:p>
          <a:p>
            <a:r>
              <a:rPr lang="en-US" dirty="0" smtClean="0">
                <a:sym typeface="Wingdings" panose="05000000000000000000" pitchFamily="2" charset="2"/>
              </a:rPr>
              <a:t>10000 devices: =&gt;</a:t>
            </a:r>
            <a:r>
              <a:rPr lang="en-US" baseline="0" dirty="0" smtClean="0">
                <a:sym typeface="Wingdings" panose="05000000000000000000" pitchFamily="2" charset="2"/>
              </a:rPr>
              <a:t> one packet every </a:t>
            </a:r>
            <a:r>
              <a:rPr lang="en-US" baseline="0" dirty="0" err="1" smtClean="0">
                <a:sym typeface="Wingdings" panose="05000000000000000000" pitchFamily="2" charset="2"/>
              </a:rPr>
              <a:t>every</a:t>
            </a:r>
            <a:r>
              <a:rPr lang="en-US" baseline="0" dirty="0" smtClean="0">
                <a:sym typeface="Wingdings" panose="05000000000000000000" pitchFamily="2" charset="2"/>
              </a:rPr>
              <a:t> 0.18s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41</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number</a:t>
            </a:r>
            <a:r>
              <a:rPr lang="en-US" baseline="0" dirty="0" smtClean="0"/>
              <a:t> of terminals increase they spend most of the awake time trying to access the channel in CSMA and spend less time in transmission</a:t>
            </a:r>
          </a:p>
          <a:p>
            <a:r>
              <a:rPr lang="en-US" baseline="0" dirty="0" smtClean="0"/>
              <a:t>Most of the action happens in the intermediate hops and the packets do not reach the PAN </a:t>
            </a:r>
            <a:r>
              <a:rPr lang="en-US" baseline="0" dirty="0" err="1" smtClean="0"/>
              <a:t>coord</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42</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a:t>
            </a:fld>
            <a:endParaRPr lang="en-US" altLang="en-US"/>
          </a:p>
        </p:txBody>
      </p:sp>
    </p:spTree>
    <p:extLst>
      <p:ext uri="{BB962C8B-B14F-4D97-AF65-F5344CB8AC3E}">
        <p14:creationId xmlns:p14="http://schemas.microsoft.com/office/powerpoint/2010/main" val="13712617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less traffic compared to US but there is still collision with</a:t>
            </a:r>
            <a:r>
              <a:rPr lang="en-US" baseline="0" dirty="0" smtClean="0"/>
              <a:t> signaling packets upstream and DS packets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43</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number</a:t>
            </a:r>
            <a:r>
              <a:rPr lang="en-US" baseline="0" dirty="0" smtClean="0"/>
              <a:t> of terminals increase they spend most of the awake time trying to access the channel in CSMA and spend less time in transmission</a:t>
            </a:r>
          </a:p>
          <a:p>
            <a:r>
              <a:rPr lang="en-US" baseline="0" dirty="0" smtClean="0"/>
              <a:t>Most of the action happens in the intermediate hops and the packets do not reach the PAN </a:t>
            </a:r>
            <a:r>
              <a:rPr lang="en-US" baseline="0" dirty="0" err="1" smtClean="0"/>
              <a:t>coord</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44</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less traffic compared to US but there is still collision with</a:t>
            </a:r>
            <a:r>
              <a:rPr lang="en-US" baseline="0" dirty="0" smtClean="0"/>
              <a:t> signaling packets upstream and DS packets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45</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low packet birth</a:t>
            </a:r>
            <a:r>
              <a:rPr lang="en-US" baseline="0" dirty="0" smtClean="0"/>
              <a:t> rate in the network. Only the MC members are sending DA to the root</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46</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less traffic compared to US but there is still collision with</a:t>
            </a:r>
            <a:r>
              <a:rPr lang="en-US" baseline="0" dirty="0" smtClean="0"/>
              <a:t> signaling packets upstream and DS packets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47</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low packet birth</a:t>
            </a:r>
            <a:r>
              <a:rPr lang="en-US" baseline="0" dirty="0" smtClean="0"/>
              <a:t> rate in the network. Only the MC members are sending DA to the root</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48</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less traffic compared to US but there is still collision with</a:t>
            </a:r>
            <a:r>
              <a:rPr lang="en-US" baseline="0" dirty="0" smtClean="0"/>
              <a:t> signaling packets upstream and DS packets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49</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the destination P sends</a:t>
            </a:r>
            <a:r>
              <a:rPr lang="en-US" baseline="0" dirty="0" smtClean="0"/>
              <a:t> DA</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50</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less traffic compared to US but there is still collision with</a:t>
            </a:r>
            <a:r>
              <a:rPr lang="en-US" baseline="0" dirty="0" smtClean="0"/>
              <a:t> signaling packets upstream and DS packets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51</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the</a:t>
            </a:r>
            <a:r>
              <a:rPr lang="en-US" baseline="0" dirty="0" smtClean="0"/>
              <a:t> terminals on the path of the MP2P use the most energy so the average energy consumption is lower with more terminals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52</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a:t>
            </a:fld>
            <a:endParaRPr lang="en-US" altLang="en-US"/>
          </a:p>
        </p:txBody>
      </p:sp>
    </p:spTree>
    <p:extLst>
      <p:ext uri="{BB962C8B-B14F-4D97-AF65-F5344CB8AC3E}">
        <p14:creationId xmlns:p14="http://schemas.microsoft.com/office/powerpoint/2010/main" val="41231753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less traffic compared to US but there is still collision with</a:t>
            </a:r>
            <a:r>
              <a:rPr lang="en-US" baseline="0" dirty="0" smtClean="0"/>
              <a:t> signaling packets upstream and DS packets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53</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the</a:t>
            </a:r>
            <a:r>
              <a:rPr lang="en-US" baseline="0" dirty="0" smtClean="0"/>
              <a:t> terminals on the path of the MP2P use the most energy so the average energy consumption is lower with more terminals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54</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less traffic compared to US but there is still collision with</a:t>
            </a:r>
            <a:r>
              <a:rPr lang="en-US" baseline="0" dirty="0" smtClean="0"/>
              <a:t> signaling packets upstream and DS packets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55</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the</a:t>
            </a:r>
            <a:r>
              <a:rPr lang="en-US" baseline="0" dirty="0" smtClean="0"/>
              <a:t> terminals on the path of the MP2P use the most energy so the average energy consumption is lower with more terminals</a:t>
            </a:r>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56</a:t>
            </a:fld>
            <a:endParaRPr lang="en-US" altLang="en-US"/>
          </a:p>
        </p:txBody>
      </p:sp>
    </p:spTree>
    <p:extLst>
      <p:ext uri="{BB962C8B-B14F-4D97-AF65-F5344CB8AC3E}">
        <p14:creationId xmlns:p14="http://schemas.microsoft.com/office/powerpoint/2010/main" val="21063435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58</a:t>
            </a:fld>
            <a:endParaRPr lang="en-US" altLang="en-US"/>
          </a:p>
        </p:txBody>
      </p:sp>
    </p:spTree>
    <p:extLst>
      <p:ext uri="{BB962C8B-B14F-4D97-AF65-F5344CB8AC3E}">
        <p14:creationId xmlns:p14="http://schemas.microsoft.com/office/powerpoint/2010/main" val="323186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6</a:t>
            </a:fld>
            <a:endParaRPr lang="en-US" altLang="en-US"/>
          </a:p>
        </p:txBody>
      </p:sp>
    </p:spTree>
    <p:extLst>
      <p:ext uri="{BB962C8B-B14F-4D97-AF65-F5344CB8AC3E}">
        <p14:creationId xmlns:p14="http://schemas.microsoft.com/office/powerpoint/2010/main" val="2177126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7</a:t>
            </a:fld>
            <a:endParaRPr lang="en-US" altLang="en-US"/>
          </a:p>
        </p:txBody>
      </p:sp>
    </p:spTree>
    <p:extLst>
      <p:ext uri="{BB962C8B-B14F-4D97-AF65-F5344CB8AC3E}">
        <p14:creationId xmlns:p14="http://schemas.microsoft.com/office/powerpoint/2010/main" val="2037052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8</a:t>
            </a:fld>
            <a:endParaRPr lang="en-US" altLang="en-US"/>
          </a:p>
        </p:txBody>
      </p:sp>
    </p:spTree>
    <p:extLst>
      <p:ext uri="{BB962C8B-B14F-4D97-AF65-F5344CB8AC3E}">
        <p14:creationId xmlns:p14="http://schemas.microsoft.com/office/powerpoint/2010/main" val="3379534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9</a:t>
            </a:fld>
            <a:endParaRPr lang="en-US" altLang="en-US"/>
          </a:p>
        </p:txBody>
      </p:sp>
    </p:spTree>
    <p:extLst>
      <p:ext uri="{BB962C8B-B14F-4D97-AF65-F5344CB8AC3E}">
        <p14:creationId xmlns:p14="http://schemas.microsoft.com/office/powerpoint/2010/main" val="230471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CFBDEAF-D4E3-4DC3-AD85-EF0EA451F59C}" type="slidenum">
              <a:rPr lang="en-US" altLang="en-US"/>
              <a:pPr/>
              <a:t>‹#›</a:t>
            </a:fld>
            <a:endParaRPr lang="en-US" altLang="en-US"/>
          </a:p>
        </p:txBody>
      </p:sp>
    </p:spTree>
    <p:extLst>
      <p:ext uri="{BB962C8B-B14F-4D97-AF65-F5344CB8AC3E}">
        <p14:creationId xmlns:p14="http://schemas.microsoft.com/office/powerpoint/2010/main" val="3216839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1EB3F48-7F4F-4E5F-8228-ABBF2E6B3142}" type="slidenum">
              <a:rPr lang="en-US" altLang="en-US"/>
              <a:pPr/>
              <a:t>‹#›</a:t>
            </a:fld>
            <a:endParaRPr lang="en-US" altLang="en-US"/>
          </a:p>
        </p:txBody>
      </p:sp>
    </p:spTree>
    <p:extLst>
      <p:ext uri="{BB962C8B-B14F-4D97-AF65-F5344CB8AC3E}">
        <p14:creationId xmlns:p14="http://schemas.microsoft.com/office/powerpoint/2010/main" val="363419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A5C107-69CB-443B-8B4C-006DB0731A21}" type="slidenum">
              <a:rPr lang="en-US" altLang="en-US"/>
              <a:pPr/>
              <a:t>‹#›</a:t>
            </a:fld>
            <a:endParaRPr lang="en-US" altLang="en-US"/>
          </a:p>
        </p:txBody>
      </p:sp>
    </p:spTree>
    <p:extLst>
      <p:ext uri="{BB962C8B-B14F-4D97-AF65-F5344CB8AC3E}">
        <p14:creationId xmlns:p14="http://schemas.microsoft.com/office/powerpoint/2010/main" val="42034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y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755232"/>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lvl1pPr>
              <a:defRPr/>
            </a:lvl1pPr>
          </a:lstStyle>
          <a:p>
            <a:r>
              <a:rPr lang="en-US" altLang="en-US" dirty="0"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9AD3740-2EF1-4B08-86C6-28384797E75E}" type="slidenum">
              <a:rPr lang="en-US" altLang="en-US"/>
              <a:pPr/>
              <a:t>‹#›</a:t>
            </a:fld>
            <a:endParaRPr lang="en-US" altLang="en-US"/>
          </a:p>
        </p:txBody>
      </p:sp>
    </p:spTree>
    <p:extLst>
      <p:ext uri="{BB962C8B-B14F-4D97-AF65-F5344CB8AC3E}">
        <p14:creationId xmlns:p14="http://schemas.microsoft.com/office/powerpoint/2010/main" val="3489162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793F675-498C-4AC0-BBB3-578BCD94111A}" type="slidenum">
              <a:rPr lang="en-US" altLang="en-US"/>
              <a:pPr/>
              <a:t>‹#›</a:t>
            </a:fld>
            <a:endParaRPr lang="en-US" altLang="en-US"/>
          </a:p>
        </p:txBody>
      </p:sp>
    </p:spTree>
    <p:extLst>
      <p:ext uri="{BB962C8B-B14F-4D97-AF65-F5344CB8AC3E}">
        <p14:creationId xmlns:p14="http://schemas.microsoft.com/office/powerpoint/2010/main" val="2917989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BC98A25-7BDB-4395-B66B-9BB54557142B}" type="slidenum">
              <a:rPr lang="en-US" altLang="en-US"/>
              <a:pPr/>
              <a:t>‹#›</a:t>
            </a:fld>
            <a:endParaRPr lang="en-US" altLang="en-US"/>
          </a:p>
        </p:txBody>
      </p:sp>
    </p:spTree>
    <p:extLst>
      <p:ext uri="{BB962C8B-B14F-4D97-AF65-F5344CB8AC3E}">
        <p14:creationId xmlns:p14="http://schemas.microsoft.com/office/powerpoint/2010/main" val="29071875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8FBCED5-592A-473A-9D94-50DDFDBF4E56}" type="slidenum">
              <a:rPr lang="en-US" altLang="en-US"/>
              <a:pPr/>
              <a:t>‹#›</a:t>
            </a:fld>
            <a:endParaRPr lang="en-US" altLang="en-US"/>
          </a:p>
        </p:txBody>
      </p:sp>
    </p:spTree>
    <p:extLst>
      <p:ext uri="{BB962C8B-B14F-4D97-AF65-F5344CB8AC3E}">
        <p14:creationId xmlns:p14="http://schemas.microsoft.com/office/powerpoint/2010/main" val="19782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a:t>
            </a:r>
            <a:r>
              <a:rPr lang="en-US" altLang="en-US" dirty="0" smtClean="0"/>
              <a:t>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35A62A2-494C-45BE-820C-C4ABDC872FCB}" type="slidenum">
              <a:rPr lang="en-US" altLang="en-US"/>
              <a:pPr/>
              <a:t>‹#›</a:t>
            </a:fld>
            <a:endParaRPr lang="en-US" altLang="en-US"/>
          </a:p>
        </p:txBody>
      </p:sp>
    </p:spTree>
    <p:extLst>
      <p:ext uri="{BB962C8B-B14F-4D97-AF65-F5344CB8AC3E}">
        <p14:creationId xmlns:p14="http://schemas.microsoft.com/office/powerpoint/2010/main" val="953719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931E9C2F-0605-4E62-969A-2A7181D29B8F}" type="slidenum">
              <a:rPr lang="en-US" altLang="en-US"/>
              <a:pPr/>
              <a:t>‹#›</a:t>
            </a:fld>
            <a:endParaRPr lang="en-US" altLang="en-US" dirty="0"/>
          </a:p>
        </p:txBody>
      </p:sp>
    </p:spTree>
    <p:extLst>
      <p:ext uri="{BB962C8B-B14F-4D97-AF65-F5344CB8AC3E}">
        <p14:creationId xmlns:p14="http://schemas.microsoft.com/office/powerpoint/2010/main" val="331637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57D21BD-CD3A-4B5C-BC8F-109EB83A59CC}" type="slidenum">
              <a:rPr lang="en-US" altLang="en-US"/>
              <a:pPr/>
              <a:t>‹#›</a:t>
            </a:fld>
            <a:endParaRPr lang="en-US" altLang="en-US"/>
          </a:p>
        </p:txBody>
      </p:sp>
    </p:spTree>
    <p:extLst>
      <p:ext uri="{BB962C8B-B14F-4D97-AF65-F5344CB8AC3E}">
        <p14:creationId xmlns:p14="http://schemas.microsoft.com/office/powerpoint/2010/main" val="4481760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3959F19-ABAC-4858-80A0-EFB62882BC81}" type="slidenum">
              <a:rPr lang="en-US" altLang="en-US"/>
              <a:pPr/>
              <a:t>‹#›</a:t>
            </a:fld>
            <a:endParaRPr lang="en-US" altLang="en-US"/>
          </a:p>
        </p:txBody>
      </p:sp>
    </p:spTree>
    <p:extLst>
      <p:ext uri="{BB962C8B-B14F-4D97-AF65-F5344CB8AC3E}">
        <p14:creationId xmlns:p14="http://schemas.microsoft.com/office/powerpoint/2010/main" val="2768049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September 2014</a:t>
            </a:r>
            <a:endParaRPr lang="en-US" altLang="en-US" dirty="0"/>
          </a:p>
        </p:txBody>
      </p:sp>
      <p:sp>
        <p:nvSpPr>
          <p:cNvPr id="1029" name="Rectangle 5"/>
          <p:cNvSpPr>
            <a:spLocks noGrp="1" noChangeArrowheads="1"/>
          </p:cNvSpPr>
          <p:nvPr>
            <p:ph type="ftr" sz="quarter" idx="3"/>
          </p:nvPr>
        </p:nvSpPr>
        <p:spPr bwMode="auto">
          <a:xfrm>
            <a:off x="5486400" y="6475413"/>
            <a:ext cx="312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Verotiana Rabarijaona, Fumihide Kojima [NICT], Hiroshi Harada [Kyoto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7E1B0AB-FBB9-41D1-9A71-238655F849C1}"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a:t>
            </a:r>
            <a:r>
              <a:rPr lang="en-US" sz="1400" b="1" i="0" kern="1200" dirty="0" smtClean="0">
                <a:solidFill>
                  <a:schemeClr val="tx1"/>
                </a:solidFill>
                <a:effectLst/>
                <a:latin typeface="Times New Roman" pitchFamily="18" charset="0"/>
                <a:ea typeface="+mn-ea"/>
                <a:cs typeface="+mn-cs"/>
              </a:rPr>
              <a:t>14-0536-00-0010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September 2014</a:t>
            </a:r>
            <a:endParaRPr lang="en-US" altLang="en-US" dirty="0"/>
          </a:p>
        </p:txBody>
      </p:sp>
      <p:sp>
        <p:nvSpPr>
          <p:cNvPr id="5" name="Footer Placeholder 2"/>
          <p:cNvSpPr>
            <a:spLocks noGrp="1"/>
          </p:cNvSpPr>
          <p:nvPr>
            <p:ph type="ftr" sz="quarter" idx="11"/>
          </p:nvPr>
        </p:nvSpPr>
        <p:spPr/>
        <p:txBody>
          <a:bodyPr/>
          <a:lstStyle/>
          <a:p>
            <a:r>
              <a:rPr lang="en-US" altLang="en-US" dirty="0"/>
              <a:t>Verotiana Rabarijaona, Fumihide Kojima [NICT], Hiroshi Harada [Kyoto University]</a:t>
            </a:r>
          </a:p>
        </p:txBody>
      </p:sp>
      <p:sp>
        <p:nvSpPr>
          <p:cNvPr id="6" name="Slide Number Placeholder 3"/>
          <p:cNvSpPr>
            <a:spLocks noGrp="1"/>
          </p:cNvSpPr>
          <p:nvPr>
            <p:ph type="sldNum" sz="quarter" idx="12"/>
          </p:nvPr>
        </p:nvSpPr>
        <p:spPr/>
        <p:txBody>
          <a:bodyPr/>
          <a:lstStyle/>
          <a:p>
            <a:r>
              <a:rPr lang="en-US" altLang="en-US"/>
              <a:t>Slide </a:t>
            </a:r>
            <a:fld id="{6B55930F-4243-4D5F-AE69-6686826FB83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a:t>:</a:t>
            </a:r>
            <a:r>
              <a:rPr lang="en-US" altLang="en-US" sz="1600" dirty="0"/>
              <a:t> </a:t>
            </a:r>
            <a:r>
              <a:rPr lang="en-US" altLang="en-US" sz="1600" dirty="0" smtClean="0"/>
              <a:t>[Response to the call for final proposal to TG10]</a:t>
            </a:r>
            <a:r>
              <a:rPr lang="en-US" altLang="en-US" sz="1600" dirty="0"/>
              <a:t>	</a:t>
            </a:r>
          </a:p>
          <a:p>
            <a:r>
              <a:rPr lang="en-US" altLang="en-US" sz="1600" b="1" dirty="0"/>
              <a:t>Date Submitted: </a:t>
            </a:r>
            <a:r>
              <a:rPr lang="en-US" altLang="en-US" sz="1600" dirty="0" smtClean="0"/>
              <a:t>[14 </a:t>
            </a:r>
            <a:r>
              <a:rPr lang="en-US" altLang="en-US" sz="1600" dirty="0" smtClean="0"/>
              <a:t>September, </a:t>
            </a:r>
            <a:r>
              <a:rPr lang="en-US" altLang="en-US" sz="1600" dirty="0" smtClean="0"/>
              <a:t>2014]</a:t>
            </a:r>
            <a:r>
              <a:rPr lang="en-US" altLang="en-US" sz="1600" dirty="0"/>
              <a:t>	</a:t>
            </a:r>
          </a:p>
          <a:p>
            <a:r>
              <a:rPr lang="en-US" altLang="en-US" sz="1600" b="1" dirty="0"/>
              <a:t>Source:</a:t>
            </a:r>
            <a:r>
              <a:rPr lang="en-US" altLang="en-US" sz="1600" dirty="0"/>
              <a:t> </a:t>
            </a:r>
            <a:r>
              <a:rPr lang="en-US" altLang="en-US" sz="1600" dirty="0" smtClean="0"/>
              <a:t>* [Verotiana Rabarijaona, Fumihide Kojima], †[Hiroshi Harada] </a:t>
            </a:r>
          </a:p>
          <a:p>
            <a:r>
              <a:rPr lang="en-US" altLang="en-US" sz="1600" dirty="0" smtClean="0"/>
              <a:t>Company *[NICT], †[Kyoto University]</a:t>
            </a:r>
            <a:endParaRPr lang="en-US" altLang="en-US" sz="1600" dirty="0"/>
          </a:p>
          <a:p>
            <a:r>
              <a:rPr lang="en-US" altLang="en-US" sz="1600" dirty="0"/>
              <a:t>Address </a:t>
            </a:r>
            <a:r>
              <a:rPr lang="en-US" altLang="en-US" sz="1600" dirty="0" smtClean="0"/>
              <a:t>*[</a:t>
            </a:r>
            <a:r>
              <a:rPr lang="fi-FI" sz="1600" dirty="0" smtClean="0"/>
              <a:t>3-4</a:t>
            </a:r>
            <a:r>
              <a:rPr lang="fi-FI" sz="1600" dirty="0"/>
              <a:t>, Hikarino-oka, Yokosuka, 239-0847 </a:t>
            </a:r>
            <a:r>
              <a:rPr lang="fi-FI" sz="1600" dirty="0" smtClean="0"/>
              <a:t>Japan</a:t>
            </a:r>
            <a:r>
              <a:rPr lang="en-US" altLang="en-US" sz="1600" dirty="0" smtClean="0"/>
              <a:t>], †[</a:t>
            </a:r>
            <a:r>
              <a:rPr lang="en-US" sz="1600" dirty="0"/>
              <a:t>36-1 Yoshida-</a:t>
            </a:r>
            <a:r>
              <a:rPr lang="en-US" sz="1600" dirty="0" err="1"/>
              <a:t>Honmachi</a:t>
            </a:r>
            <a:r>
              <a:rPr lang="en-US" sz="1600" dirty="0"/>
              <a:t>, Sakyo-</a:t>
            </a:r>
            <a:r>
              <a:rPr lang="en-US" sz="1600" dirty="0" err="1"/>
              <a:t>ku</a:t>
            </a:r>
            <a:r>
              <a:rPr lang="en-US" sz="1600" dirty="0"/>
              <a:t>, Kyoto 606-8501 </a:t>
            </a:r>
            <a:r>
              <a:rPr lang="en-US" sz="1600" dirty="0" smtClean="0"/>
              <a:t>Japan]</a:t>
            </a:r>
            <a:endParaRPr lang="en-US" altLang="en-US" sz="1600" dirty="0"/>
          </a:p>
          <a:p>
            <a:r>
              <a:rPr lang="en-US" altLang="en-US" sz="1600" dirty="0"/>
              <a:t>Voice</a:t>
            </a:r>
            <a:r>
              <a:rPr lang="en-US" altLang="en-US" sz="1600" dirty="0" smtClean="0"/>
              <a:t>:[+81-46-847-5075], </a:t>
            </a:r>
            <a:r>
              <a:rPr lang="en-US" altLang="en-US" sz="1600" dirty="0"/>
              <a:t>FAX: </a:t>
            </a:r>
            <a:r>
              <a:rPr lang="en-US" altLang="en-US" sz="1600" dirty="0" smtClean="0"/>
              <a:t>[+81-46-847-5089], </a:t>
            </a:r>
            <a:r>
              <a:rPr lang="en-US" altLang="en-US" sz="1600" dirty="0"/>
              <a:t>E-Mail</a:t>
            </a:r>
            <a:r>
              <a:rPr lang="en-US" altLang="en-US" sz="1600" dirty="0" smtClean="0"/>
              <a:t>:[rverotiana@nict.go.jp]</a:t>
            </a:r>
            <a:r>
              <a:rPr lang="en-US" altLang="en-US" sz="1600" dirty="0"/>
              <a:t>	</a:t>
            </a:r>
          </a:p>
          <a:p>
            <a:pPr>
              <a:spcBef>
                <a:spcPts val="600"/>
              </a:spcBef>
              <a:spcAft>
                <a:spcPts val="600"/>
              </a:spcAft>
            </a:pPr>
            <a:r>
              <a:rPr lang="en-US" altLang="en-US" sz="1600" b="1" dirty="0"/>
              <a:t>Re:</a:t>
            </a:r>
            <a:r>
              <a:rPr lang="en-US" altLang="en-US" sz="1600" dirty="0"/>
              <a:t> </a:t>
            </a:r>
            <a:r>
              <a:rPr lang="en-US" altLang="en-US" sz="1600" dirty="0" smtClean="0"/>
              <a:t>[Call for Final Proposals.]</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a:t>
            </a:r>
            <a:r>
              <a:rPr lang="en-US" altLang="ko-KR" sz="1600" dirty="0" smtClean="0"/>
              <a:t>This contribution presents a full proposal for the TG10</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[Final proposal to TG10.]</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HMT Routing – P2P</a:t>
            </a:r>
            <a:endParaRPr lang="en-US" dirty="0"/>
          </a:p>
        </p:txBody>
      </p:sp>
      <p:sp>
        <p:nvSpPr>
          <p:cNvPr id="3" name="Content Placeholder 2"/>
          <p:cNvSpPr>
            <a:spLocks noGrp="1"/>
          </p:cNvSpPr>
          <p:nvPr>
            <p:ph idx="1"/>
          </p:nvPr>
        </p:nvSpPr>
        <p:spPr/>
        <p:txBody>
          <a:bodyPr/>
          <a:lstStyle/>
          <a:p>
            <a:r>
              <a:rPr lang="en-US" sz="2000" dirty="0" smtClean="0"/>
              <a:t>When a device D1 has a packet to transmit to another device D2, it looks into its neighbor table if there is a route to D2. </a:t>
            </a:r>
          </a:p>
          <a:p>
            <a:pPr lvl="1"/>
            <a:r>
              <a:rPr lang="en-US" sz="1800" dirty="0" smtClean="0"/>
              <a:t>If there is a route, the packet is forwarded to the neighbor through which D2 is reachable</a:t>
            </a:r>
          </a:p>
          <a:p>
            <a:pPr lvl="1"/>
            <a:r>
              <a:rPr lang="en-US" sz="1800" dirty="0" smtClean="0"/>
              <a:t>If there is no route, the packet is forwarded upstream</a:t>
            </a:r>
          </a:p>
          <a:p>
            <a:pPr marL="457200" lvl="1" indent="0">
              <a:buNone/>
            </a:pPr>
            <a:r>
              <a:rPr lang="en-US" sz="1800" dirty="0" smtClean="0"/>
              <a:t>Example of M </a:t>
            </a:r>
            <a:r>
              <a:rPr lang="en-US" sz="1800" dirty="0" smtClean="0">
                <a:sym typeface="Wingdings" panose="05000000000000000000" pitchFamily="2" charset="2"/>
              </a:rPr>
              <a:t>G routing</a:t>
            </a:r>
            <a:endParaRPr lang="en-US" sz="18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10</a:t>
            </a:fld>
            <a:endParaRPr lang="en-US" altLang="en-US"/>
          </a:p>
        </p:txBody>
      </p:sp>
      <p:grpSp>
        <p:nvGrpSpPr>
          <p:cNvPr id="7" name="Group 6"/>
          <p:cNvGrpSpPr/>
          <p:nvPr/>
        </p:nvGrpSpPr>
        <p:grpSpPr>
          <a:xfrm>
            <a:off x="318643" y="2852936"/>
            <a:ext cx="8640960" cy="3617455"/>
            <a:chOff x="271619" y="2452713"/>
            <a:chExt cx="8640960" cy="3925740"/>
          </a:xfrm>
        </p:grpSpPr>
        <p:grpSp>
          <p:nvGrpSpPr>
            <p:cNvPr id="8" name="Group 7"/>
            <p:cNvGrpSpPr/>
            <p:nvPr/>
          </p:nvGrpSpPr>
          <p:grpSpPr>
            <a:xfrm>
              <a:off x="271619" y="2452713"/>
              <a:ext cx="8640960" cy="3892537"/>
              <a:chOff x="192779" y="944036"/>
              <a:chExt cx="8555685" cy="4783457"/>
            </a:xfrm>
          </p:grpSpPr>
          <p:grpSp>
            <p:nvGrpSpPr>
              <p:cNvPr id="21" name="Group 20"/>
              <p:cNvGrpSpPr/>
              <p:nvPr/>
            </p:nvGrpSpPr>
            <p:grpSpPr>
              <a:xfrm>
                <a:off x="192779" y="944036"/>
                <a:ext cx="8555685" cy="4783457"/>
                <a:chOff x="171397" y="947437"/>
                <a:chExt cx="8555685" cy="4783457"/>
              </a:xfrm>
              <a:effectLst/>
            </p:grpSpPr>
            <p:sp>
              <p:nvSpPr>
                <p:cNvPr id="51" name="TextBox 50"/>
                <p:cNvSpPr txBox="1"/>
                <p:nvPr/>
              </p:nvSpPr>
              <p:spPr>
                <a:xfrm>
                  <a:off x="3888782" y="1636743"/>
                  <a:ext cx="539202" cy="391341"/>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52" name="TextBox 51"/>
                <p:cNvSpPr txBox="1"/>
                <p:nvPr/>
              </p:nvSpPr>
              <p:spPr>
                <a:xfrm>
                  <a:off x="1419442" y="2743780"/>
                  <a:ext cx="714272" cy="391341"/>
                </a:xfrm>
                <a:prstGeom prst="rect">
                  <a:avLst/>
                </a:prstGeom>
                <a:noFill/>
                <a:ln w="19050" cmpd="sng">
                  <a:solidFill>
                    <a:schemeClr val="tx1"/>
                  </a:solidFill>
                </a:ln>
              </p:spPr>
              <p:txBody>
                <a:bodyPr wrap="square" rtlCol="0">
                  <a:spAutoFit/>
                </a:bodyPr>
                <a:lstStyle/>
                <a:p>
                  <a:pPr algn="ctr"/>
                  <a:r>
                    <a:rPr lang="en-US" sz="1400" dirty="0" smtClean="0"/>
                    <a:t>A</a:t>
                  </a:r>
                  <a:endParaRPr lang="en-US" sz="1400" dirty="0"/>
                </a:p>
              </p:txBody>
            </p:sp>
            <p:sp>
              <p:nvSpPr>
                <p:cNvPr id="53" name="TextBox 52"/>
                <p:cNvSpPr txBox="1"/>
                <p:nvPr/>
              </p:nvSpPr>
              <p:spPr>
                <a:xfrm>
                  <a:off x="4350303" y="2751881"/>
                  <a:ext cx="645439" cy="391341"/>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B</a:t>
                  </a:r>
                  <a:endParaRPr lang="en-US" sz="1400" dirty="0"/>
                </a:p>
              </p:txBody>
            </p:sp>
            <p:sp>
              <p:nvSpPr>
                <p:cNvPr id="54" name="TextBox 53"/>
                <p:cNvSpPr txBox="1"/>
                <p:nvPr/>
              </p:nvSpPr>
              <p:spPr>
                <a:xfrm>
                  <a:off x="5199083" y="2755468"/>
                  <a:ext cx="50366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C</a:t>
                  </a:r>
                  <a:endParaRPr lang="en-US" sz="1400" dirty="0"/>
                </a:p>
              </p:txBody>
            </p:sp>
            <p:sp>
              <p:nvSpPr>
                <p:cNvPr id="55" name="TextBox 54"/>
                <p:cNvSpPr txBox="1"/>
                <p:nvPr/>
              </p:nvSpPr>
              <p:spPr>
                <a:xfrm>
                  <a:off x="6494834" y="2755467"/>
                  <a:ext cx="66945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D</a:t>
                  </a:r>
                  <a:endParaRPr lang="en-US" sz="1400" dirty="0"/>
                </a:p>
              </p:txBody>
            </p:sp>
            <p:sp>
              <p:nvSpPr>
                <p:cNvPr id="56" name="TextBox 55"/>
                <p:cNvSpPr txBox="1"/>
                <p:nvPr/>
              </p:nvSpPr>
              <p:spPr>
                <a:xfrm>
                  <a:off x="8028384" y="2755468"/>
                  <a:ext cx="6986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E</a:t>
                  </a:r>
                  <a:endParaRPr lang="en-US" sz="1400" dirty="0"/>
                </a:p>
              </p:txBody>
            </p:sp>
            <p:sp>
              <p:nvSpPr>
                <p:cNvPr id="57" name="TextBox 56"/>
                <p:cNvSpPr txBox="1"/>
                <p:nvPr/>
              </p:nvSpPr>
              <p:spPr>
                <a:xfrm>
                  <a:off x="815416" y="4181511"/>
                  <a:ext cx="726830"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I</a:t>
                  </a:r>
                  <a:endParaRPr lang="en-US" sz="1400" dirty="0"/>
                </a:p>
              </p:txBody>
            </p:sp>
            <p:sp>
              <p:nvSpPr>
                <p:cNvPr id="58" name="TextBox 57"/>
                <p:cNvSpPr txBox="1"/>
                <p:nvPr/>
              </p:nvSpPr>
              <p:spPr>
                <a:xfrm>
                  <a:off x="3205268" y="4162250"/>
                  <a:ext cx="740467" cy="354277"/>
                </a:xfrm>
                <a:prstGeom prst="rect">
                  <a:avLst/>
                </a:prstGeom>
                <a:noFill/>
                <a:ln w="19050" cmpd="sng">
                  <a:solidFill>
                    <a:schemeClr val="tx1"/>
                  </a:solidFill>
                </a:ln>
              </p:spPr>
              <p:txBody>
                <a:bodyPr wrap="square" rtlCol="0">
                  <a:spAutoFit/>
                </a:bodyPr>
                <a:lstStyle/>
                <a:p>
                  <a:pPr algn="ctr"/>
                  <a:r>
                    <a:rPr lang="en-US" sz="1400" dirty="0" smtClean="0"/>
                    <a:t>J</a:t>
                  </a:r>
                  <a:endParaRPr lang="en-US" sz="1400" dirty="0"/>
                </a:p>
              </p:txBody>
            </p:sp>
            <p:sp>
              <p:nvSpPr>
                <p:cNvPr id="59" name="TextBox 58"/>
                <p:cNvSpPr txBox="1"/>
                <p:nvPr/>
              </p:nvSpPr>
              <p:spPr>
                <a:xfrm>
                  <a:off x="1670298" y="4162223"/>
                  <a:ext cx="6922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L</a:t>
                  </a:r>
                  <a:endParaRPr lang="en-US" sz="1400" dirty="0"/>
                </a:p>
              </p:txBody>
            </p:sp>
            <p:sp>
              <p:nvSpPr>
                <p:cNvPr id="60" name="TextBox 59"/>
                <p:cNvSpPr txBox="1"/>
                <p:nvPr/>
              </p:nvSpPr>
              <p:spPr>
                <a:xfrm>
                  <a:off x="7481565" y="4162461"/>
                  <a:ext cx="74146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G</a:t>
                  </a:r>
                  <a:endParaRPr lang="en-US" sz="1400" dirty="0"/>
                </a:p>
              </p:txBody>
            </p:sp>
            <p:sp>
              <p:nvSpPr>
                <p:cNvPr id="61" name="TextBox 60"/>
                <p:cNvSpPr txBox="1"/>
                <p:nvPr/>
              </p:nvSpPr>
              <p:spPr>
                <a:xfrm>
                  <a:off x="5919183" y="4162221"/>
                  <a:ext cx="78532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H</a:t>
                  </a:r>
                  <a:endParaRPr lang="en-US" sz="1400" dirty="0"/>
                </a:p>
              </p:txBody>
            </p:sp>
            <p:sp>
              <p:nvSpPr>
                <p:cNvPr id="62" name="TextBox 61"/>
                <p:cNvSpPr txBox="1"/>
                <p:nvPr/>
              </p:nvSpPr>
              <p:spPr>
                <a:xfrm>
                  <a:off x="4462134" y="4162222"/>
                  <a:ext cx="73694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K</a:t>
                  </a:r>
                  <a:endParaRPr lang="en-US" sz="1400" dirty="0"/>
                </a:p>
              </p:txBody>
            </p:sp>
            <p:sp>
              <p:nvSpPr>
                <p:cNvPr id="63" name="TextBox 62"/>
                <p:cNvSpPr txBox="1"/>
                <p:nvPr/>
              </p:nvSpPr>
              <p:spPr>
                <a:xfrm>
                  <a:off x="3104248" y="2755465"/>
                  <a:ext cx="641857" cy="391341"/>
                </a:xfrm>
                <a:prstGeom prst="rect">
                  <a:avLst/>
                </a:prstGeom>
                <a:noFill/>
                <a:ln w="19050" cmpd="sng">
                  <a:solidFill>
                    <a:schemeClr val="tx1"/>
                  </a:solidFill>
                </a:ln>
              </p:spPr>
              <p:txBody>
                <a:bodyPr wrap="square" rtlCol="0">
                  <a:spAutoFit/>
                </a:bodyPr>
                <a:lstStyle/>
                <a:p>
                  <a:pPr algn="ctr"/>
                  <a:r>
                    <a:rPr lang="en-US" sz="1400" dirty="0" smtClean="0"/>
                    <a:t>F</a:t>
                  </a:r>
                  <a:endParaRPr lang="en-US" sz="1400" dirty="0"/>
                </a:p>
              </p:txBody>
            </p:sp>
            <p:cxnSp>
              <p:nvCxnSpPr>
                <p:cNvPr id="64" name="Straight Connector 63"/>
                <p:cNvCxnSpPr>
                  <a:stCxn id="51" idx="2"/>
                  <a:endCxn id="53" idx="0"/>
                </p:cNvCxnSpPr>
                <p:nvPr/>
              </p:nvCxnSpPr>
              <p:spPr>
                <a:xfrm>
                  <a:off x="4158382" y="2028084"/>
                  <a:ext cx="514640" cy="7237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51" idx="2"/>
                  <a:endCxn id="52" idx="0"/>
                </p:cNvCxnSpPr>
                <p:nvPr/>
              </p:nvCxnSpPr>
              <p:spPr>
                <a:xfrm flipH="1">
                  <a:off x="1776578" y="2028084"/>
                  <a:ext cx="2381804" cy="71569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51" idx="2"/>
                  <a:endCxn id="63" idx="0"/>
                </p:cNvCxnSpPr>
                <p:nvPr/>
              </p:nvCxnSpPr>
              <p:spPr>
                <a:xfrm flipH="1">
                  <a:off x="3425176" y="2028084"/>
                  <a:ext cx="733206" cy="7273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51" idx="2"/>
                  <a:endCxn id="54" idx="0"/>
                </p:cNvCxnSpPr>
                <p:nvPr/>
              </p:nvCxnSpPr>
              <p:spPr>
                <a:xfrm>
                  <a:off x="4158382" y="2028084"/>
                  <a:ext cx="1292532"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51" idx="2"/>
                  <a:endCxn id="55" idx="0"/>
                </p:cNvCxnSpPr>
                <p:nvPr/>
              </p:nvCxnSpPr>
              <p:spPr>
                <a:xfrm>
                  <a:off x="4158382" y="2028084"/>
                  <a:ext cx="2671178" cy="7273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51" idx="2"/>
                  <a:endCxn id="56" idx="0"/>
                </p:cNvCxnSpPr>
                <p:nvPr/>
              </p:nvCxnSpPr>
              <p:spPr>
                <a:xfrm>
                  <a:off x="4158382" y="2028084"/>
                  <a:ext cx="4219350"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2" idx="2"/>
                  <a:endCxn id="58" idx="0"/>
                </p:cNvCxnSpPr>
                <p:nvPr/>
              </p:nvCxnSpPr>
              <p:spPr>
                <a:xfrm>
                  <a:off x="1776578" y="3135120"/>
                  <a:ext cx="1798924" cy="10271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2" idx="2"/>
                  <a:endCxn id="57" idx="0"/>
                </p:cNvCxnSpPr>
                <p:nvPr/>
              </p:nvCxnSpPr>
              <p:spPr>
                <a:xfrm flipH="1">
                  <a:off x="1178831" y="3135120"/>
                  <a:ext cx="597747" cy="10463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2" idx="2"/>
                  <a:endCxn id="59" idx="0"/>
                </p:cNvCxnSpPr>
                <p:nvPr/>
              </p:nvCxnSpPr>
              <p:spPr>
                <a:xfrm>
                  <a:off x="1776578" y="3135120"/>
                  <a:ext cx="239869" cy="102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52" idx="3"/>
                  <a:endCxn id="63" idx="1"/>
                </p:cNvCxnSpPr>
                <p:nvPr/>
              </p:nvCxnSpPr>
              <p:spPr>
                <a:xfrm>
                  <a:off x="2133713" y="2939451"/>
                  <a:ext cx="970535" cy="1168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63" idx="2"/>
                  <a:endCxn id="58" idx="0"/>
                </p:cNvCxnSpPr>
                <p:nvPr/>
              </p:nvCxnSpPr>
              <p:spPr>
                <a:xfrm>
                  <a:off x="3425176" y="3146806"/>
                  <a:ext cx="150326" cy="10154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63" idx="2"/>
                  <a:endCxn id="62" idx="0"/>
                </p:cNvCxnSpPr>
                <p:nvPr/>
              </p:nvCxnSpPr>
              <p:spPr>
                <a:xfrm>
                  <a:off x="3425176" y="3146806"/>
                  <a:ext cx="1405432" cy="10154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63" idx="2"/>
                  <a:endCxn id="61" idx="0"/>
                </p:cNvCxnSpPr>
                <p:nvPr/>
              </p:nvCxnSpPr>
              <p:spPr>
                <a:xfrm>
                  <a:off x="3425176" y="3146806"/>
                  <a:ext cx="2886667" cy="10154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63" idx="2"/>
                  <a:endCxn id="60" idx="0"/>
                </p:cNvCxnSpPr>
                <p:nvPr/>
              </p:nvCxnSpPr>
              <p:spPr>
                <a:xfrm>
                  <a:off x="3425176" y="3146806"/>
                  <a:ext cx="4427120" cy="10156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a:stCxn id="63" idx="3"/>
                  <a:endCxn id="53" idx="1"/>
                </p:cNvCxnSpPr>
                <p:nvPr/>
              </p:nvCxnSpPr>
              <p:spPr>
                <a:xfrm flipV="1">
                  <a:off x="3746105" y="2947552"/>
                  <a:ext cx="604198" cy="35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2362596" y="5373216"/>
                  <a:ext cx="77603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80" name="TextBox 79"/>
                <p:cNvSpPr txBox="1"/>
                <p:nvPr/>
              </p:nvSpPr>
              <p:spPr>
                <a:xfrm>
                  <a:off x="3941308" y="5376617"/>
                  <a:ext cx="752989" cy="354277"/>
                </a:xfrm>
                <a:prstGeom prst="rect">
                  <a:avLst/>
                </a:prstGeom>
                <a:noFill/>
                <a:ln w="19050" cmpd="sng">
                  <a:solidFill>
                    <a:schemeClr val="tx1"/>
                  </a:solidFill>
                </a:ln>
              </p:spPr>
              <p:txBody>
                <a:bodyPr wrap="square" rtlCol="0">
                  <a:spAutoFit/>
                </a:bodyPr>
                <a:lstStyle/>
                <a:p>
                  <a:pPr algn="ctr"/>
                  <a:r>
                    <a:rPr lang="en-US" sz="1400" dirty="0" smtClean="0"/>
                    <a:t>N</a:t>
                  </a:r>
                  <a:endParaRPr lang="en-US" sz="1400" dirty="0"/>
                </a:p>
              </p:txBody>
            </p:sp>
            <p:cxnSp>
              <p:nvCxnSpPr>
                <p:cNvPr id="81" name="Straight Connector 80"/>
                <p:cNvCxnSpPr>
                  <a:stCxn id="58" idx="3"/>
                  <a:endCxn id="62" idx="1"/>
                </p:cNvCxnSpPr>
                <p:nvPr/>
              </p:nvCxnSpPr>
              <p:spPr>
                <a:xfrm flipV="1">
                  <a:off x="3945735" y="4339361"/>
                  <a:ext cx="516399" cy="2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58" idx="2"/>
                  <a:endCxn id="79" idx="0"/>
                </p:cNvCxnSpPr>
                <p:nvPr/>
              </p:nvCxnSpPr>
              <p:spPr>
                <a:xfrm flipH="1">
                  <a:off x="2750616" y="4516526"/>
                  <a:ext cx="824886" cy="8566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58" idx="2"/>
                  <a:endCxn id="80" idx="0"/>
                </p:cNvCxnSpPr>
                <p:nvPr/>
              </p:nvCxnSpPr>
              <p:spPr>
                <a:xfrm>
                  <a:off x="3575502" y="4516527"/>
                  <a:ext cx="742300" cy="860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80" idx="1"/>
                  <a:endCxn id="79" idx="3"/>
                </p:cNvCxnSpPr>
                <p:nvPr/>
              </p:nvCxnSpPr>
              <p:spPr>
                <a:xfrm flipH="1" flipV="1">
                  <a:off x="3138634" y="5550355"/>
                  <a:ext cx="802674" cy="340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62" idx="2"/>
                  <a:endCxn id="80" idx="0"/>
                </p:cNvCxnSpPr>
                <p:nvPr/>
              </p:nvCxnSpPr>
              <p:spPr>
                <a:xfrm flipH="1">
                  <a:off x="4317803" y="4516498"/>
                  <a:ext cx="512806" cy="860119"/>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86" name="Straight Connector 85"/>
                <p:cNvCxnSpPr>
                  <a:stCxn id="58" idx="1"/>
                  <a:endCxn id="59" idx="3"/>
                </p:cNvCxnSpPr>
                <p:nvPr/>
              </p:nvCxnSpPr>
              <p:spPr>
                <a:xfrm flipH="1" flipV="1">
                  <a:off x="2362596" y="4339362"/>
                  <a:ext cx="842672" cy="2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71397" y="947437"/>
                  <a:ext cx="576674" cy="307777"/>
                </a:xfrm>
                <a:prstGeom prst="rect">
                  <a:avLst/>
                </a:prstGeom>
                <a:noFill/>
                <a:ln>
                  <a:noFill/>
                </a:ln>
              </p:spPr>
              <p:txBody>
                <a:bodyPr wrap="none" rtlCol="0">
                  <a:spAutoFit/>
                </a:bodyPr>
                <a:lstStyle/>
                <a:p>
                  <a:r>
                    <a:rPr lang="en-US" sz="1400" dirty="0" smtClean="0"/>
                    <a:t>Depth</a:t>
                  </a:r>
                  <a:endParaRPr lang="en-US" sz="1400" dirty="0"/>
                </a:p>
              </p:txBody>
            </p:sp>
            <p:sp>
              <p:nvSpPr>
                <p:cNvPr id="88" name="TextBox 87"/>
                <p:cNvSpPr txBox="1"/>
                <p:nvPr/>
              </p:nvSpPr>
              <p:spPr>
                <a:xfrm>
                  <a:off x="322168" y="1526061"/>
                  <a:ext cx="276038" cy="307777"/>
                </a:xfrm>
                <a:prstGeom prst="rect">
                  <a:avLst/>
                </a:prstGeom>
                <a:noFill/>
                <a:ln>
                  <a:noFill/>
                </a:ln>
              </p:spPr>
              <p:txBody>
                <a:bodyPr wrap="none" rtlCol="0">
                  <a:spAutoFit/>
                </a:bodyPr>
                <a:lstStyle/>
                <a:p>
                  <a:r>
                    <a:rPr lang="en-US" sz="1400" dirty="0" smtClean="0"/>
                    <a:t>0</a:t>
                  </a:r>
                  <a:endParaRPr lang="en-US" sz="1400" dirty="0"/>
                </a:p>
              </p:txBody>
            </p:sp>
            <p:sp>
              <p:nvSpPr>
                <p:cNvPr id="89" name="TextBox 88"/>
                <p:cNvSpPr txBox="1"/>
                <p:nvPr/>
              </p:nvSpPr>
              <p:spPr>
                <a:xfrm>
                  <a:off x="321715" y="2652498"/>
                  <a:ext cx="276038" cy="307777"/>
                </a:xfrm>
                <a:prstGeom prst="rect">
                  <a:avLst/>
                </a:prstGeom>
                <a:noFill/>
                <a:ln>
                  <a:noFill/>
                </a:ln>
              </p:spPr>
              <p:txBody>
                <a:bodyPr wrap="none" rtlCol="0">
                  <a:spAutoFit/>
                </a:bodyPr>
                <a:lstStyle/>
                <a:p>
                  <a:r>
                    <a:rPr lang="en-US" sz="1400" dirty="0"/>
                    <a:t>1</a:t>
                  </a:r>
                </a:p>
              </p:txBody>
            </p:sp>
            <p:sp>
              <p:nvSpPr>
                <p:cNvPr id="90" name="TextBox 89"/>
                <p:cNvSpPr txBox="1"/>
                <p:nvPr/>
              </p:nvSpPr>
              <p:spPr>
                <a:xfrm>
                  <a:off x="321715" y="4181056"/>
                  <a:ext cx="276038" cy="307777"/>
                </a:xfrm>
                <a:prstGeom prst="rect">
                  <a:avLst/>
                </a:prstGeom>
                <a:noFill/>
                <a:ln>
                  <a:noFill/>
                </a:ln>
              </p:spPr>
              <p:txBody>
                <a:bodyPr wrap="none" rtlCol="0">
                  <a:spAutoFit/>
                </a:bodyPr>
                <a:lstStyle/>
                <a:p>
                  <a:r>
                    <a:rPr lang="en-US" sz="1400" dirty="0"/>
                    <a:t>2</a:t>
                  </a:r>
                </a:p>
              </p:txBody>
            </p:sp>
            <p:sp>
              <p:nvSpPr>
                <p:cNvPr id="91" name="TextBox 90"/>
                <p:cNvSpPr txBox="1"/>
                <p:nvPr/>
              </p:nvSpPr>
              <p:spPr>
                <a:xfrm>
                  <a:off x="322621" y="5227005"/>
                  <a:ext cx="276038" cy="307777"/>
                </a:xfrm>
                <a:prstGeom prst="rect">
                  <a:avLst/>
                </a:prstGeom>
                <a:noFill/>
                <a:ln>
                  <a:noFill/>
                </a:ln>
              </p:spPr>
              <p:txBody>
                <a:bodyPr wrap="none" rtlCol="0">
                  <a:spAutoFit/>
                </a:bodyPr>
                <a:lstStyle/>
                <a:p>
                  <a:r>
                    <a:rPr lang="en-US" sz="1400" dirty="0"/>
                    <a:t>3</a:t>
                  </a:r>
                </a:p>
              </p:txBody>
            </p:sp>
            <p:cxnSp>
              <p:nvCxnSpPr>
                <p:cNvPr id="92" name="Straight Connector 91"/>
                <p:cNvCxnSpPr>
                  <a:stCxn id="88" idx="3"/>
                </p:cNvCxnSpPr>
                <p:nvPr/>
              </p:nvCxnSpPr>
              <p:spPr>
                <a:xfrm>
                  <a:off x="598206" y="1679950"/>
                  <a:ext cx="1629646"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9" idx="3"/>
                </p:cNvCxnSpPr>
                <p:nvPr/>
              </p:nvCxnSpPr>
              <p:spPr>
                <a:xfrm>
                  <a:off x="597753" y="2806387"/>
                  <a:ext cx="821688"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90" idx="3"/>
                  <a:endCxn id="57" idx="1"/>
                </p:cNvCxnSpPr>
                <p:nvPr/>
              </p:nvCxnSpPr>
              <p:spPr>
                <a:xfrm>
                  <a:off x="597752" y="4334944"/>
                  <a:ext cx="217664" cy="23705"/>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91" idx="3"/>
                </p:cNvCxnSpPr>
                <p:nvPr/>
              </p:nvCxnSpPr>
              <p:spPr>
                <a:xfrm>
                  <a:off x="598659" y="5380894"/>
                  <a:ext cx="1021013"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59" idx="2"/>
                  <a:endCxn id="79" idx="0"/>
                </p:cNvCxnSpPr>
                <p:nvPr/>
              </p:nvCxnSpPr>
              <p:spPr>
                <a:xfrm>
                  <a:off x="2016447" y="4516500"/>
                  <a:ext cx="734169" cy="856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53" idx="2"/>
                  <a:endCxn id="60" idx="0"/>
                </p:cNvCxnSpPr>
                <p:nvPr/>
              </p:nvCxnSpPr>
              <p:spPr>
                <a:xfrm>
                  <a:off x="4673022" y="3143221"/>
                  <a:ext cx="3179274" cy="10192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60" idx="1"/>
                  <a:endCxn id="61" idx="3"/>
                </p:cNvCxnSpPr>
                <p:nvPr/>
              </p:nvCxnSpPr>
              <p:spPr>
                <a:xfrm flipH="1" flipV="1">
                  <a:off x="6704504" y="4339360"/>
                  <a:ext cx="777061" cy="24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55" idx="3"/>
                  <a:endCxn id="56" idx="1"/>
                </p:cNvCxnSpPr>
                <p:nvPr/>
              </p:nvCxnSpPr>
              <p:spPr>
                <a:xfrm>
                  <a:off x="7164287" y="2932606"/>
                  <a:ext cx="86409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61" idx="1"/>
                  <a:endCxn id="62" idx="3"/>
                </p:cNvCxnSpPr>
                <p:nvPr/>
              </p:nvCxnSpPr>
              <p:spPr>
                <a:xfrm flipH="1">
                  <a:off x="5199082" y="4339360"/>
                  <a:ext cx="720102"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54" idx="3"/>
                  <a:endCxn id="55" idx="1"/>
                </p:cNvCxnSpPr>
                <p:nvPr/>
              </p:nvCxnSpPr>
              <p:spPr>
                <a:xfrm flipV="1">
                  <a:off x="5702747" y="2932606"/>
                  <a:ext cx="79208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7" idx="2"/>
                  <a:endCxn id="88" idx="0"/>
                </p:cNvCxnSpPr>
                <p:nvPr/>
              </p:nvCxnSpPr>
              <p:spPr>
                <a:xfrm>
                  <a:off x="459734" y="1255214"/>
                  <a:ext cx="453" cy="27084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8" idx="2"/>
                  <a:endCxn id="89" idx="0"/>
                </p:cNvCxnSpPr>
                <p:nvPr/>
              </p:nvCxnSpPr>
              <p:spPr>
                <a:xfrm flipH="1">
                  <a:off x="459734" y="1833838"/>
                  <a:ext cx="453" cy="81866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9" idx="2"/>
                  <a:endCxn id="90" idx="0"/>
                </p:cNvCxnSpPr>
                <p:nvPr/>
              </p:nvCxnSpPr>
              <p:spPr>
                <a:xfrm>
                  <a:off x="459734" y="2960275"/>
                  <a:ext cx="0" cy="122078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90" idx="2"/>
                  <a:endCxn id="91" idx="0"/>
                </p:cNvCxnSpPr>
                <p:nvPr/>
              </p:nvCxnSpPr>
              <p:spPr>
                <a:xfrm>
                  <a:off x="459734" y="4488833"/>
                  <a:ext cx="906" cy="73817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1994038" y="4876351"/>
                <a:ext cx="493932" cy="354277"/>
              </a:xfrm>
              <a:prstGeom prst="rect">
                <a:avLst/>
              </a:prstGeom>
              <a:noFill/>
            </p:spPr>
            <p:txBody>
              <a:bodyPr wrap="none" rtlCol="0">
                <a:spAutoFit/>
              </a:bodyPr>
              <a:lstStyle/>
              <a:p>
                <a:r>
                  <a:rPr lang="en-US" sz="1400" dirty="0"/>
                  <a:t>3</a:t>
                </a:r>
                <a:r>
                  <a:rPr lang="en-US" sz="1400" dirty="0" smtClean="0"/>
                  <a:t>.03</a:t>
                </a:r>
                <a:endParaRPr lang="en-US" sz="1400" dirty="0"/>
              </a:p>
            </p:txBody>
          </p:sp>
          <p:sp>
            <p:nvSpPr>
              <p:cNvPr id="25" name="TextBox 24"/>
              <p:cNvSpPr txBox="1"/>
              <p:nvPr/>
            </p:nvSpPr>
            <p:spPr>
              <a:xfrm>
                <a:off x="3915552" y="3993516"/>
                <a:ext cx="493932" cy="354277"/>
              </a:xfrm>
              <a:prstGeom prst="rect">
                <a:avLst/>
              </a:prstGeom>
              <a:noFill/>
            </p:spPr>
            <p:txBody>
              <a:bodyPr wrap="none" rtlCol="0">
                <a:spAutoFit/>
              </a:bodyPr>
              <a:lstStyle/>
              <a:p>
                <a:r>
                  <a:rPr lang="en-US" sz="1400" dirty="0" smtClean="0"/>
                  <a:t>3.89</a:t>
                </a:r>
                <a:endParaRPr lang="en-US" sz="1400" dirty="0"/>
              </a:p>
            </p:txBody>
          </p:sp>
          <p:sp>
            <p:nvSpPr>
              <p:cNvPr id="26" name="TextBox 25"/>
              <p:cNvSpPr txBox="1"/>
              <p:nvPr/>
            </p:nvSpPr>
            <p:spPr>
              <a:xfrm>
                <a:off x="4606075" y="4768051"/>
                <a:ext cx="493932" cy="354277"/>
              </a:xfrm>
              <a:prstGeom prst="rect">
                <a:avLst/>
              </a:prstGeom>
              <a:noFill/>
            </p:spPr>
            <p:txBody>
              <a:bodyPr wrap="none" rtlCol="0">
                <a:spAutoFit/>
              </a:bodyPr>
              <a:lstStyle/>
              <a:p>
                <a:r>
                  <a:rPr lang="en-US" sz="1400" dirty="0" smtClean="0"/>
                  <a:t>5.51</a:t>
                </a:r>
                <a:endParaRPr lang="en-US" sz="1400" dirty="0"/>
              </a:p>
            </p:txBody>
          </p:sp>
          <p:sp>
            <p:nvSpPr>
              <p:cNvPr id="27" name="TextBox 26"/>
              <p:cNvSpPr txBox="1"/>
              <p:nvPr/>
            </p:nvSpPr>
            <p:spPr>
              <a:xfrm>
                <a:off x="2666676" y="4008885"/>
                <a:ext cx="493932" cy="354277"/>
              </a:xfrm>
              <a:prstGeom prst="rect">
                <a:avLst/>
              </a:prstGeom>
              <a:noFill/>
            </p:spPr>
            <p:txBody>
              <a:bodyPr wrap="none" rtlCol="0">
                <a:spAutoFit/>
              </a:bodyPr>
              <a:lstStyle/>
              <a:p>
                <a:r>
                  <a:rPr lang="en-US" sz="1400" dirty="0" smtClean="0"/>
                  <a:t>6.34</a:t>
                </a:r>
                <a:endParaRPr lang="en-US" sz="1400" dirty="0"/>
              </a:p>
            </p:txBody>
          </p:sp>
          <p:sp>
            <p:nvSpPr>
              <p:cNvPr id="28" name="TextBox 27"/>
              <p:cNvSpPr txBox="1"/>
              <p:nvPr/>
            </p:nvSpPr>
            <p:spPr>
              <a:xfrm>
                <a:off x="4289355" y="3515859"/>
                <a:ext cx="405049" cy="354276"/>
              </a:xfrm>
              <a:prstGeom prst="rect">
                <a:avLst/>
              </a:prstGeom>
              <a:noFill/>
            </p:spPr>
            <p:txBody>
              <a:bodyPr wrap="none" rtlCol="0">
                <a:spAutoFit/>
              </a:bodyPr>
              <a:lstStyle/>
              <a:p>
                <a:r>
                  <a:rPr lang="en-US" sz="1400" dirty="0" smtClean="0"/>
                  <a:t>6.8</a:t>
                </a:r>
                <a:endParaRPr lang="en-US" sz="1400" dirty="0"/>
              </a:p>
            </p:txBody>
          </p:sp>
          <p:sp>
            <p:nvSpPr>
              <p:cNvPr id="29" name="TextBox 28"/>
              <p:cNvSpPr txBox="1"/>
              <p:nvPr/>
            </p:nvSpPr>
            <p:spPr>
              <a:xfrm>
                <a:off x="5407094" y="4008884"/>
                <a:ext cx="576211" cy="354277"/>
              </a:xfrm>
              <a:prstGeom prst="rect">
                <a:avLst/>
              </a:prstGeom>
              <a:noFill/>
            </p:spPr>
            <p:txBody>
              <a:bodyPr wrap="none" rtlCol="0">
                <a:spAutoFit/>
              </a:bodyPr>
              <a:lstStyle/>
              <a:p>
                <a:r>
                  <a:rPr lang="en-US" sz="1400" dirty="0" smtClean="0"/>
                  <a:t>11.12</a:t>
                </a:r>
                <a:endParaRPr lang="en-US" sz="1400" dirty="0"/>
              </a:p>
            </p:txBody>
          </p:sp>
          <p:sp>
            <p:nvSpPr>
              <p:cNvPr id="30" name="TextBox 29"/>
              <p:cNvSpPr txBox="1"/>
              <p:nvPr/>
            </p:nvSpPr>
            <p:spPr>
              <a:xfrm>
                <a:off x="6725886" y="3993516"/>
                <a:ext cx="493932" cy="354277"/>
              </a:xfrm>
              <a:prstGeom prst="rect">
                <a:avLst/>
              </a:prstGeom>
              <a:noFill/>
            </p:spPr>
            <p:txBody>
              <a:bodyPr wrap="none" rtlCol="0">
                <a:spAutoFit/>
              </a:bodyPr>
              <a:lstStyle/>
              <a:p>
                <a:r>
                  <a:rPr lang="en-US" sz="1400" dirty="0"/>
                  <a:t>7</a:t>
                </a:r>
                <a:r>
                  <a:rPr lang="en-US" sz="1400" dirty="0" smtClean="0"/>
                  <a:t>.15</a:t>
                </a:r>
                <a:endParaRPr lang="en-US" sz="1400" dirty="0"/>
              </a:p>
            </p:txBody>
          </p:sp>
          <p:sp>
            <p:nvSpPr>
              <p:cNvPr id="31" name="TextBox 30"/>
              <p:cNvSpPr txBox="1"/>
              <p:nvPr/>
            </p:nvSpPr>
            <p:spPr>
              <a:xfrm>
                <a:off x="1234677" y="3301675"/>
                <a:ext cx="405049" cy="354277"/>
              </a:xfrm>
              <a:prstGeom prst="rect">
                <a:avLst/>
              </a:prstGeom>
              <a:noFill/>
            </p:spPr>
            <p:txBody>
              <a:bodyPr wrap="none" rtlCol="0">
                <a:spAutoFit/>
              </a:bodyPr>
              <a:lstStyle/>
              <a:p>
                <a:r>
                  <a:rPr lang="en-US" sz="1400" dirty="0"/>
                  <a:t>1</a:t>
                </a:r>
                <a:r>
                  <a:rPr lang="en-US" sz="1400" dirty="0" smtClean="0"/>
                  <a:t>.6</a:t>
                </a:r>
                <a:endParaRPr lang="en-US" sz="1400" dirty="0"/>
              </a:p>
            </p:txBody>
          </p:sp>
          <p:sp>
            <p:nvSpPr>
              <p:cNvPr id="32" name="TextBox 31"/>
              <p:cNvSpPr txBox="1"/>
              <p:nvPr/>
            </p:nvSpPr>
            <p:spPr>
              <a:xfrm>
                <a:off x="1931340" y="3522625"/>
                <a:ext cx="493932" cy="354277"/>
              </a:xfrm>
              <a:prstGeom prst="rect">
                <a:avLst/>
              </a:prstGeom>
              <a:noFill/>
            </p:spPr>
            <p:txBody>
              <a:bodyPr wrap="none" rtlCol="0">
                <a:spAutoFit/>
              </a:bodyPr>
              <a:lstStyle/>
              <a:p>
                <a:r>
                  <a:rPr lang="en-US" sz="1400" dirty="0" smtClean="0"/>
                  <a:t>5.81</a:t>
                </a:r>
                <a:endParaRPr lang="en-US" sz="1400" dirty="0"/>
              </a:p>
            </p:txBody>
          </p:sp>
          <p:sp>
            <p:nvSpPr>
              <p:cNvPr id="33" name="TextBox 32"/>
              <p:cNvSpPr txBox="1"/>
              <p:nvPr/>
            </p:nvSpPr>
            <p:spPr>
              <a:xfrm>
                <a:off x="2497702" y="3323959"/>
                <a:ext cx="520196" cy="354277"/>
              </a:xfrm>
              <a:prstGeom prst="rect">
                <a:avLst/>
              </a:prstGeom>
              <a:noFill/>
            </p:spPr>
            <p:txBody>
              <a:bodyPr wrap="square" rtlCol="0">
                <a:spAutoFit/>
              </a:bodyPr>
              <a:lstStyle/>
              <a:p>
                <a:r>
                  <a:rPr lang="en-US" sz="1400" dirty="0" smtClean="0"/>
                  <a:t>3.12</a:t>
                </a:r>
                <a:endParaRPr lang="en-US" sz="1400" dirty="0"/>
              </a:p>
            </p:txBody>
          </p:sp>
          <p:sp>
            <p:nvSpPr>
              <p:cNvPr id="34" name="TextBox 33"/>
              <p:cNvSpPr txBox="1"/>
              <p:nvPr/>
            </p:nvSpPr>
            <p:spPr>
              <a:xfrm>
                <a:off x="3463453" y="3533502"/>
                <a:ext cx="493932" cy="354277"/>
              </a:xfrm>
              <a:prstGeom prst="rect">
                <a:avLst/>
              </a:prstGeom>
              <a:noFill/>
            </p:spPr>
            <p:txBody>
              <a:bodyPr wrap="none" rtlCol="0">
                <a:spAutoFit/>
              </a:bodyPr>
              <a:lstStyle/>
              <a:p>
                <a:r>
                  <a:rPr lang="en-US" sz="1400" dirty="0" smtClean="0"/>
                  <a:t>4.72</a:t>
                </a:r>
                <a:endParaRPr lang="en-US" sz="1400" dirty="0"/>
              </a:p>
            </p:txBody>
          </p:sp>
          <p:sp>
            <p:nvSpPr>
              <p:cNvPr id="35" name="TextBox 34"/>
              <p:cNvSpPr txBox="1"/>
              <p:nvPr/>
            </p:nvSpPr>
            <p:spPr>
              <a:xfrm>
                <a:off x="4841373" y="3705584"/>
                <a:ext cx="493932" cy="354277"/>
              </a:xfrm>
              <a:prstGeom prst="rect">
                <a:avLst/>
              </a:prstGeom>
              <a:noFill/>
            </p:spPr>
            <p:txBody>
              <a:bodyPr wrap="none" rtlCol="0">
                <a:spAutoFit/>
              </a:bodyPr>
              <a:lstStyle/>
              <a:p>
                <a:r>
                  <a:rPr lang="en-US" sz="1400" dirty="0"/>
                  <a:t>8</a:t>
                </a:r>
                <a:r>
                  <a:rPr lang="en-US" sz="1400" dirty="0" smtClean="0"/>
                  <a:t>.34</a:t>
                </a:r>
                <a:endParaRPr lang="en-US" sz="1400" dirty="0"/>
              </a:p>
            </p:txBody>
          </p:sp>
          <p:sp>
            <p:nvSpPr>
              <p:cNvPr id="36" name="TextBox 35"/>
              <p:cNvSpPr txBox="1"/>
              <p:nvPr/>
            </p:nvSpPr>
            <p:spPr>
              <a:xfrm>
                <a:off x="5950708" y="3709421"/>
                <a:ext cx="405049" cy="354277"/>
              </a:xfrm>
              <a:prstGeom prst="rect">
                <a:avLst/>
              </a:prstGeom>
              <a:noFill/>
            </p:spPr>
            <p:txBody>
              <a:bodyPr wrap="none" rtlCol="0">
                <a:spAutoFit/>
              </a:bodyPr>
              <a:lstStyle/>
              <a:p>
                <a:r>
                  <a:rPr lang="en-US" sz="1400" dirty="0"/>
                  <a:t>9</a:t>
                </a:r>
                <a:r>
                  <a:rPr lang="en-US" sz="1400" dirty="0" smtClean="0"/>
                  <a:t>.4</a:t>
                </a:r>
                <a:endParaRPr lang="en-US" sz="1400" dirty="0"/>
              </a:p>
            </p:txBody>
          </p:sp>
          <p:sp>
            <p:nvSpPr>
              <p:cNvPr id="38" name="TextBox 37"/>
              <p:cNvSpPr txBox="1"/>
              <p:nvPr/>
            </p:nvSpPr>
            <p:spPr>
              <a:xfrm>
                <a:off x="2606128" y="2642404"/>
                <a:ext cx="493932" cy="391340"/>
              </a:xfrm>
              <a:prstGeom prst="rect">
                <a:avLst/>
              </a:prstGeom>
              <a:noFill/>
            </p:spPr>
            <p:txBody>
              <a:bodyPr wrap="none" rtlCol="0">
                <a:spAutoFit/>
              </a:bodyPr>
              <a:lstStyle/>
              <a:p>
                <a:r>
                  <a:rPr lang="en-US" sz="1400" dirty="0" smtClean="0"/>
                  <a:t>5.24</a:t>
                </a:r>
                <a:endParaRPr lang="en-US" sz="1400" dirty="0"/>
              </a:p>
            </p:txBody>
          </p:sp>
          <p:sp>
            <p:nvSpPr>
              <p:cNvPr id="39" name="TextBox 38"/>
              <p:cNvSpPr txBox="1"/>
              <p:nvPr/>
            </p:nvSpPr>
            <p:spPr>
              <a:xfrm>
                <a:off x="3710858" y="2616440"/>
                <a:ext cx="493932" cy="391341"/>
              </a:xfrm>
              <a:prstGeom prst="rect">
                <a:avLst/>
              </a:prstGeom>
              <a:noFill/>
            </p:spPr>
            <p:txBody>
              <a:bodyPr wrap="none" rtlCol="0">
                <a:spAutoFit/>
              </a:bodyPr>
              <a:lstStyle/>
              <a:p>
                <a:r>
                  <a:rPr lang="en-US" sz="1400" dirty="0" smtClean="0"/>
                  <a:t>1.21</a:t>
                </a:r>
                <a:endParaRPr lang="en-US" sz="1400" dirty="0"/>
              </a:p>
            </p:txBody>
          </p:sp>
          <p:sp>
            <p:nvSpPr>
              <p:cNvPr id="40" name="TextBox 39"/>
              <p:cNvSpPr txBox="1"/>
              <p:nvPr/>
            </p:nvSpPr>
            <p:spPr>
              <a:xfrm>
                <a:off x="5828765" y="2576551"/>
                <a:ext cx="582814" cy="354276"/>
              </a:xfrm>
              <a:prstGeom prst="rect">
                <a:avLst/>
              </a:prstGeom>
              <a:noFill/>
            </p:spPr>
            <p:txBody>
              <a:bodyPr wrap="none" rtlCol="0">
                <a:spAutoFit/>
              </a:bodyPr>
              <a:lstStyle/>
              <a:p>
                <a:r>
                  <a:rPr lang="en-US" sz="1400" dirty="0" smtClean="0"/>
                  <a:t>10.67</a:t>
                </a:r>
                <a:endParaRPr lang="en-US" sz="1400" dirty="0"/>
              </a:p>
            </p:txBody>
          </p:sp>
          <p:sp>
            <p:nvSpPr>
              <p:cNvPr id="41" name="TextBox 40"/>
              <p:cNvSpPr txBox="1"/>
              <p:nvPr/>
            </p:nvSpPr>
            <p:spPr>
              <a:xfrm>
                <a:off x="7369792" y="2584505"/>
                <a:ext cx="405049" cy="354277"/>
              </a:xfrm>
              <a:prstGeom prst="rect">
                <a:avLst/>
              </a:prstGeom>
              <a:noFill/>
            </p:spPr>
            <p:txBody>
              <a:bodyPr wrap="none" rtlCol="0">
                <a:spAutoFit/>
              </a:bodyPr>
              <a:lstStyle/>
              <a:p>
                <a:r>
                  <a:rPr lang="en-US" sz="1400" dirty="0" smtClean="0"/>
                  <a:t>3.5</a:t>
                </a:r>
                <a:endParaRPr lang="en-US" sz="1400" dirty="0"/>
              </a:p>
            </p:txBody>
          </p:sp>
          <p:sp>
            <p:nvSpPr>
              <p:cNvPr id="42" name="TextBox 41"/>
              <p:cNvSpPr txBox="1"/>
              <p:nvPr/>
            </p:nvSpPr>
            <p:spPr>
              <a:xfrm>
                <a:off x="2590217" y="1925442"/>
                <a:ext cx="493932" cy="391341"/>
              </a:xfrm>
              <a:prstGeom prst="rect">
                <a:avLst/>
              </a:prstGeom>
              <a:noFill/>
            </p:spPr>
            <p:txBody>
              <a:bodyPr wrap="none" rtlCol="0">
                <a:spAutoFit/>
              </a:bodyPr>
              <a:lstStyle/>
              <a:p>
                <a:r>
                  <a:rPr lang="en-US" sz="1400" dirty="0" smtClean="0"/>
                  <a:t>7.65</a:t>
                </a:r>
                <a:endParaRPr lang="en-US" sz="1400" dirty="0"/>
              </a:p>
            </p:txBody>
          </p:sp>
          <p:sp>
            <p:nvSpPr>
              <p:cNvPr id="43" name="TextBox 42"/>
              <p:cNvSpPr txBox="1"/>
              <p:nvPr/>
            </p:nvSpPr>
            <p:spPr>
              <a:xfrm>
                <a:off x="3794112" y="2187885"/>
                <a:ext cx="493932" cy="391341"/>
              </a:xfrm>
              <a:prstGeom prst="rect">
                <a:avLst/>
              </a:prstGeom>
              <a:noFill/>
            </p:spPr>
            <p:txBody>
              <a:bodyPr wrap="none" rtlCol="0">
                <a:spAutoFit/>
              </a:bodyPr>
              <a:lstStyle/>
              <a:p>
                <a:r>
                  <a:rPr lang="en-US" sz="1400" dirty="0"/>
                  <a:t>0</a:t>
                </a:r>
                <a:r>
                  <a:rPr lang="en-US" sz="1400" dirty="0" smtClean="0"/>
                  <a:t>.61</a:t>
                </a:r>
                <a:endParaRPr lang="en-US" sz="1400" dirty="0"/>
              </a:p>
            </p:txBody>
          </p:sp>
          <p:sp>
            <p:nvSpPr>
              <p:cNvPr id="44" name="TextBox 43"/>
              <p:cNvSpPr txBox="1"/>
              <p:nvPr/>
            </p:nvSpPr>
            <p:spPr>
              <a:xfrm>
                <a:off x="4498823" y="2314908"/>
                <a:ext cx="503664" cy="307777"/>
              </a:xfrm>
              <a:prstGeom prst="rect">
                <a:avLst/>
              </a:prstGeom>
              <a:noFill/>
            </p:spPr>
            <p:txBody>
              <a:bodyPr wrap="none" rtlCol="0">
                <a:spAutoFit/>
              </a:bodyPr>
              <a:lstStyle/>
              <a:p>
                <a:r>
                  <a:rPr lang="en-US" sz="1400" dirty="0" smtClean="0"/>
                  <a:t>0.21</a:t>
                </a:r>
                <a:endParaRPr lang="en-US" sz="1400" dirty="0"/>
              </a:p>
            </p:txBody>
          </p:sp>
          <p:sp>
            <p:nvSpPr>
              <p:cNvPr id="45" name="TextBox 44"/>
              <p:cNvSpPr txBox="1"/>
              <p:nvPr/>
            </p:nvSpPr>
            <p:spPr>
              <a:xfrm>
                <a:off x="5220464" y="2340749"/>
                <a:ext cx="493932" cy="391341"/>
              </a:xfrm>
              <a:prstGeom prst="rect">
                <a:avLst/>
              </a:prstGeom>
              <a:noFill/>
            </p:spPr>
            <p:txBody>
              <a:bodyPr wrap="none" rtlCol="0">
                <a:spAutoFit/>
              </a:bodyPr>
              <a:lstStyle/>
              <a:p>
                <a:r>
                  <a:rPr lang="en-US" sz="1400" dirty="0" smtClean="0"/>
                  <a:t>4.05</a:t>
                </a:r>
                <a:endParaRPr lang="en-US" sz="1400" dirty="0"/>
              </a:p>
            </p:txBody>
          </p:sp>
          <p:sp>
            <p:nvSpPr>
              <p:cNvPr id="46" name="TextBox 45"/>
              <p:cNvSpPr txBox="1"/>
              <p:nvPr/>
            </p:nvSpPr>
            <p:spPr>
              <a:xfrm>
                <a:off x="6068940" y="2339135"/>
                <a:ext cx="493932" cy="354277"/>
              </a:xfrm>
              <a:prstGeom prst="rect">
                <a:avLst/>
              </a:prstGeom>
              <a:noFill/>
            </p:spPr>
            <p:txBody>
              <a:bodyPr wrap="none" rtlCol="0">
                <a:spAutoFit/>
              </a:bodyPr>
              <a:lstStyle/>
              <a:p>
                <a:r>
                  <a:rPr lang="en-US" sz="1400" dirty="0" smtClean="0"/>
                  <a:t>3.58</a:t>
                </a:r>
                <a:endParaRPr lang="en-US" sz="1400" dirty="0"/>
              </a:p>
            </p:txBody>
          </p:sp>
          <p:sp>
            <p:nvSpPr>
              <p:cNvPr id="47" name="TextBox 46"/>
              <p:cNvSpPr txBox="1"/>
              <p:nvPr/>
            </p:nvSpPr>
            <p:spPr>
              <a:xfrm>
                <a:off x="6725886" y="2096400"/>
                <a:ext cx="493932" cy="410453"/>
              </a:xfrm>
              <a:prstGeom prst="rect">
                <a:avLst/>
              </a:prstGeom>
              <a:noFill/>
            </p:spPr>
            <p:txBody>
              <a:bodyPr wrap="none" rtlCol="0">
                <a:spAutoFit/>
              </a:bodyPr>
              <a:lstStyle/>
              <a:p>
                <a:r>
                  <a:rPr lang="en-US" sz="1400" dirty="0"/>
                  <a:t>2</a:t>
                </a:r>
                <a:r>
                  <a:rPr lang="en-US" sz="1400" dirty="0" smtClean="0"/>
                  <a:t>.66</a:t>
                </a:r>
                <a:endParaRPr lang="en-US" sz="1400" dirty="0"/>
              </a:p>
            </p:txBody>
          </p:sp>
          <p:sp>
            <p:nvSpPr>
              <p:cNvPr id="48" name="Freeform 47"/>
              <p:cNvSpPr/>
              <p:nvPr/>
            </p:nvSpPr>
            <p:spPr>
              <a:xfrm>
                <a:off x="2162175" y="2581262"/>
                <a:ext cx="2190750" cy="295288"/>
              </a:xfrm>
              <a:custGeom>
                <a:avLst/>
                <a:gdLst>
                  <a:gd name="connsiteX0" fmla="*/ 0 w 2190750"/>
                  <a:gd name="connsiteY0" fmla="*/ 285763 h 295288"/>
                  <a:gd name="connsiteX1" fmla="*/ 1238250 w 2190750"/>
                  <a:gd name="connsiteY1" fmla="*/ 13 h 295288"/>
                  <a:gd name="connsiteX2" fmla="*/ 2190750 w 2190750"/>
                  <a:gd name="connsiteY2" fmla="*/ 295288 h 295288"/>
                </a:gdLst>
                <a:ahLst/>
                <a:cxnLst>
                  <a:cxn ang="0">
                    <a:pos x="connsiteX0" y="connsiteY0"/>
                  </a:cxn>
                  <a:cxn ang="0">
                    <a:pos x="connsiteX1" y="connsiteY1"/>
                  </a:cxn>
                  <a:cxn ang="0">
                    <a:pos x="connsiteX2" y="connsiteY2"/>
                  </a:cxn>
                </a:cxnLst>
                <a:rect l="l" t="t" r="r" b="b"/>
                <a:pathLst>
                  <a:path w="2190750" h="295288">
                    <a:moveTo>
                      <a:pt x="0" y="285763"/>
                    </a:moveTo>
                    <a:cubicBezTo>
                      <a:pt x="436562" y="142094"/>
                      <a:pt x="873125" y="-1575"/>
                      <a:pt x="1238250" y="13"/>
                    </a:cubicBezTo>
                    <a:cubicBezTo>
                      <a:pt x="1603375" y="1600"/>
                      <a:pt x="1897062" y="148444"/>
                      <a:pt x="2190750" y="295288"/>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TextBox 48"/>
              <p:cNvSpPr txBox="1"/>
              <p:nvPr/>
            </p:nvSpPr>
            <p:spPr>
              <a:xfrm>
                <a:off x="3186449" y="2298562"/>
                <a:ext cx="493932" cy="391341"/>
              </a:xfrm>
              <a:prstGeom prst="rect">
                <a:avLst/>
              </a:prstGeom>
              <a:noFill/>
            </p:spPr>
            <p:txBody>
              <a:bodyPr wrap="none" rtlCol="0">
                <a:spAutoFit/>
              </a:bodyPr>
              <a:lstStyle/>
              <a:p>
                <a:r>
                  <a:rPr lang="en-US" sz="1400" dirty="0" smtClean="0"/>
                  <a:t>4.09</a:t>
                </a:r>
                <a:endParaRPr lang="en-US" sz="1400" dirty="0"/>
              </a:p>
            </p:txBody>
          </p:sp>
          <p:sp>
            <p:nvSpPr>
              <p:cNvPr id="50" name="TextBox 49"/>
              <p:cNvSpPr txBox="1"/>
              <p:nvPr/>
            </p:nvSpPr>
            <p:spPr>
              <a:xfrm>
                <a:off x="2800551" y="4632660"/>
                <a:ext cx="493932" cy="354277"/>
              </a:xfrm>
              <a:prstGeom prst="rect">
                <a:avLst/>
              </a:prstGeom>
              <a:noFill/>
            </p:spPr>
            <p:txBody>
              <a:bodyPr wrap="none" rtlCol="0">
                <a:spAutoFit/>
              </a:bodyPr>
              <a:lstStyle/>
              <a:p>
                <a:r>
                  <a:rPr lang="en-US" sz="1400" dirty="0"/>
                  <a:t>1</a:t>
                </a:r>
                <a:r>
                  <a:rPr lang="en-US" sz="1400" dirty="0" smtClean="0"/>
                  <a:t>.22</a:t>
                </a:r>
                <a:endParaRPr lang="en-US" sz="1400" dirty="0"/>
              </a:p>
            </p:txBody>
          </p:sp>
        </p:grpSp>
        <p:sp>
          <p:nvSpPr>
            <p:cNvPr id="9" name="Freeform 8"/>
            <p:cNvSpPr/>
            <p:nvPr/>
          </p:nvSpPr>
          <p:spPr bwMode="auto">
            <a:xfrm>
              <a:off x="3283527" y="5888156"/>
              <a:ext cx="789709" cy="304826"/>
            </a:xfrm>
            <a:custGeom>
              <a:avLst/>
              <a:gdLst>
                <a:gd name="connsiteX0" fmla="*/ 0 w 789709"/>
                <a:gd name="connsiteY0" fmla="*/ 304826 h 304826"/>
                <a:gd name="connsiteX1" fmla="*/ 318655 w 789709"/>
                <a:gd name="connsiteY1" fmla="*/ 26 h 304826"/>
                <a:gd name="connsiteX2" fmla="*/ 789709 w 789709"/>
                <a:gd name="connsiteY2" fmla="*/ 290971 h 304826"/>
              </a:gdLst>
              <a:ahLst/>
              <a:cxnLst>
                <a:cxn ang="0">
                  <a:pos x="connsiteX0" y="connsiteY0"/>
                </a:cxn>
                <a:cxn ang="0">
                  <a:pos x="connsiteX1" y="connsiteY1"/>
                </a:cxn>
                <a:cxn ang="0">
                  <a:pos x="connsiteX2" y="connsiteY2"/>
                </a:cxn>
              </a:cxnLst>
              <a:rect l="l" t="t" r="r" b="b"/>
              <a:pathLst>
                <a:path w="789709" h="304826">
                  <a:moveTo>
                    <a:pt x="0" y="304826"/>
                  </a:moveTo>
                  <a:cubicBezTo>
                    <a:pt x="93518" y="153580"/>
                    <a:pt x="187037" y="2335"/>
                    <a:pt x="318655" y="26"/>
                  </a:cubicBezTo>
                  <a:cubicBezTo>
                    <a:pt x="450273" y="-2283"/>
                    <a:pt x="619991" y="144344"/>
                    <a:pt x="789709" y="290971"/>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Freeform 9"/>
            <p:cNvSpPr/>
            <p:nvPr/>
          </p:nvSpPr>
          <p:spPr bwMode="auto">
            <a:xfrm>
              <a:off x="3726873" y="5361709"/>
              <a:ext cx="722213" cy="692727"/>
            </a:xfrm>
            <a:custGeom>
              <a:avLst/>
              <a:gdLst>
                <a:gd name="connsiteX0" fmla="*/ 720436 w 722213"/>
                <a:gd name="connsiteY0" fmla="*/ 692727 h 692727"/>
                <a:gd name="connsiteX1" fmla="*/ 609600 w 722213"/>
                <a:gd name="connsiteY1" fmla="*/ 193964 h 692727"/>
                <a:gd name="connsiteX2" fmla="*/ 0 w 722213"/>
                <a:gd name="connsiteY2" fmla="*/ 0 h 692727"/>
              </a:gdLst>
              <a:ahLst/>
              <a:cxnLst>
                <a:cxn ang="0">
                  <a:pos x="connsiteX0" y="connsiteY0"/>
                </a:cxn>
                <a:cxn ang="0">
                  <a:pos x="connsiteX1" y="connsiteY1"/>
                </a:cxn>
                <a:cxn ang="0">
                  <a:pos x="connsiteX2" y="connsiteY2"/>
                </a:cxn>
              </a:cxnLst>
              <a:rect l="l" t="t" r="r" b="b"/>
              <a:pathLst>
                <a:path w="722213" h="692727">
                  <a:moveTo>
                    <a:pt x="720436" y="692727"/>
                  </a:moveTo>
                  <a:cubicBezTo>
                    <a:pt x="725054" y="501072"/>
                    <a:pt x="729673" y="309418"/>
                    <a:pt x="609600" y="193964"/>
                  </a:cubicBezTo>
                  <a:cubicBezTo>
                    <a:pt x="489527" y="78509"/>
                    <a:pt x="244763" y="39254"/>
                    <a:pt x="0"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 name="Freeform 10"/>
            <p:cNvSpPr/>
            <p:nvPr/>
          </p:nvSpPr>
          <p:spPr bwMode="auto">
            <a:xfrm>
              <a:off x="3560618" y="4239491"/>
              <a:ext cx="283346" cy="831273"/>
            </a:xfrm>
            <a:custGeom>
              <a:avLst/>
              <a:gdLst>
                <a:gd name="connsiteX0" fmla="*/ 166255 w 283346"/>
                <a:gd name="connsiteY0" fmla="*/ 831273 h 831273"/>
                <a:gd name="connsiteX1" fmla="*/ 277091 w 283346"/>
                <a:gd name="connsiteY1" fmla="*/ 568036 h 831273"/>
                <a:gd name="connsiteX2" fmla="*/ 0 w 283346"/>
                <a:gd name="connsiteY2" fmla="*/ 0 h 831273"/>
              </a:gdLst>
              <a:ahLst/>
              <a:cxnLst>
                <a:cxn ang="0">
                  <a:pos x="connsiteX0" y="connsiteY0"/>
                </a:cxn>
                <a:cxn ang="0">
                  <a:pos x="connsiteX1" y="connsiteY1"/>
                </a:cxn>
                <a:cxn ang="0">
                  <a:pos x="connsiteX2" y="connsiteY2"/>
                </a:cxn>
              </a:cxnLst>
              <a:rect l="l" t="t" r="r" b="b"/>
              <a:pathLst>
                <a:path w="283346" h="831273">
                  <a:moveTo>
                    <a:pt x="166255" y="831273"/>
                  </a:moveTo>
                  <a:cubicBezTo>
                    <a:pt x="235527" y="768927"/>
                    <a:pt x="304800" y="706581"/>
                    <a:pt x="277091" y="568036"/>
                  </a:cubicBezTo>
                  <a:cubicBezTo>
                    <a:pt x="249382" y="429491"/>
                    <a:pt x="124691" y="214745"/>
                    <a:pt x="0"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4" name="Freeform 13"/>
            <p:cNvSpPr/>
            <p:nvPr/>
          </p:nvSpPr>
          <p:spPr bwMode="auto">
            <a:xfrm>
              <a:off x="2147455" y="5375564"/>
              <a:ext cx="693373" cy="692727"/>
            </a:xfrm>
            <a:custGeom>
              <a:avLst/>
              <a:gdLst>
                <a:gd name="connsiteX0" fmla="*/ 692727 w 693373"/>
                <a:gd name="connsiteY0" fmla="*/ 692727 h 692727"/>
                <a:gd name="connsiteX1" fmla="*/ 581890 w 693373"/>
                <a:gd name="connsiteY1" fmla="*/ 180109 h 692727"/>
                <a:gd name="connsiteX2" fmla="*/ 0 w 693373"/>
                <a:gd name="connsiteY2" fmla="*/ 0 h 692727"/>
              </a:gdLst>
              <a:ahLst/>
              <a:cxnLst>
                <a:cxn ang="0">
                  <a:pos x="connsiteX0" y="connsiteY0"/>
                </a:cxn>
                <a:cxn ang="0">
                  <a:pos x="connsiteX1" y="connsiteY1"/>
                </a:cxn>
                <a:cxn ang="0">
                  <a:pos x="connsiteX2" y="connsiteY2"/>
                </a:cxn>
              </a:cxnLst>
              <a:rect l="l" t="t" r="r" b="b"/>
              <a:pathLst>
                <a:path w="693373" h="692727">
                  <a:moveTo>
                    <a:pt x="692727" y="692727"/>
                  </a:moveTo>
                  <a:cubicBezTo>
                    <a:pt x="695035" y="494145"/>
                    <a:pt x="697344" y="295563"/>
                    <a:pt x="581890" y="180109"/>
                  </a:cubicBezTo>
                  <a:cubicBezTo>
                    <a:pt x="466436" y="64655"/>
                    <a:pt x="233218" y="32327"/>
                    <a:pt x="0" y="0"/>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Freeform 14"/>
            <p:cNvSpPr/>
            <p:nvPr/>
          </p:nvSpPr>
          <p:spPr bwMode="auto">
            <a:xfrm>
              <a:off x="1911927" y="4253345"/>
              <a:ext cx="316145" cy="803564"/>
            </a:xfrm>
            <a:custGeom>
              <a:avLst/>
              <a:gdLst>
                <a:gd name="connsiteX0" fmla="*/ 221673 w 316145"/>
                <a:gd name="connsiteY0" fmla="*/ 803564 h 803564"/>
                <a:gd name="connsiteX1" fmla="*/ 304800 w 316145"/>
                <a:gd name="connsiteY1" fmla="*/ 360219 h 803564"/>
                <a:gd name="connsiteX2" fmla="*/ 0 w 316145"/>
                <a:gd name="connsiteY2" fmla="*/ 0 h 803564"/>
              </a:gdLst>
              <a:ahLst/>
              <a:cxnLst>
                <a:cxn ang="0">
                  <a:pos x="connsiteX0" y="connsiteY0"/>
                </a:cxn>
                <a:cxn ang="0">
                  <a:pos x="connsiteX1" y="connsiteY1"/>
                </a:cxn>
                <a:cxn ang="0">
                  <a:pos x="connsiteX2" y="connsiteY2"/>
                </a:cxn>
              </a:cxnLst>
              <a:rect l="l" t="t" r="r" b="b"/>
              <a:pathLst>
                <a:path w="316145" h="803564">
                  <a:moveTo>
                    <a:pt x="221673" y="803564"/>
                  </a:moveTo>
                  <a:cubicBezTo>
                    <a:pt x="281709" y="648855"/>
                    <a:pt x="341746" y="494146"/>
                    <a:pt x="304800" y="360219"/>
                  </a:cubicBezTo>
                  <a:cubicBezTo>
                    <a:pt x="267854" y="226292"/>
                    <a:pt x="133927" y="113146"/>
                    <a:pt x="0" y="0"/>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cxnSp>
          <p:nvCxnSpPr>
            <p:cNvPr id="17" name="Straight Connector 16"/>
            <p:cNvCxnSpPr/>
            <p:nvPr/>
          </p:nvCxnSpPr>
          <p:spPr bwMode="auto">
            <a:xfrm>
              <a:off x="5793451" y="5770321"/>
              <a:ext cx="464639" cy="0"/>
            </a:xfrm>
            <a:prstGeom prst="line">
              <a:avLst/>
            </a:pr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6436136" y="5641696"/>
              <a:ext cx="809773" cy="334006"/>
            </a:xfrm>
            <a:prstGeom prst="rect">
              <a:avLst/>
            </a:prstGeom>
            <a:noFill/>
          </p:spPr>
          <p:txBody>
            <a:bodyPr wrap="none" rtlCol="0">
              <a:spAutoFit/>
            </a:bodyPr>
            <a:lstStyle/>
            <a:p>
              <a:r>
                <a:rPr lang="en-US" sz="1400" dirty="0" smtClean="0"/>
                <a:t>LQT = 4</a:t>
              </a:r>
              <a:endParaRPr lang="en-US" sz="1400" dirty="0"/>
            </a:p>
          </p:txBody>
        </p:sp>
        <p:cxnSp>
          <p:nvCxnSpPr>
            <p:cNvPr id="19" name="Straight Connector 18"/>
            <p:cNvCxnSpPr/>
            <p:nvPr/>
          </p:nvCxnSpPr>
          <p:spPr bwMode="auto">
            <a:xfrm>
              <a:off x="5828882" y="6213667"/>
              <a:ext cx="464639" cy="0"/>
            </a:xfrm>
            <a:prstGeom prst="line">
              <a:avLst/>
            </a:prstGeom>
            <a:noFill/>
            <a:ln w="28575"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6436136" y="6044447"/>
              <a:ext cx="797013" cy="334006"/>
            </a:xfrm>
            <a:prstGeom prst="rect">
              <a:avLst/>
            </a:prstGeom>
            <a:noFill/>
          </p:spPr>
          <p:txBody>
            <a:bodyPr wrap="none" rtlCol="0">
              <a:spAutoFit/>
            </a:bodyPr>
            <a:lstStyle/>
            <a:p>
              <a:r>
                <a:rPr lang="en-US" sz="1400" dirty="0" smtClean="0"/>
                <a:t>No LQT</a:t>
              </a:r>
              <a:endParaRPr lang="en-US" sz="1400" dirty="0"/>
            </a:p>
          </p:txBody>
        </p:sp>
      </p:grpSp>
      <p:sp>
        <p:nvSpPr>
          <p:cNvPr id="107" name="Freeform 106"/>
          <p:cNvSpPr/>
          <p:nvPr/>
        </p:nvSpPr>
        <p:spPr bwMode="auto">
          <a:xfrm>
            <a:off x="3642732" y="4512527"/>
            <a:ext cx="4438185" cy="743414"/>
          </a:xfrm>
          <a:custGeom>
            <a:avLst/>
            <a:gdLst>
              <a:gd name="connsiteX0" fmla="*/ 0 w 4438185"/>
              <a:gd name="connsiteY0" fmla="*/ 0 h 743414"/>
              <a:gd name="connsiteX1" fmla="*/ 2490439 w 4438185"/>
              <a:gd name="connsiteY1" fmla="*/ 193288 h 743414"/>
              <a:gd name="connsiteX2" fmla="*/ 4438185 w 4438185"/>
              <a:gd name="connsiteY2" fmla="*/ 743414 h 743414"/>
            </a:gdLst>
            <a:ahLst/>
            <a:cxnLst>
              <a:cxn ang="0">
                <a:pos x="connsiteX0" y="connsiteY0"/>
              </a:cxn>
              <a:cxn ang="0">
                <a:pos x="connsiteX1" y="connsiteY1"/>
              </a:cxn>
              <a:cxn ang="0">
                <a:pos x="connsiteX2" y="connsiteY2"/>
              </a:cxn>
            </a:cxnLst>
            <a:rect l="l" t="t" r="r" b="b"/>
            <a:pathLst>
              <a:path w="4438185" h="743414">
                <a:moveTo>
                  <a:pt x="0" y="0"/>
                </a:moveTo>
                <a:cubicBezTo>
                  <a:pt x="875371" y="34693"/>
                  <a:pt x="1750742" y="69386"/>
                  <a:pt x="2490439" y="193288"/>
                </a:cubicBezTo>
                <a:cubicBezTo>
                  <a:pt x="3230136" y="317190"/>
                  <a:pt x="3834160" y="530302"/>
                  <a:pt x="4438185" y="743414"/>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08" name="Freeform 107"/>
          <p:cNvSpPr/>
          <p:nvPr/>
        </p:nvSpPr>
        <p:spPr bwMode="auto">
          <a:xfrm>
            <a:off x="3627863" y="4502125"/>
            <a:ext cx="4460488" cy="753815"/>
          </a:xfrm>
          <a:custGeom>
            <a:avLst/>
            <a:gdLst>
              <a:gd name="connsiteX0" fmla="*/ 0 w 4460488"/>
              <a:gd name="connsiteY0" fmla="*/ 6841 h 772558"/>
              <a:gd name="connsiteX1" fmla="*/ 3010830 w 4460488"/>
              <a:gd name="connsiteY1" fmla="*/ 110919 h 772558"/>
              <a:gd name="connsiteX2" fmla="*/ 4460488 w 4460488"/>
              <a:gd name="connsiteY2" fmla="*/ 772558 h 772558"/>
            </a:gdLst>
            <a:ahLst/>
            <a:cxnLst>
              <a:cxn ang="0">
                <a:pos x="connsiteX0" y="connsiteY0"/>
              </a:cxn>
              <a:cxn ang="0">
                <a:pos x="connsiteX1" y="connsiteY1"/>
              </a:cxn>
              <a:cxn ang="0">
                <a:pos x="connsiteX2" y="connsiteY2"/>
              </a:cxn>
            </a:cxnLst>
            <a:rect l="l" t="t" r="r" b="b"/>
            <a:pathLst>
              <a:path w="4460488" h="772558">
                <a:moveTo>
                  <a:pt x="0" y="6841"/>
                </a:moveTo>
                <a:cubicBezTo>
                  <a:pt x="1133707" y="-4930"/>
                  <a:pt x="2267415" y="-16700"/>
                  <a:pt x="3010830" y="110919"/>
                </a:cubicBezTo>
                <a:cubicBezTo>
                  <a:pt x="3754245" y="238538"/>
                  <a:pt x="4107366" y="505548"/>
                  <a:pt x="4460488" y="772558"/>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09" name="Freeform 108"/>
          <p:cNvSpPr/>
          <p:nvPr/>
        </p:nvSpPr>
        <p:spPr bwMode="auto">
          <a:xfrm>
            <a:off x="2304585" y="4118508"/>
            <a:ext cx="973874" cy="237902"/>
          </a:xfrm>
          <a:custGeom>
            <a:avLst/>
            <a:gdLst>
              <a:gd name="connsiteX0" fmla="*/ 0 w 973874"/>
              <a:gd name="connsiteY0" fmla="*/ 230468 h 237902"/>
              <a:gd name="connsiteX1" fmla="*/ 512956 w 973874"/>
              <a:gd name="connsiteY1" fmla="*/ 9 h 237902"/>
              <a:gd name="connsiteX2" fmla="*/ 973874 w 973874"/>
              <a:gd name="connsiteY2" fmla="*/ 237902 h 237902"/>
            </a:gdLst>
            <a:ahLst/>
            <a:cxnLst>
              <a:cxn ang="0">
                <a:pos x="connsiteX0" y="connsiteY0"/>
              </a:cxn>
              <a:cxn ang="0">
                <a:pos x="connsiteX1" y="connsiteY1"/>
              </a:cxn>
              <a:cxn ang="0">
                <a:pos x="connsiteX2" y="connsiteY2"/>
              </a:cxn>
            </a:cxnLst>
            <a:rect l="l" t="t" r="r" b="b"/>
            <a:pathLst>
              <a:path w="973874" h="237902">
                <a:moveTo>
                  <a:pt x="0" y="230468"/>
                </a:moveTo>
                <a:cubicBezTo>
                  <a:pt x="175322" y="114619"/>
                  <a:pt x="350644" y="-1230"/>
                  <a:pt x="512956" y="9"/>
                </a:cubicBezTo>
                <a:cubicBezTo>
                  <a:pt x="675268" y="1248"/>
                  <a:pt x="824571" y="119575"/>
                  <a:pt x="973874" y="237902"/>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06" name="TextBox 105"/>
          <p:cNvSpPr txBox="1"/>
          <p:nvPr/>
        </p:nvSpPr>
        <p:spPr>
          <a:xfrm>
            <a:off x="3493252" y="6032817"/>
            <a:ext cx="588623" cy="265653"/>
          </a:xfrm>
          <a:prstGeom prst="rect">
            <a:avLst/>
          </a:prstGeom>
          <a:noFill/>
        </p:spPr>
        <p:txBody>
          <a:bodyPr wrap="none" rtlCol="0">
            <a:spAutoFit/>
          </a:bodyPr>
          <a:lstStyle/>
          <a:p>
            <a:r>
              <a:rPr lang="en-US" sz="1400" dirty="0" smtClean="0"/>
              <a:t>10.71</a:t>
            </a:r>
            <a:endParaRPr lang="en-US" sz="1400" dirty="0"/>
          </a:p>
        </p:txBody>
      </p:sp>
      <p:sp>
        <p:nvSpPr>
          <p:cNvPr id="110" name="TextBox 109"/>
          <p:cNvSpPr txBox="1"/>
          <p:nvPr/>
        </p:nvSpPr>
        <p:spPr>
          <a:xfrm>
            <a:off x="4079233" y="5644361"/>
            <a:ext cx="498855" cy="265653"/>
          </a:xfrm>
          <a:prstGeom prst="rect">
            <a:avLst/>
          </a:prstGeom>
          <a:noFill/>
        </p:spPr>
        <p:txBody>
          <a:bodyPr wrap="none" rtlCol="0">
            <a:spAutoFit/>
          </a:bodyPr>
          <a:lstStyle/>
          <a:p>
            <a:r>
              <a:rPr lang="en-US" sz="1400" dirty="0" smtClean="0"/>
              <a:t>8.67</a:t>
            </a:r>
            <a:endParaRPr lang="en-US" sz="1400" dirty="0"/>
          </a:p>
        </p:txBody>
      </p:sp>
      <p:sp>
        <p:nvSpPr>
          <p:cNvPr id="111" name="TextBox 110"/>
          <p:cNvSpPr txBox="1"/>
          <p:nvPr/>
        </p:nvSpPr>
        <p:spPr>
          <a:xfrm>
            <a:off x="6305114" y="4603044"/>
            <a:ext cx="498855" cy="265653"/>
          </a:xfrm>
          <a:prstGeom prst="rect">
            <a:avLst/>
          </a:prstGeom>
          <a:noFill/>
        </p:spPr>
        <p:txBody>
          <a:bodyPr wrap="none" rtlCol="0">
            <a:spAutoFit/>
          </a:bodyPr>
          <a:lstStyle/>
          <a:p>
            <a:r>
              <a:rPr lang="en-US" sz="1400" dirty="0" smtClean="0"/>
              <a:t>6.28</a:t>
            </a:r>
            <a:endParaRPr lang="en-US" sz="1400" dirty="0"/>
          </a:p>
        </p:txBody>
      </p:sp>
    </p:spTree>
    <p:extLst>
      <p:ext uri="{BB962C8B-B14F-4D97-AF65-F5344CB8AC3E}">
        <p14:creationId xmlns:p14="http://schemas.microsoft.com/office/powerpoint/2010/main" val="3554797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HMT Routing – Multicast(1)</a:t>
            </a:r>
            <a:endParaRPr lang="en-US" dirty="0"/>
          </a:p>
        </p:txBody>
      </p:sp>
      <p:sp>
        <p:nvSpPr>
          <p:cNvPr id="3" name="Content Placeholder 2"/>
          <p:cNvSpPr>
            <a:spLocks noGrp="1"/>
          </p:cNvSpPr>
          <p:nvPr>
            <p:ph idx="1"/>
          </p:nvPr>
        </p:nvSpPr>
        <p:spPr>
          <a:xfrm>
            <a:off x="683568" y="1268760"/>
            <a:ext cx="7772400" cy="4755232"/>
          </a:xfrm>
        </p:spPr>
        <p:txBody>
          <a:bodyPr/>
          <a:lstStyle/>
          <a:p>
            <a:r>
              <a:rPr lang="en-US" sz="2000" dirty="0" smtClean="0"/>
              <a:t>If a node is subscribed to a multicast group, it informs the network with the </a:t>
            </a:r>
            <a:r>
              <a:rPr lang="en-US" sz="2000" b="1" dirty="0" err="1" smtClean="0"/>
              <a:t>Dest</a:t>
            </a:r>
            <a:r>
              <a:rPr lang="en-US" sz="2000" b="1" dirty="0" smtClean="0"/>
              <a:t>-A IE </a:t>
            </a:r>
            <a:r>
              <a:rPr lang="en-US" sz="2000" dirty="0" smtClean="0"/>
              <a:t>including a </a:t>
            </a:r>
            <a:r>
              <a:rPr lang="en-US" sz="2000" b="1" dirty="0" smtClean="0"/>
              <a:t>Multicast subscription </a:t>
            </a:r>
            <a:r>
              <a:rPr lang="en-US" sz="2000" dirty="0" smtClean="0"/>
              <a:t>field, containing the multicast address.</a:t>
            </a:r>
          </a:p>
          <a:p>
            <a:r>
              <a:rPr lang="en-US" sz="2000" dirty="0" smtClean="0"/>
              <a:t>When a device receives a </a:t>
            </a:r>
            <a:r>
              <a:rPr lang="en-US" sz="2000" dirty="0" err="1" smtClean="0"/>
              <a:t>Dest</a:t>
            </a:r>
            <a:r>
              <a:rPr lang="en-US" sz="2000" dirty="0" smtClean="0"/>
              <a:t>-A IE with a </a:t>
            </a:r>
            <a:r>
              <a:rPr lang="en-US" sz="2000" b="1" dirty="0" smtClean="0"/>
              <a:t>Multicast subscription </a:t>
            </a:r>
            <a:r>
              <a:rPr lang="en-US" sz="2000" dirty="0" smtClean="0"/>
              <a:t>field, the multicast address is added to the </a:t>
            </a:r>
            <a:r>
              <a:rPr lang="en-US" sz="2000" b="1" dirty="0" smtClean="0"/>
              <a:t>list of reachable destinations</a:t>
            </a:r>
          </a:p>
          <a:p>
            <a:r>
              <a:rPr lang="en-US" sz="2000" dirty="0" smtClean="0"/>
              <a:t>A device uses the same algorithm as for P2P routing with the multicast address as the destination address and as the next hop address, i.e. a device forwards a multicast packet only if the multicast address is reachable through one of its neighbors. This avoids flooding the network.</a:t>
            </a:r>
          </a:p>
          <a:p>
            <a:r>
              <a:rPr lang="en-US" sz="2000" dirty="0" smtClean="0"/>
              <a:t>A device forwards a packet only once, except if the packet requires an ACK and ACK was not received from each intended next hop</a:t>
            </a:r>
            <a:endParaRPr lang="en-US" sz="20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11</a:t>
            </a:fld>
            <a:endParaRPr lang="en-US" altLang="en-US"/>
          </a:p>
        </p:txBody>
      </p:sp>
    </p:spTree>
    <p:extLst>
      <p:ext uri="{BB962C8B-B14F-4D97-AF65-F5344CB8AC3E}">
        <p14:creationId xmlns:p14="http://schemas.microsoft.com/office/powerpoint/2010/main" val="1317629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HMT Routing – </a:t>
            </a:r>
            <a:r>
              <a:rPr lang="en-US" dirty="0" smtClean="0"/>
              <a:t>Multicast(2)</a:t>
            </a:r>
            <a:endParaRPr lang="en-US" dirty="0"/>
          </a:p>
        </p:txBody>
      </p:sp>
      <p:sp>
        <p:nvSpPr>
          <p:cNvPr id="3" name="Content Placeholder 2"/>
          <p:cNvSpPr>
            <a:spLocks noGrp="1"/>
          </p:cNvSpPr>
          <p:nvPr>
            <p:ph idx="1"/>
          </p:nvPr>
        </p:nvSpPr>
        <p:spPr/>
        <p:txBody>
          <a:bodyPr/>
          <a:lstStyle/>
          <a:p>
            <a:r>
              <a:rPr lang="en-US" sz="2000" dirty="0" smtClean="0"/>
              <a:t>Example of multicast routing E </a:t>
            </a:r>
            <a:r>
              <a:rPr lang="en-US" sz="2000" dirty="0" smtClean="0">
                <a:sym typeface="Wingdings" panose="05000000000000000000" pitchFamily="2" charset="2"/>
              </a:rPr>
              <a:t> </a:t>
            </a:r>
            <a:endParaRPr lang="en-US" sz="20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12</a:t>
            </a:fld>
            <a:endParaRPr lang="en-US" altLang="en-US"/>
          </a:p>
        </p:txBody>
      </p:sp>
      <p:grpSp>
        <p:nvGrpSpPr>
          <p:cNvPr id="7" name="Group 6"/>
          <p:cNvGrpSpPr/>
          <p:nvPr/>
        </p:nvGrpSpPr>
        <p:grpSpPr>
          <a:xfrm>
            <a:off x="284771" y="1468438"/>
            <a:ext cx="8640960" cy="4980081"/>
            <a:chOff x="318643" y="2907889"/>
            <a:chExt cx="8640960" cy="3628984"/>
          </a:xfrm>
        </p:grpSpPr>
        <p:grpSp>
          <p:nvGrpSpPr>
            <p:cNvPr id="8" name="Group 7"/>
            <p:cNvGrpSpPr/>
            <p:nvPr/>
          </p:nvGrpSpPr>
          <p:grpSpPr>
            <a:xfrm>
              <a:off x="318643" y="2907889"/>
              <a:ext cx="8640960" cy="3628984"/>
              <a:chOff x="271619" y="2452713"/>
              <a:chExt cx="8640960" cy="3938251"/>
            </a:xfrm>
          </p:grpSpPr>
          <p:grpSp>
            <p:nvGrpSpPr>
              <p:cNvPr id="24" name="Group 23"/>
              <p:cNvGrpSpPr/>
              <p:nvPr/>
            </p:nvGrpSpPr>
            <p:grpSpPr>
              <a:xfrm>
                <a:off x="271619" y="2452713"/>
                <a:ext cx="8640960" cy="3938251"/>
                <a:chOff x="192779" y="944036"/>
                <a:chExt cx="8555685" cy="4839634"/>
              </a:xfrm>
            </p:grpSpPr>
            <p:grpSp>
              <p:nvGrpSpPr>
                <p:cNvPr id="27" name="Group 26"/>
                <p:cNvGrpSpPr/>
                <p:nvPr/>
              </p:nvGrpSpPr>
              <p:grpSpPr>
                <a:xfrm>
                  <a:off x="192779" y="944036"/>
                  <a:ext cx="8555685" cy="4839634"/>
                  <a:chOff x="171397" y="947437"/>
                  <a:chExt cx="8555685" cy="4839634"/>
                </a:xfrm>
                <a:effectLst/>
              </p:grpSpPr>
              <p:sp>
                <p:nvSpPr>
                  <p:cNvPr id="56" name="TextBox 55"/>
                  <p:cNvSpPr txBox="1"/>
                  <p:nvPr/>
                </p:nvSpPr>
                <p:spPr>
                  <a:xfrm>
                    <a:off x="3888782" y="1636743"/>
                    <a:ext cx="539202" cy="391341"/>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57" name="TextBox 56"/>
                  <p:cNvSpPr txBox="1"/>
                  <p:nvPr/>
                </p:nvSpPr>
                <p:spPr>
                  <a:xfrm>
                    <a:off x="1419442" y="2743780"/>
                    <a:ext cx="714272" cy="391341"/>
                  </a:xfrm>
                  <a:prstGeom prst="rect">
                    <a:avLst/>
                  </a:prstGeom>
                  <a:noFill/>
                  <a:ln w="19050" cmpd="sng">
                    <a:solidFill>
                      <a:schemeClr val="tx1"/>
                    </a:solidFill>
                  </a:ln>
                </p:spPr>
                <p:txBody>
                  <a:bodyPr wrap="square" rtlCol="0">
                    <a:spAutoFit/>
                  </a:bodyPr>
                  <a:lstStyle/>
                  <a:p>
                    <a:pPr algn="ctr"/>
                    <a:r>
                      <a:rPr lang="en-US" sz="1400" dirty="0" smtClean="0"/>
                      <a:t>A</a:t>
                    </a:r>
                    <a:endParaRPr lang="en-US" sz="1400" dirty="0"/>
                  </a:p>
                </p:txBody>
              </p:sp>
              <p:sp>
                <p:nvSpPr>
                  <p:cNvPr id="58" name="TextBox 57"/>
                  <p:cNvSpPr txBox="1"/>
                  <p:nvPr/>
                </p:nvSpPr>
                <p:spPr>
                  <a:xfrm>
                    <a:off x="4350303" y="2751881"/>
                    <a:ext cx="645439" cy="391341"/>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B</a:t>
                    </a:r>
                    <a:endParaRPr lang="en-US" sz="1400" dirty="0"/>
                  </a:p>
                </p:txBody>
              </p:sp>
              <p:sp>
                <p:nvSpPr>
                  <p:cNvPr id="59" name="TextBox 58"/>
                  <p:cNvSpPr txBox="1"/>
                  <p:nvPr/>
                </p:nvSpPr>
                <p:spPr>
                  <a:xfrm>
                    <a:off x="5199083" y="2755468"/>
                    <a:ext cx="50366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C</a:t>
                    </a:r>
                    <a:endParaRPr lang="en-US" sz="1400" dirty="0"/>
                  </a:p>
                </p:txBody>
              </p:sp>
              <p:sp>
                <p:nvSpPr>
                  <p:cNvPr id="60" name="TextBox 59"/>
                  <p:cNvSpPr txBox="1"/>
                  <p:nvPr/>
                </p:nvSpPr>
                <p:spPr>
                  <a:xfrm>
                    <a:off x="6494834" y="2755467"/>
                    <a:ext cx="66945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D</a:t>
                    </a:r>
                    <a:endParaRPr lang="en-US" sz="1400" dirty="0"/>
                  </a:p>
                </p:txBody>
              </p:sp>
              <p:sp>
                <p:nvSpPr>
                  <p:cNvPr id="61" name="TextBox 60"/>
                  <p:cNvSpPr txBox="1"/>
                  <p:nvPr/>
                </p:nvSpPr>
                <p:spPr>
                  <a:xfrm>
                    <a:off x="8028384" y="2755468"/>
                    <a:ext cx="6986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E</a:t>
                    </a:r>
                    <a:endParaRPr lang="en-US" sz="1400" dirty="0"/>
                  </a:p>
                </p:txBody>
              </p:sp>
              <p:sp>
                <p:nvSpPr>
                  <p:cNvPr id="62" name="TextBox 61"/>
                  <p:cNvSpPr txBox="1"/>
                  <p:nvPr/>
                </p:nvSpPr>
                <p:spPr>
                  <a:xfrm>
                    <a:off x="815416" y="4181511"/>
                    <a:ext cx="726830" cy="354277"/>
                  </a:xfrm>
                  <a:prstGeom prst="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I</a:t>
                    </a:r>
                    <a:endParaRPr lang="en-US" sz="1400" dirty="0"/>
                  </a:p>
                </p:txBody>
              </p:sp>
              <p:sp>
                <p:nvSpPr>
                  <p:cNvPr id="63" name="TextBox 62"/>
                  <p:cNvSpPr txBox="1"/>
                  <p:nvPr/>
                </p:nvSpPr>
                <p:spPr>
                  <a:xfrm>
                    <a:off x="3205268" y="4162250"/>
                    <a:ext cx="740467" cy="354277"/>
                  </a:xfrm>
                  <a:prstGeom prst="rect">
                    <a:avLst/>
                  </a:prstGeom>
                  <a:noFill/>
                  <a:ln w="19050" cmpd="sng">
                    <a:solidFill>
                      <a:schemeClr val="tx1"/>
                    </a:solidFill>
                  </a:ln>
                </p:spPr>
                <p:txBody>
                  <a:bodyPr wrap="square" rtlCol="0">
                    <a:spAutoFit/>
                  </a:bodyPr>
                  <a:lstStyle/>
                  <a:p>
                    <a:pPr algn="ctr"/>
                    <a:r>
                      <a:rPr lang="en-US" sz="1400" dirty="0" smtClean="0"/>
                      <a:t>J</a:t>
                    </a:r>
                    <a:endParaRPr lang="en-US" sz="1400" dirty="0"/>
                  </a:p>
                </p:txBody>
              </p:sp>
              <p:sp>
                <p:nvSpPr>
                  <p:cNvPr id="64" name="TextBox 63"/>
                  <p:cNvSpPr txBox="1"/>
                  <p:nvPr/>
                </p:nvSpPr>
                <p:spPr>
                  <a:xfrm>
                    <a:off x="1670298" y="4162223"/>
                    <a:ext cx="692298" cy="354277"/>
                  </a:xfrm>
                  <a:prstGeom prst="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L</a:t>
                    </a:r>
                    <a:endParaRPr lang="en-US" sz="1400" dirty="0"/>
                  </a:p>
                </p:txBody>
              </p:sp>
              <p:sp>
                <p:nvSpPr>
                  <p:cNvPr id="65" name="TextBox 64"/>
                  <p:cNvSpPr txBox="1"/>
                  <p:nvPr/>
                </p:nvSpPr>
                <p:spPr>
                  <a:xfrm>
                    <a:off x="7481565" y="4162461"/>
                    <a:ext cx="74146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G</a:t>
                    </a:r>
                    <a:endParaRPr lang="en-US" sz="1400" dirty="0"/>
                  </a:p>
                </p:txBody>
              </p:sp>
              <p:sp>
                <p:nvSpPr>
                  <p:cNvPr id="66" name="TextBox 65"/>
                  <p:cNvSpPr txBox="1"/>
                  <p:nvPr/>
                </p:nvSpPr>
                <p:spPr>
                  <a:xfrm>
                    <a:off x="5919183" y="4162220"/>
                    <a:ext cx="785321" cy="410453"/>
                  </a:xfrm>
                  <a:prstGeom prst="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400"/>
                    </a:lvl1pPr>
                  </a:lstStyle>
                  <a:p>
                    <a:r>
                      <a:rPr lang="en-US" dirty="0"/>
                      <a:t>H</a:t>
                    </a:r>
                  </a:p>
                </p:txBody>
              </p:sp>
              <p:sp>
                <p:nvSpPr>
                  <p:cNvPr id="67" name="TextBox 66"/>
                  <p:cNvSpPr txBox="1"/>
                  <p:nvPr/>
                </p:nvSpPr>
                <p:spPr>
                  <a:xfrm>
                    <a:off x="4462134" y="4162222"/>
                    <a:ext cx="73694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K</a:t>
                    </a:r>
                    <a:endParaRPr lang="en-US" sz="1400" dirty="0"/>
                  </a:p>
                </p:txBody>
              </p:sp>
              <p:sp>
                <p:nvSpPr>
                  <p:cNvPr id="68" name="TextBox 67"/>
                  <p:cNvSpPr txBox="1"/>
                  <p:nvPr/>
                </p:nvSpPr>
                <p:spPr>
                  <a:xfrm>
                    <a:off x="3104248" y="2755465"/>
                    <a:ext cx="641857" cy="391341"/>
                  </a:xfrm>
                  <a:prstGeom prst="rect">
                    <a:avLst/>
                  </a:prstGeom>
                  <a:noFill/>
                  <a:ln w="19050" cmpd="sng">
                    <a:solidFill>
                      <a:schemeClr val="tx1"/>
                    </a:solidFill>
                  </a:ln>
                </p:spPr>
                <p:txBody>
                  <a:bodyPr wrap="square" rtlCol="0">
                    <a:spAutoFit/>
                  </a:bodyPr>
                  <a:lstStyle/>
                  <a:p>
                    <a:pPr algn="ctr"/>
                    <a:r>
                      <a:rPr lang="en-US" sz="1400" dirty="0" smtClean="0"/>
                      <a:t>F</a:t>
                    </a:r>
                    <a:endParaRPr lang="en-US" sz="1400" dirty="0"/>
                  </a:p>
                </p:txBody>
              </p:sp>
              <p:cxnSp>
                <p:nvCxnSpPr>
                  <p:cNvPr id="69" name="Straight Connector 68"/>
                  <p:cNvCxnSpPr>
                    <a:stCxn id="56" idx="2"/>
                    <a:endCxn id="58" idx="0"/>
                  </p:cNvCxnSpPr>
                  <p:nvPr/>
                </p:nvCxnSpPr>
                <p:spPr>
                  <a:xfrm>
                    <a:off x="4158382" y="2028084"/>
                    <a:ext cx="514640" cy="7237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6" idx="2"/>
                    <a:endCxn id="57" idx="0"/>
                  </p:cNvCxnSpPr>
                  <p:nvPr/>
                </p:nvCxnSpPr>
                <p:spPr>
                  <a:xfrm flipH="1">
                    <a:off x="1776578" y="2028084"/>
                    <a:ext cx="2381804" cy="71569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6" idx="2"/>
                    <a:endCxn id="68" idx="0"/>
                  </p:cNvCxnSpPr>
                  <p:nvPr/>
                </p:nvCxnSpPr>
                <p:spPr>
                  <a:xfrm flipH="1">
                    <a:off x="3425176" y="2028084"/>
                    <a:ext cx="733206" cy="7273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6" idx="2"/>
                    <a:endCxn id="59" idx="0"/>
                  </p:cNvCxnSpPr>
                  <p:nvPr/>
                </p:nvCxnSpPr>
                <p:spPr>
                  <a:xfrm>
                    <a:off x="4158382" y="2028084"/>
                    <a:ext cx="1292532"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56" idx="2"/>
                    <a:endCxn id="60" idx="0"/>
                  </p:cNvCxnSpPr>
                  <p:nvPr/>
                </p:nvCxnSpPr>
                <p:spPr>
                  <a:xfrm>
                    <a:off x="4158382" y="2028084"/>
                    <a:ext cx="2671178" cy="7273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56" idx="2"/>
                    <a:endCxn id="61" idx="0"/>
                  </p:cNvCxnSpPr>
                  <p:nvPr/>
                </p:nvCxnSpPr>
                <p:spPr>
                  <a:xfrm>
                    <a:off x="4158382" y="2028084"/>
                    <a:ext cx="4219350"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57" idx="2"/>
                    <a:endCxn id="63" idx="0"/>
                  </p:cNvCxnSpPr>
                  <p:nvPr/>
                </p:nvCxnSpPr>
                <p:spPr>
                  <a:xfrm>
                    <a:off x="1776578" y="3135120"/>
                    <a:ext cx="1798924" cy="10271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57" idx="2"/>
                    <a:endCxn id="62" idx="0"/>
                  </p:cNvCxnSpPr>
                  <p:nvPr/>
                </p:nvCxnSpPr>
                <p:spPr>
                  <a:xfrm flipH="1">
                    <a:off x="1178831" y="3135120"/>
                    <a:ext cx="597747" cy="10463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57" idx="2"/>
                    <a:endCxn id="64" idx="0"/>
                  </p:cNvCxnSpPr>
                  <p:nvPr/>
                </p:nvCxnSpPr>
                <p:spPr>
                  <a:xfrm>
                    <a:off x="1776578" y="3135120"/>
                    <a:ext cx="239869" cy="102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a:stCxn id="57" idx="3"/>
                    <a:endCxn id="68" idx="1"/>
                  </p:cNvCxnSpPr>
                  <p:nvPr/>
                </p:nvCxnSpPr>
                <p:spPr>
                  <a:xfrm>
                    <a:off x="2133713" y="2939451"/>
                    <a:ext cx="970535" cy="1168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68" idx="2"/>
                    <a:endCxn id="63" idx="0"/>
                  </p:cNvCxnSpPr>
                  <p:nvPr/>
                </p:nvCxnSpPr>
                <p:spPr>
                  <a:xfrm>
                    <a:off x="3425176" y="3146806"/>
                    <a:ext cx="150326" cy="10154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a:stCxn id="68" idx="2"/>
                    <a:endCxn id="67" idx="0"/>
                  </p:cNvCxnSpPr>
                  <p:nvPr/>
                </p:nvCxnSpPr>
                <p:spPr>
                  <a:xfrm>
                    <a:off x="3425176" y="3146806"/>
                    <a:ext cx="1405432" cy="10154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a:stCxn id="68" idx="2"/>
                    <a:endCxn id="66" idx="0"/>
                  </p:cNvCxnSpPr>
                  <p:nvPr/>
                </p:nvCxnSpPr>
                <p:spPr>
                  <a:xfrm>
                    <a:off x="3425176" y="3146806"/>
                    <a:ext cx="2886667" cy="101541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68" idx="2"/>
                    <a:endCxn id="65" idx="0"/>
                  </p:cNvCxnSpPr>
                  <p:nvPr/>
                </p:nvCxnSpPr>
                <p:spPr>
                  <a:xfrm>
                    <a:off x="3425176" y="3146806"/>
                    <a:ext cx="4427120" cy="10156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68" idx="3"/>
                    <a:endCxn id="58" idx="1"/>
                  </p:cNvCxnSpPr>
                  <p:nvPr/>
                </p:nvCxnSpPr>
                <p:spPr>
                  <a:xfrm flipV="1">
                    <a:off x="3746105" y="2947552"/>
                    <a:ext cx="604198" cy="35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84" name="TextBox 83"/>
                  <p:cNvSpPr txBox="1"/>
                  <p:nvPr/>
                </p:nvSpPr>
                <p:spPr>
                  <a:xfrm>
                    <a:off x="2362596" y="5373216"/>
                    <a:ext cx="776038" cy="354276"/>
                  </a:xfrm>
                  <a:prstGeom prst="rect">
                    <a:avLst/>
                  </a:prstGeom>
                  <a:ln w="19050">
                    <a:solidFill>
                      <a:schemeClr val="tx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85" name="TextBox 84"/>
                  <p:cNvSpPr txBox="1"/>
                  <p:nvPr/>
                </p:nvSpPr>
                <p:spPr>
                  <a:xfrm>
                    <a:off x="3941308" y="5376618"/>
                    <a:ext cx="752989" cy="410453"/>
                  </a:xfrm>
                  <a:prstGeom prst="rect">
                    <a:avLst/>
                  </a:prstGeom>
                  <a:ln w="19050">
                    <a:solidFill>
                      <a:schemeClr val="tx2"/>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400"/>
                    </a:lvl1pPr>
                  </a:lstStyle>
                  <a:p>
                    <a:r>
                      <a:rPr lang="en-US" dirty="0"/>
                      <a:t>N</a:t>
                    </a:r>
                  </a:p>
                </p:txBody>
              </p:sp>
              <p:cxnSp>
                <p:nvCxnSpPr>
                  <p:cNvPr id="86" name="Straight Connector 85"/>
                  <p:cNvCxnSpPr>
                    <a:stCxn id="63" idx="3"/>
                    <a:endCxn id="67" idx="1"/>
                  </p:cNvCxnSpPr>
                  <p:nvPr/>
                </p:nvCxnSpPr>
                <p:spPr>
                  <a:xfrm flipV="1">
                    <a:off x="3945735" y="4339361"/>
                    <a:ext cx="516399" cy="2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a:stCxn id="63" idx="2"/>
                    <a:endCxn id="84" idx="0"/>
                  </p:cNvCxnSpPr>
                  <p:nvPr/>
                </p:nvCxnSpPr>
                <p:spPr>
                  <a:xfrm flipH="1">
                    <a:off x="2750616" y="4516526"/>
                    <a:ext cx="824886" cy="8566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a:stCxn id="63" idx="2"/>
                    <a:endCxn id="85" idx="0"/>
                  </p:cNvCxnSpPr>
                  <p:nvPr/>
                </p:nvCxnSpPr>
                <p:spPr>
                  <a:xfrm>
                    <a:off x="3575502" y="4516526"/>
                    <a:ext cx="742300" cy="8600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a:stCxn id="85" idx="1"/>
                    <a:endCxn id="84" idx="3"/>
                  </p:cNvCxnSpPr>
                  <p:nvPr/>
                </p:nvCxnSpPr>
                <p:spPr>
                  <a:xfrm flipH="1">
                    <a:off x="3138634" y="5526143"/>
                    <a:ext cx="802674" cy="2421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a:stCxn id="67" idx="2"/>
                    <a:endCxn id="85" idx="0"/>
                  </p:cNvCxnSpPr>
                  <p:nvPr/>
                </p:nvCxnSpPr>
                <p:spPr>
                  <a:xfrm flipH="1">
                    <a:off x="4317803" y="4516498"/>
                    <a:ext cx="512806" cy="860121"/>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91" name="Straight Connector 90"/>
                  <p:cNvCxnSpPr>
                    <a:stCxn id="63" idx="1"/>
                    <a:endCxn id="64" idx="3"/>
                  </p:cNvCxnSpPr>
                  <p:nvPr/>
                </p:nvCxnSpPr>
                <p:spPr>
                  <a:xfrm flipH="1" flipV="1">
                    <a:off x="2362596" y="4339362"/>
                    <a:ext cx="842672" cy="2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171397" y="947437"/>
                    <a:ext cx="576674" cy="307777"/>
                  </a:xfrm>
                  <a:prstGeom prst="rect">
                    <a:avLst/>
                  </a:prstGeom>
                  <a:noFill/>
                  <a:ln>
                    <a:noFill/>
                  </a:ln>
                </p:spPr>
                <p:txBody>
                  <a:bodyPr wrap="none" rtlCol="0">
                    <a:spAutoFit/>
                  </a:bodyPr>
                  <a:lstStyle/>
                  <a:p>
                    <a:r>
                      <a:rPr lang="en-US" sz="1400" dirty="0" smtClean="0"/>
                      <a:t>Depth</a:t>
                    </a:r>
                    <a:endParaRPr lang="en-US" sz="1400" dirty="0"/>
                  </a:p>
                </p:txBody>
              </p:sp>
              <p:sp>
                <p:nvSpPr>
                  <p:cNvPr id="93" name="TextBox 92"/>
                  <p:cNvSpPr txBox="1"/>
                  <p:nvPr/>
                </p:nvSpPr>
                <p:spPr>
                  <a:xfrm>
                    <a:off x="322168" y="1526061"/>
                    <a:ext cx="276038" cy="307777"/>
                  </a:xfrm>
                  <a:prstGeom prst="rect">
                    <a:avLst/>
                  </a:prstGeom>
                  <a:noFill/>
                  <a:ln>
                    <a:noFill/>
                  </a:ln>
                </p:spPr>
                <p:txBody>
                  <a:bodyPr wrap="none" rtlCol="0">
                    <a:spAutoFit/>
                  </a:bodyPr>
                  <a:lstStyle/>
                  <a:p>
                    <a:r>
                      <a:rPr lang="en-US" sz="1400" dirty="0" smtClean="0"/>
                      <a:t>0</a:t>
                    </a:r>
                    <a:endParaRPr lang="en-US" sz="1400" dirty="0"/>
                  </a:p>
                </p:txBody>
              </p:sp>
              <p:sp>
                <p:nvSpPr>
                  <p:cNvPr id="94" name="TextBox 93"/>
                  <p:cNvSpPr txBox="1"/>
                  <p:nvPr/>
                </p:nvSpPr>
                <p:spPr>
                  <a:xfrm>
                    <a:off x="321715" y="2652498"/>
                    <a:ext cx="276038" cy="307777"/>
                  </a:xfrm>
                  <a:prstGeom prst="rect">
                    <a:avLst/>
                  </a:prstGeom>
                  <a:noFill/>
                  <a:ln>
                    <a:noFill/>
                  </a:ln>
                </p:spPr>
                <p:txBody>
                  <a:bodyPr wrap="none" rtlCol="0">
                    <a:spAutoFit/>
                  </a:bodyPr>
                  <a:lstStyle/>
                  <a:p>
                    <a:r>
                      <a:rPr lang="en-US" sz="1400" dirty="0"/>
                      <a:t>1</a:t>
                    </a:r>
                  </a:p>
                </p:txBody>
              </p:sp>
              <p:sp>
                <p:nvSpPr>
                  <p:cNvPr id="95" name="TextBox 94"/>
                  <p:cNvSpPr txBox="1"/>
                  <p:nvPr/>
                </p:nvSpPr>
                <p:spPr>
                  <a:xfrm>
                    <a:off x="321715" y="4181056"/>
                    <a:ext cx="276038" cy="307777"/>
                  </a:xfrm>
                  <a:prstGeom prst="rect">
                    <a:avLst/>
                  </a:prstGeom>
                  <a:noFill/>
                  <a:ln>
                    <a:noFill/>
                  </a:ln>
                </p:spPr>
                <p:txBody>
                  <a:bodyPr wrap="none" rtlCol="0">
                    <a:spAutoFit/>
                  </a:bodyPr>
                  <a:lstStyle/>
                  <a:p>
                    <a:r>
                      <a:rPr lang="en-US" sz="1400" dirty="0"/>
                      <a:t>2</a:t>
                    </a:r>
                  </a:p>
                </p:txBody>
              </p:sp>
              <p:sp>
                <p:nvSpPr>
                  <p:cNvPr id="96" name="TextBox 95"/>
                  <p:cNvSpPr txBox="1"/>
                  <p:nvPr/>
                </p:nvSpPr>
                <p:spPr>
                  <a:xfrm>
                    <a:off x="322621" y="5227005"/>
                    <a:ext cx="276038" cy="307777"/>
                  </a:xfrm>
                  <a:prstGeom prst="rect">
                    <a:avLst/>
                  </a:prstGeom>
                  <a:noFill/>
                  <a:ln>
                    <a:noFill/>
                  </a:ln>
                </p:spPr>
                <p:txBody>
                  <a:bodyPr wrap="none" rtlCol="0">
                    <a:spAutoFit/>
                  </a:bodyPr>
                  <a:lstStyle/>
                  <a:p>
                    <a:r>
                      <a:rPr lang="en-US" sz="1400" dirty="0"/>
                      <a:t>3</a:t>
                    </a:r>
                  </a:p>
                </p:txBody>
              </p:sp>
              <p:cxnSp>
                <p:nvCxnSpPr>
                  <p:cNvPr id="97" name="Straight Connector 96"/>
                  <p:cNvCxnSpPr>
                    <a:stCxn id="93" idx="3"/>
                  </p:cNvCxnSpPr>
                  <p:nvPr/>
                </p:nvCxnSpPr>
                <p:spPr>
                  <a:xfrm>
                    <a:off x="598206" y="1679949"/>
                    <a:ext cx="217210"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94" idx="3"/>
                  </p:cNvCxnSpPr>
                  <p:nvPr/>
                </p:nvCxnSpPr>
                <p:spPr>
                  <a:xfrm>
                    <a:off x="597753" y="2806387"/>
                    <a:ext cx="821688"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95" idx="3"/>
                  </p:cNvCxnSpPr>
                  <p:nvPr/>
                </p:nvCxnSpPr>
                <p:spPr>
                  <a:xfrm flipV="1">
                    <a:off x="597752" y="4334944"/>
                    <a:ext cx="150319"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96" idx="3"/>
                  </p:cNvCxnSpPr>
                  <p:nvPr/>
                </p:nvCxnSpPr>
                <p:spPr>
                  <a:xfrm>
                    <a:off x="598659" y="5380894"/>
                    <a:ext cx="1021013"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64" idx="2"/>
                    <a:endCxn id="84" idx="0"/>
                  </p:cNvCxnSpPr>
                  <p:nvPr/>
                </p:nvCxnSpPr>
                <p:spPr>
                  <a:xfrm>
                    <a:off x="2016447" y="4516500"/>
                    <a:ext cx="734169" cy="856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58" idx="2"/>
                    <a:endCxn id="65" idx="0"/>
                  </p:cNvCxnSpPr>
                  <p:nvPr/>
                </p:nvCxnSpPr>
                <p:spPr>
                  <a:xfrm>
                    <a:off x="4673022" y="3143221"/>
                    <a:ext cx="3179274" cy="10192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65" idx="1"/>
                    <a:endCxn id="66" idx="3"/>
                  </p:cNvCxnSpPr>
                  <p:nvPr/>
                </p:nvCxnSpPr>
                <p:spPr>
                  <a:xfrm flipH="1">
                    <a:off x="6704504" y="4339599"/>
                    <a:ext cx="777061" cy="2784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60" idx="3"/>
                    <a:endCxn id="61" idx="1"/>
                  </p:cNvCxnSpPr>
                  <p:nvPr/>
                </p:nvCxnSpPr>
                <p:spPr>
                  <a:xfrm>
                    <a:off x="7164287" y="2932606"/>
                    <a:ext cx="86409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66" idx="1"/>
                    <a:endCxn id="67" idx="3"/>
                  </p:cNvCxnSpPr>
                  <p:nvPr/>
                </p:nvCxnSpPr>
                <p:spPr>
                  <a:xfrm flipH="1" flipV="1">
                    <a:off x="5199082" y="4339361"/>
                    <a:ext cx="720102" cy="2808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59" idx="3"/>
                    <a:endCxn id="60" idx="1"/>
                  </p:cNvCxnSpPr>
                  <p:nvPr/>
                </p:nvCxnSpPr>
                <p:spPr>
                  <a:xfrm flipV="1">
                    <a:off x="5702747" y="2932606"/>
                    <a:ext cx="79208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7" name="Straight Connector 106"/>
                  <p:cNvCxnSpPr>
                    <a:stCxn id="92" idx="2"/>
                    <a:endCxn id="93" idx="0"/>
                  </p:cNvCxnSpPr>
                  <p:nvPr/>
                </p:nvCxnSpPr>
                <p:spPr>
                  <a:xfrm>
                    <a:off x="459734" y="1255214"/>
                    <a:ext cx="453" cy="27084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93" idx="2"/>
                    <a:endCxn id="94" idx="0"/>
                  </p:cNvCxnSpPr>
                  <p:nvPr/>
                </p:nvCxnSpPr>
                <p:spPr>
                  <a:xfrm flipH="1">
                    <a:off x="459734" y="1833838"/>
                    <a:ext cx="453" cy="81866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a:stCxn id="94" idx="2"/>
                    <a:endCxn id="95" idx="0"/>
                  </p:cNvCxnSpPr>
                  <p:nvPr/>
                </p:nvCxnSpPr>
                <p:spPr>
                  <a:xfrm>
                    <a:off x="459734" y="2960275"/>
                    <a:ext cx="0" cy="122078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a:stCxn id="95" idx="2"/>
                    <a:endCxn id="96" idx="0"/>
                  </p:cNvCxnSpPr>
                  <p:nvPr/>
                </p:nvCxnSpPr>
                <p:spPr>
                  <a:xfrm>
                    <a:off x="459734" y="4488833"/>
                    <a:ext cx="906" cy="73817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916257" y="4666698"/>
                  <a:ext cx="493932" cy="354277"/>
                </a:xfrm>
                <a:prstGeom prst="rect">
                  <a:avLst/>
                </a:prstGeom>
                <a:noFill/>
              </p:spPr>
              <p:txBody>
                <a:bodyPr wrap="none" rtlCol="0">
                  <a:spAutoFit/>
                </a:bodyPr>
                <a:lstStyle/>
                <a:p>
                  <a:r>
                    <a:rPr lang="en-US" sz="1400" dirty="0" smtClean="0"/>
                    <a:t>8.67</a:t>
                  </a:r>
                  <a:endParaRPr lang="en-US" sz="1400" dirty="0"/>
                </a:p>
              </p:txBody>
            </p:sp>
            <p:sp>
              <p:nvSpPr>
                <p:cNvPr id="29" name="TextBox 28"/>
                <p:cNvSpPr txBox="1"/>
                <p:nvPr/>
              </p:nvSpPr>
              <p:spPr>
                <a:xfrm>
                  <a:off x="1994038" y="4876351"/>
                  <a:ext cx="493932" cy="354277"/>
                </a:xfrm>
                <a:prstGeom prst="rect">
                  <a:avLst/>
                </a:prstGeom>
                <a:noFill/>
              </p:spPr>
              <p:txBody>
                <a:bodyPr wrap="none" rtlCol="0">
                  <a:spAutoFit/>
                </a:bodyPr>
                <a:lstStyle/>
                <a:p>
                  <a:r>
                    <a:rPr lang="en-US" sz="1400" dirty="0"/>
                    <a:t>3</a:t>
                  </a:r>
                  <a:r>
                    <a:rPr lang="en-US" sz="1400" dirty="0" smtClean="0"/>
                    <a:t>.03</a:t>
                  </a:r>
                  <a:endParaRPr lang="en-US" sz="1400" dirty="0"/>
                </a:p>
              </p:txBody>
            </p:sp>
            <p:sp>
              <p:nvSpPr>
                <p:cNvPr id="30" name="TextBox 29"/>
                <p:cNvSpPr txBox="1"/>
                <p:nvPr/>
              </p:nvSpPr>
              <p:spPr>
                <a:xfrm>
                  <a:off x="3336059" y="5184744"/>
                  <a:ext cx="582814" cy="354277"/>
                </a:xfrm>
                <a:prstGeom prst="rect">
                  <a:avLst/>
                </a:prstGeom>
                <a:noFill/>
              </p:spPr>
              <p:txBody>
                <a:bodyPr wrap="none" rtlCol="0">
                  <a:spAutoFit/>
                </a:bodyPr>
                <a:lstStyle/>
                <a:p>
                  <a:r>
                    <a:rPr lang="en-US" sz="1400" dirty="0" smtClean="0"/>
                    <a:t>10.71</a:t>
                  </a:r>
                  <a:endParaRPr lang="en-US" sz="1400" dirty="0"/>
                </a:p>
              </p:txBody>
            </p:sp>
            <p:sp>
              <p:nvSpPr>
                <p:cNvPr id="31" name="TextBox 30"/>
                <p:cNvSpPr txBox="1"/>
                <p:nvPr/>
              </p:nvSpPr>
              <p:spPr>
                <a:xfrm>
                  <a:off x="3915552" y="3993516"/>
                  <a:ext cx="493932" cy="354277"/>
                </a:xfrm>
                <a:prstGeom prst="rect">
                  <a:avLst/>
                </a:prstGeom>
                <a:noFill/>
              </p:spPr>
              <p:txBody>
                <a:bodyPr wrap="none" rtlCol="0">
                  <a:spAutoFit/>
                </a:bodyPr>
                <a:lstStyle/>
                <a:p>
                  <a:r>
                    <a:rPr lang="en-US" sz="1400" dirty="0" smtClean="0"/>
                    <a:t>3.89</a:t>
                  </a:r>
                  <a:endParaRPr lang="en-US" sz="1400" dirty="0"/>
                </a:p>
              </p:txBody>
            </p:sp>
            <p:sp>
              <p:nvSpPr>
                <p:cNvPr id="32" name="TextBox 31"/>
                <p:cNvSpPr txBox="1"/>
                <p:nvPr/>
              </p:nvSpPr>
              <p:spPr>
                <a:xfrm>
                  <a:off x="4606075" y="4768051"/>
                  <a:ext cx="493932" cy="354277"/>
                </a:xfrm>
                <a:prstGeom prst="rect">
                  <a:avLst/>
                </a:prstGeom>
                <a:noFill/>
              </p:spPr>
              <p:txBody>
                <a:bodyPr wrap="none" rtlCol="0">
                  <a:spAutoFit/>
                </a:bodyPr>
                <a:lstStyle/>
                <a:p>
                  <a:r>
                    <a:rPr lang="en-US" sz="1400" dirty="0" smtClean="0"/>
                    <a:t>5.51</a:t>
                  </a:r>
                  <a:endParaRPr lang="en-US" sz="1400" dirty="0"/>
                </a:p>
              </p:txBody>
            </p:sp>
            <p:sp>
              <p:nvSpPr>
                <p:cNvPr id="33" name="TextBox 32"/>
                <p:cNvSpPr txBox="1"/>
                <p:nvPr/>
              </p:nvSpPr>
              <p:spPr>
                <a:xfrm>
                  <a:off x="2666676" y="4008885"/>
                  <a:ext cx="493932" cy="354277"/>
                </a:xfrm>
                <a:prstGeom prst="rect">
                  <a:avLst/>
                </a:prstGeom>
                <a:noFill/>
              </p:spPr>
              <p:txBody>
                <a:bodyPr wrap="none" rtlCol="0">
                  <a:spAutoFit/>
                </a:bodyPr>
                <a:lstStyle/>
                <a:p>
                  <a:r>
                    <a:rPr lang="en-US" sz="1400" dirty="0" smtClean="0"/>
                    <a:t>6.34</a:t>
                  </a:r>
                  <a:endParaRPr lang="en-US" sz="1400" dirty="0"/>
                </a:p>
              </p:txBody>
            </p:sp>
            <p:sp>
              <p:nvSpPr>
                <p:cNvPr id="34" name="TextBox 33"/>
                <p:cNvSpPr txBox="1"/>
                <p:nvPr/>
              </p:nvSpPr>
              <p:spPr>
                <a:xfrm>
                  <a:off x="4289355" y="3515859"/>
                  <a:ext cx="405049" cy="354276"/>
                </a:xfrm>
                <a:prstGeom prst="rect">
                  <a:avLst/>
                </a:prstGeom>
                <a:noFill/>
              </p:spPr>
              <p:txBody>
                <a:bodyPr wrap="none" rtlCol="0">
                  <a:spAutoFit/>
                </a:bodyPr>
                <a:lstStyle/>
                <a:p>
                  <a:r>
                    <a:rPr lang="en-US" sz="1400" dirty="0" smtClean="0"/>
                    <a:t>6.8</a:t>
                  </a:r>
                  <a:endParaRPr lang="en-US" sz="1400" dirty="0"/>
                </a:p>
              </p:txBody>
            </p:sp>
            <p:sp>
              <p:nvSpPr>
                <p:cNvPr id="35" name="TextBox 34"/>
                <p:cNvSpPr txBox="1"/>
                <p:nvPr/>
              </p:nvSpPr>
              <p:spPr>
                <a:xfrm>
                  <a:off x="5407094" y="4008884"/>
                  <a:ext cx="576211" cy="354277"/>
                </a:xfrm>
                <a:prstGeom prst="rect">
                  <a:avLst/>
                </a:prstGeom>
                <a:noFill/>
              </p:spPr>
              <p:txBody>
                <a:bodyPr wrap="none" rtlCol="0">
                  <a:spAutoFit/>
                </a:bodyPr>
                <a:lstStyle/>
                <a:p>
                  <a:r>
                    <a:rPr lang="en-US" sz="1400" dirty="0" smtClean="0"/>
                    <a:t>11.12</a:t>
                  </a:r>
                  <a:endParaRPr lang="en-US" sz="1400" dirty="0"/>
                </a:p>
              </p:txBody>
            </p:sp>
            <p:sp>
              <p:nvSpPr>
                <p:cNvPr id="36" name="TextBox 35"/>
                <p:cNvSpPr txBox="1"/>
                <p:nvPr/>
              </p:nvSpPr>
              <p:spPr>
                <a:xfrm>
                  <a:off x="6725886" y="3993516"/>
                  <a:ext cx="493932" cy="354277"/>
                </a:xfrm>
                <a:prstGeom prst="rect">
                  <a:avLst/>
                </a:prstGeom>
                <a:noFill/>
              </p:spPr>
              <p:txBody>
                <a:bodyPr wrap="none" rtlCol="0">
                  <a:spAutoFit/>
                </a:bodyPr>
                <a:lstStyle/>
                <a:p>
                  <a:r>
                    <a:rPr lang="en-US" sz="1400" dirty="0"/>
                    <a:t>7</a:t>
                  </a:r>
                  <a:r>
                    <a:rPr lang="en-US" sz="1400" dirty="0" smtClean="0"/>
                    <a:t>.15</a:t>
                  </a:r>
                  <a:endParaRPr lang="en-US" sz="1400" dirty="0"/>
                </a:p>
              </p:txBody>
            </p:sp>
            <p:sp>
              <p:nvSpPr>
                <p:cNvPr id="37" name="TextBox 36"/>
                <p:cNvSpPr txBox="1"/>
                <p:nvPr/>
              </p:nvSpPr>
              <p:spPr>
                <a:xfrm>
                  <a:off x="1234677" y="3301675"/>
                  <a:ext cx="405049" cy="354277"/>
                </a:xfrm>
                <a:prstGeom prst="rect">
                  <a:avLst/>
                </a:prstGeom>
                <a:noFill/>
              </p:spPr>
              <p:txBody>
                <a:bodyPr wrap="none" rtlCol="0">
                  <a:spAutoFit/>
                </a:bodyPr>
                <a:lstStyle/>
                <a:p>
                  <a:r>
                    <a:rPr lang="en-US" sz="1400" dirty="0"/>
                    <a:t>1</a:t>
                  </a:r>
                  <a:r>
                    <a:rPr lang="en-US" sz="1400" dirty="0" smtClean="0"/>
                    <a:t>.6</a:t>
                  </a:r>
                  <a:endParaRPr lang="en-US" sz="1400" dirty="0"/>
                </a:p>
              </p:txBody>
            </p:sp>
            <p:sp>
              <p:nvSpPr>
                <p:cNvPr id="38" name="TextBox 37"/>
                <p:cNvSpPr txBox="1"/>
                <p:nvPr/>
              </p:nvSpPr>
              <p:spPr>
                <a:xfrm>
                  <a:off x="1931340" y="3522625"/>
                  <a:ext cx="493932" cy="354277"/>
                </a:xfrm>
                <a:prstGeom prst="rect">
                  <a:avLst/>
                </a:prstGeom>
                <a:noFill/>
              </p:spPr>
              <p:txBody>
                <a:bodyPr wrap="none" rtlCol="0">
                  <a:spAutoFit/>
                </a:bodyPr>
                <a:lstStyle/>
                <a:p>
                  <a:r>
                    <a:rPr lang="en-US" sz="1400" dirty="0" smtClean="0"/>
                    <a:t>5.81</a:t>
                  </a:r>
                  <a:endParaRPr lang="en-US" sz="1400" dirty="0"/>
                </a:p>
              </p:txBody>
            </p:sp>
            <p:sp>
              <p:nvSpPr>
                <p:cNvPr id="39" name="TextBox 38"/>
                <p:cNvSpPr txBox="1"/>
                <p:nvPr/>
              </p:nvSpPr>
              <p:spPr>
                <a:xfrm>
                  <a:off x="2497702" y="3323959"/>
                  <a:ext cx="520196" cy="354277"/>
                </a:xfrm>
                <a:prstGeom prst="rect">
                  <a:avLst/>
                </a:prstGeom>
                <a:noFill/>
              </p:spPr>
              <p:txBody>
                <a:bodyPr wrap="square" rtlCol="0">
                  <a:spAutoFit/>
                </a:bodyPr>
                <a:lstStyle/>
                <a:p>
                  <a:r>
                    <a:rPr lang="en-US" sz="1400" dirty="0" smtClean="0"/>
                    <a:t>3.12</a:t>
                  </a:r>
                  <a:endParaRPr lang="en-US" sz="1400" dirty="0"/>
                </a:p>
              </p:txBody>
            </p:sp>
            <p:sp>
              <p:nvSpPr>
                <p:cNvPr id="40" name="TextBox 39"/>
                <p:cNvSpPr txBox="1"/>
                <p:nvPr/>
              </p:nvSpPr>
              <p:spPr>
                <a:xfrm>
                  <a:off x="3463453" y="3533502"/>
                  <a:ext cx="493932" cy="354277"/>
                </a:xfrm>
                <a:prstGeom prst="rect">
                  <a:avLst/>
                </a:prstGeom>
                <a:noFill/>
              </p:spPr>
              <p:txBody>
                <a:bodyPr wrap="none" rtlCol="0">
                  <a:spAutoFit/>
                </a:bodyPr>
                <a:lstStyle/>
                <a:p>
                  <a:r>
                    <a:rPr lang="en-US" sz="1400" dirty="0" smtClean="0"/>
                    <a:t>4.72</a:t>
                  </a:r>
                  <a:endParaRPr lang="en-US" sz="1400" dirty="0"/>
                </a:p>
              </p:txBody>
            </p:sp>
            <p:sp>
              <p:nvSpPr>
                <p:cNvPr id="41" name="TextBox 40"/>
                <p:cNvSpPr txBox="1"/>
                <p:nvPr/>
              </p:nvSpPr>
              <p:spPr>
                <a:xfrm>
                  <a:off x="4841373" y="3705584"/>
                  <a:ext cx="493932" cy="354277"/>
                </a:xfrm>
                <a:prstGeom prst="rect">
                  <a:avLst/>
                </a:prstGeom>
                <a:noFill/>
              </p:spPr>
              <p:txBody>
                <a:bodyPr wrap="none" rtlCol="0">
                  <a:spAutoFit/>
                </a:bodyPr>
                <a:lstStyle/>
                <a:p>
                  <a:r>
                    <a:rPr lang="en-US" sz="1400" dirty="0"/>
                    <a:t>8</a:t>
                  </a:r>
                  <a:r>
                    <a:rPr lang="en-US" sz="1400" dirty="0" smtClean="0"/>
                    <a:t>.34</a:t>
                  </a:r>
                  <a:endParaRPr lang="en-US" sz="1400" dirty="0"/>
                </a:p>
              </p:txBody>
            </p:sp>
            <p:sp>
              <p:nvSpPr>
                <p:cNvPr id="42" name="TextBox 41"/>
                <p:cNvSpPr txBox="1"/>
                <p:nvPr/>
              </p:nvSpPr>
              <p:spPr>
                <a:xfrm>
                  <a:off x="6120171" y="3277991"/>
                  <a:ext cx="493932" cy="354276"/>
                </a:xfrm>
                <a:prstGeom prst="rect">
                  <a:avLst/>
                </a:prstGeom>
                <a:noFill/>
              </p:spPr>
              <p:txBody>
                <a:bodyPr wrap="none" rtlCol="0">
                  <a:spAutoFit/>
                </a:bodyPr>
                <a:lstStyle/>
                <a:p>
                  <a:r>
                    <a:rPr lang="en-US" sz="1400" dirty="0" smtClean="0"/>
                    <a:t>6.28</a:t>
                  </a:r>
                  <a:endParaRPr lang="en-US" sz="1400" dirty="0"/>
                </a:p>
              </p:txBody>
            </p:sp>
            <p:sp>
              <p:nvSpPr>
                <p:cNvPr id="43" name="TextBox 42"/>
                <p:cNvSpPr txBox="1"/>
                <p:nvPr/>
              </p:nvSpPr>
              <p:spPr>
                <a:xfrm>
                  <a:off x="2606128" y="2642404"/>
                  <a:ext cx="493932" cy="391340"/>
                </a:xfrm>
                <a:prstGeom prst="rect">
                  <a:avLst/>
                </a:prstGeom>
                <a:noFill/>
              </p:spPr>
              <p:txBody>
                <a:bodyPr wrap="none" rtlCol="0">
                  <a:spAutoFit/>
                </a:bodyPr>
                <a:lstStyle/>
                <a:p>
                  <a:r>
                    <a:rPr lang="en-US" sz="1400" dirty="0" smtClean="0"/>
                    <a:t>5.24</a:t>
                  </a:r>
                  <a:endParaRPr lang="en-US" sz="1400" dirty="0"/>
                </a:p>
              </p:txBody>
            </p:sp>
            <p:sp>
              <p:nvSpPr>
                <p:cNvPr id="44" name="TextBox 43"/>
                <p:cNvSpPr txBox="1"/>
                <p:nvPr/>
              </p:nvSpPr>
              <p:spPr>
                <a:xfrm>
                  <a:off x="3710858" y="2616440"/>
                  <a:ext cx="493932" cy="391341"/>
                </a:xfrm>
                <a:prstGeom prst="rect">
                  <a:avLst/>
                </a:prstGeom>
                <a:noFill/>
              </p:spPr>
              <p:txBody>
                <a:bodyPr wrap="none" rtlCol="0">
                  <a:spAutoFit/>
                </a:bodyPr>
                <a:lstStyle/>
                <a:p>
                  <a:r>
                    <a:rPr lang="en-US" sz="1400" dirty="0" smtClean="0"/>
                    <a:t>1.21</a:t>
                  </a:r>
                  <a:endParaRPr lang="en-US" sz="1400" dirty="0"/>
                </a:p>
              </p:txBody>
            </p:sp>
            <p:sp>
              <p:nvSpPr>
                <p:cNvPr id="45" name="TextBox 44"/>
                <p:cNvSpPr txBox="1"/>
                <p:nvPr/>
              </p:nvSpPr>
              <p:spPr>
                <a:xfrm>
                  <a:off x="5828765" y="2576551"/>
                  <a:ext cx="582814" cy="354276"/>
                </a:xfrm>
                <a:prstGeom prst="rect">
                  <a:avLst/>
                </a:prstGeom>
                <a:noFill/>
              </p:spPr>
              <p:txBody>
                <a:bodyPr wrap="none" rtlCol="0">
                  <a:spAutoFit/>
                </a:bodyPr>
                <a:lstStyle/>
                <a:p>
                  <a:r>
                    <a:rPr lang="en-US" sz="1400" dirty="0" smtClean="0"/>
                    <a:t>10.67</a:t>
                  </a:r>
                  <a:endParaRPr lang="en-US" sz="1400" dirty="0"/>
                </a:p>
              </p:txBody>
            </p:sp>
            <p:sp>
              <p:nvSpPr>
                <p:cNvPr id="46" name="TextBox 45"/>
                <p:cNvSpPr txBox="1"/>
                <p:nvPr/>
              </p:nvSpPr>
              <p:spPr>
                <a:xfrm>
                  <a:off x="7369792" y="2584505"/>
                  <a:ext cx="405049" cy="354277"/>
                </a:xfrm>
                <a:prstGeom prst="rect">
                  <a:avLst/>
                </a:prstGeom>
                <a:noFill/>
              </p:spPr>
              <p:txBody>
                <a:bodyPr wrap="none" rtlCol="0">
                  <a:spAutoFit/>
                </a:bodyPr>
                <a:lstStyle/>
                <a:p>
                  <a:r>
                    <a:rPr lang="en-US" sz="1400" dirty="0" smtClean="0"/>
                    <a:t>3.5</a:t>
                  </a:r>
                  <a:endParaRPr lang="en-US" sz="1400" dirty="0"/>
                </a:p>
              </p:txBody>
            </p:sp>
            <p:sp>
              <p:nvSpPr>
                <p:cNvPr id="47" name="TextBox 46"/>
                <p:cNvSpPr txBox="1"/>
                <p:nvPr/>
              </p:nvSpPr>
              <p:spPr>
                <a:xfrm>
                  <a:off x="2590217" y="1925442"/>
                  <a:ext cx="493932" cy="391341"/>
                </a:xfrm>
                <a:prstGeom prst="rect">
                  <a:avLst/>
                </a:prstGeom>
                <a:noFill/>
              </p:spPr>
              <p:txBody>
                <a:bodyPr wrap="none" rtlCol="0">
                  <a:spAutoFit/>
                </a:bodyPr>
                <a:lstStyle/>
                <a:p>
                  <a:r>
                    <a:rPr lang="en-US" sz="1400" dirty="0" smtClean="0"/>
                    <a:t>7.65</a:t>
                  </a:r>
                  <a:endParaRPr lang="en-US" sz="1400" dirty="0"/>
                </a:p>
              </p:txBody>
            </p:sp>
            <p:sp>
              <p:nvSpPr>
                <p:cNvPr id="48" name="TextBox 47"/>
                <p:cNvSpPr txBox="1"/>
                <p:nvPr/>
              </p:nvSpPr>
              <p:spPr>
                <a:xfrm>
                  <a:off x="3794112" y="2187885"/>
                  <a:ext cx="493932" cy="391341"/>
                </a:xfrm>
                <a:prstGeom prst="rect">
                  <a:avLst/>
                </a:prstGeom>
                <a:noFill/>
              </p:spPr>
              <p:txBody>
                <a:bodyPr wrap="none" rtlCol="0">
                  <a:spAutoFit/>
                </a:bodyPr>
                <a:lstStyle/>
                <a:p>
                  <a:r>
                    <a:rPr lang="en-US" sz="1400" dirty="0"/>
                    <a:t>0</a:t>
                  </a:r>
                  <a:r>
                    <a:rPr lang="en-US" sz="1400" dirty="0" smtClean="0"/>
                    <a:t>.61</a:t>
                  </a:r>
                  <a:endParaRPr lang="en-US" sz="1400" dirty="0"/>
                </a:p>
              </p:txBody>
            </p:sp>
            <p:sp>
              <p:nvSpPr>
                <p:cNvPr id="49" name="TextBox 48"/>
                <p:cNvSpPr txBox="1"/>
                <p:nvPr/>
              </p:nvSpPr>
              <p:spPr>
                <a:xfrm>
                  <a:off x="4498823" y="2314908"/>
                  <a:ext cx="503664" cy="307777"/>
                </a:xfrm>
                <a:prstGeom prst="rect">
                  <a:avLst/>
                </a:prstGeom>
                <a:noFill/>
              </p:spPr>
              <p:txBody>
                <a:bodyPr wrap="none" rtlCol="0">
                  <a:spAutoFit/>
                </a:bodyPr>
                <a:lstStyle/>
                <a:p>
                  <a:r>
                    <a:rPr lang="en-US" sz="1400" dirty="0" smtClean="0"/>
                    <a:t>0.21</a:t>
                  </a:r>
                  <a:endParaRPr lang="en-US" sz="1400" dirty="0"/>
                </a:p>
              </p:txBody>
            </p:sp>
            <p:sp>
              <p:nvSpPr>
                <p:cNvPr id="50" name="TextBox 49"/>
                <p:cNvSpPr txBox="1"/>
                <p:nvPr/>
              </p:nvSpPr>
              <p:spPr>
                <a:xfrm>
                  <a:off x="5008078" y="2340749"/>
                  <a:ext cx="493932" cy="391341"/>
                </a:xfrm>
                <a:prstGeom prst="rect">
                  <a:avLst/>
                </a:prstGeom>
                <a:noFill/>
              </p:spPr>
              <p:txBody>
                <a:bodyPr wrap="none" rtlCol="0">
                  <a:spAutoFit/>
                </a:bodyPr>
                <a:lstStyle/>
                <a:p>
                  <a:r>
                    <a:rPr lang="en-US" sz="1400" dirty="0" smtClean="0"/>
                    <a:t>4.05</a:t>
                  </a:r>
                  <a:endParaRPr lang="en-US" sz="1400" dirty="0"/>
                </a:p>
              </p:txBody>
            </p:sp>
            <p:sp>
              <p:nvSpPr>
                <p:cNvPr id="51" name="TextBox 50"/>
                <p:cNvSpPr txBox="1"/>
                <p:nvPr/>
              </p:nvSpPr>
              <p:spPr>
                <a:xfrm>
                  <a:off x="6068940" y="2339135"/>
                  <a:ext cx="493932" cy="354277"/>
                </a:xfrm>
                <a:prstGeom prst="rect">
                  <a:avLst/>
                </a:prstGeom>
                <a:noFill/>
              </p:spPr>
              <p:txBody>
                <a:bodyPr wrap="none" rtlCol="0">
                  <a:spAutoFit/>
                </a:bodyPr>
                <a:lstStyle/>
                <a:p>
                  <a:r>
                    <a:rPr lang="en-US" sz="1400" dirty="0" smtClean="0"/>
                    <a:t>3.58</a:t>
                  </a:r>
                  <a:endParaRPr lang="en-US" sz="1400" dirty="0"/>
                </a:p>
              </p:txBody>
            </p:sp>
            <p:sp>
              <p:nvSpPr>
                <p:cNvPr id="52" name="TextBox 51"/>
                <p:cNvSpPr txBox="1"/>
                <p:nvPr/>
              </p:nvSpPr>
              <p:spPr>
                <a:xfrm>
                  <a:off x="6725886" y="2200683"/>
                  <a:ext cx="493932" cy="299097"/>
                </a:xfrm>
                <a:prstGeom prst="rect">
                  <a:avLst/>
                </a:prstGeom>
                <a:noFill/>
              </p:spPr>
              <p:txBody>
                <a:bodyPr wrap="none" rtlCol="0">
                  <a:spAutoFit/>
                </a:bodyPr>
                <a:lstStyle/>
                <a:p>
                  <a:r>
                    <a:rPr lang="en-US" sz="1400" dirty="0" smtClean="0"/>
                    <a:t>2.66</a:t>
                  </a:r>
                  <a:endParaRPr lang="en-US" sz="1400" dirty="0"/>
                </a:p>
              </p:txBody>
            </p:sp>
            <p:sp>
              <p:nvSpPr>
                <p:cNvPr id="53" name="Freeform 52"/>
                <p:cNvSpPr/>
                <p:nvPr/>
              </p:nvSpPr>
              <p:spPr>
                <a:xfrm>
                  <a:off x="2162175" y="2581262"/>
                  <a:ext cx="2190750" cy="295288"/>
                </a:xfrm>
                <a:custGeom>
                  <a:avLst/>
                  <a:gdLst>
                    <a:gd name="connsiteX0" fmla="*/ 0 w 2190750"/>
                    <a:gd name="connsiteY0" fmla="*/ 285763 h 295288"/>
                    <a:gd name="connsiteX1" fmla="*/ 1238250 w 2190750"/>
                    <a:gd name="connsiteY1" fmla="*/ 13 h 295288"/>
                    <a:gd name="connsiteX2" fmla="*/ 2190750 w 2190750"/>
                    <a:gd name="connsiteY2" fmla="*/ 295288 h 295288"/>
                  </a:gdLst>
                  <a:ahLst/>
                  <a:cxnLst>
                    <a:cxn ang="0">
                      <a:pos x="connsiteX0" y="connsiteY0"/>
                    </a:cxn>
                    <a:cxn ang="0">
                      <a:pos x="connsiteX1" y="connsiteY1"/>
                    </a:cxn>
                    <a:cxn ang="0">
                      <a:pos x="connsiteX2" y="connsiteY2"/>
                    </a:cxn>
                  </a:cxnLst>
                  <a:rect l="l" t="t" r="r" b="b"/>
                  <a:pathLst>
                    <a:path w="2190750" h="295288">
                      <a:moveTo>
                        <a:pt x="0" y="285763"/>
                      </a:moveTo>
                      <a:cubicBezTo>
                        <a:pt x="436562" y="142094"/>
                        <a:pt x="873125" y="-1575"/>
                        <a:pt x="1238250" y="13"/>
                      </a:cubicBezTo>
                      <a:cubicBezTo>
                        <a:pt x="1603375" y="1600"/>
                        <a:pt x="1897062" y="148444"/>
                        <a:pt x="2190750" y="295288"/>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TextBox 53"/>
                <p:cNvSpPr txBox="1"/>
                <p:nvPr/>
              </p:nvSpPr>
              <p:spPr>
                <a:xfrm>
                  <a:off x="3186449" y="2298562"/>
                  <a:ext cx="493932" cy="391341"/>
                </a:xfrm>
                <a:prstGeom prst="rect">
                  <a:avLst/>
                </a:prstGeom>
                <a:noFill/>
              </p:spPr>
              <p:txBody>
                <a:bodyPr wrap="none" rtlCol="0">
                  <a:spAutoFit/>
                </a:bodyPr>
                <a:lstStyle/>
                <a:p>
                  <a:r>
                    <a:rPr lang="en-US" sz="1400" dirty="0" smtClean="0"/>
                    <a:t>4.09</a:t>
                  </a:r>
                  <a:endParaRPr lang="en-US" sz="1400" dirty="0"/>
                </a:p>
              </p:txBody>
            </p:sp>
            <p:sp>
              <p:nvSpPr>
                <p:cNvPr id="55" name="TextBox 54"/>
                <p:cNvSpPr txBox="1"/>
                <p:nvPr/>
              </p:nvSpPr>
              <p:spPr>
                <a:xfrm>
                  <a:off x="2800551" y="4632660"/>
                  <a:ext cx="493932" cy="354277"/>
                </a:xfrm>
                <a:prstGeom prst="rect">
                  <a:avLst/>
                </a:prstGeom>
                <a:noFill/>
              </p:spPr>
              <p:txBody>
                <a:bodyPr wrap="none" rtlCol="0">
                  <a:spAutoFit/>
                </a:bodyPr>
                <a:lstStyle/>
                <a:p>
                  <a:r>
                    <a:rPr lang="en-US" sz="1400" dirty="0"/>
                    <a:t>1</a:t>
                  </a:r>
                  <a:r>
                    <a:rPr lang="en-US" sz="1400" dirty="0" smtClean="0"/>
                    <a:t>.22</a:t>
                  </a:r>
                  <a:endParaRPr lang="en-US" sz="1400" dirty="0"/>
                </a:p>
              </p:txBody>
            </p:sp>
          </p:grpSp>
          <p:cxnSp>
            <p:nvCxnSpPr>
              <p:cNvPr id="25" name="Straight Connector 24"/>
              <p:cNvCxnSpPr/>
              <p:nvPr/>
            </p:nvCxnSpPr>
            <p:spPr bwMode="auto">
              <a:xfrm>
                <a:off x="5477174" y="5647415"/>
                <a:ext cx="464639" cy="0"/>
              </a:xfrm>
              <a:prstGeom prst="line">
                <a:avLst/>
              </a:prstGeom>
              <a:noFill/>
              <a:ln w="28575"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6119859" y="5518790"/>
                <a:ext cx="809773" cy="243390"/>
              </a:xfrm>
              <a:prstGeom prst="rect">
                <a:avLst/>
              </a:prstGeom>
              <a:noFill/>
            </p:spPr>
            <p:txBody>
              <a:bodyPr wrap="none" rtlCol="0">
                <a:spAutoFit/>
              </a:bodyPr>
              <a:lstStyle/>
              <a:p>
                <a:r>
                  <a:rPr lang="en-US" sz="1400" dirty="0" smtClean="0"/>
                  <a:t>LQT = 4</a:t>
                </a:r>
                <a:endParaRPr lang="en-US" sz="1400" dirty="0"/>
              </a:p>
            </p:txBody>
          </p:sp>
        </p:grpSp>
        <p:sp>
          <p:nvSpPr>
            <p:cNvPr id="9" name="TextBox 8"/>
            <p:cNvSpPr txBox="1"/>
            <p:nvPr/>
          </p:nvSpPr>
          <p:spPr>
            <a:xfrm>
              <a:off x="5650782" y="6066708"/>
              <a:ext cx="250205" cy="153889"/>
            </a:xfrm>
            <a:prstGeom prst="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400">
                  <a:solidFill>
                    <a:schemeClr val="dk1"/>
                  </a:solidFill>
                  <a:latin typeface="+mn-lt"/>
                </a:defRPr>
              </a:lvl1pPr>
              <a:lvl2pPr>
                <a:defRPr>
                  <a:solidFill>
                    <a:schemeClr val="dk1"/>
                  </a:solidFill>
                  <a:latin typeface="+mn-lt"/>
                </a:defRPr>
              </a:lvl2pPr>
              <a:lvl3pPr>
                <a:defRPr>
                  <a:solidFill>
                    <a:schemeClr val="dk1"/>
                  </a:solidFill>
                  <a:latin typeface="+mn-lt"/>
                </a:defRPr>
              </a:lvl3pPr>
              <a:lvl4pPr>
                <a:defRPr>
                  <a:solidFill>
                    <a:schemeClr val="dk1"/>
                  </a:solidFill>
                  <a:latin typeface="+mn-lt"/>
                </a:defRPr>
              </a:lvl4pPr>
              <a:lvl5pPr>
                <a:defRPr>
                  <a:solidFill>
                    <a:schemeClr val="dk1"/>
                  </a:solidFill>
                  <a:latin typeface="+mn-lt"/>
                </a:defRPr>
              </a:lvl5pPr>
              <a:lvl6pPr>
                <a:defRPr>
                  <a:solidFill>
                    <a:schemeClr val="dk1"/>
                  </a:solidFill>
                  <a:latin typeface="+mn-lt"/>
                </a:defRPr>
              </a:lvl6pPr>
              <a:lvl7pPr>
                <a:defRPr>
                  <a:solidFill>
                    <a:schemeClr val="dk1"/>
                  </a:solidFill>
                  <a:latin typeface="+mn-lt"/>
                </a:defRPr>
              </a:lvl7pPr>
              <a:lvl8pPr>
                <a:defRPr>
                  <a:solidFill>
                    <a:schemeClr val="dk1"/>
                  </a:solidFill>
                  <a:latin typeface="+mn-lt"/>
                </a:defRPr>
              </a:lvl8pPr>
              <a:lvl9pPr>
                <a:defRPr>
                  <a:solidFill>
                    <a:schemeClr val="dk1"/>
                  </a:solidFill>
                  <a:latin typeface="+mn-lt"/>
                </a:defRPr>
              </a:lvl9pPr>
            </a:lstStyle>
            <a:p>
              <a:endParaRPr lang="en-US" dirty="0"/>
            </a:p>
          </p:txBody>
        </p:sp>
        <p:sp>
          <p:nvSpPr>
            <p:cNvPr id="10" name="TextBox 9"/>
            <p:cNvSpPr txBox="1"/>
            <p:nvPr/>
          </p:nvSpPr>
          <p:spPr>
            <a:xfrm>
              <a:off x="6133962" y="6033440"/>
              <a:ext cx="2419252" cy="307777"/>
            </a:xfrm>
            <a:prstGeom prst="rect">
              <a:avLst/>
            </a:prstGeom>
            <a:noFill/>
          </p:spPr>
          <p:txBody>
            <a:bodyPr wrap="none" rtlCol="0">
              <a:spAutoFit/>
            </a:bodyPr>
            <a:lstStyle/>
            <a:p>
              <a:r>
                <a:rPr lang="en-US" sz="1400" dirty="0" smtClean="0"/>
                <a:t>Member of the multicast group</a:t>
              </a:r>
              <a:endParaRPr lang="en-US" sz="1400" dirty="0"/>
            </a:p>
          </p:txBody>
        </p:sp>
        <p:sp>
          <p:nvSpPr>
            <p:cNvPr id="11" name="Freeform 10"/>
            <p:cNvSpPr/>
            <p:nvPr/>
          </p:nvSpPr>
          <p:spPr bwMode="auto">
            <a:xfrm>
              <a:off x="7411844" y="4401015"/>
              <a:ext cx="825190" cy="156117"/>
            </a:xfrm>
            <a:custGeom>
              <a:avLst/>
              <a:gdLst>
                <a:gd name="connsiteX0" fmla="*/ 825190 w 825190"/>
                <a:gd name="connsiteY0" fmla="*/ 0 h 156117"/>
                <a:gd name="connsiteX1" fmla="*/ 438615 w 825190"/>
                <a:gd name="connsiteY1" fmla="*/ 156117 h 156117"/>
                <a:gd name="connsiteX2" fmla="*/ 0 w 825190"/>
                <a:gd name="connsiteY2" fmla="*/ 0 h 156117"/>
              </a:gdLst>
              <a:ahLst/>
              <a:cxnLst>
                <a:cxn ang="0">
                  <a:pos x="connsiteX0" y="connsiteY0"/>
                </a:cxn>
                <a:cxn ang="0">
                  <a:pos x="connsiteX1" y="connsiteY1"/>
                </a:cxn>
                <a:cxn ang="0">
                  <a:pos x="connsiteX2" y="connsiteY2"/>
                </a:cxn>
              </a:cxnLst>
              <a:rect l="l" t="t" r="r" b="b"/>
              <a:pathLst>
                <a:path w="825190" h="156117">
                  <a:moveTo>
                    <a:pt x="825190" y="0"/>
                  </a:moveTo>
                  <a:cubicBezTo>
                    <a:pt x="700668" y="78058"/>
                    <a:pt x="576147" y="156117"/>
                    <a:pt x="438615" y="156117"/>
                  </a:cubicBezTo>
                  <a:cubicBezTo>
                    <a:pt x="301083" y="156117"/>
                    <a:pt x="150541" y="78058"/>
                    <a:pt x="0" y="0"/>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Freeform 11"/>
            <p:cNvSpPr/>
            <p:nvPr/>
          </p:nvSpPr>
          <p:spPr bwMode="auto">
            <a:xfrm>
              <a:off x="5917580" y="4393580"/>
              <a:ext cx="773152" cy="156133"/>
            </a:xfrm>
            <a:custGeom>
              <a:avLst/>
              <a:gdLst>
                <a:gd name="connsiteX0" fmla="*/ 773152 w 773152"/>
                <a:gd name="connsiteY0" fmla="*/ 0 h 156133"/>
                <a:gd name="connsiteX1" fmla="*/ 416313 w 773152"/>
                <a:gd name="connsiteY1" fmla="*/ 156118 h 156133"/>
                <a:gd name="connsiteX2" fmla="*/ 0 w 773152"/>
                <a:gd name="connsiteY2" fmla="*/ 7435 h 156133"/>
              </a:gdLst>
              <a:ahLst/>
              <a:cxnLst>
                <a:cxn ang="0">
                  <a:pos x="connsiteX0" y="connsiteY0"/>
                </a:cxn>
                <a:cxn ang="0">
                  <a:pos x="connsiteX1" y="connsiteY1"/>
                </a:cxn>
                <a:cxn ang="0">
                  <a:pos x="connsiteX2" y="connsiteY2"/>
                </a:cxn>
              </a:cxnLst>
              <a:rect l="l" t="t" r="r" b="b"/>
              <a:pathLst>
                <a:path w="773152" h="156133">
                  <a:moveTo>
                    <a:pt x="773152" y="0"/>
                  </a:moveTo>
                  <a:cubicBezTo>
                    <a:pt x="659162" y="77439"/>
                    <a:pt x="545172" y="154879"/>
                    <a:pt x="416313" y="156118"/>
                  </a:cubicBezTo>
                  <a:cubicBezTo>
                    <a:pt x="287454" y="157357"/>
                    <a:pt x="143727" y="82396"/>
                    <a:pt x="0" y="7435"/>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Freeform 12"/>
            <p:cNvSpPr/>
            <p:nvPr/>
          </p:nvSpPr>
          <p:spPr bwMode="auto">
            <a:xfrm flipH="1" flipV="1">
              <a:off x="4379802" y="3718208"/>
              <a:ext cx="1300988" cy="536662"/>
            </a:xfrm>
            <a:custGeom>
              <a:avLst/>
              <a:gdLst>
                <a:gd name="connsiteX0" fmla="*/ 1219200 w 1219200"/>
                <a:gd name="connsiteY0" fmla="*/ 527825 h 531479"/>
                <a:gd name="connsiteX1" fmla="*/ 721113 w 1219200"/>
                <a:gd name="connsiteY1" fmla="*/ 453483 h 531479"/>
                <a:gd name="connsiteX2" fmla="*/ 0 w 1219200"/>
                <a:gd name="connsiteY2" fmla="*/ 0 h 531479"/>
              </a:gdLst>
              <a:ahLst/>
              <a:cxnLst>
                <a:cxn ang="0">
                  <a:pos x="connsiteX0" y="connsiteY0"/>
                </a:cxn>
                <a:cxn ang="0">
                  <a:pos x="connsiteX1" y="connsiteY1"/>
                </a:cxn>
                <a:cxn ang="0">
                  <a:pos x="connsiteX2" y="connsiteY2"/>
                </a:cxn>
              </a:cxnLst>
              <a:rect l="l" t="t" r="r" b="b"/>
              <a:pathLst>
                <a:path w="1219200" h="531479">
                  <a:moveTo>
                    <a:pt x="1219200" y="527825"/>
                  </a:moveTo>
                  <a:cubicBezTo>
                    <a:pt x="1071756" y="534639"/>
                    <a:pt x="924313" y="541454"/>
                    <a:pt x="721113" y="453483"/>
                  </a:cubicBezTo>
                  <a:cubicBezTo>
                    <a:pt x="517913" y="365512"/>
                    <a:pt x="258956" y="182756"/>
                    <a:pt x="0" y="0"/>
                  </a:cubicBezTo>
                </a:path>
              </a:pathLst>
            </a:custGeom>
            <a:noFill/>
            <a:ln w="28575" cap="flat" cmpd="sng" algn="ctr">
              <a:solidFill>
                <a:srgbClr val="00B05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Freeform 13"/>
            <p:cNvSpPr/>
            <p:nvPr/>
          </p:nvSpPr>
          <p:spPr bwMode="auto">
            <a:xfrm>
              <a:off x="1970049" y="3715587"/>
              <a:ext cx="2297151" cy="536745"/>
            </a:xfrm>
            <a:custGeom>
              <a:avLst/>
              <a:gdLst>
                <a:gd name="connsiteX0" fmla="*/ 2297151 w 2297151"/>
                <a:gd name="connsiteY0" fmla="*/ 1486 h 536745"/>
                <a:gd name="connsiteX1" fmla="*/ 877229 w 2297151"/>
                <a:gd name="connsiteY1" fmla="*/ 83262 h 536745"/>
                <a:gd name="connsiteX2" fmla="*/ 0 w 2297151"/>
                <a:gd name="connsiteY2" fmla="*/ 536745 h 536745"/>
              </a:gdLst>
              <a:ahLst/>
              <a:cxnLst>
                <a:cxn ang="0">
                  <a:pos x="connsiteX0" y="connsiteY0"/>
                </a:cxn>
                <a:cxn ang="0">
                  <a:pos x="connsiteX1" y="connsiteY1"/>
                </a:cxn>
                <a:cxn ang="0">
                  <a:pos x="connsiteX2" y="connsiteY2"/>
                </a:cxn>
              </a:cxnLst>
              <a:rect l="l" t="t" r="r" b="b"/>
              <a:pathLst>
                <a:path w="2297151" h="536745">
                  <a:moveTo>
                    <a:pt x="2297151" y="1486"/>
                  </a:moveTo>
                  <a:cubicBezTo>
                    <a:pt x="1778619" y="-2231"/>
                    <a:pt x="1260087" y="-5948"/>
                    <a:pt x="877229" y="83262"/>
                  </a:cubicBezTo>
                  <a:cubicBezTo>
                    <a:pt x="494370" y="172472"/>
                    <a:pt x="247185" y="354608"/>
                    <a:pt x="0" y="536745"/>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Freeform 14"/>
            <p:cNvSpPr/>
            <p:nvPr/>
          </p:nvSpPr>
          <p:spPr bwMode="auto">
            <a:xfrm>
              <a:off x="3582636" y="3739376"/>
              <a:ext cx="744037" cy="535258"/>
            </a:xfrm>
            <a:custGeom>
              <a:avLst/>
              <a:gdLst>
                <a:gd name="connsiteX0" fmla="*/ 744037 w 744037"/>
                <a:gd name="connsiteY0" fmla="*/ 0 h 535258"/>
                <a:gd name="connsiteX1" fmla="*/ 104701 w 744037"/>
                <a:gd name="connsiteY1" fmla="*/ 252761 h 535258"/>
                <a:gd name="connsiteX2" fmla="*/ 8057 w 744037"/>
                <a:gd name="connsiteY2" fmla="*/ 535258 h 535258"/>
              </a:gdLst>
              <a:ahLst/>
              <a:cxnLst>
                <a:cxn ang="0">
                  <a:pos x="connsiteX0" y="connsiteY0"/>
                </a:cxn>
                <a:cxn ang="0">
                  <a:pos x="connsiteX1" y="connsiteY1"/>
                </a:cxn>
                <a:cxn ang="0">
                  <a:pos x="connsiteX2" y="connsiteY2"/>
                </a:cxn>
              </a:cxnLst>
              <a:rect l="l" t="t" r="r" b="b"/>
              <a:pathLst>
                <a:path w="744037" h="535258">
                  <a:moveTo>
                    <a:pt x="744037" y="0"/>
                  </a:moveTo>
                  <a:cubicBezTo>
                    <a:pt x="485700" y="81775"/>
                    <a:pt x="227364" y="163551"/>
                    <a:pt x="104701" y="252761"/>
                  </a:cubicBezTo>
                  <a:cubicBezTo>
                    <a:pt x="-17962" y="341971"/>
                    <a:pt x="-4953" y="438614"/>
                    <a:pt x="8057" y="535258"/>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Freeform 15"/>
            <p:cNvSpPr/>
            <p:nvPr/>
          </p:nvSpPr>
          <p:spPr bwMode="auto">
            <a:xfrm>
              <a:off x="1319485" y="4557132"/>
              <a:ext cx="591091" cy="773151"/>
            </a:xfrm>
            <a:custGeom>
              <a:avLst/>
              <a:gdLst>
                <a:gd name="connsiteX0" fmla="*/ 591091 w 591091"/>
                <a:gd name="connsiteY0" fmla="*/ 0 h 773151"/>
                <a:gd name="connsiteX1" fmla="*/ 70700 w 591091"/>
                <a:gd name="connsiteY1" fmla="*/ 282497 h 773151"/>
                <a:gd name="connsiteX2" fmla="*/ 18661 w 591091"/>
                <a:gd name="connsiteY2" fmla="*/ 773151 h 773151"/>
              </a:gdLst>
              <a:ahLst/>
              <a:cxnLst>
                <a:cxn ang="0">
                  <a:pos x="connsiteX0" y="connsiteY0"/>
                </a:cxn>
                <a:cxn ang="0">
                  <a:pos x="connsiteX1" y="connsiteY1"/>
                </a:cxn>
                <a:cxn ang="0">
                  <a:pos x="connsiteX2" y="connsiteY2"/>
                </a:cxn>
              </a:cxnLst>
              <a:rect l="l" t="t" r="r" b="b"/>
              <a:pathLst>
                <a:path w="591091" h="773151">
                  <a:moveTo>
                    <a:pt x="591091" y="0"/>
                  </a:moveTo>
                  <a:cubicBezTo>
                    <a:pt x="378598" y="76819"/>
                    <a:pt x="166105" y="153639"/>
                    <a:pt x="70700" y="282497"/>
                  </a:cubicBezTo>
                  <a:cubicBezTo>
                    <a:pt x="-24705" y="411355"/>
                    <a:pt x="-3022" y="592253"/>
                    <a:pt x="18661" y="773151"/>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Freeform 16"/>
            <p:cNvSpPr/>
            <p:nvPr/>
          </p:nvSpPr>
          <p:spPr bwMode="auto">
            <a:xfrm>
              <a:off x="1947746" y="4549698"/>
              <a:ext cx="295174" cy="765717"/>
            </a:xfrm>
            <a:custGeom>
              <a:avLst/>
              <a:gdLst>
                <a:gd name="connsiteX0" fmla="*/ 0 w 295174"/>
                <a:gd name="connsiteY0" fmla="*/ 0 h 765717"/>
                <a:gd name="connsiteX1" fmla="*/ 275064 w 295174"/>
                <a:gd name="connsiteY1" fmla="*/ 341970 h 765717"/>
                <a:gd name="connsiteX2" fmla="*/ 252761 w 295174"/>
                <a:gd name="connsiteY2" fmla="*/ 765717 h 765717"/>
              </a:gdLst>
              <a:ahLst/>
              <a:cxnLst>
                <a:cxn ang="0">
                  <a:pos x="connsiteX0" y="connsiteY0"/>
                </a:cxn>
                <a:cxn ang="0">
                  <a:pos x="connsiteX1" y="connsiteY1"/>
                </a:cxn>
                <a:cxn ang="0">
                  <a:pos x="connsiteX2" y="connsiteY2"/>
                </a:cxn>
              </a:cxnLst>
              <a:rect l="l" t="t" r="r" b="b"/>
              <a:pathLst>
                <a:path w="295174" h="765717">
                  <a:moveTo>
                    <a:pt x="0" y="0"/>
                  </a:moveTo>
                  <a:cubicBezTo>
                    <a:pt x="116468" y="107175"/>
                    <a:pt x="232937" y="214351"/>
                    <a:pt x="275064" y="341970"/>
                  </a:cubicBezTo>
                  <a:cubicBezTo>
                    <a:pt x="317191" y="469589"/>
                    <a:pt x="284976" y="617653"/>
                    <a:pt x="252761" y="765717"/>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22" name="Freeform 21"/>
            <p:cNvSpPr/>
            <p:nvPr/>
          </p:nvSpPr>
          <p:spPr bwMode="auto">
            <a:xfrm>
              <a:off x="3687337" y="4572000"/>
              <a:ext cx="2839843" cy="750849"/>
            </a:xfrm>
            <a:custGeom>
              <a:avLst/>
              <a:gdLst>
                <a:gd name="connsiteX0" fmla="*/ 0 w 2839843"/>
                <a:gd name="connsiteY0" fmla="*/ 0 h 750849"/>
                <a:gd name="connsiteX1" fmla="*/ 2141034 w 2839843"/>
                <a:gd name="connsiteY1" fmla="*/ 431180 h 750849"/>
                <a:gd name="connsiteX2" fmla="*/ 2839843 w 2839843"/>
                <a:gd name="connsiteY2" fmla="*/ 750849 h 750849"/>
              </a:gdLst>
              <a:ahLst/>
              <a:cxnLst>
                <a:cxn ang="0">
                  <a:pos x="connsiteX0" y="connsiteY0"/>
                </a:cxn>
                <a:cxn ang="0">
                  <a:pos x="connsiteX1" y="connsiteY1"/>
                </a:cxn>
                <a:cxn ang="0">
                  <a:pos x="connsiteX2" y="connsiteY2"/>
                </a:cxn>
              </a:cxnLst>
              <a:rect l="l" t="t" r="r" b="b"/>
              <a:pathLst>
                <a:path w="2839843" h="750849">
                  <a:moveTo>
                    <a:pt x="0" y="0"/>
                  </a:moveTo>
                  <a:cubicBezTo>
                    <a:pt x="833863" y="153019"/>
                    <a:pt x="1667727" y="306039"/>
                    <a:pt x="2141034" y="431180"/>
                  </a:cubicBezTo>
                  <a:cubicBezTo>
                    <a:pt x="2614341" y="556321"/>
                    <a:pt x="2727092" y="653585"/>
                    <a:pt x="2839843" y="750849"/>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23" name="TextBox 22"/>
            <p:cNvSpPr txBox="1"/>
            <p:nvPr/>
          </p:nvSpPr>
          <p:spPr>
            <a:xfrm>
              <a:off x="6133962" y="4981504"/>
              <a:ext cx="409086" cy="265653"/>
            </a:xfrm>
            <a:prstGeom prst="rect">
              <a:avLst/>
            </a:prstGeom>
            <a:noFill/>
          </p:spPr>
          <p:txBody>
            <a:bodyPr wrap="none" rtlCol="0">
              <a:spAutoFit/>
            </a:bodyPr>
            <a:lstStyle/>
            <a:p>
              <a:r>
                <a:rPr lang="en-US" sz="1400" dirty="0"/>
                <a:t>9</a:t>
              </a:r>
              <a:r>
                <a:rPr lang="en-US" sz="1400" dirty="0" smtClean="0"/>
                <a:t>.4</a:t>
              </a:r>
              <a:endParaRPr lang="en-US" sz="1400" dirty="0"/>
            </a:p>
          </p:txBody>
        </p:sp>
      </p:grpSp>
      <p:sp>
        <p:nvSpPr>
          <p:cNvPr id="118" name="TextBox 117"/>
          <p:cNvSpPr txBox="1"/>
          <p:nvPr/>
        </p:nvSpPr>
        <p:spPr>
          <a:xfrm>
            <a:off x="4637871" y="1415609"/>
            <a:ext cx="250205" cy="211183"/>
          </a:xfrm>
          <a:prstGeom prst="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400">
                <a:solidFill>
                  <a:schemeClr val="dk1"/>
                </a:solidFill>
                <a:latin typeface="+mn-lt"/>
              </a:defRPr>
            </a:lvl1pPr>
            <a:lvl2pPr>
              <a:defRPr>
                <a:solidFill>
                  <a:schemeClr val="dk1"/>
                </a:solidFill>
                <a:latin typeface="+mn-lt"/>
              </a:defRPr>
            </a:lvl2pPr>
            <a:lvl3pPr>
              <a:defRPr>
                <a:solidFill>
                  <a:schemeClr val="dk1"/>
                </a:solidFill>
                <a:latin typeface="+mn-lt"/>
              </a:defRPr>
            </a:lvl3pPr>
            <a:lvl4pPr>
              <a:defRPr>
                <a:solidFill>
                  <a:schemeClr val="dk1"/>
                </a:solidFill>
                <a:latin typeface="+mn-lt"/>
              </a:defRPr>
            </a:lvl4pPr>
            <a:lvl5pPr>
              <a:defRPr>
                <a:solidFill>
                  <a:schemeClr val="dk1"/>
                </a:solidFill>
                <a:latin typeface="+mn-lt"/>
              </a:defRPr>
            </a:lvl5pPr>
            <a:lvl6pPr>
              <a:defRPr>
                <a:solidFill>
                  <a:schemeClr val="dk1"/>
                </a:solidFill>
                <a:latin typeface="+mn-lt"/>
              </a:defRPr>
            </a:lvl6pPr>
            <a:lvl7pPr>
              <a:defRPr>
                <a:solidFill>
                  <a:schemeClr val="dk1"/>
                </a:solidFill>
                <a:latin typeface="+mn-lt"/>
              </a:defRPr>
            </a:lvl7pPr>
            <a:lvl8pPr>
              <a:defRPr>
                <a:solidFill>
                  <a:schemeClr val="dk1"/>
                </a:solidFill>
                <a:latin typeface="+mn-lt"/>
              </a:defRPr>
            </a:lvl8pPr>
            <a:lvl9pPr>
              <a:defRPr>
                <a:solidFill>
                  <a:schemeClr val="dk1"/>
                </a:solidFill>
                <a:latin typeface="+mn-lt"/>
              </a:defRPr>
            </a:lvl9pPr>
          </a:lstStyle>
          <a:p>
            <a:endParaRPr lang="en-US" dirty="0"/>
          </a:p>
        </p:txBody>
      </p:sp>
    </p:spTree>
    <p:extLst>
      <p:ext uri="{BB962C8B-B14F-4D97-AF65-F5344CB8AC3E}">
        <p14:creationId xmlns:p14="http://schemas.microsoft.com/office/powerpoint/2010/main" val="3942712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HMT </a:t>
            </a:r>
            <a:r>
              <a:rPr lang="en-US" dirty="0" smtClean="0"/>
              <a:t>Routing - Broadcast</a:t>
            </a:r>
            <a:endParaRPr lang="en-US" dirty="0"/>
          </a:p>
        </p:txBody>
      </p:sp>
      <p:sp>
        <p:nvSpPr>
          <p:cNvPr id="3" name="Content Placeholder 2"/>
          <p:cNvSpPr>
            <a:spLocks noGrp="1"/>
          </p:cNvSpPr>
          <p:nvPr>
            <p:ph idx="1"/>
          </p:nvPr>
        </p:nvSpPr>
        <p:spPr/>
        <p:txBody>
          <a:bodyPr/>
          <a:lstStyle/>
          <a:p>
            <a:pPr marL="457200" indent="-457200">
              <a:buAutoNum type="alphaLcPeriod"/>
            </a:pPr>
            <a:r>
              <a:rPr lang="en-US" dirty="0" smtClean="0"/>
              <a:t>If the root of the tree is the source of a broadcast data frame, a device shall forward the packet only if it has children neighbors. </a:t>
            </a:r>
          </a:p>
          <a:p>
            <a:pPr marL="457200" indent="-457200">
              <a:buAutoNum type="alphaLcPeriod"/>
            </a:pPr>
            <a:r>
              <a:rPr lang="en-US" dirty="0" smtClean="0"/>
              <a:t>If a device other than the root of the tree is the source of a broadcast data frame, the frame shall be sent to the root first and broadcast downstream as in a.</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13</a:t>
            </a:fld>
            <a:endParaRPr lang="en-US" altLang="en-US"/>
          </a:p>
        </p:txBody>
      </p:sp>
    </p:spTree>
    <p:extLst>
      <p:ext uri="{BB962C8B-B14F-4D97-AF65-F5344CB8AC3E}">
        <p14:creationId xmlns:p14="http://schemas.microsoft.com/office/powerpoint/2010/main" val="3309796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 reliability option</a:t>
            </a:r>
            <a:endParaRPr lang="en-US" dirty="0"/>
          </a:p>
        </p:txBody>
      </p:sp>
      <p:sp>
        <p:nvSpPr>
          <p:cNvPr id="3" name="Content Placeholder 2"/>
          <p:cNvSpPr>
            <a:spLocks noGrp="1"/>
          </p:cNvSpPr>
          <p:nvPr>
            <p:ph idx="1"/>
          </p:nvPr>
        </p:nvSpPr>
        <p:spPr/>
        <p:txBody>
          <a:bodyPr/>
          <a:lstStyle/>
          <a:p>
            <a:r>
              <a:rPr lang="en-US" sz="1800" dirty="0" smtClean="0"/>
              <a:t>If the high reliability (HR) option is on, the AR field must be set to 1. If an acknowledgment is not received after a packet transmission, the packet is forwarded through another neighbor</a:t>
            </a:r>
          </a:p>
          <a:p>
            <a:r>
              <a:rPr lang="en-US" sz="1800" dirty="0" smtClean="0"/>
              <a:t>In particular, the HR option can be used when no LQT is set, i.e. the next hop must be a parent but if the transmission fails, the packet is rerouted through the best of the parents/brothers</a:t>
            </a:r>
          </a:p>
          <a:p>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14</a:t>
            </a:fld>
            <a:endParaRPr lang="en-US" altLang="en-US"/>
          </a:p>
        </p:txBody>
      </p:sp>
      <p:grpSp>
        <p:nvGrpSpPr>
          <p:cNvPr id="7" name="Group 6"/>
          <p:cNvGrpSpPr/>
          <p:nvPr/>
        </p:nvGrpSpPr>
        <p:grpSpPr>
          <a:xfrm>
            <a:off x="318643" y="2492896"/>
            <a:ext cx="8640960" cy="3946900"/>
            <a:chOff x="271619" y="2452713"/>
            <a:chExt cx="8640960" cy="3892537"/>
          </a:xfrm>
        </p:grpSpPr>
        <p:sp>
          <p:nvSpPr>
            <p:cNvPr id="10" name="Freeform 9"/>
            <p:cNvSpPr/>
            <p:nvPr/>
          </p:nvSpPr>
          <p:spPr bwMode="auto">
            <a:xfrm>
              <a:off x="3726873" y="5361709"/>
              <a:ext cx="722213" cy="692727"/>
            </a:xfrm>
            <a:custGeom>
              <a:avLst/>
              <a:gdLst>
                <a:gd name="connsiteX0" fmla="*/ 720436 w 722213"/>
                <a:gd name="connsiteY0" fmla="*/ 692727 h 692727"/>
                <a:gd name="connsiteX1" fmla="*/ 609600 w 722213"/>
                <a:gd name="connsiteY1" fmla="*/ 193964 h 692727"/>
                <a:gd name="connsiteX2" fmla="*/ 0 w 722213"/>
                <a:gd name="connsiteY2" fmla="*/ 0 h 692727"/>
              </a:gdLst>
              <a:ahLst/>
              <a:cxnLst>
                <a:cxn ang="0">
                  <a:pos x="connsiteX0" y="connsiteY0"/>
                </a:cxn>
                <a:cxn ang="0">
                  <a:pos x="connsiteX1" y="connsiteY1"/>
                </a:cxn>
                <a:cxn ang="0">
                  <a:pos x="connsiteX2" y="connsiteY2"/>
                </a:cxn>
              </a:cxnLst>
              <a:rect l="l" t="t" r="r" b="b"/>
              <a:pathLst>
                <a:path w="722213" h="692727">
                  <a:moveTo>
                    <a:pt x="720436" y="692727"/>
                  </a:moveTo>
                  <a:cubicBezTo>
                    <a:pt x="725054" y="501072"/>
                    <a:pt x="729673" y="309418"/>
                    <a:pt x="609600" y="193964"/>
                  </a:cubicBezTo>
                  <a:cubicBezTo>
                    <a:pt x="489527" y="78509"/>
                    <a:pt x="244763" y="39254"/>
                    <a:pt x="0"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9" name="Freeform 8"/>
            <p:cNvSpPr/>
            <p:nvPr/>
          </p:nvSpPr>
          <p:spPr bwMode="auto">
            <a:xfrm>
              <a:off x="3283527" y="5888156"/>
              <a:ext cx="789709" cy="304826"/>
            </a:xfrm>
            <a:custGeom>
              <a:avLst/>
              <a:gdLst>
                <a:gd name="connsiteX0" fmla="*/ 0 w 789709"/>
                <a:gd name="connsiteY0" fmla="*/ 304826 h 304826"/>
                <a:gd name="connsiteX1" fmla="*/ 318655 w 789709"/>
                <a:gd name="connsiteY1" fmla="*/ 26 h 304826"/>
                <a:gd name="connsiteX2" fmla="*/ 789709 w 789709"/>
                <a:gd name="connsiteY2" fmla="*/ 290971 h 304826"/>
              </a:gdLst>
              <a:ahLst/>
              <a:cxnLst>
                <a:cxn ang="0">
                  <a:pos x="connsiteX0" y="connsiteY0"/>
                </a:cxn>
                <a:cxn ang="0">
                  <a:pos x="connsiteX1" y="connsiteY1"/>
                </a:cxn>
                <a:cxn ang="0">
                  <a:pos x="connsiteX2" y="connsiteY2"/>
                </a:cxn>
              </a:cxnLst>
              <a:rect l="l" t="t" r="r" b="b"/>
              <a:pathLst>
                <a:path w="789709" h="304826">
                  <a:moveTo>
                    <a:pt x="0" y="304826"/>
                  </a:moveTo>
                  <a:cubicBezTo>
                    <a:pt x="93518" y="153580"/>
                    <a:pt x="187037" y="2335"/>
                    <a:pt x="318655" y="26"/>
                  </a:cubicBezTo>
                  <a:cubicBezTo>
                    <a:pt x="450273" y="-2283"/>
                    <a:pt x="619991" y="144344"/>
                    <a:pt x="789709" y="290971"/>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8" name="Group 7"/>
            <p:cNvGrpSpPr/>
            <p:nvPr/>
          </p:nvGrpSpPr>
          <p:grpSpPr>
            <a:xfrm>
              <a:off x="271619" y="2452713"/>
              <a:ext cx="8640960" cy="3892537"/>
              <a:chOff x="192779" y="944036"/>
              <a:chExt cx="8555685" cy="4783457"/>
            </a:xfrm>
          </p:grpSpPr>
          <p:grpSp>
            <p:nvGrpSpPr>
              <p:cNvPr id="21" name="Group 20"/>
              <p:cNvGrpSpPr/>
              <p:nvPr/>
            </p:nvGrpSpPr>
            <p:grpSpPr>
              <a:xfrm>
                <a:off x="192779" y="944036"/>
                <a:ext cx="8555685" cy="4783457"/>
                <a:chOff x="171397" y="947437"/>
                <a:chExt cx="8555685" cy="4783457"/>
              </a:xfrm>
              <a:effectLst/>
            </p:grpSpPr>
            <p:sp>
              <p:nvSpPr>
                <p:cNvPr id="51" name="TextBox 50"/>
                <p:cNvSpPr txBox="1"/>
                <p:nvPr/>
              </p:nvSpPr>
              <p:spPr>
                <a:xfrm>
                  <a:off x="3888782" y="1636743"/>
                  <a:ext cx="539202" cy="391341"/>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52" name="TextBox 51"/>
                <p:cNvSpPr txBox="1"/>
                <p:nvPr/>
              </p:nvSpPr>
              <p:spPr>
                <a:xfrm>
                  <a:off x="1419442" y="2743780"/>
                  <a:ext cx="714272" cy="391341"/>
                </a:xfrm>
                <a:prstGeom prst="rect">
                  <a:avLst/>
                </a:prstGeom>
                <a:noFill/>
                <a:ln w="19050" cmpd="sng">
                  <a:solidFill>
                    <a:schemeClr val="tx1"/>
                  </a:solidFill>
                </a:ln>
              </p:spPr>
              <p:txBody>
                <a:bodyPr wrap="square" rtlCol="0">
                  <a:spAutoFit/>
                </a:bodyPr>
                <a:lstStyle/>
                <a:p>
                  <a:pPr algn="ctr"/>
                  <a:r>
                    <a:rPr lang="en-US" sz="1400" dirty="0" smtClean="0"/>
                    <a:t>A</a:t>
                  </a:r>
                  <a:endParaRPr lang="en-US" sz="1400" dirty="0"/>
                </a:p>
              </p:txBody>
            </p:sp>
            <p:sp>
              <p:nvSpPr>
                <p:cNvPr id="53" name="TextBox 52"/>
                <p:cNvSpPr txBox="1"/>
                <p:nvPr/>
              </p:nvSpPr>
              <p:spPr>
                <a:xfrm>
                  <a:off x="4350303" y="2751881"/>
                  <a:ext cx="645439" cy="391341"/>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B</a:t>
                  </a:r>
                  <a:endParaRPr lang="en-US" sz="1400" dirty="0"/>
                </a:p>
              </p:txBody>
            </p:sp>
            <p:sp>
              <p:nvSpPr>
                <p:cNvPr id="54" name="TextBox 53"/>
                <p:cNvSpPr txBox="1"/>
                <p:nvPr/>
              </p:nvSpPr>
              <p:spPr>
                <a:xfrm>
                  <a:off x="5199083" y="2755468"/>
                  <a:ext cx="50366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C</a:t>
                  </a:r>
                  <a:endParaRPr lang="en-US" sz="1400" dirty="0"/>
                </a:p>
              </p:txBody>
            </p:sp>
            <p:sp>
              <p:nvSpPr>
                <p:cNvPr id="55" name="TextBox 54"/>
                <p:cNvSpPr txBox="1"/>
                <p:nvPr/>
              </p:nvSpPr>
              <p:spPr>
                <a:xfrm>
                  <a:off x="6494834" y="2755467"/>
                  <a:ext cx="66945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D</a:t>
                  </a:r>
                  <a:endParaRPr lang="en-US" sz="1400" dirty="0"/>
                </a:p>
              </p:txBody>
            </p:sp>
            <p:sp>
              <p:nvSpPr>
                <p:cNvPr id="56" name="TextBox 55"/>
                <p:cNvSpPr txBox="1"/>
                <p:nvPr/>
              </p:nvSpPr>
              <p:spPr>
                <a:xfrm>
                  <a:off x="8028384" y="2755468"/>
                  <a:ext cx="6986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E</a:t>
                  </a:r>
                  <a:endParaRPr lang="en-US" sz="1400" dirty="0"/>
                </a:p>
              </p:txBody>
            </p:sp>
            <p:sp>
              <p:nvSpPr>
                <p:cNvPr id="57" name="TextBox 56"/>
                <p:cNvSpPr txBox="1"/>
                <p:nvPr/>
              </p:nvSpPr>
              <p:spPr>
                <a:xfrm>
                  <a:off x="815416" y="4181511"/>
                  <a:ext cx="726830"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I</a:t>
                  </a:r>
                  <a:endParaRPr lang="en-US" sz="1400" dirty="0"/>
                </a:p>
              </p:txBody>
            </p:sp>
            <p:sp>
              <p:nvSpPr>
                <p:cNvPr id="58" name="TextBox 57"/>
                <p:cNvSpPr txBox="1"/>
                <p:nvPr/>
              </p:nvSpPr>
              <p:spPr>
                <a:xfrm>
                  <a:off x="3205268" y="4162250"/>
                  <a:ext cx="740467" cy="354277"/>
                </a:xfrm>
                <a:prstGeom prst="rect">
                  <a:avLst/>
                </a:prstGeom>
                <a:noFill/>
                <a:ln w="19050" cmpd="sng">
                  <a:solidFill>
                    <a:schemeClr val="tx1"/>
                  </a:solidFill>
                </a:ln>
              </p:spPr>
              <p:txBody>
                <a:bodyPr wrap="square" rtlCol="0">
                  <a:spAutoFit/>
                </a:bodyPr>
                <a:lstStyle/>
                <a:p>
                  <a:pPr algn="ctr"/>
                  <a:r>
                    <a:rPr lang="en-US" sz="1400" dirty="0" smtClean="0"/>
                    <a:t>J</a:t>
                  </a:r>
                  <a:endParaRPr lang="en-US" sz="1400" dirty="0"/>
                </a:p>
              </p:txBody>
            </p:sp>
            <p:sp>
              <p:nvSpPr>
                <p:cNvPr id="59" name="TextBox 58"/>
                <p:cNvSpPr txBox="1"/>
                <p:nvPr/>
              </p:nvSpPr>
              <p:spPr>
                <a:xfrm>
                  <a:off x="1670298" y="4162223"/>
                  <a:ext cx="6922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L</a:t>
                  </a:r>
                  <a:endParaRPr lang="en-US" sz="1400" dirty="0"/>
                </a:p>
              </p:txBody>
            </p:sp>
            <p:sp>
              <p:nvSpPr>
                <p:cNvPr id="60" name="TextBox 59"/>
                <p:cNvSpPr txBox="1"/>
                <p:nvPr/>
              </p:nvSpPr>
              <p:spPr>
                <a:xfrm>
                  <a:off x="7481565" y="4162461"/>
                  <a:ext cx="74146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G</a:t>
                  </a:r>
                  <a:endParaRPr lang="en-US" sz="1400" dirty="0"/>
                </a:p>
              </p:txBody>
            </p:sp>
            <p:sp>
              <p:nvSpPr>
                <p:cNvPr id="61" name="TextBox 60"/>
                <p:cNvSpPr txBox="1"/>
                <p:nvPr/>
              </p:nvSpPr>
              <p:spPr>
                <a:xfrm>
                  <a:off x="5919183" y="4162221"/>
                  <a:ext cx="78532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H</a:t>
                  </a:r>
                  <a:endParaRPr lang="en-US" sz="1400" dirty="0"/>
                </a:p>
              </p:txBody>
            </p:sp>
            <p:sp>
              <p:nvSpPr>
                <p:cNvPr id="62" name="TextBox 61"/>
                <p:cNvSpPr txBox="1"/>
                <p:nvPr/>
              </p:nvSpPr>
              <p:spPr>
                <a:xfrm>
                  <a:off x="4462134" y="4162222"/>
                  <a:ext cx="73694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K</a:t>
                  </a:r>
                  <a:endParaRPr lang="en-US" sz="1400" dirty="0"/>
                </a:p>
              </p:txBody>
            </p:sp>
            <p:sp>
              <p:nvSpPr>
                <p:cNvPr id="63" name="TextBox 62"/>
                <p:cNvSpPr txBox="1"/>
                <p:nvPr/>
              </p:nvSpPr>
              <p:spPr>
                <a:xfrm>
                  <a:off x="3104248" y="2755465"/>
                  <a:ext cx="641857" cy="391341"/>
                </a:xfrm>
                <a:prstGeom prst="rect">
                  <a:avLst/>
                </a:prstGeom>
                <a:noFill/>
                <a:ln w="19050" cmpd="sng">
                  <a:solidFill>
                    <a:schemeClr val="tx1"/>
                  </a:solidFill>
                </a:ln>
              </p:spPr>
              <p:txBody>
                <a:bodyPr wrap="square" rtlCol="0">
                  <a:spAutoFit/>
                </a:bodyPr>
                <a:lstStyle/>
                <a:p>
                  <a:pPr algn="ctr"/>
                  <a:r>
                    <a:rPr lang="en-US" sz="1400" dirty="0" smtClean="0"/>
                    <a:t>F</a:t>
                  </a:r>
                  <a:endParaRPr lang="en-US" sz="1400" dirty="0"/>
                </a:p>
              </p:txBody>
            </p:sp>
            <p:cxnSp>
              <p:nvCxnSpPr>
                <p:cNvPr id="64" name="Straight Connector 63"/>
                <p:cNvCxnSpPr>
                  <a:stCxn id="51" idx="2"/>
                  <a:endCxn id="53" idx="0"/>
                </p:cNvCxnSpPr>
                <p:nvPr/>
              </p:nvCxnSpPr>
              <p:spPr>
                <a:xfrm>
                  <a:off x="4158382" y="2028084"/>
                  <a:ext cx="514640" cy="7237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51" idx="2"/>
                  <a:endCxn id="52" idx="0"/>
                </p:cNvCxnSpPr>
                <p:nvPr/>
              </p:nvCxnSpPr>
              <p:spPr>
                <a:xfrm flipH="1">
                  <a:off x="1776578" y="2028084"/>
                  <a:ext cx="2381804" cy="71569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51" idx="2"/>
                  <a:endCxn id="63" idx="0"/>
                </p:cNvCxnSpPr>
                <p:nvPr/>
              </p:nvCxnSpPr>
              <p:spPr>
                <a:xfrm flipH="1">
                  <a:off x="3425176" y="2028084"/>
                  <a:ext cx="733206" cy="7273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51" idx="2"/>
                  <a:endCxn id="54" idx="0"/>
                </p:cNvCxnSpPr>
                <p:nvPr/>
              </p:nvCxnSpPr>
              <p:spPr>
                <a:xfrm>
                  <a:off x="4158382" y="2028084"/>
                  <a:ext cx="1292532"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51" idx="2"/>
                  <a:endCxn id="55" idx="0"/>
                </p:cNvCxnSpPr>
                <p:nvPr/>
              </p:nvCxnSpPr>
              <p:spPr>
                <a:xfrm>
                  <a:off x="4158382" y="2028084"/>
                  <a:ext cx="2671178" cy="7273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51" idx="2"/>
                  <a:endCxn id="56" idx="0"/>
                </p:cNvCxnSpPr>
                <p:nvPr/>
              </p:nvCxnSpPr>
              <p:spPr>
                <a:xfrm>
                  <a:off x="4158382" y="2028084"/>
                  <a:ext cx="4219350"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2" idx="2"/>
                  <a:endCxn id="58" idx="0"/>
                </p:cNvCxnSpPr>
                <p:nvPr/>
              </p:nvCxnSpPr>
              <p:spPr>
                <a:xfrm>
                  <a:off x="1776578" y="3135120"/>
                  <a:ext cx="1798924" cy="10271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2" idx="2"/>
                  <a:endCxn id="57" idx="0"/>
                </p:cNvCxnSpPr>
                <p:nvPr/>
              </p:nvCxnSpPr>
              <p:spPr>
                <a:xfrm flipH="1">
                  <a:off x="1178831" y="3135120"/>
                  <a:ext cx="597747" cy="10463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2" idx="2"/>
                  <a:endCxn id="59" idx="0"/>
                </p:cNvCxnSpPr>
                <p:nvPr/>
              </p:nvCxnSpPr>
              <p:spPr>
                <a:xfrm>
                  <a:off x="1776578" y="3135120"/>
                  <a:ext cx="239869" cy="102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52" idx="3"/>
                  <a:endCxn id="63" idx="1"/>
                </p:cNvCxnSpPr>
                <p:nvPr/>
              </p:nvCxnSpPr>
              <p:spPr>
                <a:xfrm>
                  <a:off x="2133713" y="2939451"/>
                  <a:ext cx="970535" cy="1168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63" idx="2"/>
                  <a:endCxn id="58" idx="0"/>
                </p:cNvCxnSpPr>
                <p:nvPr/>
              </p:nvCxnSpPr>
              <p:spPr>
                <a:xfrm>
                  <a:off x="3425176" y="3146806"/>
                  <a:ext cx="150326" cy="10154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63" idx="2"/>
                  <a:endCxn id="62" idx="0"/>
                </p:cNvCxnSpPr>
                <p:nvPr/>
              </p:nvCxnSpPr>
              <p:spPr>
                <a:xfrm>
                  <a:off x="3425176" y="3146806"/>
                  <a:ext cx="1405432" cy="10154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63" idx="2"/>
                  <a:endCxn id="61" idx="0"/>
                </p:cNvCxnSpPr>
                <p:nvPr/>
              </p:nvCxnSpPr>
              <p:spPr>
                <a:xfrm>
                  <a:off x="3425176" y="3146806"/>
                  <a:ext cx="2886667" cy="10154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63" idx="2"/>
                  <a:endCxn id="60" idx="0"/>
                </p:cNvCxnSpPr>
                <p:nvPr/>
              </p:nvCxnSpPr>
              <p:spPr>
                <a:xfrm>
                  <a:off x="3425176" y="3146806"/>
                  <a:ext cx="4427120" cy="10156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a:stCxn id="63" idx="3"/>
                  <a:endCxn id="53" idx="1"/>
                </p:cNvCxnSpPr>
                <p:nvPr/>
              </p:nvCxnSpPr>
              <p:spPr>
                <a:xfrm flipV="1">
                  <a:off x="3746105" y="2947552"/>
                  <a:ext cx="604198" cy="35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2362596" y="5373216"/>
                  <a:ext cx="77603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80" name="TextBox 79"/>
                <p:cNvSpPr txBox="1"/>
                <p:nvPr/>
              </p:nvSpPr>
              <p:spPr>
                <a:xfrm>
                  <a:off x="3941308" y="5376617"/>
                  <a:ext cx="752989" cy="354277"/>
                </a:xfrm>
                <a:prstGeom prst="rect">
                  <a:avLst/>
                </a:prstGeom>
                <a:noFill/>
                <a:ln w="19050" cmpd="sng">
                  <a:solidFill>
                    <a:schemeClr val="tx1"/>
                  </a:solidFill>
                </a:ln>
              </p:spPr>
              <p:txBody>
                <a:bodyPr wrap="square" rtlCol="0">
                  <a:spAutoFit/>
                </a:bodyPr>
                <a:lstStyle/>
                <a:p>
                  <a:pPr algn="ctr"/>
                  <a:r>
                    <a:rPr lang="en-US" sz="1400" dirty="0" smtClean="0"/>
                    <a:t>N</a:t>
                  </a:r>
                  <a:endParaRPr lang="en-US" sz="1400" dirty="0"/>
                </a:p>
              </p:txBody>
            </p:sp>
            <p:cxnSp>
              <p:nvCxnSpPr>
                <p:cNvPr id="81" name="Straight Connector 80"/>
                <p:cNvCxnSpPr>
                  <a:stCxn id="58" idx="3"/>
                  <a:endCxn id="62" idx="1"/>
                </p:cNvCxnSpPr>
                <p:nvPr/>
              </p:nvCxnSpPr>
              <p:spPr>
                <a:xfrm flipV="1">
                  <a:off x="3945735" y="4339361"/>
                  <a:ext cx="516399" cy="2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58" idx="2"/>
                  <a:endCxn id="79" idx="0"/>
                </p:cNvCxnSpPr>
                <p:nvPr/>
              </p:nvCxnSpPr>
              <p:spPr>
                <a:xfrm flipH="1">
                  <a:off x="2750616" y="4516526"/>
                  <a:ext cx="824886" cy="8566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58" idx="2"/>
                  <a:endCxn id="80" idx="0"/>
                </p:cNvCxnSpPr>
                <p:nvPr/>
              </p:nvCxnSpPr>
              <p:spPr>
                <a:xfrm>
                  <a:off x="3575502" y="4516527"/>
                  <a:ext cx="742300" cy="860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80" idx="1"/>
                  <a:endCxn id="79" idx="3"/>
                </p:cNvCxnSpPr>
                <p:nvPr/>
              </p:nvCxnSpPr>
              <p:spPr>
                <a:xfrm flipH="1" flipV="1">
                  <a:off x="3138634" y="5550355"/>
                  <a:ext cx="802674" cy="340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62" idx="2"/>
                  <a:endCxn id="80" idx="0"/>
                </p:cNvCxnSpPr>
                <p:nvPr/>
              </p:nvCxnSpPr>
              <p:spPr>
                <a:xfrm flipH="1">
                  <a:off x="4317803" y="4516498"/>
                  <a:ext cx="512806" cy="860119"/>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86" name="Straight Connector 85"/>
                <p:cNvCxnSpPr>
                  <a:stCxn id="58" idx="1"/>
                  <a:endCxn id="59" idx="3"/>
                </p:cNvCxnSpPr>
                <p:nvPr/>
              </p:nvCxnSpPr>
              <p:spPr>
                <a:xfrm flipH="1" flipV="1">
                  <a:off x="2362596" y="4339362"/>
                  <a:ext cx="842672" cy="2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71397" y="947437"/>
                  <a:ext cx="576674" cy="307777"/>
                </a:xfrm>
                <a:prstGeom prst="rect">
                  <a:avLst/>
                </a:prstGeom>
                <a:noFill/>
                <a:ln>
                  <a:noFill/>
                </a:ln>
              </p:spPr>
              <p:txBody>
                <a:bodyPr wrap="none" rtlCol="0">
                  <a:spAutoFit/>
                </a:bodyPr>
                <a:lstStyle/>
                <a:p>
                  <a:r>
                    <a:rPr lang="en-US" sz="1400" dirty="0" smtClean="0"/>
                    <a:t>Depth</a:t>
                  </a:r>
                  <a:endParaRPr lang="en-US" sz="1400" dirty="0"/>
                </a:p>
              </p:txBody>
            </p:sp>
            <p:sp>
              <p:nvSpPr>
                <p:cNvPr id="88" name="TextBox 87"/>
                <p:cNvSpPr txBox="1"/>
                <p:nvPr/>
              </p:nvSpPr>
              <p:spPr>
                <a:xfrm>
                  <a:off x="322168" y="1526061"/>
                  <a:ext cx="276038" cy="307777"/>
                </a:xfrm>
                <a:prstGeom prst="rect">
                  <a:avLst/>
                </a:prstGeom>
                <a:noFill/>
                <a:ln>
                  <a:noFill/>
                </a:ln>
              </p:spPr>
              <p:txBody>
                <a:bodyPr wrap="none" rtlCol="0">
                  <a:spAutoFit/>
                </a:bodyPr>
                <a:lstStyle/>
                <a:p>
                  <a:r>
                    <a:rPr lang="en-US" sz="1400" dirty="0" smtClean="0"/>
                    <a:t>0</a:t>
                  </a:r>
                  <a:endParaRPr lang="en-US" sz="1400" dirty="0"/>
                </a:p>
              </p:txBody>
            </p:sp>
            <p:sp>
              <p:nvSpPr>
                <p:cNvPr id="89" name="TextBox 88"/>
                <p:cNvSpPr txBox="1"/>
                <p:nvPr/>
              </p:nvSpPr>
              <p:spPr>
                <a:xfrm>
                  <a:off x="321715" y="2652498"/>
                  <a:ext cx="276038" cy="307777"/>
                </a:xfrm>
                <a:prstGeom prst="rect">
                  <a:avLst/>
                </a:prstGeom>
                <a:noFill/>
                <a:ln>
                  <a:noFill/>
                </a:ln>
              </p:spPr>
              <p:txBody>
                <a:bodyPr wrap="none" rtlCol="0">
                  <a:spAutoFit/>
                </a:bodyPr>
                <a:lstStyle/>
                <a:p>
                  <a:r>
                    <a:rPr lang="en-US" sz="1400" dirty="0"/>
                    <a:t>1</a:t>
                  </a:r>
                </a:p>
              </p:txBody>
            </p:sp>
            <p:sp>
              <p:nvSpPr>
                <p:cNvPr id="90" name="TextBox 89"/>
                <p:cNvSpPr txBox="1"/>
                <p:nvPr/>
              </p:nvSpPr>
              <p:spPr>
                <a:xfrm>
                  <a:off x="321715" y="4181056"/>
                  <a:ext cx="276038" cy="307777"/>
                </a:xfrm>
                <a:prstGeom prst="rect">
                  <a:avLst/>
                </a:prstGeom>
                <a:noFill/>
                <a:ln>
                  <a:noFill/>
                </a:ln>
              </p:spPr>
              <p:txBody>
                <a:bodyPr wrap="none" rtlCol="0">
                  <a:spAutoFit/>
                </a:bodyPr>
                <a:lstStyle/>
                <a:p>
                  <a:r>
                    <a:rPr lang="en-US" sz="1400" dirty="0"/>
                    <a:t>2</a:t>
                  </a:r>
                </a:p>
              </p:txBody>
            </p:sp>
            <p:sp>
              <p:nvSpPr>
                <p:cNvPr id="91" name="TextBox 90"/>
                <p:cNvSpPr txBox="1"/>
                <p:nvPr/>
              </p:nvSpPr>
              <p:spPr>
                <a:xfrm>
                  <a:off x="322621" y="5227005"/>
                  <a:ext cx="276038" cy="307777"/>
                </a:xfrm>
                <a:prstGeom prst="rect">
                  <a:avLst/>
                </a:prstGeom>
                <a:noFill/>
                <a:ln>
                  <a:noFill/>
                </a:ln>
              </p:spPr>
              <p:txBody>
                <a:bodyPr wrap="none" rtlCol="0">
                  <a:spAutoFit/>
                </a:bodyPr>
                <a:lstStyle/>
                <a:p>
                  <a:r>
                    <a:rPr lang="en-US" sz="1400" dirty="0"/>
                    <a:t>3</a:t>
                  </a:r>
                </a:p>
              </p:txBody>
            </p:sp>
            <p:cxnSp>
              <p:nvCxnSpPr>
                <p:cNvPr id="92" name="Straight Connector 91"/>
                <p:cNvCxnSpPr>
                  <a:stCxn id="88" idx="3"/>
                </p:cNvCxnSpPr>
                <p:nvPr/>
              </p:nvCxnSpPr>
              <p:spPr>
                <a:xfrm>
                  <a:off x="598206" y="1679950"/>
                  <a:ext cx="1629646"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9" idx="3"/>
                </p:cNvCxnSpPr>
                <p:nvPr/>
              </p:nvCxnSpPr>
              <p:spPr>
                <a:xfrm>
                  <a:off x="597753" y="2806387"/>
                  <a:ext cx="821688"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90" idx="3"/>
                  <a:endCxn id="57" idx="1"/>
                </p:cNvCxnSpPr>
                <p:nvPr/>
              </p:nvCxnSpPr>
              <p:spPr>
                <a:xfrm>
                  <a:off x="597752" y="4334944"/>
                  <a:ext cx="217664" cy="23705"/>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91" idx="3"/>
                </p:cNvCxnSpPr>
                <p:nvPr/>
              </p:nvCxnSpPr>
              <p:spPr>
                <a:xfrm>
                  <a:off x="598659" y="5380894"/>
                  <a:ext cx="1021013"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59" idx="2"/>
                  <a:endCxn id="79" idx="0"/>
                </p:cNvCxnSpPr>
                <p:nvPr/>
              </p:nvCxnSpPr>
              <p:spPr>
                <a:xfrm>
                  <a:off x="2016447" y="4516500"/>
                  <a:ext cx="734169" cy="856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53" idx="2"/>
                  <a:endCxn id="60" idx="0"/>
                </p:cNvCxnSpPr>
                <p:nvPr/>
              </p:nvCxnSpPr>
              <p:spPr>
                <a:xfrm>
                  <a:off x="4673022" y="3143221"/>
                  <a:ext cx="3179274" cy="10192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60" idx="1"/>
                  <a:endCxn id="61" idx="3"/>
                </p:cNvCxnSpPr>
                <p:nvPr/>
              </p:nvCxnSpPr>
              <p:spPr>
                <a:xfrm flipH="1" flipV="1">
                  <a:off x="6704504" y="4339360"/>
                  <a:ext cx="777061" cy="24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55" idx="3"/>
                  <a:endCxn id="56" idx="1"/>
                </p:cNvCxnSpPr>
                <p:nvPr/>
              </p:nvCxnSpPr>
              <p:spPr>
                <a:xfrm>
                  <a:off x="7164287" y="2932606"/>
                  <a:ext cx="86409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61" idx="1"/>
                  <a:endCxn id="62" idx="3"/>
                </p:cNvCxnSpPr>
                <p:nvPr/>
              </p:nvCxnSpPr>
              <p:spPr>
                <a:xfrm flipH="1">
                  <a:off x="5199082" y="4339360"/>
                  <a:ext cx="720102"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54" idx="3"/>
                  <a:endCxn id="55" idx="1"/>
                </p:cNvCxnSpPr>
                <p:nvPr/>
              </p:nvCxnSpPr>
              <p:spPr>
                <a:xfrm flipV="1">
                  <a:off x="5702747" y="2932606"/>
                  <a:ext cx="79208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7" idx="2"/>
                  <a:endCxn id="88" idx="0"/>
                </p:cNvCxnSpPr>
                <p:nvPr/>
              </p:nvCxnSpPr>
              <p:spPr>
                <a:xfrm>
                  <a:off x="459734" y="1255214"/>
                  <a:ext cx="453" cy="27084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8" idx="2"/>
                  <a:endCxn id="89" idx="0"/>
                </p:cNvCxnSpPr>
                <p:nvPr/>
              </p:nvCxnSpPr>
              <p:spPr>
                <a:xfrm flipH="1">
                  <a:off x="459734" y="1833838"/>
                  <a:ext cx="453" cy="81866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9" idx="2"/>
                  <a:endCxn id="90" idx="0"/>
                </p:cNvCxnSpPr>
                <p:nvPr/>
              </p:nvCxnSpPr>
              <p:spPr>
                <a:xfrm>
                  <a:off x="459734" y="2960275"/>
                  <a:ext cx="0" cy="122078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90" idx="2"/>
                  <a:endCxn id="91" idx="0"/>
                </p:cNvCxnSpPr>
                <p:nvPr/>
              </p:nvCxnSpPr>
              <p:spPr>
                <a:xfrm>
                  <a:off x="459734" y="4488833"/>
                  <a:ext cx="906" cy="73817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22" name="TextBox 21"/>
              <p:cNvSpPr txBox="1"/>
              <p:nvPr/>
            </p:nvSpPr>
            <p:spPr>
              <a:xfrm>
                <a:off x="3916257" y="4666698"/>
                <a:ext cx="493932" cy="354277"/>
              </a:xfrm>
              <a:prstGeom prst="rect">
                <a:avLst/>
              </a:prstGeom>
              <a:noFill/>
            </p:spPr>
            <p:txBody>
              <a:bodyPr wrap="none" rtlCol="0">
                <a:spAutoFit/>
              </a:bodyPr>
              <a:lstStyle/>
              <a:p>
                <a:r>
                  <a:rPr lang="en-US" sz="1400" dirty="0" smtClean="0"/>
                  <a:t>8.67</a:t>
                </a:r>
                <a:endParaRPr lang="en-US" sz="1400" dirty="0"/>
              </a:p>
            </p:txBody>
          </p:sp>
          <p:sp>
            <p:nvSpPr>
              <p:cNvPr id="23" name="TextBox 22"/>
              <p:cNvSpPr txBox="1"/>
              <p:nvPr/>
            </p:nvSpPr>
            <p:spPr>
              <a:xfrm>
                <a:off x="1994038" y="4876351"/>
                <a:ext cx="493932" cy="354277"/>
              </a:xfrm>
              <a:prstGeom prst="rect">
                <a:avLst/>
              </a:prstGeom>
              <a:noFill/>
            </p:spPr>
            <p:txBody>
              <a:bodyPr wrap="none" rtlCol="0">
                <a:spAutoFit/>
              </a:bodyPr>
              <a:lstStyle/>
              <a:p>
                <a:r>
                  <a:rPr lang="en-US" sz="1400" dirty="0"/>
                  <a:t>3</a:t>
                </a:r>
                <a:r>
                  <a:rPr lang="en-US" sz="1400" dirty="0" smtClean="0"/>
                  <a:t>.03</a:t>
                </a:r>
                <a:endParaRPr lang="en-US" sz="1400" dirty="0"/>
              </a:p>
            </p:txBody>
          </p:sp>
          <p:sp>
            <p:nvSpPr>
              <p:cNvPr id="25" name="TextBox 24"/>
              <p:cNvSpPr txBox="1"/>
              <p:nvPr/>
            </p:nvSpPr>
            <p:spPr>
              <a:xfrm>
                <a:off x="3915552" y="3993516"/>
                <a:ext cx="493932" cy="354277"/>
              </a:xfrm>
              <a:prstGeom prst="rect">
                <a:avLst/>
              </a:prstGeom>
              <a:noFill/>
            </p:spPr>
            <p:txBody>
              <a:bodyPr wrap="none" rtlCol="0">
                <a:spAutoFit/>
              </a:bodyPr>
              <a:lstStyle/>
              <a:p>
                <a:r>
                  <a:rPr lang="en-US" sz="1400" dirty="0" smtClean="0"/>
                  <a:t>3.89</a:t>
                </a:r>
                <a:endParaRPr lang="en-US" sz="1400" dirty="0"/>
              </a:p>
            </p:txBody>
          </p:sp>
          <p:sp>
            <p:nvSpPr>
              <p:cNvPr id="26" name="TextBox 25"/>
              <p:cNvSpPr txBox="1"/>
              <p:nvPr/>
            </p:nvSpPr>
            <p:spPr>
              <a:xfrm>
                <a:off x="4606075" y="4768051"/>
                <a:ext cx="493932" cy="354277"/>
              </a:xfrm>
              <a:prstGeom prst="rect">
                <a:avLst/>
              </a:prstGeom>
              <a:noFill/>
            </p:spPr>
            <p:txBody>
              <a:bodyPr wrap="none" rtlCol="0">
                <a:spAutoFit/>
              </a:bodyPr>
              <a:lstStyle/>
              <a:p>
                <a:r>
                  <a:rPr lang="en-US" sz="1400" dirty="0" smtClean="0"/>
                  <a:t>5.51</a:t>
                </a:r>
                <a:endParaRPr lang="en-US" sz="1400" dirty="0"/>
              </a:p>
            </p:txBody>
          </p:sp>
          <p:sp>
            <p:nvSpPr>
              <p:cNvPr id="27" name="TextBox 26"/>
              <p:cNvSpPr txBox="1"/>
              <p:nvPr/>
            </p:nvSpPr>
            <p:spPr>
              <a:xfrm>
                <a:off x="2666676" y="4008885"/>
                <a:ext cx="493932" cy="354277"/>
              </a:xfrm>
              <a:prstGeom prst="rect">
                <a:avLst/>
              </a:prstGeom>
              <a:noFill/>
            </p:spPr>
            <p:txBody>
              <a:bodyPr wrap="none" rtlCol="0">
                <a:spAutoFit/>
              </a:bodyPr>
              <a:lstStyle/>
              <a:p>
                <a:r>
                  <a:rPr lang="en-US" sz="1400" dirty="0" smtClean="0"/>
                  <a:t>6.34</a:t>
                </a:r>
                <a:endParaRPr lang="en-US" sz="1400" dirty="0"/>
              </a:p>
            </p:txBody>
          </p:sp>
          <p:sp>
            <p:nvSpPr>
              <p:cNvPr id="28" name="TextBox 27"/>
              <p:cNvSpPr txBox="1"/>
              <p:nvPr/>
            </p:nvSpPr>
            <p:spPr>
              <a:xfrm>
                <a:off x="4209317" y="3533502"/>
                <a:ext cx="405049" cy="354277"/>
              </a:xfrm>
              <a:prstGeom prst="rect">
                <a:avLst/>
              </a:prstGeom>
              <a:noFill/>
            </p:spPr>
            <p:txBody>
              <a:bodyPr wrap="none" rtlCol="0">
                <a:spAutoFit/>
              </a:bodyPr>
              <a:lstStyle/>
              <a:p>
                <a:r>
                  <a:rPr lang="en-US" sz="1400" dirty="0" smtClean="0"/>
                  <a:t>6.8</a:t>
                </a:r>
                <a:endParaRPr lang="en-US" sz="1400" dirty="0"/>
              </a:p>
            </p:txBody>
          </p:sp>
          <p:sp>
            <p:nvSpPr>
              <p:cNvPr id="29" name="TextBox 28"/>
              <p:cNvSpPr txBox="1"/>
              <p:nvPr/>
            </p:nvSpPr>
            <p:spPr>
              <a:xfrm>
                <a:off x="5407094" y="4008884"/>
                <a:ext cx="576211" cy="354277"/>
              </a:xfrm>
              <a:prstGeom prst="rect">
                <a:avLst/>
              </a:prstGeom>
              <a:noFill/>
            </p:spPr>
            <p:txBody>
              <a:bodyPr wrap="none" rtlCol="0">
                <a:spAutoFit/>
              </a:bodyPr>
              <a:lstStyle/>
              <a:p>
                <a:r>
                  <a:rPr lang="en-US" sz="1400" dirty="0" smtClean="0"/>
                  <a:t>11.12</a:t>
                </a:r>
                <a:endParaRPr lang="en-US" sz="1400" dirty="0"/>
              </a:p>
            </p:txBody>
          </p:sp>
          <p:sp>
            <p:nvSpPr>
              <p:cNvPr id="30" name="TextBox 29"/>
              <p:cNvSpPr txBox="1"/>
              <p:nvPr/>
            </p:nvSpPr>
            <p:spPr>
              <a:xfrm>
                <a:off x="6725886" y="3993516"/>
                <a:ext cx="493932" cy="354277"/>
              </a:xfrm>
              <a:prstGeom prst="rect">
                <a:avLst/>
              </a:prstGeom>
              <a:noFill/>
            </p:spPr>
            <p:txBody>
              <a:bodyPr wrap="none" rtlCol="0">
                <a:spAutoFit/>
              </a:bodyPr>
              <a:lstStyle/>
              <a:p>
                <a:r>
                  <a:rPr lang="en-US" sz="1400" dirty="0"/>
                  <a:t>7</a:t>
                </a:r>
                <a:r>
                  <a:rPr lang="en-US" sz="1400" dirty="0" smtClean="0"/>
                  <a:t>.15</a:t>
                </a:r>
                <a:endParaRPr lang="en-US" sz="1400" dirty="0"/>
              </a:p>
            </p:txBody>
          </p:sp>
          <p:sp>
            <p:nvSpPr>
              <p:cNvPr id="31" name="TextBox 30"/>
              <p:cNvSpPr txBox="1"/>
              <p:nvPr/>
            </p:nvSpPr>
            <p:spPr>
              <a:xfrm>
                <a:off x="1234677" y="3301675"/>
                <a:ext cx="405049" cy="354277"/>
              </a:xfrm>
              <a:prstGeom prst="rect">
                <a:avLst/>
              </a:prstGeom>
              <a:noFill/>
            </p:spPr>
            <p:txBody>
              <a:bodyPr wrap="none" rtlCol="0">
                <a:spAutoFit/>
              </a:bodyPr>
              <a:lstStyle/>
              <a:p>
                <a:r>
                  <a:rPr lang="en-US" sz="1400" dirty="0"/>
                  <a:t>1</a:t>
                </a:r>
                <a:r>
                  <a:rPr lang="en-US" sz="1400" dirty="0" smtClean="0"/>
                  <a:t>.6</a:t>
                </a:r>
                <a:endParaRPr lang="en-US" sz="1400" dirty="0"/>
              </a:p>
            </p:txBody>
          </p:sp>
          <p:sp>
            <p:nvSpPr>
              <p:cNvPr id="32" name="TextBox 31"/>
              <p:cNvSpPr txBox="1"/>
              <p:nvPr/>
            </p:nvSpPr>
            <p:spPr>
              <a:xfrm>
                <a:off x="1931340" y="3522625"/>
                <a:ext cx="493932" cy="354277"/>
              </a:xfrm>
              <a:prstGeom prst="rect">
                <a:avLst/>
              </a:prstGeom>
              <a:noFill/>
            </p:spPr>
            <p:txBody>
              <a:bodyPr wrap="none" rtlCol="0">
                <a:spAutoFit/>
              </a:bodyPr>
              <a:lstStyle/>
              <a:p>
                <a:r>
                  <a:rPr lang="en-US" sz="1400" dirty="0" smtClean="0"/>
                  <a:t>5.81</a:t>
                </a:r>
                <a:endParaRPr lang="en-US" sz="1400" dirty="0"/>
              </a:p>
            </p:txBody>
          </p:sp>
          <p:sp>
            <p:nvSpPr>
              <p:cNvPr id="33" name="TextBox 32"/>
              <p:cNvSpPr txBox="1"/>
              <p:nvPr/>
            </p:nvSpPr>
            <p:spPr>
              <a:xfrm>
                <a:off x="2497702" y="3323959"/>
                <a:ext cx="520196" cy="354277"/>
              </a:xfrm>
              <a:prstGeom prst="rect">
                <a:avLst/>
              </a:prstGeom>
              <a:noFill/>
            </p:spPr>
            <p:txBody>
              <a:bodyPr wrap="square" rtlCol="0">
                <a:spAutoFit/>
              </a:bodyPr>
              <a:lstStyle/>
              <a:p>
                <a:r>
                  <a:rPr lang="en-US" sz="1400" dirty="0" smtClean="0"/>
                  <a:t>3.12</a:t>
                </a:r>
                <a:endParaRPr lang="en-US" sz="1400" dirty="0"/>
              </a:p>
            </p:txBody>
          </p:sp>
          <p:sp>
            <p:nvSpPr>
              <p:cNvPr id="34" name="TextBox 33"/>
              <p:cNvSpPr txBox="1"/>
              <p:nvPr/>
            </p:nvSpPr>
            <p:spPr>
              <a:xfrm>
                <a:off x="3696337" y="3569694"/>
                <a:ext cx="493932" cy="354276"/>
              </a:xfrm>
              <a:prstGeom prst="rect">
                <a:avLst/>
              </a:prstGeom>
              <a:noFill/>
            </p:spPr>
            <p:txBody>
              <a:bodyPr wrap="none" rtlCol="0">
                <a:spAutoFit/>
              </a:bodyPr>
              <a:lstStyle/>
              <a:p>
                <a:r>
                  <a:rPr lang="en-US" sz="1400" dirty="0" smtClean="0"/>
                  <a:t>4.72</a:t>
                </a:r>
                <a:endParaRPr lang="en-US" sz="1400" dirty="0"/>
              </a:p>
            </p:txBody>
          </p:sp>
          <p:sp>
            <p:nvSpPr>
              <p:cNvPr id="35" name="TextBox 34"/>
              <p:cNvSpPr txBox="1"/>
              <p:nvPr/>
            </p:nvSpPr>
            <p:spPr>
              <a:xfrm>
                <a:off x="4841373" y="3705584"/>
                <a:ext cx="493932" cy="354277"/>
              </a:xfrm>
              <a:prstGeom prst="rect">
                <a:avLst/>
              </a:prstGeom>
              <a:noFill/>
            </p:spPr>
            <p:txBody>
              <a:bodyPr wrap="none" rtlCol="0">
                <a:spAutoFit/>
              </a:bodyPr>
              <a:lstStyle/>
              <a:p>
                <a:r>
                  <a:rPr lang="en-US" sz="1400" dirty="0"/>
                  <a:t>8</a:t>
                </a:r>
                <a:r>
                  <a:rPr lang="en-US" sz="1400" dirty="0" smtClean="0"/>
                  <a:t>.34</a:t>
                </a:r>
                <a:endParaRPr lang="en-US" sz="1400" dirty="0"/>
              </a:p>
            </p:txBody>
          </p:sp>
          <p:sp>
            <p:nvSpPr>
              <p:cNvPr id="36" name="TextBox 35"/>
              <p:cNvSpPr txBox="1"/>
              <p:nvPr/>
            </p:nvSpPr>
            <p:spPr>
              <a:xfrm>
                <a:off x="5950708" y="3709421"/>
                <a:ext cx="405049" cy="354277"/>
              </a:xfrm>
              <a:prstGeom prst="rect">
                <a:avLst/>
              </a:prstGeom>
              <a:noFill/>
            </p:spPr>
            <p:txBody>
              <a:bodyPr wrap="none" rtlCol="0">
                <a:spAutoFit/>
              </a:bodyPr>
              <a:lstStyle/>
              <a:p>
                <a:r>
                  <a:rPr lang="en-US" sz="1400" dirty="0"/>
                  <a:t>9</a:t>
                </a:r>
                <a:r>
                  <a:rPr lang="en-US" sz="1400" dirty="0" smtClean="0"/>
                  <a:t>.4</a:t>
                </a:r>
                <a:endParaRPr lang="en-US" sz="1400" dirty="0"/>
              </a:p>
            </p:txBody>
          </p:sp>
          <p:sp>
            <p:nvSpPr>
              <p:cNvPr id="37" name="TextBox 36"/>
              <p:cNvSpPr txBox="1"/>
              <p:nvPr/>
            </p:nvSpPr>
            <p:spPr>
              <a:xfrm>
                <a:off x="6036592" y="3351704"/>
                <a:ext cx="493932" cy="354277"/>
              </a:xfrm>
              <a:prstGeom prst="rect">
                <a:avLst/>
              </a:prstGeom>
              <a:noFill/>
            </p:spPr>
            <p:txBody>
              <a:bodyPr wrap="none" rtlCol="0">
                <a:spAutoFit/>
              </a:bodyPr>
              <a:lstStyle/>
              <a:p>
                <a:r>
                  <a:rPr lang="en-US" sz="1400" dirty="0" smtClean="0"/>
                  <a:t>6.28</a:t>
                </a:r>
                <a:endParaRPr lang="en-US" sz="1400" dirty="0"/>
              </a:p>
            </p:txBody>
          </p:sp>
          <p:sp>
            <p:nvSpPr>
              <p:cNvPr id="38" name="TextBox 37"/>
              <p:cNvSpPr txBox="1"/>
              <p:nvPr/>
            </p:nvSpPr>
            <p:spPr>
              <a:xfrm>
                <a:off x="2606128" y="2642404"/>
                <a:ext cx="493932" cy="391340"/>
              </a:xfrm>
              <a:prstGeom prst="rect">
                <a:avLst/>
              </a:prstGeom>
              <a:noFill/>
            </p:spPr>
            <p:txBody>
              <a:bodyPr wrap="none" rtlCol="0">
                <a:spAutoFit/>
              </a:bodyPr>
              <a:lstStyle/>
              <a:p>
                <a:r>
                  <a:rPr lang="en-US" sz="1400" dirty="0" smtClean="0"/>
                  <a:t>5.24</a:t>
                </a:r>
                <a:endParaRPr lang="en-US" sz="1400" dirty="0"/>
              </a:p>
            </p:txBody>
          </p:sp>
          <p:sp>
            <p:nvSpPr>
              <p:cNvPr id="39" name="TextBox 38"/>
              <p:cNvSpPr txBox="1"/>
              <p:nvPr/>
            </p:nvSpPr>
            <p:spPr>
              <a:xfrm>
                <a:off x="3710858" y="2616440"/>
                <a:ext cx="493932" cy="391341"/>
              </a:xfrm>
              <a:prstGeom prst="rect">
                <a:avLst/>
              </a:prstGeom>
              <a:noFill/>
            </p:spPr>
            <p:txBody>
              <a:bodyPr wrap="none" rtlCol="0">
                <a:spAutoFit/>
              </a:bodyPr>
              <a:lstStyle/>
              <a:p>
                <a:r>
                  <a:rPr lang="en-US" sz="1400" dirty="0" smtClean="0"/>
                  <a:t>1.21</a:t>
                </a:r>
                <a:endParaRPr lang="en-US" sz="1400" dirty="0"/>
              </a:p>
            </p:txBody>
          </p:sp>
          <p:sp>
            <p:nvSpPr>
              <p:cNvPr id="40" name="TextBox 39"/>
              <p:cNvSpPr txBox="1"/>
              <p:nvPr/>
            </p:nvSpPr>
            <p:spPr>
              <a:xfrm>
                <a:off x="5828765" y="2633541"/>
                <a:ext cx="582814" cy="354277"/>
              </a:xfrm>
              <a:prstGeom prst="rect">
                <a:avLst/>
              </a:prstGeom>
              <a:noFill/>
            </p:spPr>
            <p:txBody>
              <a:bodyPr wrap="none" rtlCol="0">
                <a:spAutoFit/>
              </a:bodyPr>
              <a:lstStyle/>
              <a:p>
                <a:r>
                  <a:rPr lang="en-US" sz="1400" dirty="0" smtClean="0"/>
                  <a:t>10.67</a:t>
                </a:r>
                <a:endParaRPr lang="en-US" sz="1400" dirty="0"/>
              </a:p>
            </p:txBody>
          </p:sp>
          <p:sp>
            <p:nvSpPr>
              <p:cNvPr id="41" name="TextBox 40"/>
              <p:cNvSpPr txBox="1"/>
              <p:nvPr/>
            </p:nvSpPr>
            <p:spPr>
              <a:xfrm>
                <a:off x="7369792" y="2584505"/>
                <a:ext cx="405049" cy="354277"/>
              </a:xfrm>
              <a:prstGeom prst="rect">
                <a:avLst/>
              </a:prstGeom>
              <a:noFill/>
            </p:spPr>
            <p:txBody>
              <a:bodyPr wrap="none" rtlCol="0">
                <a:spAutoFit/>
              </a:bodyPr>
              <a:lstStyle/>
              <a:p>
                <a:r>
                  <a:rPr lang="en-US" sz="1400" dirty="0" smtClean="0"/>
                  <a:t>3.5</a:t>
                </a:r>
                <a:endParaRPr lang="en-US" sz="1400" dirty="0"/>
              </a:p>
            </p:txBody>
          </p:sp>
          <p:sp>
            <p:nvSpPr>
              <p:cNvPr id="43" name="TextBox 42"/>
              <p:cNvSpPr txBox="1"/>
              <p:nvPr/>
            </p:nvSpPr>
            <p:spPr>
              <a:xfrm>
                <a:off x="3794112" y="2187885"/>
                <a:ext cx="493932" cy="391341"/>
              </a:xfrm>
              <a:prstGeom prst="rect">
                <a:avLst/>
              </a:prstGeom>
              <a:noFill/>
            </p:spPr>
            <p:txBody>
              <a:bodyPr wrap="none" rtlCol="0">
                <a:spAutoFit/>
              </a:bodyPr>
              <a:lstStyle/>
              <a:p>
                <a:r>
                  <a:rPr lang="en-US" sz="1400" dirty="0"/>
                  <a:t>0</a:t>
                </a:r>
                <a:r>
                  <a:rPr lang="en-US" sz="1400" dirty="0" smtClean="0"/>
                  <a:t>.61</a:t>
                </a:r>
                <a:endParaRPr lang="en-US" sz="1400" dirty="0"/>
              </a:p>
            </p:txBody>
          </p:sp>
          <p:sp>
            <p:nvSpPr>
              <p:cNvPr id="44" name="TextBox 43"/>
              <p:cNvSpPr txBox="1"/>
              <p:nvPr/>
            </p:nvSpPr>
            <p:spPr>
              <a:xfrm>
                <a:off x="4498823" y="2314908"/>
                <a:ext cx="503664" cy="307777"/>
              </a:xfrm>
              <a:prstGeom prst="rect">
                <a:avLst/>
              </a:prstGeom>
              <a:noFill/>
            </p:spPr>
            <p:txBody>
              <a:bodyPr wrap="none" rtlCol="0">
                <a:spAutoFit/>
              </a:bodyPr>
              <a:lstStyle/>
              <a:p>
                <a:r>
                  <a:rPr lang="en-US" sz="1400" dirty="0" smtClean="0"/>
                  <a:t>0.21</a:t>
                </a:r>
                <a:endParaRPr lang="en-US" sz="1400" dirty="0"/>
              </a:p>
            </p:txBody>
          </p:sp>
          <p:sp>
            <p:nvSpPr>
              <p:cNvPr id="45" name="TextBox 44"/>
              <p:cNvSpPr txBox="1"/>
              <p:nvPr/>
            </p:nvSpPr>
            <p:spPr>
              <a:xfrm>
                <a:off x="5220464" y="2340749"/>
                <a:ext cx="493932" cy="391341"/>
              </a:xfrm>
              <a:prstGeom prst="rect">
                <a:avLst/>
              </a:prstGeom>
              <a:noFill/>
            </p:spPr>
            <p:txBody>
              <a:bodyPr wrap="none" rtlCol="0">
                <a:spAutoFit/>
              </a:bodyPr>
              <a:lstStyle/>
              <a:p>
                <a:r>
                  <a:rPr lang="en-US" sz="1400" dirty="0" smtClean="0"/>
                  <a:t>4.05</a:t>
                </a:r>
                <a:endParaRPr lang="en-US" sz="1400" dirty="0"/>
              </a:p>
            </p:txBody>
          </p:sp>
          <p:sp>
            <p:nvSpPr>
              <p:cNvPr id="46" name="TextBox 45"/>
              <p:cNvSpPr txBox="1"/>
              <p:nvPr/>
            </p:nvSpPr>
            <p:spPr>
              <a:xfrm>
                <a:off x="6068940" y="2339135"/>
                <a:ext cx="493932" cy="354277"/>
              </a:xfrm>
              <a:prstGeom prst="rect">
                <a:avLst/>
              </a:prstGeom>
              <a:noFill/>
            </p:spPr>
            <p:txBody>
              <a:bodyPr wrap="none" rtlCol="0">
                <a:spAutoFit/>
              </a:bodyPr>
              <a:lstStyle/>
              <a:p>
                <a:r>
                  <a:rPr lang="en-US" sz="1400" dirty="0" smtClean="0"/>
                  <a:t>3.58</a:t>
                </a:r>
                <a:endParaRPr lang="en-US" sz="1400" dirty="0"/>
              </a:p>
            </p:txBody>
          </p:sp>
          <p:sp>
            <p:nvSpPr>
              <p:cNvPr id="47" name="TextBox 46"/>
              <p:cNvSpPr txBox="1"/>
              <p:nvPr/>
            </p:nvSpPr>
            <p:spPr>
              <a:xfrm>
                <a:off x="6725886" y="2200683"/>
                <a:ext cx="503664" cy="307777"/>
              </a:xfrm>
              <a:prstGeom prst="rect">
                <a:avLst/>
              </a:prstGeom>
              <a:noFill/>
            </p:spPr>
            <p:txBody>
              <a:bodyPr wrap="none" rtlCol="0">
                <a:spAutoFit/>
              </a:bodyPr>
              <a:lstStyle/>
              <a:p>
                <a:r>
                  <a:rPr lang="en-US" sz="1400" dirty="0" smtClean="0"/>
                  <a:t>0.66</a:t>
                </a:r>
                <a:endParaRPr lang="en-US" sz="1400" dirty="0"/>
              </a:p>
            </p:txBody>
          </p:sp>
          <p:sp>
            <p:nvSpPr>
              <p:cNvPr id="48" name="Freeform 47"/>
              <p:cNvSpPr/>
              <p:nvPr/>
            </p:nvSpPr>
            <p:spPr>
              <a:xfrm>
                <a:off x="2162175" y="2581262"/>
                <a:ext cx="2190750" cy="295288"/>
              </a:xfrm>
              <a:custGeom>
                <a:avLst/>
                <a:gdLst>
                  <a:gd name="connsiteX0" fmla="*/ 0 w 2190750"/>
                  <a:gd name="connsiteY0" fmla="*/ 285763 h 295288"/>
                  <a:gd name="connsiteX1" fmla="*/ 1238250 w 2190750"/>
                  <a:gd name="connsiteY1" fmla="*/ 13 h 295288"/>
                  <a:gd name="connsiteX2" fmla="*/ 2190750 w 2190750"/>
                  <a:gd name="connsiteY2" fmla="*/ 295288 h 295288"/>
                </a:gdLst>
                <a:ahLst/>
                <a:cxnLst>
                  <a:cxn ang="0">
                    <a:pos x="connsiteX0" y="connsiteY0"/>
                  </a:cxn>
                  <a:cxn ang="0">
                    <a:pos x="connsiteX1" y="connsiteY1"/>
                  </a:cxn>
                  <a:cxn ang="0">
                    <a:pos x="connsiteX2" y="connsiteY2"/>
                  </a:cxn>
                </a:cxnLst>
                <a:rect l="l" t="t" r="r" b="b"/>
                <a:pathLst>
                  <a:path w="2190750" h="295288">
                    <a:moveTo>
                      <a:pt x="0" y="285763"/>
                    </a:moveTo>
                    <a:cubicBezTo>
                      <a:pt x="436562" y="142094"/>
                      <a:pt x="873125" y="-1575"/>
                      <a:pt x="1238250" y="13"/>
                    </a:cubicBezTo>
                    <a:cubicBezTo>
                      <a:pt x="1603375" y="1600"/>
                      <a:pt x="1897062" y="148444"/>
                      <a:pt x="2190750" y="295288"/>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TextBox 49"/>
              <p:cNvSpPr txBox="1"/>
              <p:nvPr/>
            </p:nvSpPr>
            <p:spPr>
              <a:xfrm>
                <a:off x="2800551" y="4632660"/>
                <a:ext cx="493932" cy="354277"/>
              </a:xfrm>
              <a:prstGeom prst="rect">
                <a:avLst/>
              </a:prstGeom>
              <a:noFill/>
            </p:spPr>
            <p:txBody>
              <a:bodyPr wrap="none" rtlCol="0">
                <a:spAutoFit/>
              </a:bodyPr>
              <a:lstStyle/>
              <a:p>
                <a:r>
                  <a:rPr lang="en-US" sz="1400" dirty="0"/>
                  <a:t>1</a:t>
                </a:r>
                <a:r>
                  <a:rPr lang="en-US" sz="1400" dirty="0" smtClean="0"/>
                  <a:t>.22</a:t>
                </a:r>
                <a:endParaRPr lang="en-US" sz="1400" dirty="0"/>
              </a:p>
            </p:txBody>
          </p:sp>
          <p:sp>
            <p:nvSpPr>
              <p:cNvPr id="24" name="TextBox 23"/>
              <p:cNvSpPr txBox="1"/>
              <p:nvPr/>
            </p:nvSpPr>
            <p:spPr>
              <a:xfrm>
                <a:off x="3336059" y="5184744"/>
                <a:ext cx="582814" cy="354277"/>
              </a:xfrm>
              <a:prstGeom prst="rect">
                <a:avLst/>
              </a:prstGeom>
              <a:noFill/>
            </p:spPr>
            <p:txBody>
              <a:bodyPr wrap="none" rtlCol="0">
                <a:spAutoFit/>
              </a:bodyPr>
              <a:lstStyle/>
              <a:p>
                <a:r>
                  <a:rPr lang="en-US" sz="1400" dirty="0" smtClean="0"/>
                  <a:t>10.71</a:t>
                </a:r>
                <a:endParaRPr lang="en-US" sz="1400" dirty="0"/>
              </a:p>
            </p:txBody>
          </p:sp>
        </p:grpSp>
        <p:sp>
          <p:nvSpPr>
            <p:cNvPr id="11" name="Freeform 10"/>
            <p:cNvSpPr/>
            <p:nvPr/>
          </p:nvSpPr>
          <p:spPr bwMode="auto">
            <a:xfrm>
              <a:off x="3560618" y="4239491"/>
              <a:ext cx="283346" cy="831273"/>
            </a:xfrm>
            <a:custGeom>
              <a:avLst/>
              <a:gdLst>
                <a:gd name="connsiteX0" fmla="*/ 166255 w 283346"/>
                <a:gd name="connsiteY0" fmla="*/ 831273 h 831273"/>
                <a:gd name="connsiteX1" fmla="*/ 277091 w 283346"/>
                <a:gd name="connsiteY1" fmla="*/ 568036 h 831273"/>
                <a:gd name="connsiteX2" fmla="*/ 0 w 283346"/>
                <a:gd name="connsiteY2" fmla="*/ 0 h 831273"/>
              </a:gdLst>
              <a:ahLst/>
              <a:cxnLst>
                <a:cxn ang="0">
                  <a:pos x="connsiteX0" y="connsiteY0"/>
                </a:cxn>
                <a:cxn ang="0">
                  <a:pos x="connsiteX1" y="connsiteY1"/>
                </a:cxn>
                <a:cxn ang="0">
                  <a:pos x="connsiteX2" y="connsiteY2"/>
                </a:cxn>
              </a:cxnLst>
              <a:rect l="l" t="t" r="r" b="b"/>
              <a:pathLst>
                <a:path w="283346" h="831273">
                  <a:moveTo>
                    <a:pt x="166255" y="831273"/>
                  </a:moveTo>
                  <a:cubicBezTo>
                    <a:pt x="235527" y="768927"/>
                    <a:pt x="304800" y="706581"/>
                    <a:pt x="277091" y="568036"/>
                  </a:cubicBezTo>
                  <a:cubicBezTo>
                    <a:pt x="249382" y="429491"/>
                    <a:pt x="124691" y="214745"/>
                    <a:pt x="0"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cxnSp>
          <p:nvCxnSpPr>
            <p:cNvPr id="17" name="Straight Connector 16"/>
            <p:cNvCxnSpPr/>
            <p:nvPr/>
          </p:nvCxnSpPr>
          <p:spPr bwMode="auto">
            <a:xfrm>
              <a:off x="5793451" y="5770321"/>
              <a:ext cx="464639" cy="0"/>
            </a:xfrm>
            <a:prstGeom prst="line">
              <a:avLst/>
            </a:pr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6436136" y="5641696"/>
              <a:ext cx="797013" cy="303538"/>
            </a:xfrm>
            <a:prstGeom prst="rect">
              <a:avLst/>
            </a:prstGeom>
            <a:noFill/>
          </p:spPr>
          <p:txBody>
            <a:bodyPr wrap="none" rtlCol="0">
              <a:spAutoFit/>
            </a:bodyPr>
            <a:lstStyle/>
            <a:p>
              <a:r>
                <a:rPr lang="en-US" sz="1400" dirty="0" smtClean="0"/>
                <a:t>No LQT</a:t>
              </a:r>
              <a:endParaRPr lang="en-US" sz="1400" dirty="0"/>
            </a:p>
          </p:txBody>
        </p:sp>
      </p:grpSp>
      <p:sp>
        <p:nvSpPr>
          <p:cNvPr id="15" name="Freeform 14"/>
          <p:cNvSpPr/>
          <p:nvPr/>
        </p:nvSpPr>
        <p:spPr bwMode="auto">
          <a:xfrm>
            <a:off x="2193073" y="5426927"/>
            <a:ext cx="733025" cy="721112"/>
          </a:xfrm>
          <a:custGeom>
            <a:avLst/>
            <a:gdLst>
              <a:gd name="connsiteX0" fmla="*/ 0 w 733025"/>
              <a:gd name="connsiteY0" fmla="*/ 0 h 721112"/>
              <a:gd name="connsiteX1" fmla="*/ 624468 w 733025"/>
              <a:gd name="connsiteY1" fmla="*/ 319668 h 721112"/>
              <a:gd name="connsiteX2" fmla="*/ 728547 w 733025"/>
              <a:gd name="connsiteY2" fmla="*/ 721112 h 721112"/>
            </a:gdLst>
            <a:ahLst/>
            <a:cxnLst>
              <a:cxn ang="0">
                <a:pos x="connsiteX0" y="connsiteY0"/>
              </a:cxn>
              <a:cxn ang="0">
                <a:pos x="connsiteX1" y="connsiteY1"/>
              </a:cxn>
              <a:cxn ang="0">
                <a:pos x="connsiteX2" y="connsiteY2"/>
              </a:cxn>
            </a:cxnLst>
            <a:rect l="l" t="t" r="r" b="b"/>
            <a:pathLst>
              <a:path w="733025" h="721112">
                <a:moveTo>
                  <a:pt x="0" y="0"/>
                </a:moveTo>
                <a:cubicBezTo>
                  <a:pt x="251522" y="99741"/>
                  <a:pt x="503044" y="199483"/>
                  <a:pt x="624468" y="319668"/>
                </a:cubicBezTo>
                <a:cubicBezTo>
                  <a:pt x="745892" y="439853"/>
                  <a:pt x="737219" y="580482"/>
                  <a:pt x="728547" y="721112"/>
                </a:cubicBezTo>
              </a:path>
            </a:pathLst>
          </a:custGeom>
          <a:noFill/>
          <a:ln w="28575" cap="flat" cmpd="sng" algn="ctr">
            <a:solidFill>
              <a:srgbClr val="FFC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08" name="Cross 107"/>
          <p:cNvSpPr/>
          <p:nvPr/>
        </p:nvSpPr>
        <p:spPr bwMode="auto">
          <a:xfrm rot="5995545">
            <a:off x="2660784" y="5610766"/>
            <a:ext cx="267263" cy="253480"/>
          </a:xfrm>
          <a:prstGeom prst="plus">
            <a:avLst>
              <a:gd name="adj" fmla="val 48587"/>
            </a:avLst>
          </a:prstGeom>
          <a:solidFill>
            <a:srgbClr val="FF0000"/>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Freeform 15"/>
          <p:cNvSpPr/>
          <p:nvPr/>
        </p:nvSpPr>
        <p:spPr bwMode="auto">
          <a:xfrm>
            <a:off x="3607641" y="3412273"/>
            <a:ext cx="711597" cy="562812"/>
          </a:xfrm>
          <a:custGeom>
            <a:avLst/>
            <a:gdLst>
              <a:gd name="connsiteX0" fmla="*/ 0 w 713678"/>
              <a:gd name="connsiteY0" fmla="*/ 550127 h 550127"/>
              <a:gd name="connsiteX1" fmla="*/ 185854 w 713678"/>
              <a:gd name="connsiteY1" fmla="*/ 237893 h 550127"/>
              <a:gd name="connsiteX2" fmla="*/ 713678 w 713678"/>
              <a:gd name="connsiteY2" fmla="*/ 0 h 550127"/>
            </a:gdLst>
            <a:ahLst/>
            <a:cxnLst>
              <a:cxn ang="0">
                <a:pos x="connsiteX0" y="connsiteY0"/>
              </a:cxn>
              <a:cxn ang="0">
                <a:pos x="connsiteX1" y="connsiteY1"/>
              </a:cxn>
              <a:cxn ang="0">
                <a:pos x="connsiteX2" y="connsiteY2"/>
              </a:cxn>
            </a:cxnLst>
            <a:rect l="l" t="t" r="r" b="b"/>
            <a:pathLst>
              <a:path w="713678" h="550127">
                <a:moveTo>
                  <a:pt x="0" y="550127"/>
                </a:moveTo>
                <a:cubicBezTo>
                  <a:pt x="33454" y="439854"/>
                  <a:pt x="66908" y="329581"/>
                  <a:pt x="185854" y="237893"/>
                </a:cubicBezTo>
                <a:cubicBezTo>
                  <a:pt x="304800" y="146205"/>
                  <a:pt x="509239" y="73102"/>
                  <a:pt x="713678"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09" name="Cross 108"/>
          <p:cNvSpPr/>
          <p:nvPr/>
        </p:nvSpPr>
        <p:spPr bwMode="auto">
          <a:xfrm rot="5995545">
            <a:off x="3689203" y="3485788"/>
            <a:ext cx="303604" cy="316449"/>
          </a:xfrm>
          <a:prstGeom prst="plus">
            <a:avLst>
              <a:gd name="adj" fmla="val 48587"/>
            </a:avLst>
          </a:prstGeom>
          <a:solidFill>
            <a:srgbClr val="FF0000"/>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0" name="TextBox 109"/>
          <p:cNvSpPr txBox="1"/>
          <p:nvPr/>
        </p:nvSpPr>
        <p:spPr>
          <a:xfrm>
            <a:off x="3081123" y="3610534"/>
            <a:ext cx="498855" cy="322901"/>
          </a:xfrm>
          <a:prstGeom prst="rect">
            <a:avLst/>
          </a:prstGeom>
          <a:noFill/>
        </p:spPr>
        <p:txBody>
          <a:bodyPr wrap="none" rtlCol="0">
            <a:spAutoFit/>
          </a:bodyPr>
          <a:lstStyle/>
          <a:p>
            <a:r>
              <a:rPr lang="en-US" sz="1400" dirty="0" smtClean="0"/>
              <a:t>4.09</a:t>
            </a:r>
            <a:endParaRPr lang="en-US" sz="1400" dirty="0"/>
          </a:p>
        </p:txBody>
      </p:sp>
      <p:sp>
        <p:nvSpPr>
          <p:cNvPr id="19" name="Freeform 18"/>
          <p:cNvSpPr/>
          <p:nvPr/>
        </p:nvSpPr>
        <p:spPr bwMode="auto">
          <a:xfrm>
            <a:off x="2304585" y="4148254"/>
            <a:ext cx="973874" cy="141248"/>
          </a:xfrm>
          <a:custGeom>
            <a:avLst/>
            <a:gdLst>
              <a:gd name="connsiteX0" fmla="*/ 973874 w 973874"/>
              <a:gd name="connsiteY0" fmla="*/ 0 h 141248"/>
              <a:gd name="connsiteX1" fmla="*/ 535259 w 973874"/>
              <a:gd name="connsiteY1" fmla="*/ 141248 h 141248"/>
              <a:gd name="connsiteX2" fmla="*/ 0 w 973874"/>
              <a:gd name="connsiteY2" fmla="*/ 0 h 141248"/>
            </a:gdLst>
            <a:ahLst/>
            <a:cxnLst>
              <a:cxn ang="0">
                <a:pos x="connsiteX0" y="connsiteY0"/>
              </a:cxn>
              <a:cxn ang="0">
                <a:pos x="connsiteX1" y="connsiteY1"/>
              </a:cxn>
              <a:cxn ang="0">
                <a:pos x="connsiteX2" y="connsiteY2"/>
              </a:cxn>
            </a:cxnLst>
            <a:rect l="l" t="t" r="r" b="b"/>
            <a:pathLst>
              <a:path w="973874" h="141248">
                <a:moveTo>
                  <a:pt x="973874" y="0"/>
                </a:moveTo>
                <a:cubicBezTo>
                  <a:pt x="835722" y="70624"/>
                  <a:pt x="697571" y="141248"/>
                  <a:pt x="535259" y="141248"/>
                </a:cubicBezTo>
                <a:cubicBezTo>
                  <a:pt x="372947" y="141248"/>
                  <a:pt x="186473" y="70624"/>
                  <a:pt x="0"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20" name="Freeform 19"/>
          <p:cNvSpPr/>
          <p:nvPr/>
        </p:nvSpPr>
        <p:spPr bwMode="auto">
          <a:xfrm>
            <a:off x="1940312" y="3404839"/>
            <a:ext cx="2326888" cy="572429"/>
          </a:xfrm>
          <a:custGeom>
            <a:avLst/>
            <a:gdLst>
              <a:gd name="connsiteX0" fmla="*/ 0 w 2326888"/>
              <a:gd name="connsiteY0" fmla="*/ 572429 h 572429"/>
              <a:gd name="connsiteX1" fmla="*/ 877229 w 2326888"/>
              <a:gd name="connsiteY1" fmla="*/ 133815 h 572429"/>
              <a:gd name="connsiteX2" fmla="*/ 2326888 w 2326888"/>
              <a:gd name="connsiteY2" fmla="*/ 0 h 572429"/>
            </a:gdLst>
            <a:ahLst/>
            <a:cxnLst>
              <a:cxn ang="0">
                <a:pos x="connsiteX0" y="connsiteY0"/>
              </a:cxn>
              <a:cxn ang="0">
                <a:pos x="connsiteX1" y="connsiteY1"/>
              </a:cxn>
              <a:cxn ang="0">
                <a:pos x="connsiteX2" y="connsiteY2"/>
              </a:cxn>
            </a:cxnLst>
            <a:rect l="l" t="t" r="r" b="b"/>
            <a:pathLst>
              <a:path w="2326888" h="572429">
                <a:moveTo>
                  <a:pt x="0" y="572429"/>
                </a:moveTo>
                <a:cubicBezTo>
                  <a:pt x="244707" y="400824"/>
                  <a:pt x="489414" y="229220"/>
                  <a:pt x="877229" y="133815"/>
                </a:cubicBezTo>
                <a:cubicBezTo>
                  <a:pt x="1265044" y="38410"/>
                  <a:pt x="1795966" y="19205"/>
                  <a:pt x="2326888"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1" name="TextBox 110"/>
          <p:cNvSpPr txBox="1"/>
          <p:nvPr/>
        </p:nvSpPr>
        <p:spPr>
          <a:xfrm>
            <a:off x="2739976" y="3302668"/>
            <a:ext cx="498855" cy="322901"/>
          </a:xfrm>
          <a:prstGeom prst="rect">
            <a:avLst/>
          </a:prstGeom>
          <a:noFill/>
        </p:spPr>
        <p:txBody>
          <a:bodyPr wrap="none" rtlCol="0">
            <a:spAutoFit/>
          </a:bodyPr>
          <a:lstStyle/>
          <a:p>
            <a:r>
              <a:rPr lang="en-US" sz="1400" dirty="0" smtClean="0"/>
              <a:t>7.65</a:t>
            </a:r>
            <a:endParaRPr lang="en-US" sz="1400" dirty="0"/>
          </a:p>
        </p:txBody>
      </p:sp>
    </p:spTree>
    <p:extLst>
      <p:ext uri="{BB962C8B-B14F-4D97-AF65-F5344CB8AC3E}">
        <p14:creationId xmlns:p14="http://schemas.microsoft.com/office/powerpoint/2010/main" val="1671803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15</a:t>
            </a:fld>
            <a:endParaRPr lang="en-US" altLang="en-US"/>
          </a:p>
        </p:txBody>
      </p:sp>
      <p:sp>
        <p:nvSpPr>
          <p:cNvPr id="99" name="Content Placeholder 98"/>
          <p:cNvSpPr>
            <a:spLocks noGrp="1"/>
          </p:cNvSpPr>
          <p:nvPr>
            <p:ph idx="1"/>
          </p:nvPr>
        </p:nvSpPr>
        <p:spPr>
          <a:xfrm>
            <a:off x="685800" y="1628800"/>
            <a:ext cx="7772400" cy="4467200"/>
          </a:xfrm>
        </p:spPr>
        <p:txBody>
          <a:bodyPr/>
          <a:lstStyle/>
          <a:p>
            <a:endParaRPr lang="en-US" dirty="0"/>
          </a:p>
        </p:txBody>
      </p:sp>
      <p:graphicFrame>
        <p:nvGraphicFramePr>
          <p:cNvPr id="100" name="Object 99"/>
          <p:cNvGraphicFramePr>
            <a:graphicFrameLocks noChangeAspect="1"/>
          </p:cNvGraphicFramePr>
          <p:nvPr>
            <p:extLst>
              <p:ext uri="{D42A27DB-BD31-4B8C-83A1-F6EECF244321}">
                <p14:modId xmlns:p14="http://schemas.microsoft.com/office/powerpoint/2010/main" val="533926709"/>
              </p:ext>
            </p:extLst>
          </p:nvPr>
        </p:nvGraphicFramePr>
        <p:xfrm>
          <a:off x="251520" y="2132856"/>
          <a:ext cx="8691562" cy="4029075"/>
        </p:xfrm>
        <a:graphic>
          <a:graphicData uri="http://schemas.openxmlformats.org/presentationml/2006/ole">
            <mc:AlternateContent xmlns:mc="http://schemas.openxmlformats.org/markup-compatibility/2006">
              <mc:Choice xmlns:v="urn:schemas-microsoft-com:vml" Requires="v">
                <p:oleObj spid="_x0000_s1118" name="Visio" r:id="rId4" imgW="8700464" imgH="4015802" progId="Visio.Drawing.11">
                  <p:embed/>
                </p:oleObj>
              </mc:Choice>
              <mc:Fallback>
                <p:oleObj name="Visio" r:id="rId4" imgW="8700464" imgH="4015802" progId="Visio.Drawing.11">
                  <p:embed/>
                  <p:pic>
                    <p:nvPicPr>
                      <p:cNvPr id="0" name="Object 3"/>
                      <p:cNvPicPr>
                        <a:picLocks noChangeAspect="1" noChangeArrowheads="1"/>
                      </p:cNvPicPr>
                      <p:nvPr/>
                    </p:nvPicPr>
                    <p:blipFill>
                      <a:blip r:embed="rId5"/>
                      <a:srcRect/>
                      <a:stretch>
                        <a:fillRect/>
                      </a:stretch>
                    </p:blipFill>
                    <p:spPr bwMode="auto">
                      <a:xfrm>
                        <a:off x="251520" y="2132856"/>
                        <a:ext cx="8691562"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48074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HMT Construction IE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0835509"/>
              </p:ext>
            </p:extLst>
          </p:nvPr>
        </p:nvGraphicFramePr>
        <p:xfrm>
          <a:off x="179832" y="1823224"/>
          <a:ext cx="8244916" cy="741680"/>
        </p:xfrm>
        <a:graphic>
          <a:graphicData uri="http://schemas.openxmlformats.org/drawingml/2006/table">
            <a:tbl>
              <a:tblPr firstRow="1" bandRow="1">
                <a:tableStyleId>{5940675A-B579-460E-94D1-54222C63F5DA}</a:tableStyleId>
              </a:tblPr>
              <a:tblGrid>
                <a:gridCol w="1198341"/>
                <a:gridCol w="1440987"/>
                <a:gridCol w="1608824"/>
                <a:gridCol w="3996764"/>
              </a:tblGrid>
              <a:tr h="370840">
                <a:tc>
                  <a:txBody>
                    <a:bodyPr/>
                    <a:lstStyle/>
                    <a:p>
                      <a:r>
                        <a:rPr lang="en-US" sz="1200" dirty="0" smtClean="0"/>
                        <a:t>Bit: 0 - 6</a:t>
                      </a:r>
                      <a:endParaRPr lang="en-US" sz="1200" dirty="0"/>
                    </a:p>
                  </a:txBody>
                  <a:tcPr/>
                </a:tc>
                <a:tc>
                  <a:txBody>
                    <a:bodyPr/>
                    <a:lstStyle/>
                    <a:p>
                      <a:r>
                        <a:rPr lang="en-US" sz="1200" dirty="0" smtClean="0"/>
                        <a:t>7 - 14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Octets:</a:t>
                      </a:r>
                      <a:r>
                        <a:rPr lang="en-US" sz="1200" baseline="0" dirty="0" smtClean="0"/>
                        <a:t> Variable</a:t>
                      </a:r>
                      <a:endParaRPr lang="en-US" sz="1200" dirty="0"/>
                    </a:p>
                  </a:txBody>
                  <a:tcPr/>
                </a:tc>
              </a:tr>
              <a:tr h="370840">
                <a:tc>
                  <a:txBody>
                    <a:bodyPr/>
                    <a:lstStyle/>
                    <a:p>
                      <a:r>
                        <a:rPr lang="en-US" sz="1200" dirty="0" smtClean="0"/>
                        <a:t>Length</a:t>
                      </a:r>
                      <a:endParaRPr lang="en-US" sz="1200" dirty="0"/>
                    </a:p>
                  </a:txBody>
                  <a:tcPr/>
                </a:tc>
                <a:tc>
                  <a:txBody>
                    <a:bodyPr/>
                    <a:lstStyle/>
                    <a:p>
                      <a:r>
                        <a:rPr lang="en-US" sz="1200" dirty="0" smtClean="0"/>
                        <a:t>Element ID</a:t>
                      </a:r>
                      <a:endParaRPr lang="en-US" sz="1200" dirty="0"/>
                    </a:p>
                  </a:txBody>
                  <a:tcPr/>
                </a:tc>
                <a:tc>
                  <a:txBody>
                    <a:bodyPr/>
                    <a:lstStyle/>
                    <a:p>
                      <a:r>
                        <a:rPr lang="en-US" sz="1200" dirty="0" smtClean="0"/>
                        <a:t>Type = 0 (Header)</a:t>
                      </a:r>
                      <a:endParaRPr lang="en-US" sz="1200" dirty="0"/>
                    </a:p>
                  </a:txBody>
                  <a:tcPr/>
                </a:tc>
                <a:tc>
                  <a:txBody>
                    <a:bodyPr/>
                    <a:lstStyle/>
                    <a:p>
                      <a:r>
                        <a:rPr lang="en-US" sz="1200" dirty="0" smtClean="0"/>
                        <a:t>IE content</a:t>
                      </a:r>
                      <a:endParaRPr lang="en-US" sz="1200" dirty="0"/>
                    </a:p>
                  </a:txBody>
                  <a:tcPr/>
                </a:tc>
              </a:tr>
            </a:tbl>
          </a:graphicData>
        </a:graphic>
      </p:graphicFrame>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16</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1708378662"/>
              </p:ext>
            </p:extLst>
          </p:nvPr>
        </p:nvGraphicFramePr>
        <p:xfrm>
          <a:off x="226459" y="2955467"/>
          <a:ext cx="7549898" cy="1280160"/>
        </p:xfrm>
        <a:graphic>
          <a:graphicData uri="http://schemas.openxmlformats.org/drawingml/2006/table">
            <a:tbl>
              <a:tblPr firstRow="1" bandRow="1">
                <a:tableStyleId>{5940675A-B579-460E-94D1-54222C63F5DA}</a:tableStyleId>
              </a:tblPr>
              <a:tblGrid>
                <a:gridCol w="822266"/>
                <a:gridCol w="598012"/>
                <a:gridCol w="598012"/>
                <a:gridCol w="822266"/>
                <a:gridCol w="1121271"/>
                <a:gridCol w="822266"/>
                <a:gridCol w="822266"/>
                <a:gridCol w="827414"/>
                <a:gridCol w="293859"/>
                <a:gridCol w="822266"/>
              </a:tblGrid>
              <a:tr h="370840">
                <a:tc>
                  <a:txBody>
                    <a:bodyPr/>
                    <a:lstStyle/>
                    <a:p>
                      <a:r>
                        <a:rPr lang="en-US" sz="1200" dirty="0" smtClean="0"/>
                        <a:t>Octets: 1</a:t>
                      </a:r>
                      <a:endParaRPr lang="en-US" sz="1200" dirty="0"/>
                    </a:p>
                  </a:txBody>
                  <a:tcPr/>
                </a:tc>
                <a:tc>
                  <a:txBody>
                    <a:bodyPr/>
                    <a:lstStyle/>
                    <a:p>
                      <a:r>
                        <a:rPr lang="en-US" sz="1200" dirty="0" smtClean="0"/>
                        <a:t>0/2/8</a:t>
                      </a:r>
                      <a:endParaRPr lang="en-US" sz="1200" dirty="0"/>
                    </a:p>
                  </a:txBody>
                  <a:tcPr/>
                </a:tc>
                <a:tc>
                  <a:txBody>
                    <a:bodyPr/>
                    <a:lstStyle/>
                    <a:p>
                      <a:r>
                        <a:rPr lang="en-US" sz="1200" dirty="0" smtClean="0"/>
                        <a:t>0/1</a:t>
                      </a:r>
                      <a:endParaRPr lang="en-US" sz="1200" dirty="0"/>
                    </a:p>
                  </a:txBody>
                  <a:tcPr/>
                </a:tc>
                <a:tc>
                  <a:txBody>
                    <a:bodyPr/>
                    <a:lstStyle/>
                    <a:p>
                      <a:r>
                        <a:rPr lang="en-US" sz="1200" dirty="0" smtClean="0"/>
                        <a:t>Bits:</a:t>
                      </a:r>
                      <a:r>
                        <a:rPr lang="en-US" sz="1200" baseline="0" dirty="0" smtClean="0"/>
                        <a:t> 0</a:t>
                      </a:r>
                      <a:endParaRPr lang="en-US" sz="1200" dirty="0"/>
                    </a:p>
                  </a:txBody>
                  <a:tcPr/>
                </a:tc>
                <a:tc>
                  <a:txBody>
                    <a:bodyPr/>
                    <a:lstStyle/>
                    <a:p>
                      <a:r>
                        <a:rPr lang="en-US" sz="1200" dirty="0" smtClean="0"/>
                        <a:t>1</a:t>
                      </a:r>
                      <a:endParaRPr lang="en-US" sz="1200" dirty="0"/>
                    </a:p>
                  </a:txBody>
                  <a:tcPr/>
                </a:tc>
                <a:tc>
                  <a:txBody>
                    <a:bodyPr/>
                    <a:lstStyle/>
                    <a:p>
                      <a:r>
                        <a:rPr lang="en-US" sz="1200" dirty="0" smtClean="0"/>
                        <a:t>2-5</a:t>
                      </a:r>
                      <a:endParaRPr lang="en-US" sz="1200" dirty="0"/>
                    </a:p>
                  </a:txBody>
                  <a:tcPr/>
                </a:tc>
                <a:tc>
                  <a:txBody>
                    <a:bodyPr/>
                    <a:lstStyle/>
                    <a:p>
                      <a:r>
                        <a:rPr lang="en-US" sz="1200" dirty="0" smtClean="0"/>
                        <a:t>6-7</a:t>
                      </a:r>
                      <a:endParaRPr lang="en-US" sz="1200" dirty="0"/>
                    </a:p>
                  </a:txBody>
                  <a:tcPr/>
                </a:tc>
                <a:tc>
                  <a:txBody>
                    <a:bodyPr/>
                    <a:lstStyle/>
                    <a:p>
                      <a:r>
                        <a:rPr lang="en-US" sz="1200" dirty="0" smtClean="0"/>
                        <a:t>Octets: variable</a:t>
                      </a:r>
                      <a:endParaRPr lang="en-US" sz="1200" dirty="0"/>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Octets: 0-variable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Gateway</a:t>
                      </a:r>
                      <a:r>
                        <a:rPr lang="en-US" sz="1200" baseline="0" dirty="0" smtClean="0"/>
                        <a:t> ID</a:t>
                      </a:r>
                      <a:r>
                        <a:rPr lang="en-US" sz="1200" baseline="30000" dirty="0" smtClean="0"/>
                        <a:t>1</a:t>
                      </a:r>
                      <a:endParaRPr lang="en-US" sz="1200"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Tree Root ID</a:t>
                      </a:r>
                    </a:p>
                    <a:p>
                      <a:endParaRPr lang="en-US" sz="1200" dirty="0"/>
                    </a:p>
                  </a:txBody>
                  <a:tcPr/>
                </a:tc>
                <a:tc>
                  <a:txBody>
                    <a:bodyPr/>
                    <a:lstStyle/>
                    <a:p>
                      <a:r>
                        <a:rPr lang="en-US" sz="1200" dirty="0" smtClean="0"/>
                        <a:t>Depth</a:t>
                      </a:r>
                      <a:endParaRPr lang="en-US" sz="1200" dirty="0"/>
                    </a:p>
                  </a:txBody>
                  <a:tcPr/>
                </a:tc>
                <a:tc>
                  <a:txBody>
                    <a:bodyPr/>
                    <a:lstStyle/>
                    <a:p>
                      <a:r>
                        <a:rPr lang="en-US" sz="1200" dirty="0" smtClean="0"/>
                        <a:t>High reliability </a:t>
                      </a:r>
                      <a:endParaRPr lang="en-US" sz="1200" dirty="0"/>
                    </a:p>
                  </a:txBody>
                  <a:tcPr/>
                </a:tc>
                <a:tc>
                  <a:txBody>
                    <a:bodyPr/>
                    <a:lstStyle/>
                    <a:p>
                      <a:r>
                        <a:rPr lang="en-US" sz="1200" dirty="0" smtClean="0"/>
                        <a:t>Data aggregation </a:t>
                      </a:r>
                    </a:p>
                    <a:p>
                      <a:r>
                        <a:rPr lang="en-US" sz="1200" dirty="0" smtClean="0"/>
                        <a:t>0: not</a:t>
                      </a:r>
                      <a:r>
                        <a:rPr lang="en-US" sz="1200" baseline="0" dirty="0" smtClean="0"/>
                        <a:t> allowed</a:t>
                      </a:r>
                    </a:p>
                    <a:p>
                      <a:r>
                        <a:rPr lang="en-US" sz="1200" baseline="0" dirty="0" smtClean="0"/>
                        <a:t>1: allowed</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Number N of metrics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Reserved</a:t>
                      </a:r>
                    </a:p>
                  </a:txBody>
                  <a:tcPr/>
                </a:tc>
                <a:tc>
                  <a:txBody>
                    <a:bodyPr/>
                    <a:lstStyle/>
                    <a:p>
                      <a:r>
                        <a:rPr lang="en-US" sz="1200" dirty="0" smtClean="0"/>
                        <a:t>Link Quality Metric</a:t>
                      </a:r>
                      <a:r>
                        <a:rPr lang="en-US" sz="1200" baseline="0" dirty="0" smtClean="0"/>
                        <a:t> </a:t>
                      </a:r>
                      <a:r>
                        <a:rPr lang="en-US" sz="1200" dirty="0" smtClean="0"/>
                        <a:t>1</a:t>
                      </a:r>
                      <a:r>
                        <a:rPr lang="en-US" sz="1200" baseline="30000" dirty="0" smtClean="0"/>
                        <a:t>2</a:t>
                      </a:r>
                      <a:r>
                        <a:rPr lang="en-US" sz="1200" dirty="0" smtClean="0"/>
                        <a:t> </a:t>
                      </a:r>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Link Quality Metric</a:t>
                      </a:r>
                      <a:r>
                        <a:rPr lang="en-US" sz="1200" baseline="0" dirty="0" smtClean="0"/>
                        <a:t> </a:t>
                      </a:r>
                      <a:r>
                        <a:rPr lang="en-US" sz="1200" dirty="0" smtClean="0"/>
                        <a:t>N </a:t>
                      </a:r>
                    </a:p>
                    <a:p>
                      <a:endParaRPr lang="en-US" sz="1200" dirty="0"/>
                    </a:p>
                  </a:txBody>
                  <a:tcPr/>
                </a:tc>
              </a:tr>
            </a:tbl>
          </a:graphicData>
        </a:graphic>
      </p:graphicFrame>
      <p:cxnSp>
        <p:nvCxnSpPr>
          <p:cNvPr id="13" name="Straight Connector 12"/>
          <p:cNvCxnSpPr/>
          <p:nvPr/>
        </p:nvCxnSpPr>
        <p:spPr bwMode="auto">
          <a:xfrm flipH="1">
            <a:off x="207928" y="2564904"/>
            <a:ext cx="4220056" cy="37237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flipH="1">
            <a:off x="7740352" y="2564904"/>
            <a:ext cx="648073" cy="37237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207928" y="1346284"/>
            <a:ext cx="2565126" cy="307777"/>
          </a:xfrm>
          <a:prstGeom prst="rect">
            <a:avLst/>
          </a:prstGeom>
          <a:noFill/>
        </p:spPr>
        <p:txBody>
          <a:bodyPr wrap="none" rtlCol="0">
            <a:spAutoFit/>
          </a:bodyPr>
          <a:lstStyle/>
          <a:p>
            <a:r>
              <a:rPr lang="en-US" sz="1400" dirty="0" smtClean="0"/>
              <a:t>Used in EBs or command frames</a:t>
            </a:r>
            <a:endParaRPr lang="en-US" sz="1400" dirty="0"/>
          </a:p>
        </p:txBody>
      </p:sp>
      <p:graphicFrame>
        <p:nvGraphicFramePr>
          <p:cNvPr id="20" name="Table 19"/>
          <p:cNvGraphicFramePr>
            <a:graphicFrameLocks noGrp="1"/>
          </p:cNvGraphicFramePr>
          <p:nvPr>
            <p:extLst>
              <p:ext uri="{D42A27DB-BD31-4B8C-83A1-F6EECF244321}">
                <p14:modId xmlns:p14="http://schemas.microsoft.com/office/powerpoint/2010/main" val="2910493601"/>
              </p:ext>
            </p:extLst>
          </p:nvPr>
        </p:nvGraphicFramePr>
        <p:xfrm>
          <a:off x="4011440" y="4784700"/>
          <a:ext cx="4876800" cy="8890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r>
                        <a:rPr lang="en-US" sz="1400" dirty="0" smtClean="0"/>
                        <a:t> Bits: 0-3</a:t>
                      </a:r>
                      <a:endParaRPr lang="en-US" sz="1400" dirty="0"/>
                    </a:p>
                  </a:txBody>
                  <a:tcPr>
                    <a:solidFill>
                      <a:schemeClr val="bg1"/>
                    </a:solidFill>
                  </a:tcPr>
                </a:tc>
                <a:tc>
                  <a:txBody>
                    <a:bodyPr/>
                    <a:lstStyle/>
                    <a:p>
                      <a:r>
                        <a:rPr lang="en-US" sz="1400" dirty="0" smtClean="0"/>
                        <a:t>4-7</a:t>
                      </a:r>
                      <a:endParaRPr lang="en-US" sz="1400" dirty="0"/>
                    </a:p>
                  </a:txBody>
                  <a:tcPr>
                    <a:solidFill>
                      <a:schemeClr val="bg1"/>
                    </a:solidFill>
                  </a:tcPr>
                </a:tc>
                <a:tc>
                  <a:txBody>
                    <a:bodyPr/>
                    <a:lstStyle/>
                    <a:p>
                      <a:r>
                        <a:rPr lang="en-US" sz="1400" dirty="0" smtClean="0"/>
                        <a:t>0/Variable</a:t>
                      </a:r>
                      <a:endParaRPr lang="en-US" sz="1400" dirty="0"/>
                    </a:p>
                  </a:txBody>
                  <a:tcPr>
                    <a:solidFill>
                      <a:schemeClr val="bg1"/>
                    </a:solidFill>
                  </a:tcPr>
                </a:tc>
                <a:tc>
                  <a:txBody>
                    <a:bodyPr/>
                    <a:lstStyle/>
                    <a:p>
                      <a:r>
                        <a:rPr lang="en-US" sz="1400" dirty="0" smtClean="0"/>
                        <a:t>0/Variable</a:t>
                      </a:r>
                      <a:endParaRPr lang="en-US" sz="1400" dirty="0"/>
                    </a:p>
                  </a:txBody>
                  <a:tcPr>
                    <a:solidFill>
                      <a:schemeClr val="bg1"/>
                    </a:solidFill>
                  </a:tcPr>
                </a:tc>
              </a:tr>
              <a:tr h="370840">
                <a:tc>
                  <a:txBody>
                    <a:bodyPr/>
                    <a:lstStyle/>
                    <a:p>
                      <a:r>
                        <a:rPr lang="en-US" sz="1400" dirty="0" smtClean="0"/>
                        <a:t>Link quality metric ID</a:t>
                      </a:r>
                      <a:endParaRPr lang="en-US" sz="1400" dirty="0"/>
                    </a:p>
                  </a:txBody>
                  <a:tcPr>
                    <a:solidFill>
                      <a:schemeClr val="bg1"/>
                    </a:solidFill>
                  </a:tcPr>
                </a:tc>
                <a:tc>
                  <a:txBody>
                    <a:bodyPr/>
                    <a:lstStyle/>
                    <a:p>
                      <a:r>
                        <a:rPr lang="en-US" sz="1400" dirty="0" smtClean="0"/>
                        <a:t>Priority</a:t>
                      </a:r>
                      <a:endParaRPr lang="en-US" sz="1400" dirty="0"/>
                    </a:p>
                  </a:txBody>
                  <a:tcPr>
                    <a:solidFill>
                      <a:schemeClr val="bg1"/>
                    </a:solidFill>
                  </a:tcPr>
                </a:tc>
                <a:tc>
                  <a:txBody>
                    <a:bodyPr/>
                    <a:lstStyle/>
                    <a:p>
                      <a:r>
                        <a:rPr lang="en-US" sz="1400" dirty="0" smtClean="0"/>
                        <a:t>Threshold</a:t>
                      </a:r>
                      <a:endParaRPr lang="en-US" sz="1400" dirty="0"/>
                    </a:p>
                  </a:txBody>
                  <a:tcPr>
                    <a:solidFill>
                      <a:schemeClr val="bg1"/>
                    </a:solidFill>
                  </a:tcPr>
                </a:tc>
                <a:tc>
                  <a:txBody>
                    <a:bodyPr/>
                    <a:lstStyle/>
                    <a:p>
                      <a:r>
                        <a:rPr lang="en-US" sz="1400" dirty="0" smtClean="0"/>
                        <a:t>Value </a:t>
                      </a:r>
                      <a:endParaRPr lang="en-US" sz="1400" dirty="0"/>
                    </a:p>
                  </a:txBody>
                  <a:tcPr>
                    <a:solidFill>
                      <a:schemeClr val="bg1"/>
                    </a:solidFill>
                  </a:tcPr>
                </a:tc>
              </a:tr>
            </a:tbl>
          </a:graphicData>
        </a:graphic>
      </p:graphicFrame>
      <p:cxnSp>
        <p:nvCxnSpPr>
          <p:cNvPr id="21" name="Straight Connector 20"/>
          <p:cNvCxnSpPr/>
          <p:nvPr/>
        </p:nvCxnSpPr>
        <p:spPr bwMode="auto">
          <a:xfrm flipH="1">
            <a:off x="4013938" y="4221088"/>
            <a:ext cx="1854206" cy="58222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6588224" y="4221088"/>
            <a:ext cx="2304256" cy="58222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Right Brace 40"/>
          <p:cNvSpPr/>
          <p:nvPr/>
        </p:nvSpPr>
        <p:spPr bwMode="auto">
          <a:xfrm>
            <a:off x="7836381" y="2937274"/>
            <a:ext cx="288032" cy="1355822"/>
          </a:xfrm>
          <a:prstGeom prst="rightBrace">
            <a:avLst>
              <a:gd name="adj1" fmla="val 57372"/>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TextBox 41"/>
          <p:cNvSpPr txBox="1"/>
          <p:nvPr/>
        </p:nvSpPr>
        <p:spPr>
          <a:xfrm>
            <a:off x="8124413" y="3518854"/>
            <a:ext cx="216023" cy="276999"/>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p:txBody>
      </p:sp>
      <p:sp>
        <p:nvSpPr>
          <p:cNvPr id="43" name="TextBox 42"/>
          <p:cNvSpPr txBox="1"/>
          <p:nvPr/>
        </p:nvSpPr>
        <p:spPr>
          <a:xfrm>
            <a:off x="8245232" y="2992439"/>
            <a:ext cx="911575" cy="1384995"/>
          </a:xfrm>
          <a:prstGeom prst="rect">
            <a:avLst/>
          </a:prstGeom>
          <a:noFill/>
        </p:spPr>
        <p:txBody>
          <a:bodyPr wrap="square" rtlCol="0">
            <a:spAutoFit/>
          </a:bodyPr>
          <a:lstStyle/>
          <a:p>
            <a:r>
              <a:rPr lang="en-US" dirty="0" smtClean="0"/>
              <a:t>Number of services/</a:t>
            </a:r>
          </a:p>
          <a:p>
            <a:r>
              <a:rPr lang="en-US" dirty="0" smtClean="0"/>
              <a:t>gateway provided/</a:t>
            </a:r>
          </a:p>
          <a:p>
            <a:r>
              <a:rPr lang="en-US" dirty="0"/>
              <a:t>s</a:t>
            </a:r>
            <a:r>
              <a:rPr lang="en-US" dirty="0" smtClean="0"/>
              <a:t>ubscribed/connected to</a:t>
            </a:r>
            <a:endParaRPr lang="en-US" dirty="0"/>
          </a:p>
        </p:txBody>
      </p:sp>
      <p:sp>
        <p:nvSpPr>
          <p:cNvPr id="9" name="TextBox 8"/>
          <p:cNvSpPr txBox="1"/>
          <p:nvPr/>
        </p:nvSpPr>
        <p:spPr>
          <a:xfrm>
            <a:off x="207928" y="4406925"/>
            <a:ext cx="3312368" cy="1569660"/>
          </a:xfrm>
          <a:prstGeom prst="rect">
            <a:avLst/>
          </a:prstGeom>
          <a:noFill/>
        </p:spPr>
        <p:txBody>
          <a:bodyPr wrap="square" rtlCol="0">
            <a:spAutoFit/>
          </a:bodyPr>
          <a:lstStyle/>
          <a:p>
            <a:r>
              <a:rPr lang="en-US" baseline="30000" dirty="0"/>
              <a:t>1</a:t>
            </a:r>
            <a:r>
              <a:rPr lang="en-US" dirty="0" smtClean="0"/>
              <a:t> In a  </a:t>
            </a:r>
            <a:r>
              <a:rPr lang="en-US" i="1" dirty="0" smtClean="0"/>
              <a:t>Enhanced Beacon Request, </a:t>
            </a:r>
            <a:r>
              <a:rPr lang="en-US" dirty="0" smtClean="0"/>
              <a:t>if the device knows the service or gateway it is trying to connect to, only </a:t>
            </a:r>
            <a:r>
              <a:rPr lang="en-US" dirty="0"/>
              <a:t>the </a:t>
            </a:r>
            <a:r>
              <a:rPr lang="en-US" i="1" dirty="0"/>
              <a:t>Service/Gateway ID </a:t>
            </a:r>
            <a:r>
              <a:rPr lang="en-US" dirty="0"/>
              <a:t>is </a:t>
            </a:r>
            <a:r>
              <a:rPr lang="en-US" dirty="0" smtClean="0"/>
              <a:t>present. Otherwise the IE content is empty </a:t>
            </a:r>
          </a:p>
          <a:p>
            <a:endParaRPr lang="en-US" dirty="0"/>
          </a:p>
          <a:p>
            <a:r>
              <a:rPr lang="en-US" baseline="30000" dirty="0" smtClean="0"/>
              <a:t>2</a:t>
            </a:r>
            <a:r>
              <a:rPr lang="en-US" dirty="0"/>
              <a:t> </a:t>
            </a:r>
            <a:r>
              <a:rPr lang="en-US" dirty="0" smtClean="0"/>
              <a:t>The link quality metrics and the related parameters are up to the implementer and are set in the PIB</a:t>
            </a:r>
            <a:endParaRPr lang="en-US" baseline="30000" dirty="0"/>
          </a:p>
        </p:txBody>
      </p:sp>
    </p:spTree>
    <p:extLst>
      <p:ext uri="{BB962C8B-B14F-4D97-AF65-F5344CB8AC3E}">
        <p14:creationId xmlns:p14="http://schemas.microsoft.com/office/powerpoint/2010/main" val="3563122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17</a:t>
            </a:fld>
            <a:endParaRPr lang="en-US" altLang="en-US"/>
          </a:p>
        </p:txBody>
      </p:sp>
      <p:sp>
        <p:nvSpPr>
          <p:cNvPr id="7" name="Title 1"/>
          <p:cNvSpPr>
            <a:spLocks noGrp="1"/>
          </p:cNvSpPr>
          <p:nvPr>
            <p:ph type="title"/>
          </p:nvPr>
        </p:nvSpPr>
        <p:spPr>
          <a:xfrm>
            <a:off x="685800" y="685800"/>
            <a:ext cx="7772400" cy="654968"/>
          </a:xfrm>
        </p:spPr>
        <p:txBody>
          <a:bodyPr/>
          <a:lstStyle/>
          <a:p>
            <a:r>
              <a:rPr lang="en-US" dirty="0" smtClean="0"/>
              <a:t>L2R Routing IE </a:t>
            </a:r>
            <a:endParaRPr lang="en-US" dirty="0"/>
          </a:p>
        </p:txBody>
      </p:sp>
      <p:graphicFrame>
        <p:nvGraphicFramePr>
          <p:cNvPr id="8" name="Content Placeholder 6"/>
          <p:cNvGraphicFramePr>
            <a:graphicFrameLocks noGrp="1"/>
          </p:cNvGraphicFramePr>
          <p:nvPr>
            <p:ph idx="1"/>
            <p:extLst>
              <p:ext uri="{D42A27DB-BD31-4B8C-83A1-F6EECF244321}">
                <p14:modId xmlns:p14="http://schemas.microsoft.com/office/powerpoint/2010/main" val="3578728364"/>
              </p:ext>
            </p:extLst>
          </p:nvPr>
        </p:nvGraphicFramePr>
        <p:xfrm>
          <a:off x="222530" y="2050048"/>
          <a:ext cx="8244916" cy="741680"/>
        </p:xfrm>
        <a:graphic>
          <a:graphicData uri="http://schemas.openxmlformats.org/drawingml/2006/table">
            <a:tbl>
              <a:tblPr firstRow="1" bandRow="1">
                <a:tableStyleId>{5940675A-B579-460E-94D1-54222C63F5DA}</a:tableStyleId>
              </a:tblPr>
              <a:tblGrid>
                <a:gridCol w="1198341"/>
                <a:gridCol w="1440987"/>
                <a:gridCol w="1608824"/>
                <a:gridCol w="3996764"/>
              </a:tblGrid>
              <a:tr h="370840">
                <a:tc>
                  <a:txBody>
                    <a:bodyPr/>
                    <a:lstStyle/>
                    <a:p>
                      <a:r>
                        <a:rPr lang="en-US" sz="1200" dirty="0" smtClean="0"/>
                        <a:t>Bit: 0 - 6</a:t>
                      </a:r>
                      <a:endParaRPr lang="en-US" sz="1200" dirty="0"/>
                    </a:p>
                  </a:txBody>
                  <a:tcPr/>
                </a:tc>
                <a:tc>
                  <a:txBody>
                    <a:bodyPr/>
                    <a:lstStyle/>
                    <a:p>
                      <a:r>
                        <a:rPr lang="en-US" sz="1200" dirty="0" smtClean="0"/>
                        <a:t>7 - 14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Octets:</a:t>
                      </a:r>
                      <a:r>
                        <a:rPr lang="en-US" sz="1200" baseline="0" dirty="0" smtClean="0"/>
                        <a:t> Variable</a:t>
                      </a:r>
                      <a:endParaRPr lang="en-US" sz="1200" dirty="0"/>
                    </a:p>
                  </a:txBody>
                  <a:tcPr/>
                </a:tc>
              </a:tr>
              <a:tr h="370840">
                <a:tc>
                  <a:txBody>
                    <a:bodyPr/>
                    <a:lstStyle/>
                    <a:p>
                      <a:r>
                        <a:rPr lang="en-US" sz="1200" dirty="0" smtClean="0"/>
                        <a:t>Length</a:t>
                      </a:r>
                      <a:endParaRPr lang="en-US" sz="1200" dirty="0"/>
                    </a:p>
                  </a:txBody>
                  <a:tcPr/>
                </a:tc>
                <a:tc>
                  <a:txBody>
                    <a:bodyPr/>
                    <a:lstStyle/>
                    <a:p>
                      <a:r>
                        <a:rPr lang="en-US" sz="1200" dirty="0" smtClean="0"/>
                        <a:t>Element ID</a:t>
                      </a:r>
                      <a:endParaRPr lang="en-US" sz="1200" dirty="0"/>
                    </a:p>
                  </a:txBody>
                  <a:tcPr/>
                </a:tc>
                <a:tc>
                  <a:txBody>
                    <a:bodyPr/>
                    <a:lstStyle/>
                    <a:p>
                      <a:r>
                        <a:rPr lang="en-US" sz="1200" dirty="0" smtClean="0"/>
                        <a:t>Type = 0 (Header)</a:t>
                      </a:r>
                      <a:endParaRPr lang="en-US" sz="1200" dirty="0"/>
                    </a:p>
                  </a:txBody>
                  <a:tcPr/>
                </a:tc>
                <a:tc>
                  <a:txBody>
                    <a:bodyPr/>
                    <a:lstStyle/>
                    <a:p>
                      <a:r>
                        <a:rPr lang="en-US" sz="1200" dirty="0" smtClean="0"/>
                        <a:t>IE content</a:t>
                      </a:r>
                      <a:endParaRPr lang="en-US" sz="1200" dirty="0"/>
                    </a:p>
                  </a:txBody>
                  <a:tcPr/>
                </a:tc>
              </a:tr>
            </a:tbl>
          </a:graphicData>
        </a:graphic>
      </p:graphicFrame>
      <p:sp>
        <p:nvSpPr>
          <p:cNvPr id="9" name="Slide Number Placeholder 5"/>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Slide </a:t>
            </a:r>
            <a:fld id="{39AD3740-2EF1-4B08-86C6-28384797E75E}" type="slidenum">
              <a:rPr lang="en-US" altLang="en-US" smtClean="0"/>
              <a:pPr/>
              <a:t>17</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4281295797"/>
              </p:ext>
            </p:extLst>
          </p:nvPr>
        </p:nvGraphicFramePr>
        <p:xfrm>
          <a:off x="222210" y="3151768"/>
          <a:ext cx="8454246" cy="1559560"/>
        </p:xfrm>
        <a:graphic>
          <a:graphicData uri="http://schemas.openxmlformats.org/drawingml/2006/table">
            <a:tbl>
              <a:tblPr firstRow="1" bandRow="1">
                <a:tableStyleId>{5940675A-B579-460E-94D1-54222C63F5DA}</a:tableStyleId>
              </a:tblPr>
              <a:tblGrid>
                <a:gridCol w="1026470"/>
                <a:gridCol w="938475"/>
                <a:gridCol w="701546"/>
                <a:gridCol w="1140012"/>
                <a:gridCol w="2104638"/>
                <a:gridCol w="1578478"/>
                <a:gridCol w="964627"/>
              </a:tblGrid>
              <a:tr h="370840">
                <a:tc>
                  <a:txBody>
                    <a:bodyPr/>
                    <a:lstStyle/>
                    <a:p>
                      <a:r>
                        <a:rPr lang="en-US" sz="1200" dirty="0" smtClean="0"/>
                        <a:t>Octets: 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Variable</a:t>
                      </a:r>
                    </a:p>
                  </a:txBody>
                  <a:tcPr/>
                </a:tc>
                <a:tc>
                  <a:txBody>
                    <a:bodyPr/>
                    <a:lstStyle/>
                    <a:p>
                      <a:r>
                        <a:rPr lang="en-US" sz="1200" dirty="0" smtClean="0"/>
                        <a:t>Bits:</a:t>
                      </a:r>
                      <a:r>
                        <a:rPr lang="en-US" sz="1200" baseline="0" dirty="0" smtClean="0"/>
                        <a:t> 0</a:t>
                      </a:r>
                      <a:endParaRPr lang="en-US" sz="1200" dirty="0"/>
                    </a:p>
                  </a:txBody>
                  <a:tcPr/>
                </a:tc>
                <a:tc>
                  <a:txBody>
                    <a:bodyPr/>
                    <a:lstStyle/>
                    <a:p>
                      <a:r>
                        <a:rPr lang="en-US" sz="1200" dirty="0" smtClean="0"/>
                        <a:t>1-2</a:t>
                      </a:r>
                      <a:endParaRPr lang="en-US" sz="1200" dirty="0"/>
                    </a:p>
                  </a:txBody>
                  <a:tcPr/>
                </a:tc>
                <a:tc>
                  <a:txBody>
                    <a:bodyPr/>
                    <a:lstStyle/>
                    <a:p>
                      <a:r>
                        <a:rPr lang="en-US" sz="1200" dirty="0" smtClean="0"/>
                        <a:t>3-7</a:t>
                      </a:r>
                      <a:endParaRPr lang="en-U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Gateway ID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Tree Root ID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Depth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Addressing</a:t>
                      </a:r>
                      <a:r>
                        <a:rPr lang="en-US" sz="1200" baseline="0" dirty="0" smtClean="0"/>
                        <a:t> fields</a:t>
                      </a:r>
                      <a:endParaRPr lang="en-US" sz="1200" dirty="0" smtClean="0"/>
                    </a:p>
                  </a:txBody>
                  <a:tcPr/>
                </a:tc>
                <a:tc>
                  <a:txBody>
                    <a:bodyPr/>
                    <a:lstStyle/>
                    <a:p>
                      <a:r>
                        <a:rPr lang="en-US" sz="1200" dirty="0" smtClean="0"/>
                        <a:t>Data aggregation </a:t>
                      </a:r>
                    </a:p>
                    <a:p>
                      <a:r>
                        <a:rPr lang="en-US" sz="1200" dirty="0" smtClean="0"/>
                        <a:t>0: must</a:t>
                      </a:r>
                      <a:r>
                        <a:rPr lang="en-US" sz="1200" baseline="0" dirty="0" smtClean="0"/>
                        <a:t> not be buffered and aggregated, must be forwarded immediately</a:t>
                      </a:r>
                    </a:p>
                    <a:p>
                      <a:r>
                        <a:rPr lang="en-US" sz="1200" baseline="0" dirty="0" smtClean="0"/>
                        <a:t>1: may be buffered and aggregated</a:t>
                      </a:r>
                      <a:endParaRPr lang="en-US" sz="1200" dirty="0"/>
                    </a:p>
                  </a:txBody>
                  <a:tcPr/>
                </a:tc>
                <a:tc>
                  <a:txBody>
                    <a:bodyPr/>
                    <a:lstStyle/>
                    <a:p>
                      <a:r>
                        <a:rPr lang="en-US" sz="1200" dirty="0" smtClean="0"/>
                        <a:t>Flow</a:t>
                      </a:r>
                      <a:r>
                        <a:rPr lang="en-US" sz="1200" baseline="0" dirty="0" smtClean="0"/>
                        <a:t> </a:t>
                      </a:r>
                    </a:p>
                    <a:p>
                      <a:r>
                        <a:rPr lang="en-US" sz="1200" baseline="0" dirty="0" smtClean="0"/>
                        <a:t>00: Up</a:t>
                      </a:r>
                    </a:p>
                    <a:p>
                      <a:r>
                        <a:rPr lang="en-US" sz="1200" baseline="0" dirty="0" smtClean="0"/>
                        <a:t>01: Down</a:t>
                      </a:r>
                    </a:p>
                    <a:p>
                      <a:r>
                        <a:rPr lang="en-US" sz="1200" baseline="0" dirty="0" smtClean="0"/>
                        <a:t>10: broadcast up</a:t>
                      </a:r>
                      <a:r>
                        <a:rPr lang="en-US" sz="1200" baseline="30000" dirty="0" smtClean="0"/>
                        <a:t>1</a:t>
                      </a:r>
                      <a:endParaRPr lang="en-US" sz="1200" baseline="0" dirty="0" smtClean="0"/>
                    </a:p>
                    <a:p>
                      <a:r>
                        <a:rPr lang="en-US" sz="1200" baseline="0" dirty="0" smtClean="0"/>
                        <a:t>11: broadcast down</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Reserved</a:t>
                      </a:r>
                    </a:p>
                  </a:txBody>
                  <a:tcPr/>
                </a:tc>
              </a:tr>
            </a:tbl>
          </a:graphicData>
        </a:graphic>
      </p:graphicFrame>
      <p:cxnSp>
        <p:nvCxnSpPr>
          <p:cNvPr id="11" name="Straight Connector 10"/>
          <p:cNvCxnSpPr/>
          <p:nvPr/>
        </p:nvCxnSpPr>
        <p:spPr bwMode="auto">
          <a:xfrm flipH="1">
            <a:off x="222210" y="2791728"/>
            <a:ext cx="4248472"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8431122" y="2791728"/>
            <a:ext cx="245334"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a:off x="136560" y="4725144"/>
            <a:ext cx="2779256"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3520936" y="4725144"/>
            <a:ext cx="475000"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6" name="Table 15"/>
          <p:cNvGraphicFramePr>
            <a:graphicFrameLocks noGrp="1"/>
          </p:cNvGraphicFramePr>
          <p:nvPr>
            <p:extLst>
              <p:ext uri="{D42A27DB-BD31-4B8C-83A1-F6EECF244321}">
                <p14:modId xmlns:p14="http://schemas.microsoft.com/office/powerpoint/2010/main" val="837085677"/>
              </p:ext>
            </p:extLst>
          </p:nvPr>
        </p:nvGraphicFramePr>
        <p:xfrm>
          <a:off x="107504" y="5229200"/>
          <a:ext cx="3389768" cy="822960"/>
        </p:xfrm>
        <a:graphic>
          <a:graphicData uri="http://schemas.openxmlformats.org/drawingml/2006/table">
            <a:tbl>
              <a:tblPr firstRow="1" bandRow="1">
                <a:tableStyleId>{5940675A-B579-460E-94D1-54222C63F5DA}</a:tableStyleId>
              </a:tblPr>
              <a:tblGrid>
                <a:gridCol w="1524000"/>
                <a:gridCol w="1865768"/>
              </a:tblGrid>
              <a:tr h="0">
                <a:tc>
                  <a:txBody>
                    <a:bodyPr/>
                    <a:lstStyle/>
                    <a:p>
                      <a:r>
                        <a:rPr lang="en-US" sz="1400" dirty="0" smtClean="0"/>
                        <a:t>Octets: 2/8 </a:t>
                      </a:r>
                      <a:r>
                        <a:rPr lang="en-US" sz="1400" baseline="30000" dirty="0" smtClean="0"/>
                        <a:t>2</a:t>
                      </a:r>
                      <a:endParaRPr lang="en-US" sz="1400" dirty="0"/>
                    </a:p>
                  </a:txBody>
                  <a:tcPr>
                    <a:solidFill>
                      <a:schemeClr val="bg1"/>
                    </a:solidFill>
                  </a:tcPr>
                </a:tc>
                <a:tc>
                  <a:txBody>
                    <a:bodyPr/>
                    <a:lstStyle/>
                    <a:p>
                      <a:r>
                        <a:rPr lang="en-US" sz="1400" dirty="0" smtClean="0"/>
                        <a:t>2/8</a:t>
                      </a:r>
                      <a:endParaRPr lang="en-US" sz="1400" dirty="0"/>
                    </a:p>
                  </a:txBody>
                  <a:tcPr>
                    <a:solidFill>
                      <a:schemeClr val="bg1"/>
                    </a:solidFill>
                  </a:tcPr>
                </a:tc>
              </a:tr>
              <a:tr h="370840">
                <a:tc>
                  <a:txBody>
                    <a:bodyPr/>
                    <a:lstStyle/>
                    <a:p>
                      <a:r>
                        <a:rPr lang="en-US" sz="1400" dirty="0" smtClean="0"/>
                        <a:t>Final Destination address (d)</a:t>
                      </a:r>
                      <a:endParaRPr lang="en-US" sz="1400" dirty="0"/>
                    </a:p>
                  </a:txBody>
                  <a:tcPr>
                    <a:solidFill>
                      <a:schemeClr val="bg1"/>
                    </a:solidFill>
                  </a:tcPr>
                </a:tc>
                <a:tc>
                  <a:txBody>
                    <a:bodyPr/>
                    <a:lstStyle/>
                    <a:p>
                      <a:r>
                        <a:rPr lang="en-US" sz="1400" dirty="0" smtClean="0"/>
                        <a:t>Original</a:t>
                      </a:r>
                      <a:r>
                        <a:rPr lang="en-US" sz="1400" baseline="0" dirty="0" smtClean="0"/>
                        <a:t> </a:t>
                      </a:r>
                      <a:r>
                        <a:rPr lang="en-US" sz="1400" dirty="0" smtClean="0"/>
                        <a:t>Source address (d)</a:t>
                      </a:r>
                      <a:endParaRPr lang="en-US" sz="1400" dirty="0"/>
                    </a:p>
                  </a:txBody>
                  <a:tcPr>
                    <a:solidFill>
                      <a:schemeClr val="bg1"/>
                    </a:solidFill>
                  </a:tcPr>
                </a:tc>
              </a:tr>
            </a:tbl>
          </a:graphicData>
        </a:graphic>
      </p:graphicFrame>
      <p:sp>
        <p:nvSpPr>
          <p:cNvPr id="23" name="TextBox 22"/>
          <p:cNvSpPr txBox="1"/>
          <p:nvPr/>
        </p:nvSpPr>
        <p:spPr>
          <a:xfrm>
            <a:off x="222210" y="1500172"/>
            <a:ext cx="1617751" cy="307777"/>
          </a:xfrm>
          <a:prstGeom prst="rect">
            <a:avLst/>
          </a:prstGeom>
          <a:noFill/>
        </p:spPr>
        <p:txBody>
          <a:bodyPr wrap="none" rtlCol="0">
            <a:spAutoFit/>
          </a:bodyPr>
          <a:lstStyle/>
          <a:p>
            <a:r>
              <a:rPr lang="en-US" sz="1400" dirty="0" smtClean="0"/>
              <a:t>Used in data frames</a:t>
            </a:r>
            <a:endParaRPr lang="en-US" sz="1400" dirty="0"/>
          </a:p>
        </p:txBody>
      </p:sp>
      <p:sp>
        <p:nvSpPr>
          <p:cNvPr id="29" name="TextBox 28"/>
          <p:cNvSpPr txBox="1"/>
          <p:nvPr/>
        </p:nvSpPr>
        <p:spPr>
          <a:xfrm>
            <a:off x="3783316" y="5218320"/>
            <a:ext cx="5083062" cy="830997"/>
          </a:xfrm>
          <a:prstGeom prst="rect">
            <a:avLst/>
          </a:prstGeom>
          <a:noFill/>
        </p:spPr>
        <p:txBody>
          <a:bodyPr wrap="square" rtlCol="0">
            <a:spAutoFit/>
          </a:bodyPr>
          <a:lstStyle/>
          <a:p>
            <a:r>
              <a:rPr lang="en-US" baseline="30000" dirty="0" smtClean="0"/>
              <a:t>1</a:t>
            </a:r>
            <a:r>
              <a:rPr lang="en-US" dirty="0" smtClean="0"/>
              <a:t> Used for a broadcast data frame originated by a device other that the root of the tree. The data frame is forwarded to the root first then broadcast. The flow is switched to 11 (broadcast down) when the data frame reaches the root  </a:t>
            </a:r>
          </a:p>
          <a:p>
            <a:r>
              <a:rPr lang="en-US" baseline="30000" dirty="0" smtClean="0"/>
              <a:t>2</a:t>
            </a:r>
            <a:r>
              <a:rPr lang="en-US" dirty="0" smtClean="0"/>
              <a:t>The addressing mode shall be the same as those used in the MHR</a:t>
            </a:r>
            <a:endParaRPr lang="en-US" dirty="0"/>
          </a:p>
        </p:txBody>
      </p:sp>
    </p:spTree>
    <p:extLst>
      <p:ext uri="{BB962C8B-B14F-4D97-AF65-F5344CB8AC3E}">
        <p14:creationId xmlns:p14="http://schemas.microsoft.com/office/powerpoint/2010/main" val="3340049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 IE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6992460"/>
              </p:ext>
            </p:extLst>
          </p:nvPr>
        </p:nvGraphicFramePr>
        <p:xfrm>
          <a:off x="467544" y="2038578"/>
          <a:ext cx="7772400" cy="741680"/>
        </p:xfrm>
        <a:graphic>
          <a:graphicData uri="http://schemas.openxmlformats.org/drawingml/2006/table">
            <a:tbl>
              <a:tblPr firstRow="1" bandRow="1">
                <a:tableStyleId>{5940675A-B579-460E-94D1-54222C63F5DA}</a:tableStyleId>
              </a:tblPr>
              <a:tblGrid>
                <a:gridCol w="1943100"/>
                <a:gridCol w="1943100"/>
                <a:gridCol w="1943100"/>
                <a:gridCol w="1943100"/>
              </a:tblGrid>
              <a:tr h="370840">
                <a:tc>
                  <a:txBody>
                    <a:bodyPr/>
                    <a:lstStyle/>
                    <a:p>
                      <a:r>
                        <a:rPr lang="en-US" sz="1400" dirty="0" smtClean="0"/>
                        <a:t>Bit: 0-6</a:t>
                      </a:r>
                      <a:endParaRPr lang="en-US" sz="1400" dirty="0"/>
                    </a:p>
                  </a:txBody>
                  <a:tcPr/>
                </a:tc>
                <a:tc>
                  <a:txBody>
                    <a:bodyPr/>
                    <a:lstStyle/>
                    <a:p>
                      <a:r>
                        <a:rPr lang="en-US" sz="1400" dirty="0" smtClean="0"/>
                        <a:t>7-14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Octets : variable</a:t>
                      </a:r>
                      <a:endParaRPr lang="en-US" sz="1400" dirty="0"/>
                    </a:p>
                  </a:txBody>
                  <a:tcPr/>
                </a:tc>
              </a:tr>
              <a:tr h="370840">
                <a:tc>
                  <a:txBody>
                    <a:bodyPr/>
                    <a:lstStyle/>
                    <a:p>
                      <a:r>
                        <a:rPr lang="en-US" sz="1400" dirty="0" smtClean="0"/>
                        <a:t>Length</a:t>
                      </a:r>
                      <a:endParaRPr lang="en-US" sz="1400" dirty="0"/>
                    </a:p>
                  </a:txBody>
                  <a:tcPr/>
                </a:tc>
                <a:tc>
                  <a:txBody>
                    <a:bodyPr/>
                    <a:lstStyle/>
                    <a:p>
                      <a:r>
                        <a:rPr lang="en-US" sz="1400" dirty="0" smtClean="0"/>
                        <a:t>Element ID</a:t>
                      </a:r>
                      <a:endParaRPr lang="en-US" sz="1400" dirty="0"/>
                    </a:p>
                  </a:txBody>
                  <a:tcPr/>
                </a:tc>
                <a:tc>
                  <a:txBody>
                    <a:bodyPr/>
                    <a:lstStyle/>
                    <a:p>
                      <a:r>
                        <a:rPr lang="en-US" sz="1400" dirty="0" smtClean="0"/>
                        <a:t>Type = 0 (Header)</a:t>
                      </a:r>
                      <a:endParaRPr lang="en-US" sz="1400" dirty="0"/>
                    </a:p>
                  </a:txBody>
                  <a:tcPr/>
                </a:tc>
                <a:tc>
                  <a:txBody>
                    <a:bodyPr/>
                    <a:lstStyle/>
                    <a:p>
                      <a:r>
                        <a:rPr lang="en-US" sz="1400" dirty="0" smtClean="0"/>
                        <a:t>IE content</a:t>
                      </a:r>
                      <a:endParaRPr lang="en-US" sz="1400" dirty="0"/>
                    </a:p>
                  </a:txBody>
                  <a:tcPr/>
                </a:tc>
              </a:tr>
            </a:tbl>
          </a:graphicData>
        </a:graphic>
      </p:graphicFrame>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18</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1663505245"/>
              </p:ext>
            </p:extLst>
          </p:nvPr>
        </p:nvGraphicFramePr>
        <p:xfrm>
          <a:off x="465312" y="3622084"/>
          <a:ext cx="7776865" cy="889000"/>
        </p:xfrm>
        <a:graphic>
          <a:graphicData uri="http://schemas.openxmlformats.org/drawingml/2006/table">
            <a:tbl>
              <a:tblPr firstRow="1" bandRow="1">
                <a:tableStyleId>{5940675A-B579-460E-94D1-54222C63F5DA}</a:tableStyleId>
              </a:tblPr>
              <a:tblGrid>
                <a:gridCol w="1800200"/>
                <a:gridCol w="1008112"/>
                <a:gridCol w="2016224"/>
                <a:gridCol w="648072"/>
                <a:gridCol w="2304257"/>
              </a:tblGrid>
              <a:tr h="370840">
                <a:tc>
                  <a:txBody>
                    <a:bodyPr/>
                    <a:lstStyle/>
                    <a:p>
                      <a:r>
                        <a:rPr lang="en-US" sz="1400" dirty="0" smtClean="0"/>
                        <a:t>Bits: 0-3</a:t>
                      </a:r>
                      <a:endParaRPr lang="en-US" sz="1400" dirty="0"/>
                    </a:p>
                  </a:txBody>
                  <a:tcPr/>
                </a:tc>
                <a:tc>
                  <a:txBody>
                    <a:bodyPr/>
                    <a:lstStyle/>
                    <a:p>
                      <a:r>
                        <a:rPr lang="en-US" sz="1400" dirty="0" smtClean="0"/>
                        <a:t>6-7</a:t>
                      </a:r>
                      <a:endParaRPr lang="en-US" sz="1400" dirty="0"/>
                    </a:p>
                  </a:txBody>
                  <a:tcPr/>
                </a:tc>
                <a:tc>
                  <a:txBody>
                    <a:bodyPr/>
                    <a:lstStyle/>
                    <a:p>
                      <a:r>
                        <a:rPr lang="en-US" sz="1400" dirty="0" smtClean="0"/>
                        <a:t>Octets: 1</a:t>
                      </a:r>
                      <a:endParaRPr lang="en-US" sz="1400" dirty="0"/>
                    </a:p>
                  </a:txBody>
                  <a:tcPr/>
                </a:tc>
                <a:tc>
                  <a:txBody>
                    <a:bodyPr/>
                    <a:lstStyle/>
                    <a:p>
                      <a:r>
                        <a:rPr lang="en-US" sz="1400" dirty="0" smtClean="0"/>
                        <a:t>…</a:t>
                      </a:r>
                      <a:endParaRPr lang="en-US" sz="1400" dirty="0"/>
                    </a:p>
                  </a:txBody>
                  <a:tcPr/>
                </a:tc>
                <a:tc>
                  <a:txBody>
                    <a:bodyPr/>
                    <a:lstStyle/>
                    <a:p>
                      <a:r>
                        <a:rPr lang="en-US" sz="1400" dirty="0" smtClean="0"/>
                        <a:t>1</a:t>
                      </a:r>
                      <a:endParaRPr lang="en-US" sz="1400" dirty="0"/>
                    </a:p>
                  </a:txBody>
                  <a:tcPr/>
                </a:tc>
              </a:tr>
              <a:tr h="370840">
                <a:tc>
                  <a:txBody>
                    <a:bodyPr/>
                    <a:lstStyle/>
                    <a:p>
                      <a:r>
                        <a:rPr lang="en-US" sz="1400" dirty="0" smtClean="0"/>
                        <a:t>Number N of</a:t>
                      </a:r>
                      <a:r>
                        <a:rPr lang="en-US" sz="1400" baseline="0" dirty="0" smtClean="0"/>
                        <a:t> aggregated packets </a:t>
                      </a:r>
                      <a:endParaRPr lang="en-US" sz="1400" dirty="0"/>
                    </a:p>
                  </a:txBody>
                  <a:tcPr/>
                </a:tc>
                <a:tc>
                  <a:txBody>
                    <a:bodyPr/>
                    <a:lstStyle/>
                    <a:p>
                      <a:r>
                        <a:rPr lang="en-US" sz="1400" dirty="0" smtClean="0"/>
                        <a:t>Reserved</a:t>
                      </a:r>
                      <a:endParaRPr lang="en-US" sz="1400" dirty="0"/>
                    </a:p>
                  </a:txBody>
                  <a:tcPr/>
                </a:tc>
                <a:tc>
                  <a:txBody>
                    <a:bodyPr/>
                    <a:lstStyle/>
                    <a:p>
                      <a:r>
                        <a:rPr lang="en-US" sz="1400" dirty="0" smtClean="0"/>
                        <a:t>Size of the aggregated packet 1 in octets</a:t>
                      </a:r>
                      <a:endParaRPr lang="en-US" sz="1400" dirty="0"/>
                    </a:p>
                  </a:txBody>
                  <a:tcPr/>
                </a:tc>
                <a:tc>
                  <a:txBody>
                    <a:bodyPr/>
                    <a:lstStyle/>
                    <a:p>
                      <a:r>
                        <a:rPr lang="en-US" sz="1400" dirty="0" smtClean="0"/>
                        <a:t>…</a:t>
                      </a:r>
                      <a:endParaRPr lang="en-US" sz="1400" dirty="0"/>
                    </a:p>
                  </a:txBody>
                  <a:tcPr/>
                </a:tc>
                <a:tc>
                  <a:txBody>
                    <a:bodyPr/>
                    <a:lstStyle/>
                    <a:p>
                      <a:r>
                        <a:rPr lang="en-US" sz="1400" dirty="0" smtClean="0"/>
                        <a:t>Size of the aggregated packet N in octets</a:t>
                      </a:r>
                      <a:endParaRPr lang="en-US" sz="1400" dirty="0"/>
                    </a:p>
                  </a:txBody>
                  <a:tcPr/>
                </a:tc>
              </a:tr>
            </a:tbl>
          </a:graphicData>
        </a:graphic>
      </p:graphicFrame>
      <p:cxnSp>
        <p:nvCxnSpPr>
          <p:cNvPr id="10" name="Straight Connector 9"/>
          <p:cNvCxnSpPr/>
          <p:nvPr/>
        </p:nvCxnSpPr>
        <p:spPr bwMode="auto">
          <a:xfrm flipH="1">
            <a:off x="465312" y="2757988"/>
            <a:ext cx="5832648" cy="8640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8242176" y="2757988"/>
            <a:ext cx="0" cy="8640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472168" y="1500172"/>
            <a:ext cx="1617751" cy="307777"/>
          </a:xfrm>
          <a:prstGeom prst="rect">
            <a:avLst/>
          </a:prstGeom>
          <a:noFill/>
        </p:spPr>
        <p:txBody>
          <a:bodyPr wrap="none" rtlCol="0">
            <a:spAutoFit/>
          </a:bodyPr>
          <a:lstStyle/>
          <a:p>
            <a:r>
              <a:rPr lang="en-US" sz="1400" dirty="0" smtClean="0"/>
              <a:t>Used in data frames</a:t>
            </a:r>
            <a:endParaRPr lang="en-US" sz="1400" dirty="0"/>
          </a:p>
        </p:txBody>
      </p:sp>
    </p:spTree>
    <p:extLst>
      <p:ext uri="{BB962C8B-B14F-4D97-AF65-F5344CB8AC3E}">
        <p14:creationId xmlns:p14="http://schemas.microsoft.com/office/powerpoint/2010/main" val="3011406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Destination Announcement IE</a:t>
            </a:r>
            <a:endParaRPr lang="en-US" dirty="0"/>
          </a:p>
        </p:txBody>
      </p:sp>
      <p:sp>
        <p:nvSpPr>
          <p:cNvPr id="3" name="Content Placeholder 2"/>
          <p:cNvSpPr>
            <a:spLocks noGrp="1"/>
          </p:cNvSpPr>
          <p:nvPr>
            <p:ph idx="1"/>
          </p:nvPr>
        </p:nvSpPr>
        <p:spPr/>
        <p:txBody>
          <a:bodyPr/>
          <a:lstStyle/>
          <a:p>
            <a:pPr marL="0" indent="0">
              <a:buNone/>
            </a:pPr>
            <a:r>
              <a:rPr lang="en-US" sz="2000" dirty="0" smtClean="0"/>
              <a:t>Used in a MP frame sent to the root of the tree.</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19</a:t>
            </a:fld>
            <a:endParaRPr lang="en-US" altLang="en-US"/>
          </a:p>
        </p:txBody>
      </p:sp>
      <p:graphicFrame>
        <p:nvGraphicFramePr>
          <p:cNvPr id="7" name="Content Placeholder 6"/>
          <p:cNvGraphicFramePr>
            <a:graphicFrameLocks/>
          </p:cNvGraphicFramePr>
          <p:nvPr>
            <p:extLst>
              <p:ext uri="{D42A27DB-BD31-4B8C-83A1-F6EECF244321}">
                <p14:modId xmlns:p14="http://schemas.microsoft.com/office/powerpoint/2010/main" val="1360751534"/>
              </p:ext>
            </p:extLst>
          </p:nvPr>
        </p:nvGraphicFramePr>
        <p:xfrm>
          <a:off x="467544" y="2038578"/>
          <a:ext cx="7772400" cy="741680"/>
        </p:xfrm>
        <a:graphic>
          <a:graphicData uri="http://schemas.openxmlformats.org/drawingml/2006/table">
            <a:tbl>
              <a:tblPr firstRow="1" bandRow="1">
                <a:tableStyleId>{5940675A-B579-460E-94D1-54222C63F5DA}</a:tableStyleId>
              </a:tblPr>
              <a:tblGrid>
                <a:gridCol w="1943100"/>
                <a:gridCol w="1943100"/>
                <a:gridCol w="1943100"/>
                <a:gridCol w="1943100"/>
              </a:tblGrid>
              <a:tr h="370840">
                <a:tc>
                  <a:txBody>
                    <a:bodyPr/>
                    <a:lstStyle/>
                    <a:p>
                      <a:r>
                        <a:rPr lang="en-US" sz="1400" dirty="0" smtClean="0"/>
                        <a:t>Bit: 0-10</a:t>
                      </a:r>
                      <a:endParaRPr lang="en-US" sz="1400" dirty="0"/>
                    </a:p>
                  </a:txBody>
                  <a:tcPr/>
                </a:tc>
                <a:tc>
                  <a:txBody>
                    <a:bodyPr/>
                    <a:lstStyle/>
                    <a:p>
                      <a:r>
                        <a:rPr lang="en-US" sz="1400" dirty="0" smtClean="0"/>
                        <a:t>11-14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Octets : variable</a:t>
                      </a:r>
                      <a:endParaRPr lang="en-US" sz="1400" dirty="0"/>
                    </a:p>
                  </a:txBody>
                  <a:tcPr/>
                </a:tc>
              </a:tr>
              <a:tr h="370840">
                <a:tc>
                  <a:txBody>
                    <a:bodyPr/>
                    <a:lstStyle/>
                    <a:p>
                      <a:r>
                        <a:rPr lang="en-US" sz="1400" dirty="0" smtClean="0"/>
                        <a:t>Length</a:t>
                      </a:r>
                      <a:endParaRPr lang="en-US" sz="1400" dirty="0"/>
                    </a:p>
                  </a:txBody>
                  <a:tcPr/>
                </a:tc>
                <a:tc>
                  <a:txBody>
                    <a:bodyPr/>
                    <a:lstStyle/>
                    <a:p>
                      <a:r>
                        <a:rPr lang="en-US" sz="1400" dirty="0" smtClean="0"/>
                        <a:t>Element ID</a:t>
                      </a:r>
                      <a:endParaRPr lang="en-US" sz="1400" dirty="0"/>
                    </a:p>
                  </a:txBody>
                  <a:tcPr/>
                </a:tc>
                <a:tc>
                  <a:txBody>
                    <a:bodyPr/>
                    <a:lstStyle/>
                    <a:p>
                      <a:r>
                        <a:rPr lang="en-US" sz="1400" dirty="0" smtClean="0"/>
                        <a:t>Type = 0 (Header)</a:t>
                      </a:r>
                      <a:endParaRPr lang="en-US" sz="1400" dirty="0"/>
                    </a:p>
                  </a:txBody>
                  <a:tcPr/>
                </a:tc>
                <a:tc>
                  <a:txBody>
                    <a:bodyPr/>
                    <a:lstStyle/>
                    <a:p>
                      <a:r>
                        <a:rPr lang="en-US" sz="1400" dirty="0" smtClean="0"/>
                        <a:t>IE content</a:t>
                      </a:r>
                      <a:endParaRPr lang="en-US" sz="14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47104648"/>
              </p:ext>
            </p:extLst>
          </p:nvPr>
        </p:nvGraphicFramePr>
        <p:xfrm>
          <a:off x="1043608" y="3356992"/>
          <a:ext cx="6912768" cy="741680"/>
        </p:xfrm>
        <a:graphic>
          <a:graphicData uri="http://schemas.openxmlformats.org/drawingml/2006/table">
            <a:tbl>
              <a:tblPr firstRow="1" bandRow="1">
                <a:tableStyleId>{5940675A-B579-460E-94D1-54222C63F5DA}</a:tableStyleId>
              </a:tblPr>
              <a:tblGrid>
                <a:gridCol w="1800200"/>
                <a:gridCol w="2160240"/>
                <a:gridCol w="317920"/>
                <a:gridCol w="2634408"/>
              </a:tblGrid>
              <a:tr h="370840">
                <a:tc>
                  <a:txBody>
                    <a:bodyPr/>
                    <a:lstStyle/>
                    <a:p>
                      <a:r>
                        <a:rPr lang="en-US" sz="1400" dirty="0" smtClean="0"/>
                        <a:t>Octets:</a:t>
                      </a:r>
                      <a:r>
                        <a:rPr lang="en-US" sz="1400" baseline="0" dirty="0" smtClean="0"/>
                        <a:t> Variable</a:t>
                      </a:r>
                      <a:endParaRPr lang="en-US" sz="1400" dirty="0"/>
                    </a:p>
                  </a:txBody>
                  <a:tcPr/>
                </a:tc>
                <a:tc>
                  <a:txBody>
                    <a:bodyPr/>
                    <a:lstStyle/>
                    <a:p>
                      <a:r>
                        <a:rPr lang="en-US" sz="1400" dirty="0" smtClean="0"/>
                        <a:t>0/2/8</a:t>
                      </a:r>
                      <a:endParaRPr lang="en-US" sz="1400" dirty="0"/>
                    </a:p>
                  </a:txBody>
                  <a:tcPr/>
                </a:tc>
                <a:tc>
                  <a:txBody>
                    <a:bodyPr/>
                    <a:lstStyle/>
                    <a:p>
                      <a:r>
                        <a:rPr lang="en-US" sz="1400" dirty="0" smtClean="0"/>
                        <a:t>…</a:t>
                      </a:r>
                      <a:endParaRPr lang="en-US" sz="1400" dirty="0"/>
                    </a:p>
                  </a:txBody>
                  <a:tcPr/>
                </a:tc>
                <a:tc>
                  <a:txBody>
                    <a:bodyPr/>
                    <a:lstStyle/>
                    <a:p>
                      <a:r>
                        <a:rPr lang="en-US" sz="1400" dirty="0" smtClean="0"/>
                        <a:t>0/2/8</a:t>
                      </a:r>
                      <a:endParaRPr lang="en-US" sz="1400" dirty="0"/>
                    </a:p>
                  </a:txBody>
                  <a:tcPr/>
                </a:tc>
              </a:tr>
              <a:tr h="370840">
                <a:tc>
                  <a:txBody>
                    <a:bodyPr/>
                    <a:lstStyle/>
                    <a:p>
                      <a:r>
                        <a:rPr lang="en-US" sz="1400" dirty="0" smtClean="0"/>
                        <a:t>Multicast subscription</a:t>
                      </a:r>
                      <a:endParaRPr lang="en-US" sz="1400" dirty="0"/>
                    </a:p>
                  </a:txBody>
                  <a:tcPr/>
                </a:tc>
                <a:tc>
                  <a:txBody>
                    <a:bodyPr/>
                    <a:lstStyle/>
                    <a:p>
                      <a:r>
                        <a:rPr lang="en-US" sz="1400" dirty="0" smtClean="0"/>
                        <a:t>Intermediate hop address 1</a:t>
                      </a:r>
                      <a:r>
                        <a:rPr lang="en-US" sz="1400" baseline="30000" dirty="0" smtClean="0"/>
                        <a:t>1</a:t>
                      </a:r>
                      <a:endParaRPr lang="en-US" sz="1400" dirty="0"/>
                    </a:p>
                  </a:txBody>
                  <a:tcPr/>
                </a:tc>
                <a:tc>
                  <a:txBody>
                    <a:bodyPr/>
                    <a:lstStyle/>
                    <a:p>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Intermediate hop address N</a:t>
                      </a:r>
                      <a:endParaRPr lang="en-US" sz="1400" dirty="0"/>
                    </a:p>
                  </a:txBody>
                  <a:tcPr/>
                </a:tc>
              </a:tr>
            </a:tbl>
          </a:graphicData>
        </a:graphic>
      </p:graphicFrame>
      <p:cxnSp>
        <p:nvCxnSpPr>
          <p:cNvPr id="10" name="Straight Connector 9"/>
          <p:cNvCxnSpPr/>
          <p:nvPr/>
        </p:nvCxnSpPr>
        <p:spPr bwMode="auto">
          <a:xfrm flipH="1">
            <a:off x="1043608" y="2780928"/>
            <a:ext cx="5256584" cy="5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flipH="1">
            <a:off x="7956376" y="2780928"/>
            <a:ext cx="288032" cy="5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Table 16"/>
          <p:cNvGraphicFramePr>
            <a:graphicFrameLocks noGrp="1"/>
          </p:cNvGraphicFramePr>
          <p:nvPr>
            <p:extLst>
              <p:ext uri="{D42A27DB-BD31-4B8C-83A1-F6EECF244321}">
                <p14:modId xmlns:p14="http://schemas.microsoft.com/office/powerpoint/2010/main" val="3704612331"/>
              </p:ext>
            </p:extLst>
          </p:nvPr>
        </p:nvGraphicFramePr>
        <p:xfrm>
          <a:off x="348300" y="4509120"/>
          <a:ext cx="5483840" cy="889000"/>
        </p:xfrm>
        <a:graphic>
          <a:graphicData uri="http://schemas.openxmlformats.org/drawingml/2006/table">
            <a:tbl>
              <a:tblPr firstRow="1" bandRow="1">
                <a:tableStyleId>{5940675A-B579-460E-94D1-54222C63F5DA}</a:tableStyleId>
              </a:tblPr>
              <a:tblGrid>
                <a:gridCol w="1386025"/>
                <a:gridCol w="1386025"/>
                <a:gridCol w="1205240"/>
                <a:gridCol w="301310"/>
                <a:gridCol w="1205240"/>
              </a:tblGrid>
              <a:tr h="370840">
                <a:tc>
                  <a:txBody>
                    <a:bodyPr/>
                    <a:lstStyle/>
                    <a:p>
                      <a:r>
                        <a:rPr lang="en-US" sz="1400" baseline="0" dirty="0" smtClean="0"/>
                        <a:t>Bits: 0-5</a:t>
                      </a:r>
                      <a:endParaRPr lang="en-US" sz="1400" dirty="0"/>
                    </a:p>
                  </a:txBody>
                  <a:tcPr/>
                </a:tc>
                <a:tc>
                  <a:txBody>
                    <a:bodyPr/>
                    <a:lstStyle/>
                    <a:p>
                      <a:r>
                        <a:rPr lang="en-US" sz="1400" dirty="0" smtClean="0"/>
                        <a:t>6-7</a:t>
                      </a:r>
                      <a:endParaRPr lang="en-US" sz="1400" dirty="0"/>
                    </a:p>
                  </a:txBody>
                  <a:tcPr/>
                </a:tc>
                <a:tc>
                  <a:txBody>
                    <a:bodyPr/>
                    <a:lstStyle/>
                    <a:p>
                      <a:r>
                        <a:rPr lang="en-US" sz="1400" dirty="0" smtClean="0"/>
                        <a:t>Octets:</a:t>
                      </a:r>
                      <a:r>
                        <a:rPr lang="en-US" sz="1400" baseline="0" dirty="0" smtClean="0"/>
                        <a:t> 0/</a:t>
                      </a:r>
                      <a:r>
                        <a:rPr lang="en-US" sz="1400" dirty="0" smtClean="0"/>
                        <a:t>2/8</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0/2/8</a:t>
                      </a:r>
                      <a:endParaRPr lang="en-US" sz="1400" dirty="0"/>
                    </a:p>
                  </a:txBody>
                  <a:tcPr/>
                </a:tc>
              </a:tr>
              <a:tr h="370840">
                <a:tc>
                  <a:txBody>
                    <a:bodyPr/>
                    <a:lstStyle/>
                    <a:p>
                      <a:r>
                        <a:rPr lang="en-US" sz="1400" dirty="0" smtClean="0"/>
                        <a:t>Number M of multicast group</a:t>
                      </a:r>
                      <a:r>
                        <a:rPr lang="en-US" sz="1400" baseline="30000" dirty="0" smtClean="0"/>
                        <a:t>2</a:t>
                      </a:r>
                      <a:endParaRPr lang="en-US" sz="1400" dirty="0"/>
                    </a:p>
                  </a:txBody>
                  <a:tcPr/>
                </a:tc>
                <a:tc>
                  <a:txBody>
                    <a:bodyPr/>
                    <a:lstStyle/>
                    <a:p>
                      <a:r>
                        <a:rPr lang="en-US" sz="1400" baseline="0" dirty="0" smtClean="0"/>
                        <a:t>Addressing mode</a:t>
                      </a:r>
                      <a:endParaRPr lang="en-US" sz="1400" dirty="0"/>
                    </a:p>
                  </a:txBody>
                  <a:tcPr/>
                </a:tc>
                <a:tc>
                  <a:txBody>
                    <a:bodyPr/>
                    <a:lstStyle/>
                    <a:p>
                      <a:r>
                        <a:rPr lang="en-US" sz="1400" dirty="0" smtClean="0"/>
                        <a:t>Multicast address 1</a:t>
                      </a:r>
                      <a:endParaRPr lang="en-US" sz="1400" dirty="0"/>
                    </a:p>
                  </a:txBody>
                  <a:tcPr/>
                </a:tc>
                <a:tc>
                  <a:txBody>
                    <a:bodyPr/>
                    <a:lstStyle/>
                    <a:p>
                      <a:pPr algn="ctr"/>
                      <a:r>
                        <a:rPr lang="en-US" sz="1400" dirty="0" smtClean="0"/>
                        <a:t>… </a:t>
                      </a:r>
                      <a:endParaRPr lang="en-US" sz="1400" dirty="0"/>
                    </a:p>
                  </a:txBody>
                  <a:tcPr/>
                </a:tc>
                <a:tc>
                  <a:txBody>
                    <a:bodyPr/>
                    <a:lstStyle/>
                    <a:p>
                      <a:pPr algn="l"/>
                      <a:r>
                        <a:rPr lang="en-US" sz="1400" dirty="0" smtClean="0"/>
                        <a:t>Multicast address M</a:t>
                      </a:r>
                      <a:endParaRPr lang="en-US" sz="1400" dirty="0"/>
                    </a:p>
                  </a:txBody>
                  <a:tcPr/>
                </a:tc>
              </a:tr>
            </a:tbl>
          </a:graphicData>
        </a:graphic>
      </p:graphicFrame>
      <p:cxnSp>
        <p:nvCxnSpPr>
          <p:cNvPr id="19" name="Straight Connector 18"/>
          <p:cNvCxnSpPr/>
          <p:nvPr/>
        </p:nvCxnSpPr>
        <p:spPr bwMode="auto">
          <a:xfrm flipH="1">
            <a:off x="323528" y="4077072"/>
            <a:ext cx="720080" cy="43204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2843808" y="4077072"/>
            <a:ext cx="2988332" cy="43204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611560" y="5661248"/>
            <a:ext cx="8136904" cy="646331"/>
          </a:xfrm>
          <a:prstGeom prst="rect">
            <a:avLst/>
          </a:prstGeom>
          <a:noFill/>
        </p:spPr>
        <p:txBody>
          <a:bodyPr wrap="square" rtlCol="0">
            <a:spAutoFit/>
          </a:bodyPr>
          <a:lstStyle/>
          <a:p>
            <a:r>
              <a:rPr lang="en-US" baseline="30000" dirty="0" smtClean="0"/>
              <a:t>1 </a:t>
            </a:r>
            <a:r>
              <a:rPr lang="en-US" dirty="0" smtClean="0"/>
              <a:t>Intermediate hop addresses are used for source routing in a non storing mode network, otherwise, they are not appended at each hop.</a:t>
            </a:r>
            <a:endParaRPr lang="en-US" baseline="30000" dirty="0" smtClean="0"/>
          </a:p>
          <a:p>
            <a:r>
              <a:rPr lang="en-US" baseline="30000" dirty="0" smtClean="0"/>
              <a:t>2 </a:t>
            </a:r>
            <a:r>
              <a:rPr lang="en-US" dirty="0" smtClean="0"/>
              <a:t>If the node does not belong to any multicast group M = 0</a:t>
            </a:r>
            <a:endParaRPr lang="en-US" baseline="30000" dirty="0"/>
          </a:p>
        </p:txBody>
      </p:sp>
    </p:spTree>
    <p:extLst>
      <p:ext uri="{BB962C8B-B14F-4D97-AF65-F5344CB8AC3E}">
        <p14:creationId xmlns:p14="http://schemas.microsoft.com/office/powerpoint/2010/main" val="466302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a:t>Slide </a:t>
            </a:r>
            <a:fld id="{9B97F370-3A78-4D4B-8899-A4718BD202B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z="4000" dirty="0" smtClean="0"/>
              <a:t>Hierarchical Mesh Tree Routing</a:t>
            </a:r>
            <a:endParaRPr lang="en-US" altLang="en-US" sz="4000" dirty="0"/>
          </a:p>
        </p:txBody>
      </p:sp>
      <p:sp>
        <p:nvSpPr>
          <p:cNvPr id="26627" name="Rectangle 3"/>
          <p:cNvSpPr>
            <a:spLocks noGrp="1" noChangeArrowheads="1"/>
          </p:cNvSpPr>
          <p:nvPr>
            <p:ph type="subTitle" idx="1"/>
          </p:nvPr>
        </p:nvSpPr>
        <p:spPr>
          <a:xfrm>
            <a:off x="899592" y="3886200"/>
            <a:ext cx="7632848" cy="1752600"/>
          </a:xfrm>
        </p:spPr>
        <p:txBody>
          <a:bodyPr/>
          <a:lstStyle/>
          <a:p>
            <a:r>
              <a:rPr lang="en-US" altLang="en-US" sz="2800" dirty="0" smtClean="0"/>
              <a:t>Verotiana Rabarijaona, Fumihide Kojima (NICT), Hiroshi Harada (Kyoto University)</a:t>
            </a:r>
            <a:endParaRPr lang="en-US"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85800"/>
            <a:ext cx="8640960" cy="654968"/>
          </a:xfrm>
        </p:spPr>
        <p:txBody>
          <a:bodyPr/>
          <a:lstStyle/>
          <a:p>
            <a:pPr marL="0" indent="0"/>
            <a:r>
              <a:rPr lang="en-US" dirty="0"/>
              <a:t>Topology construction and upward </a:t>
            </a:r>
            <a:r>
              <a:rPr lang="en-US" dirty="0" smtClean="0"/>
              <a:t>routes</a:t>
            </a:r>
            <a:endParaRPr lang="en-US" dirty="0"/>
          </a:p>
        </p:txBody>
      </p:sp>
      <p:sp>
        <p:nvSpPr>
          <p:cNvPr id="3" name="Content Placeholder 2"/>
          <p:cNvSpPr>
            <a:spLocks noGrp="1"/>
          </p:cNvSpPr>
          <p:nvPr>
            <p:ph idx="1"/>
          </p:nvPr>
        </p:nvSpPr>
        <p:spPr/>
        <p:txBody>
          <a:bodyPr/>
          <a:lstStyle/>
          <a:p>
            <a:r>
              <a:rPr lang="en-US" sz="2000" dirty="0" smtClean="0"/>
              <a:t>using EBR and EB exchange including the HMT construction IE</a:t>
            </a:r>
          </a:p>
          <a:p>
            <a:pPr lvl="1"/>
            <a:r>
              <a:rPr lang="en-US" sz="1800" dirty="0" smtClean="0"/>
              <a:t>HMT IE size in EBR: 2 octets</a:t>
            </a:r>
          </a:p>
          <a:p>
            <a:pPr lvl="1"/>
            <a:r>
              <a:rPr lang="en-US" sz="1800" dirty="0" smtClean="0"/>
              <a:t>HMT IE size in EB:  </a:t>
            </a:r>
          </a:p>
          <a:p>
            <a:pPr lvl="2"/>
            <a:r>
              <a:rPr lang="en-US" sz="1600" dirty="0" smtClean="0"/>
              <a:t>at least 8 octets or 14 octets depending on the addressing mode, when using 16-bit addresses, with one metric without threshold or value</a:t>
            </a:r>
          </a:p>
          <a:p>
            <a:r>
              <a:rPr lang="en-US" sz="2000" dirty="0" smtClean="0"/>
              <a:t>In the simulation: </a:t>
            </a:r>
          </a:p>
          <a:p>
            <a:pPr lvl="1"/>
            <a:r>
              <a:rPr lang="en-US" sz="1800" dirty="0" smtClean="0"/>
              <a:t>One EB for each device with a 12 octets HMT IE using 16-bit addresses, with the SINR metric and a 4-octet threshold field sent in EBs starting from the root</a:t>
            </a:r>
          </a:p>
          <a:p>
            <a:pPr lvl="1"/>
            <a:r>
              <a:rPr lang="en-US" sz="1800" dirty="0" smtClean="0"/>
              <a:t>Initialization time, including the PAN construction (association procedure) </a:t>
            </a:r>
          </a:p>
          <a:p>
            <a:pPr marL="0" indent="0">
              <a:buNone/>
            </a:pPr>
            <a:endParaRPr lang="en-US" sz="2000" dirty="0" smtClean="0"/>
          </a:p>
        </p:txBody>
      </p:sp>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62603126"/>
              </p:ext>
            </p:extLst>
          </p:nvPr>
        </p:nvGraphicFramePr>
        <p:xfrm>
          <a:off x="107504" y="4869160"/>
          <a:ext cx="9002112" cy="960714"/>
        </p:xfrm>
        <a:graphic>
          <a:graphicData uri="http://schemas.openxmlformats.org/drawingml/2006/table">
            <a:tbl>
              <a:tblPr firstRow="1" bandRow="1">
                <a:tableStyleId>{5940675A-B579-460E-94D1-54222C63F5DA}</a:tableStyleId>
              </a:tblPr>
              <a:tblGrid>
                <a:gridCol w="2088232"/>
                <a:gridCol w="2355241"/>
                <a:gridCol w="2330027"/>
                <a:gridCol w="2228612"/>
              </a:tblGrid>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Data rate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11 x 11</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US" sz="1400" dirty="0" smtClean="0"/>
                        <a:t>33</a:t>
                      </a:r>
                      <a:r>
                        <a:rPr lang="en-US" sz="1400" baseline="0" dirty="0" smtClean="0"/>
                        <a:t> x 33</a:t>
                      </a:r>
                      <a:endParaRPr lang="en-US" sz="1400" dirty="0" smtClean="0"/>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US" sz="1400" dirty="0" smtClean="0"/>
                        <a:t>100 x 100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100 kbps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24.2102615</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r>
                        <a:rPr lang="en-US" sz="1400" dirty="0" smtClean="0"/>
                        <a:t>44.2342633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r>
                        <a:rPr lang="en-US" sz="1400" dirty="0" smtClean="0"/>
                        <a:t>106.9370197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250 kbps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10.8344032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sz="1400" dirty="0" smtClean="0"/>
                        <a:t>20.5834262</a:t>
                      </a:r>
                      <a:endParaRPr lang="en-US" sz="1400" dirty="0"/>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sz="1400" dirty="0" smtClean="0"/>
                        <a:t>38.2287195</a:t>
                      </a:r>
                      <a:endParaRPr lang="en-US" sz="1400" dirty="0"/>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2383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overhead and downward routes</a:t>
            </a:r>
            <a:endParaRPr lang="en-US" dirty="0"/>
          </a:p>
        </p:txBody>
      </p:sp>
      <p:sp>
        <p:nvSpPr>
          <p:cNvPr id="3" name="Content Placeholder 2"/>
          <p:cNvSpPr>
            <a:spLocks noGrp="1"/>
          </p:cNvSpPr>
          <p:nvPr>
            <p:ph idx="1"/>
          </p:nvPr>
        </p:nvSpPr>
        <p:spPr>
          <a:xfrm>
            <a:off x="323528" y="1340768"/>
            <a:ext cx="8496944" cy="4755232"/>
          </a:xfrm>
        </p:spPr>
        <p:txBody>
          <a:bodyPr/>
          <a:lstStyle/>
          <a:p>
            <a:pPr marL="0" indent="0">
              <a:buNone/>
            </a:pPr>
            <a:r>
              <a:rPr lang="en-US" b="1" dirty="0" smtClean="0"/>
              <a:t>Routing</a:t>
            </a:r>
          </a:p>
          <a:p>
            <a:r>
              <a:rPr lang="en-US" dirty="0" smtClean="0"/>
              <a:t>Use of L2R routing IE in the header of each data frame</a:t>
            </a:r>
          </a:p>
          <a:p>
            <a:pPr lvl="1"/>
            <a:r>
              <a:rPr lang="en-US" dirty="0" smtClean="0"/>
              <a:t>11 octets or 27 octets depending on the addressing mode</a:t>
            </a:r>
          </a:p>
          <a:p>
            <a:pPr lvl="1"/>
            <a:r>
              <a:rPr lang="en-US" dirty="0" smtClean="0"/>
              <a:t>using source routing: additional N x 2 or 8 octets for N intermediate hops</a:t>
            </a:r>
          </a:p>
          <a:p>
            <a:pPr lvl="1"/>
            <a:r>
              <a:rPr lang="en-US" dirty="0" smtClean="0"/>
              <a:t>using data aggregation: additional 3 + M octets for M aggregated packets</a:t>
            </a:r>
          </a:p>
          <a:p>
            <a:pPr lvl="1">
              <a:buFont typeface="Arial" charset="0"/>
              <a:buChar char="•"/>
            </a:pPr>
            <a:r>
              <a:rPr lang="en-US" b="1" i="1" dirty="0" smtClean="0"/>
              <a:t>The content in the L2R routing IE is used to build downward routes</a:t>
            </a:r>
          </a:p>
          <a:p>
            <a:pPr lvl="1">
              <a:buFont typeface="Arial" charset="0"/>
              <a:buChar char="•"/>
            </a:pPr>
            <a:endParaRPr lang="en-US" b="1" i="1" dirty="0" smtClean="0"/>
          </a:p>
          <a:p>
            <a:pPr marL="57150" indent="0">
              <a:buNone/>
            </a:pPr>
            <a:r>
              <a:rPr lang="en-US" b="1" dirty="0" smtClean="0"/>
              <a:t>Downward route construction </a:t>
            </a:r>
            <a:r>
              <a:rPr lang="en-US" dirty="0" smtClean="0"/>
              <a:t>(when needed, source routing or no data frame)</a:t>
            </a:r>
          </a:p>
          <a:p>
            <a:pPr marL="400050">
              <a:buFont typeface="Arial" charset="0"/>
              <a:buChar char="•"/>
            </a:pPr>
            <a:r>
              <a:rPr lang="en-US" dirty="0" smtClean="0"/>
              <a:t>Use of the Destination Announcement IE</a:t>
            </a:r>
          </a:p>
          <a:p>
            <a:pPr marL="857250" lvl="1" indent="-342900">
              <a:buFontTx/>
              <a:buChar char="-"/>
            </a:pPr>
            <a:r>
              <a:rPr lang="en-US" dirty="0"/>
              <a:t>3</a:t>
            </a:r>
            <a:r>
              <a:rPr lang="en-US" dirty="0" smtClean="0"/>
              <a:t> octets</a:t>
            </a:r>
          </a:p>
          <a:p>
            <a:pPr marL="857250" lvl="1" indent="-342900">
              <a:buFontTx/>
              <a:buChar char="-"/>
            </a:pPr>
            <a:r>
              <a:rPr lang="en-US" dirty="0" smtClean="0"/>
              <a:t>additional N x 2 or 8 octets for N intermediate hops</a:t>
            </a:r>
          </a:p>
          <a:p>
            <a:pPr marL="857250" lvl="1" indent="-342900">
              <a:buFontTx/>
              <a:buChar char="-"/>
            </a:pPr>
            <a:r>
              <a:rPr lang="en-US" dirty="0" smtClean="0"/>
              <a:t>additional M x 2 or 8 octets for M multicast subscription addresses</a:t>
            </a:r>
          </a:p>
        </p:txBody>
      </p:sp>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21</a:t>
            </a:fld>
            <a:endParaRPr lang="en-US" altLang="en-US"/>
          </a:p>
        </p:txBody>
      </p:sp>
    </p:spTree>
    <p:extLst>
      <p:ext uri="{BB962C8B-B14F-4D97-AF65-F5344CB8AC3E}">
        <p14:creationId xmlns:p14="http://schemas.microsoft.com/office/powerpoint/2010/main" val="503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update and rerouting</a:t>
            </a:r>
            <a:endParaRPr lang="en-US" dirty="0"/>
          </a:p>
        </p:txBody>
      </p:sp>
      <p:sp>
        <p:nvSpPr>
          <p:cNvPr id="3" name="Content Placeholder 2"/>
          <p:cNvSpPr>
            <a:spLocks noGrp="1"/>
          </p:cNvSpPr>
          <p:nvPr>
            <p:ph idx="1"/>
          </p:nvPr>
        </p:nvSpPr>
        <p:spPr/>
        <p:txBody>
          <a:bodyPr/>
          <a:lstStyle/>
          <a:p>
            <a:r>
              <a:rPr lang="en-US" dirty="0" smtClean="0"/>
              <a:t>Recovery as a result of outage: local repair</a:t>
            </a:r>
          </a:p>
          <a:p>
            <a:pPr lvl="1"/>
            <a:r>
              <a:rPr lang="en-US" dirty="0" smtClean="0"/>
              <a:t>If the device still has neighbor(s) in the neighbor table, find a parent (neighbor with the lowest depth), update own depth and send a EB with updated depth</a:t>
            </a:r>
          </a:p>
          <a:p>
            <a:pPr lvl="1"/>
            <a:r>
              <a:rPr lang="en-US" dirty="0" smtClean="0"/>
              <a:t>Else</a:t>
            </a:r>
          </a:p>
          <a:p>
            <a:pPr lvl="2"/>
            <a:r>
              <a:rPr lang="en-US" dirty="0" smtClean="0"/>
              <a:t>If </a:t>
            </a:r>
            <a:r>
              <a:rPr lang="en-US" dirty="0"/>
              <a:t>the device are still connected to the PAN: passive or active scan for EBR with a HMT construction IE</a:t>
            </a:r>
          </a:p>
          <a:p>
            <a:pPr lvl="2"/>
            <a:r>
              <a:rPr lang="en-US" dirty="0"/>
              <a:t>else, re-association to the PAN, then passive or active scan of EBs including a HMT construction IE</a:t>
            </a:r>
          </a:p>
          <a:p>
            <a:pPr marL="342900" lvl="2" indent="-342900"/>
            <a:r>
              <a:rPr lang="en-US" sz="2400" dirty="0" smtClean="0">
                <a:ea typeface="+mn-ea"/>
                <a:cs typeface="+mn-cs"/>
              </a:rPr>
              <a:t>Re-Discovery </a:t>
            </a:r>
            <a:r>
              <a:rPr lang="en-US" sz="2400" dirty="0">
                <a:ea typeface="+mn-ea"/>
                <a:cs typeface="+mn-cs"/>
              </a:rPr>
              <a:t>as a result of outage </a:t>
            </a:r>
            <a:r>
              <a:rPr lang="en-US" sz="2400" dirty="0" smtClean="0">
                <a:ea typeface="+mn-ea"/>
                <a:cs typeface="+mn-cs"/>
              </a:rPr>
              <a:t>subsiding: local repair</a:t>
            </a:r>
            <a:endParaRPr lang="en-US" sz="2400" dirty="0">
              <a:ea typeface="+mn-ea"/>
              <a:cs typeface="+mn-cs"/>
            </a:endParaRPr>
          </a:p>
          <a:p>
            <a:pPr lvl="1"/>
            <a:r>
              <a:rPr lang="en-US" dirty="0" smtClean="0"/>
              <a:t>Re-association to the PAN, then passive or active scan of EBs including a HMT construction IE</a:t>
            </a:r>
            <a:endParaRPr lang="en-US" dirty="0"/>
          </a:p>
        </p:txBody>
      </p:sp>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22</a:t>
            </a:fld>
            <a:endParaRPr lang="en-US" altLang="en-US"/>
          </a:p>
        </p:txBody>
      </p:sp>
    </p:spTree>
    <p:extLst>
      <p:ext uri="{BB962C8B-B14F-4D97-AF65-F5344CB8AC3E}">
        <p14:creationId xmlns:p14="http://schemas.microsoft.com/office/powerpoint/2010/main" val="1007598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654968"/>
          </a:xfrm>
        </p:spPr>
        <p:txBody>
          <a:bodyPr/>
          <a:lstStyle/>
          <a:p>
            <a:r>
              <a:rPr lang="en-US" dirty="0" smtClean="0"/>
              <a:t>Simulation settings</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23</a:t>
            </a:fld>
            <a:endParaRPr lang="en-US" altLang="en-US"/>
          </a:p>
        </p:txBody>
      </p:sp>
      <p:sp>
        <p:nvSpPr>
          <p:cNvPr id="10" name="Content Placeholder 9"/>
          <p:cNvSpPr>
            <a:spLocks noGrp="1"/>
          </p:cNvSpPr>
          <p:nvPr>
            <p:ph idx="1"/>
          </p:nvPr>
        </p:nvSpPr>
        <p:spPr>
          <a:xfrm>
            <a:off x="685800" y="1196752"/>
            <a:ext cx="7772400" cy="4755232"/>
          </a:xfrm>
        </p:spPr>
        <p:txBody>
          <a:bodyPr/>
          <a:lstStyle/>
          <a:p>
            <a:r>
              <a:rPr lang="en-US" sz="2000" dirty="0" smtClean="0"/>
              <a:t>Non beacon enabled 802.15.4-2011 MAC</a:t>
            </a:r>
          </a:p>
          <a:p>
            <a:pPr lvl="1"/>
            <a:r>
              <a:rPr lang="en-US" sz="1800" dirty="0" smtClean="0"/>
              <a:t>In a beacon enabled network, a device must synchronize with the </a:t>
            </a:r>
            <a:r>
              <a:rPr lang="en-US" sz="1800" dirty="0" err="1" smtClean="0"/>
              <a:t>superframe</a:t>
            </a:r>
            <a:r>
              <a:rPr lang="en-US" sz="1800" dirty="0" smtClean="0"/>
              <a:t> of the next hop</a:t>
            </a:r>
          </a:p>
          <a:p>
            <a:r>
              <a:rPr lang="en-US" sz="2000" dirty="0" smtClean="0"/>
              <a:t>1 EB/30 min</a:t>
            </a:r>
          </a:p>
          <a:p>
            <a:r>
              <a:rPr lang="en-US" sz="2000" dirty="0" smtClean="0"/>
              <a:t>1 DA IE /30 min for scenarios other than upstream and broadcast</a:t>
            </a:r>
          </a:p>
          <a:p>
            <a:r>
              <a:rPr lang="en-US" sz="2000" dirty="0" smtClean="0"/>
              <a:t>Link quality metric: SINR</a:t>
            </a:r>
          </a:p>
          <a:p>
            <a:r>
              <a:rPr lang="en-US" sz="2000" dirty="0" smtClean="0"/>
              <a:t>Link failure rate and SINR mapping</a:t>
            </a:r>
          </a:p>
          <a:p>
            <a:endParaRPr lang="en-US" sz="20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512723021"/>
              </p:ext>
            </p:extLst>
          </p:nvPr>
        </p:nvGraphicFramePr>
        <p:xfrm>
          <a:off x="827584" y="3789040"/>
          <a:ext cx="2371725" cy="2362200"/>
        </p:xfrm>
        <a:graphic>
          <a:graphicData uri="http://schemas.openxmlformats.org/presentationml/2006/ole">
            <mc:AlternateContent xmlns:mc="http://schemas.openxmlformats.org/markup-compatibility/2006">
              <mc:Choice xmlns:v="urn:schemas-microsoft-com:vml" Requires="v">
                <p:oleObj spid="_x0000_s2100" name="Visio" r:id="rId4" imgW="2377369" imgH="2359219" progId="Visio.Drawing.11">
                  <p:embed/>
                </p:oleObj>
              </mc:Choice>
              <mc:Fallback>
                <p:oleObj name="Visio" r:id="rId4" imgW="2377369" imgH="2359219" progId="Visio.Drawing.11">
                  <p:embed/>
                  <p:pic>
                    <p:nvPicPr>
                      <p:cNvPr id="0" name="Object 1"/>
                      <p:cNvPicPr>
                        <a:picLocks noChangeAspect="1" noChangeArrowheads="1"/>
                      </p:cNvPicPr>
                      <p:nvPr/>
                    </p:nvPicPr>
                    <p:blipFill>
                      <a:blip r:embed="rId5"/>
                      <a:srcRect/>
                      <a:stretch>
                        <a:fillRect/>
                      </a:stretch>
                    </p:blipFill>
                    <p:spPr bwMode="auto">
                      <a:xfrm>
                        <a:off x="827584" y="3789040"/>
                        <a:ext cx="2371725"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9043869"/>
              </p:ext>
            </p:extLst>
          </p:nvPr>
        </p:nvGraphicFramePr>
        <p:xfrm>
          <a:off x="3491880" y="3717032"/>
          <a:ext cx="3744416" cy="2407920"/>
        </p:xfrm>
        <a:graphic>
          <a:graphicData uri="http://schemas.openxmlformats.org/drawingml/2006/table">
            <a:tbl>
              <a:tblPr firstRow="1" bandRow="1">
                <a:tableStyleId>{5940675A-B579-460E-94D1-54222C63F5DA}</a:tableStyleId>
              </a:tblPr>
              <a:tblGrid>
                <a:gridCol w="1872208"/>
                <a:gridCol w="1872208"/>
              </a:tblGrid>
              <a:tr h="310819">
                <a:tc>
                  <a:txBody>
                    <a:bodyPr/>
                    <a:lstStyle/>
                    <a:p>
                      <a:r>
                        <a:rPr lang="en-US" sz="1600" dirty="0" smtClean="0"/>
                        <a:t>LFR</a:t>
                      </a:r>
                      <a:endParaRPr lang="en-US" sz="1600" dirty="0"/>
                    </a:p>
                  </a:txBody>
                  <a:tcPr/>
                </a:tc>
                <a:tc>
                  <a:txBody>
                    <a:bodyPr/>
                    <a:lstStyle/>
                    <a:p>
                      <a:r>
                        <a:rPr lang="en-US" sz="1600" dirty="0" smtClean="0"/>
                        <a:t>SINR</a:t>
                      </a:r>
                      <a:endParaRPr lang="en-US" sz="1600" dirty="0"/>
                    </a:p>
                  </a:txBody>
                  <a:tcPr/>
                </a:tc>
              </a:tr>
              <a:tr h="320238">
                <a:tc>
                  <a:txBody>
                    <a:bodyPr/>
                    <a:lstStyle/>
                    <a:p>
                      <a:r>
                        <a:rPr lang="en-US" sz="1600" dirty="0" smtClean="0"/>
                        <a:t>10</a:t>
                      </a:r>
                      <a:r>
                        <a:rPr lang="en-US" sz="1600" baseline="30000" dirty="0" smtClean="0"/>
                        <a:t>-6</a:t>
                      </a:r>
                    </a:p>
                  </a:txBody>
                  <a:tcPr/>
                </a:tc>
                <a:tc>
                  <a:txBody>
                    <a:bodyPr/>
                    <a:lstStyle/>
                    <a:p>
                      <a:pPr marL="0" marR="0" algn="l" defTabSz="914400" rtl="0" eaLnBrk="1" fontAlgn="t" latinLnBrk="0" hangingPunct="1">
                        <a:spcBef>
                          <a:spcPts val="0"/>
                        </a:spcBef>
                        <a:spcAft>
                          <a:spcPts val="0"/>
                        </a:spcAft>
                      </a:pPr>
                      <a:r>
                        <a:rPr lang="en-US" sz="1600" kern="1200" dirty="0" smtClean="0">
                          <a:solidFill>
                            <a:schemeClr val="tx1"/>
                          </a:solidFill>
                          <a:latin typeface="+mn-lt"/>
                          <a:ea typeface="+mn-ea"/>
                          <a:cs typeface="+mn-cs"/>
                        </a:rPr>
                        <a:t>23</a:t>
                      </a:r>
                      <a:endParaRPr lang="en-US" sz="1600" kern="1200" dirty="0">
                        <a:solidFill>
                          <a:schemeClr val="tx1"/>
                        </a:solidFill>
                        <a:latin typeface="+mn-lt"/>
                        <a:ea typeface="+mn-ea"/>
                        <a:cs typeface="+mn-cs"/>
                      </a:endParaRPr>
                    </a:p>
                  </a:txBody>
                  <a:tcPr marL="50800" marR="50800" marT="50800" marB="50800"/>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r>
                        <a:rPr lang="en-US" sz="1600" baseline="30000" dirty="0" smtClean="0"/>
                        <a:t>-5</a:t>
                      </a:r>
                    </a:p>
                  </a:txBody>
                  <a:tcPr/>
                </a:tc>
                <a:tc>
                  <a:txBody>
                    <a:bodyPr/>
                    <a:lstStyle/>
                    <a:p>
                      <a:pPr marL="0" marR="0" algn="l" defTabSz="914400" rtl="0" eaLnBrk="1" fontAlgn="t" latinLnBrk="0" hangingPunct="1">
                        <a:spcBef>
                          <a:spcPts val="0"/>
                        </a:spcBef>
                        <a:spcAft>
                          <a:spcPts val="0"/>
                        </a:spcAft>
                      </a:pPr>
                      <a:r>
                        <a:rPr lang="en-US" sz="1600" kern="1200" dirty="0" smtClean="0">
                          <a:solidFill>
                            <a:schemeClr val="tx1"/>
                          </a:solidFill>
                          <a:latin typeface="+mn-lt"/>
                          <a:ea typeface="+mn-ea"/>
                          <a:cs typeface="+mn-cs"/>
                        </a:rPr>
                        <a:t>19</a:t>
                      </a:r>
                      <a:endParaRPr lang="en-US" sz="1600" kern="1200" dirty="0">
                        <a:solidFill>
                          <a:schemeClr val="tx1"/>
                        </a:solidFill>
                        <a:latin typeface="+mn-lt"/>
                        <a:ea typeface="+mn-ea"/>
                        <a:cs typeface="+mn-cs"/>
                      </a:endParaRPr>
                    </a:p>
                  </a:txBody>
                  <a:tcPr marL="50800" marR="50800" marT="50800" marB="50800"/>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r>
                        <a:rPr lang="en-US" sz="1600" baseline="30000" dirty="0" smtClean="0"/>
                        <a:t>-4</a:t>
                      </a:r>
                    </a:p>
                  </a:txBody>
                  <a:tcPr/>
                </a:tc>
                <a:tc>
                  <a:txBody>
                    <a:bodyPr/>
                    <a:lstStyle/>
                    <a:p>
                      <a:pPr marL="0" marR="0" algn="l" defTabSz="914400" rtl="0" eaLnBrk="1" fontAlgn="t" latinLnBrk="0" hangingPunct="1">
                        <a:spcBef>
                          <a:spcPts val="0"/>
                        </a:spcBef>
                        <a:spcAft>
                          <a:spcPts val="0"/>
                        </a:spcAft>
                      </a:pPr>
                      <a:r>
                        <a:rPr lang="en-US" sz="1600" kern="1200" dirty="0" smtClean="0">
                          <a:solidFill>
                            <a:schemeClr val="tx1"/>
                          </a:solidFill>
                          <a:latin typeface="+mn-lt"/>
                          <a:ea typeface="+mn-ea"/>
                          <a:cs typeface="+mn-cs"/>
                        </a:rPr>
                        <a:t>12</a:t>
                      </a:r>
                      <a:endParaRPr lang="en-US" sz="1600" kern="1200" dirty="0">
                        <a:solidFill>
                          <a:schemeClr val="tx1"/>
                        </a:solidFill>
                        <a:latin typeface="+mn-lt"/>
                        <a:ea typeface="+mn-ea"/>
                        <a:cs typeface="+mn-cs"/>
                      </a:endParaRPr>
                    </a:p>
                  </a:txBody>
                  <a:tcPr marL="50800" marR="50800" marT="50800" marB="50800"/>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r>
                        <a:rPr lang="en-US" sz="1600" baseline="30000" dirty="0" smtClean="0"/>
                        <a:t>-3</a:t>
                      </a:r>
                    </a:p>
                  </a:txBody>
                  <a:tcPr/>
                </a:tc>
                <a:tc>
                  <a:txBody>
                    <a:bodyPr/>
                    <a:lstStyle/>
                    <a:p>
                      <a:pPr marL="0" marR="0" algn="l" defTabSz="914400" rtl="0" eaLnBrk="1" fontAlgn="t" latinLnBrk="0" hangingPunct="1">
                        <a:spcBef>
                          <a:spcPts val="0"/>
                        </a:spcBef>
                        <a:spcAft>
                          <a:spcPts val="0"/>
                        </a:spcAft>
                      </a:pPr>
                      <a:r>
                        <a:rPr lang="en-US" sz="1600" kern="1200" dirty="0" smtClean="0">
                          <a:solidFill>
                            <a:schemeClr val="tx1"/>
                          </a:solidFill>
                          <a:latin typeface="+mn-lt"/>
                          <a:ea typeface="+mn-ea"/>
                          <a:cs typeface="+mn-cs"/>
                        </a:rPr>
                        <a:t>10</a:t>
                      </a:r>
                      <a:endParaRPr lang="en-US" sz="1600" kern="1200" dirty="0">
                        <a:solidFill>
                          <a:schemeClr val="tx1"/>
                        </a:solidFill>
                        <a:latin typeface="+mn-lt"/>
                        <a:ea typeface="+mn-ea"/>
                        <a:cs typeface="+mn-cs"/>
                      </a:endParaRPr>
                    </a:p>
                  </a:txBody>
                  <a:tcPr marL="50800" marR="50800" marT="50800" marB="50800"/>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r>
                        <a:rPr lang="en-US" sz="1600" baseline="30000" dirty="0" smtClean="0"/>
                        <a:t>-2</a:t>
                      </a:r>
                    </a:p>
                  </a:txBody>
                  <a:tcPr/>
                </a:tc>
                <a:tc>
                  <a:txBody>
                    <a:bodyPr/>
                    <a:lstStyle/>
                    <a:p>
                      <a:pPr marL="0" marR="0" algn="l" defTabSz="914400" rtl="0" eaLnBrk="1" fontAlgn="t" latinLnBrk="0" hangingPunct="1">
                        <a:spcBef>
                          <a:spcPts val="0"/>
                        </a:spcBef>
                        <a:spcAft>
                          <a:spcPts val="0"/>
                        </a:spcAft>
                      </a:pPr>
                      <a:r>
                        <a:rPr lang="en-US" sz="1600" kern="1200" dirty="0" smtClean="0">
                          <a:solidFill>
                            <a:schemeClr val="tx1"/>
                          </a:solidFill>
                          <a:latin typeface="+mn-lt"/>
                          <a:ea typeface="+mn-ea"/>
                          <a:cs typeface="+mn-cs"/>
                        </a:rPr>
                        <a:t>6</a:t>
                      </a:r>
                      <a:endParaRPr lang="en-US" sz="1600" kern="1200" dirty="0">
                        <a:solidFill>
                          <a:schemeClr val="tx1"/>
                        </a:solidFill>
                        <a:latin typeface="+mn-lt"/>
                        <a:ea typeface="+mn-ea"/>
                        <a:cs typeface="+mn-cs"/>
                      </a:endParaRPr>
                    </a:p>
                  </a:txBody>
                  <a:tcPr marL="50800" marR="50800" marT="50800" marB="50800"/>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r>
                        <a:rPr lang="en-US" sz="1600" baseline="30000" dirty="0" smtClean="0"/>
                        <a:t>-1</a:t>
                      </a:r>
                    </a:p>
                  </a:txBody>
                  <a:tcPr/>
                </a:tc>
                <a:tc>
                  <a:txBody>
                    <a:bodyPr/>
                    <a:lstStyle/>
                    <a:p>
                      <a:pPr marL="0" marR="0" algn="l" defTabSz="914400" rtl="0" eaLnBrk="1" fontAlgn="t" latinLnBrk="0" hangingPunct="1">
                        <a:spcBef>
                          <a:spcPts val="0"/>
                        </a:spcBef>
                        <a:spcAft>
                          <a:spcPts val="0"/>
                        </a:spcAft>
                      </a:pPr>
                      <a:r>
                        <a:rPr lang="en-US" sz="1600" kern="1200" dirty="0" smtClean="0">
                          <a:solidFill>
                            <a:schemeClr val="tx1"/>
                          </a:solidFill>
                          <a:latin typeface="+mn-lt"/>
                          <a:ea typeface="+mn-ea"/>
                          <a:cs typeface="+mn-cs"/>
                        </a:rPr>
                        <a:t>5</a:t>
                      </a:r>
                      <a:endParaRPr lang="en-US" sz="1600" kern="1200" dirty="0">
                        <a:solidFill>
                          <a:schemeClr val="tx1"/>
                        </a:solidFill>
                        <a:latin typeface="+mn-lt"/>
                        <a:ea typeface="+mn-ea"/>
                        <a:cs typeface="+mn-cs"/>
                      </a:endParaRPr>
                    </a:p>
                  </a:txBody>
                  <a:tcPr marL="50800" marR="50800" marT="50800" marB="50800"/>
                </a:tc>
              </a:tr>
            </a:tbl>
          </a:graphicData>
        </a:graphic>
      </p:graphicFrame>
    </p:spTree>
    <p:extLst>
      <p:ext uri="{BB962C8B-B14F-4D97-AF65-F5344CB8AC3E}">
        <p14:creationId xmlns:p14="http://schemas.microsoft.com/office/powerpoint/2010/main" val="542003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Upstream (1/2) </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641812352"/>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98.174</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99.809</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85.537</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99.416</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59.653</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97.244</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1.976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2.813</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5.173</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19</a:t>
                      </a:r>
                    </a:p>
                    <a:p>
                      <a:pPr algn="ctr"/>
                      <a:r>
                        <a:rPr lang="en-US" sz="1400" dirty="0" smtClean="0"/>
                        <a:t>8.832</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14.211</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25.899</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0.1216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0.0813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0.0372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0.0163</a:t>
                      </a:r>
                    </a:p>
                    <a:p>
                      <a:pPr algn="ctr"/>
                      <a:r>
                        <a:rPr lang="en-US" sz="1400" dirty="0" smtClean="0"/>
                        <a:t>0.1414</a:t>
                      </a:r>
                    </a:p>
                    <a:p>
                      <a:pPr algn="ctr"/>
                      <a:r>
                        <a:rPr lang="en-US" sz="1400" dirty="0" smtClean="0"/>
                        <a:t>0.1406</a:t>
                      </a:r>
                    </a:p>
                    <a:p>
                      <a:pPr algn="ctr"/>
                      <a:r>
                        <a:rPr lang="en-US" sz="1400" dirty="0" smtClean="0"/>
                        <a:t>0.0549</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0.2251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0.2155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0.0992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algn="ctr" defTabSz="914400" rtl="0" eaLnBrk="1" latinLnBrk="0" hangingPunct="1"/>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0.3920</a:t>
                      </a:r>
                    </a:p>
                    <a:p>
                      <a:pPr marL="0" algn="ctr" defTabSz="914400" rtl="0" eaLnBrk="1" latinLnBrk="0" hangingPunct="1"/>
                      <a:r>
                        <a:rPr lang="en-US" sz="1400" kern="1200" baseline="0" dirty="0" smtClean="0">
                          <a:solidFill>
                            <a:schemeClr val="tx1"/>
                          </a:solidFill>
                          <a:latin typeface="+mn-lt"/>
                          <a:ea typeface="+mn-ea"/>
                          <a:cs typeface="+mn-cs"/>
                        </a:rPr>
                        <a:t>0.3569</a:t>
                      </a:r>
                    </a:p>
                    <a:p>
                      <a:pPr marL="0" algn="ctr" defTabSz="914400" rtl="0" eaLnBrk="1" latinLnBrk="0" hangingPunct="1"/>
                      <a:r>
                        <a:rPr lang="en-US" sz="1400" kern="1200" baseline="0" dirty="0" smtClean="0">
                          <a:solidFill>
                            <a:schemeClr val="tx1"/>
                          </a:solidFill>
                          <a:latin typeface="+mn-lt"/>
                          <a:ea typeface="+mn-ea"/>
                          <a:cs typeface="+mn-cs"/>
                        </a:rPr>
                        <a:t>0.1692</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0.7671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0.5434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0.2709</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1.5535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1.0314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0.5091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079248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Upstream (2/2) </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25</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485761333"/>
              </p:ext>
            </p:extLst>
          </p:nvPr>
        </p:nvGraphicFramePr>
        <p:xfrm>
          <a:off x="134298" y="1628800"/>
          <a:ext cx="9002112" cy="3282076"/>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24h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1.945</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(2y 298d)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1.999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(2y 270d)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1.979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(2y 280d)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2.007</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(2y 266d)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2.079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(2y 232d)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2.148</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(2y 200d)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6.602</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(302d)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10.953</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(182d)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51.164</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(39d)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98.827</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(20D 5H)</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341.706</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(5D 20H)</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1335.155</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(1D 12H)</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4.173</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114d)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5.619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(355d)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9.938</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16.443</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(121d)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22.184</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(90d)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47.122</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(42d)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8.296</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(241d)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12.737</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(157d)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58.066</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(34d)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96.835</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(20D 15H)</a:t>
                      </a: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351.113</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(5D 16H)</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1033.165</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(1D 22H)</a:t>
                      </a: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58762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Downstream (1/2)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50048224"/>
              </p:ext>
            </p:extLst>
          </p:nvPr>
        </p:nvGraphicFramePr>
        <p:xfrm>
          <a:off x="103935" y="2204864"/>
          <a:ext cx="9030962" cy="3490554"/>
        </p:xfrm>
        <a:graphic>
          <a:graphicData uri="http://schemas.openxmlformats.org/drawingml/2006/table">
            <a:tbl>
              <a:tblPr firstRow="1" bandRow="1">
                <a:tableStyleId>{5940675A-B579-460E-94D1-54222C63F5DA}</a:tableStyleId>
              </a:tblPr>
              <a:tblGrid>
                <a:gridCol w="1872208"/>
                <a:gridCol w="1224136"/>
                <a:gridCol w="1203113"/>
                <a:gridCol w="1173151"/>
                <a:gridCol w="1131105"/>
                <a:gridCol w="1317167"/>
                <a:gridCol w="111008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96.8476</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99.9612</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86.3451</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99.4098</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60.3034</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96.2336</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2.0597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2.9</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5.2923</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19</a:t>
                      </a:r>
                    </a:p>
                    <a:p>
                      <a:pPr algn="ctr"/>
                      <a:r>
                        <a:rPr lang="en-US" sz="1400" dirty="0" smtClean="0"/>
                        <a:t>8.4816</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14.716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25.6974</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0.0837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0.7968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0.0412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algn="ctr"/>
                      <a:r>
                        <a:rPr lang="en-US" sz="1400" dirty="0" smtClean="0"/>
                        <a:t>0.139</a:t>
                      </a:r>
                    </a:p>
                    <a:p>
                      <a:pPr algn="ctr"/>
                      <a:r>
                        <a:rPr lang="en-US" sz="1400" dirty="0" smtClean="0"/>
                        <a:t>0.0551</a:t>
                      </a:r>
                    </a:p>
                    <a:p>
                      <a:pPr algn="ctr"/>
                      <a:r>
                        <a:rPr lang="en-US" sz="1400" dirty="0" smtClean="0"/>
                        <a:t>0.1302</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0.2064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0.1002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0.3514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0.341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0.1623</a:t>
                      </a:r>
                      <a:endParaRPr lang="en-US" sz="1400" dirty="0" smtClean="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0.5522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0.2745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0.5414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0.988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0.9536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0.516</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3734293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Downstream (2/2)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20372075"/>
              </p:ext>
            </p:extLst>
          </p:nvPr>
        </p:nvGraphicFramePr>
        <p:xfrm>
          <a:off x="113038" y="1628800"/>
          <a:ext cx="9030962" cy="3282076"/>
        </p:xfrm>
        <a:graphic>
          <a:graphicData uri="http://schemas.openxmlformats.org/drawingml/2006/table">
            <a:tbl>
              <a:tblPr firstRow="1" bandRow="1">
                <a:tableStyleId>{5940675A-B579-460E-94D1-54222C63F5DA}</a:tableStyleId>
              </a:tblPr>
              <a:tblGrid>
                <a:gridCol w="1872208"/>
                <a:gridCol w="1224136"/>
                <a:gridCol w="1203113"/>
                <a:gridCol w="1173151"/>
                <a:gridCol w="1131105"/>
                <a:gridCol w="1317167"/>
                <a:gridCol w="111008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24h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1.287</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(4y 93d)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1.309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(4y 68d)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1.339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(4y 33d)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1.345</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(4y 26d)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1.432</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(3y 301d)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1.436</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(3y 296d)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3.547</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198d)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4.08</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125d)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17.165</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(116d)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26.439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(75d)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131.959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(15D 3H)</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316.061</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(6D 7H)</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2.09</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226d)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2.218</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(2y 171d)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3.213</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(1y 257d)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4.419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(1y 87d)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5.53</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(361d)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10.679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(187d)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4.636</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(1y 66d)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5.361</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(1y 8d)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27.897</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35.072</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(57d)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206.919</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(9D 15H)</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329.145</a:t>
                      </a:r>
                    </a:p>
                    <a:p>
                      <a:pPr marL="0" marR="0" algn="l"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(6D 1H)</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27668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Multicast (1/2)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28</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15501090"/>
              </p:ext>
            </p:extLst>
          </p:nvPr>
        </p:nvGraphicFramePr>
        <p:xfrm>
          <a:off x="106217" y="1916832"/>
          <a:ext cx="9030962" cy="3490554"/>
        </p:xfrm>
        <a:graphic>
          <a:graphicData uri="http://schemas.openxmlformats.org/drawingml/2006/table">
            <a:tbl>
              <a:tblPr firstRow="1" bandRow="1">
                <a:tableStyleId>{5940675A-B579-460E-94D1-54222C63F5DA}</a:tableStyleId>
              </a:tblPr>
              <a:tblGrid>
                <a:gridCol w="1872208"/>
                <a:gridCol w="1224136"/>
                <a:gridCol w="1203113"/>
                <a:gridCol w="1080120"/>
                <a:gridCol w="1224136"/>
                <a:gridCol w="1278757"/>
                <a:gridCol w="114849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100</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3.1852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3.2781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11.4861</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smtClean="0">
                          <a:solidFill>
                            <a:schemeClr val="tx1"/>
                          </a:solidFill>
                          <a:latin typeface="+mn-lt"/>
                          <a:ea typeface="+mn-ea"/>
                          <a:cs typeface="+mn-cs"/>
                        </a:rPr>
                        <a:t>11.7824</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35.0623</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36.4101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0.01305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0.0773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0.032406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0.0562</a:t>
                      </a:r>
                    </a:p>
                  </a:txBody>
                  <a:tcPr marL="50800" marR="50800" marT="50800" marB="50800" anchor="ctr">
                    <a:lnL w="28575" cap="flat" cmpd="sng" algn="ctr">
                      <a:solidFill>
                        <a:schemeClr val="tx1"/>
                      </a:solidFill>
                      <a:prstDash val="solid"/>
                      <a:round/>
                      <a:headEnd type="none" w="med" len="med"/>
                      <a:tailEnd type="none" w="med" len="med"/>
                    </a:lnL>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0.0334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0.2037</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0.1373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0.0705</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0.1673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0.33104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0.2873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0.2247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0.172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0.3235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0.2848</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0.2299</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0.2379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0.3551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0.3378</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0.2865</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0.2355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0.3791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0.2945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0.3721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054046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Multicast (2/2)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29</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558209403"/>
              </p:ext>
            </p:extLst>
          </p:nvPr>
        </p:nvGraphicFramePr>
        <p:xfrm>
          <a:off x="26318" y="2132856"/>
          <a:ext cx="9030962" cy="3282076"/>
        </p:xfrm>
        <a:graphic>
          <a:graphicData uri="http://schemas.openxmlformats.org/drawingml/2006/table">
            <a:tbl>
              <a:tblPr firstRow="1" bandRow="1">
                <a:tableStyleId>{5940675A-B579-460E-94D1-54222C63F5DA}</a:tableStyleId>
              </a:tblPr>
              <a:tblGrid>
                <a:gridCol w="1872208"/>
                <a:gridCol w="1224136"/>
                <a:gridCol w="1203113"/>
                <a:gridCol w="1080120"/>
                <a:gridCol w="1224136"/>
                <a:gridCol w="1278757"/>
                <a:gridCol w="114849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24h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1.265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121d)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114d)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1.291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88d)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1.333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40d)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1.039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99d)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1.046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86d)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2.551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54d)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2.843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338d)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7.045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(238d)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11.078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21.125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(94d)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42.568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(46D 23H)</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1.909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317d)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2.042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249d)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42d)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3.263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(247d)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2.081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231d)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3.034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294d)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2.629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30d)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3.002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301d)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7.728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(258d)</a:t>
                      </a: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13.212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(151d)</a:t>
                      </a: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15.84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(126d)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43.22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(46D 6H)</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2567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4000" dirty="0" smtClean="0"/>
              <a:t>Outline</a:t>
            </a:r>
            <a:endParaRPr lang="en-US" altLang="en-US" sz="4000" dirty="0"/>
          </a:p>
        </p:txBody>
      </p:sp>
      <p:sp>
        <p:nvSpPr>
          <p:cNvPr id="4099" name="Rectangle 3"/>
          <p:cNvSpPr>
            <a:spLocks noGrp="1" noChangeArrowheads="1"/>
          </p:cNvSpPr>
          <p:nvPr>
            <p:ph idx="1"/>
          </p:nvPr>
        </p:nvSpPr>
        <p:spPr>
          <a:ln/>
        </p:spPr>
        <p:txBody>
          <a:bodyPr/>
          <a:lstStyle/>
          <a:p>
            <a:r>
              <a:rPr lang="en-US" altLang="en-US" sz="2800" dirty="0" smtClean="0">
                <a:latin typeface="+mj-lt"/>
              </a:rPr>
              <a:t>Review of the proposal</a:t>
            </a:r>
          </a:p>
          <a:p>
            <a:r>
              <a:rPr lang="en-US" altLang="en-US" sz="2800" dirty="0" smtClean="0"/>
              <a:t>Proposed IEs</a:t>
            </a:r>
          </a:p>
          <a:p>
            <a:r>
              <a:rPr lang="en-US" altLang="en-US" sz="2800" dirty="0" smtClean="0"/>
              <a:t>Requirements and simulation scenario</a:t>
            </a:r>
          </a:p>
          <a:p>
            <a:r>
              <a:rPr lang="en-US" altLang="en-US" sz="2800" dirty="0" smtClean="0">
                <a:latin typeface="+mj-lt"/>
              </a:rPr>
              <a:t>Simulation results</a:t>
            </a:r>
          </a:p>
          <a:p>
            <a:r>
              <a:rPr lang="en-US" altLang="en-US" sz="2800" dirty="0" smtClean="0"/>
              <a:t>Data aggregation evaluation</a:t>
            </a:r>
            <a:endParaRPr lang="en-US" altLang="en-US" sz="2800" dirty="0" smtClean="0">
              <a:latin typeface="+mj-lt"/>
            </a:endParaRPr>
          </a:p>
        </p:txBody>
      </p:sp>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C8321587-1611-409F-9C3D-5203EFD36041}"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Broadcast (1/2)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72890430"/>
              </p:ext>
            </p:extLst>
          </p:nvPr>
        </p:nvGraphicFramePr>
        <p:xfrm>
          <a:off x="107504" y="1988840"/>
          <a:ext cx="8925356" cy="3490554"/>
        </p:xfrm>
        <a:graphic>
          <a:graphicData uri="http://schemas.openxmlformats.org/drawingml/2006/table">
            <a:tbl>
              <a:tblPr firstRow="1" bandRow="1">
                <a:tableStyleId>{5940675A-B579-460E-94D1-54222C63F5DA}</a:tableStyleId>
              </a:tblPr>
              <a:tblGrid>
                <a:gridCol w="1872208"/>
                <a:gridCol w="2376264"/>
                <a:gridCol w="2304256"/>
                <a:gridCol w="2372628"/>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99.956</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99.932</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99.925</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2.6579</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7.7944</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22.2004</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20238">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0.1656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0.1641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0.0544</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0.4168</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0.4042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0.1567</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0.0163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0.8787</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0.8483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0.4164</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571829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Broadcast (2/2)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31</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946369020"/>
              </p:ext>
            </p:extLst>
          </p:nvPr>
        </p:nvGraphicFramePr>
        <p:xfrm>
          <a:off x="107504" y="2204864"/>
          <a:ext cx="8925356" cy="3282076"/>
        </p:xfrm>
        <a:graphic>
          <a:graphicData uri="http://schemas.openxmlformats.org/drawingml/2006/table">
            <a:tbl>
              <a:tblPr firstRow="1" bandRow="1">
                <a:tableStyleId>{5940675A-B579-460E-94D1-54222C63F5DA}</a:tableStyleId>
              </a:tblPr>
              <a:tblGrid>
                <a:gridCol w="1872208"/>
                <a:gridCol w="2376264"/>
                <a:gridCol w="2304256"/>
                <a:gridCol w="2372628"/>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24h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1.305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71d)</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1.326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47d)</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1.423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310d)</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2.395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104d)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6.85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(291d)</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37.824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(52.877)</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1.865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342d)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2.592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41d)</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4.018</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132d)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2.524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62d)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7.641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(261d)</a:t>
                      </a: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38.501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71746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P2P Unicast (1/2)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78798490"/>
              </p:ext>
            </p:extLst>
          </p:nvPr>
        </p:nvGraphicFramePr>
        <p:xfrm>
          <a:off x="35496" y="1988840"/>
          <a:ext cx="9030962" cy="3480394"/>
        </p:xfrm>
        <a:graphic>
          <a:graphicData uri="http://schemas.openxmlformats.org/drawingml/2006/table">
            <a:tbl>
              <a:tblPr firstRow="1" bandRow="1">
                <a:tableStyleId>{5940675A-B579-460E-94D1-54222C63F5DA}</a:tableStyleId>
              </a:tblPr>
              <a:tblGrid>
                <a:gridCol w="1872208"/>
                <a:gridCol w="1224136"/>
                <a:gridCol w="1203113"/>
                <a:gridCol w="1080120"/>
                <a:gridCol w="1224136"/>
                <a:gridCol w="1278757"/>
                <a:gridCol w="114849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97.6907</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99.23</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87.398</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98.295</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31.0612</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92.0217</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32</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55</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93</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0.0705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0.0808</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0.0804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0.0757</a:t>
                      </a:r>
                    </a:p>
                  </a:txBody>
                  <a:tcPr marL="50800" marR="50800" marT="50800" marB="50800" anchor="ctr">
                    <a:lnL w="28575" cap="flat" cmpd="sng" algn="ctr">
                      <a:solidFill>
                        <a:schemeClr val="tx1"/>
                      </a:solidFill>
                      <a:prstDash val="solid"/>
                      <a:round/>
                      <a:headEnd type="none" w="med" len="med"/>
                      <a:tailEnd type="none" w="med" len="med"/>
                    </a:lnL>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0.0944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0.1072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0.1069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 0.1009</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0.2285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0.2512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0.2506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0.2396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0.4159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0.4153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0.4035</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0.7060</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0.7131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0.7116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0.7122</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1.1335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1.2109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1.2071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1.1736</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651406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P2P Unicast (2/2)</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872455308"/>
              </p:ext>
            </p:extLst>
          </p:nvPr>
        </p:nvGraphicFramePr>
        <p:xfrm>
          <a:off x="82231" y="1700808"/>
          <a:ext cx="9030962" cy="3282076"/>
        </p:xfrm>
        <a:graphic>
          <a:graphicData uri="http://schemas.openxmlformats.org/drawingml/2006/table">
            <a:tbl>
              <a:tblPr firstRow="1" bandRow="1">
                <a:tableStyleId>{5940675A-B579-460E-94D1-54222C63F5DA}</a:tableStyleId>
              </a:tblPr>
              <a:tblGrid>
                <a:gridCol w="1872208"/>
                <a:gridCol w="1224136"/>
                <a:gridCol w="1203113"/>
                <a:gridCol w="1080120"/>
                <a:gridCol w="1224136"/>
                <a:gridCol w="1278757"/>
                <a:gridCol w="114849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24h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0.931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322d)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0.933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316d)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0.933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318d)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301d)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171d)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172d)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6.654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(300d)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7.974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(250d)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8.229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(243d)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11.51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(173d)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22.867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(87d)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49.982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(40d)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2.524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62d)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3.102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279d)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1.817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5d)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66d)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2.049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276d)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276d)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6.712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(297d)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6.799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(294)</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8.057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(248d)</a:t>
                      </a: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8.72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(229d)</a:t>
                      </a: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18.009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(111d)</a:t>
                      </a:r>
                      <a:endParaRPr lang="en-US" sz="1400" kern="1200" baseline="0" dirty="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44.99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smtClean="0">
                          <a:solidFill>
                            <a:schemeClr val="tx1"/>
                          </a:solidFill>
                          <a:latin typeface="+mn-lt"/>
                          <a:ea typeface="+mn-ea"/>
                          <a:cs typeface="+mn-cs"/>
                        </a:rPr>
                        <a:t>(44d)</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36432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MP2P Unicast</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845364097"/>
              </p:ext>
            </p:extLst>
          </p:nvPr>
        </p:nvGraphicFramePr>
        <p:xfrm>
          <a:off x="-24358" y="2060848"/>
          <a:ext cx="9138467" cy="3490554"/>
        </p:xfrm>
        <a:graphic>
          <a:graphicData uri="http://schemas.openxmlformats.org/drawingml/2006/table">
            <a:tbl>
              <a:tblPr firstRow="1" bandRow="1">
                <a:tableStyleId>{5940675A-B579-460E-94D1-54222C63F5DA}</a:tableStyleId>
              </a:tblPr>
              <a:tblGrid>
                <a:gridCol w="1763689"/>
                <a:gridCol w="1224136"/>
                <a:gridCol w="1224136"/>
                <a:gridCol w="1231655"/>
                <a:gridCol w="1238708"/>
                <a:gridCol w="1293979"/>
                <a:gridCol w="1162164"/>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94.289</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99.538</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79.651</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98.591</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30.1543</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92.0061</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5.812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8.1998</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17.3198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29.7991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53.0364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87.6034</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0.0584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0.0819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0.0811</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0.0733</a:t>
                      </a: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0.082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0.1076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0.1073</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0.0983</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0.1912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0.2359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0.2356</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0.2122</a:t>
                      </a: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0.3287</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0.4038</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0.4035</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0.3631</a:t>
                      </a: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0.5842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0.7309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0.7199</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0.6432</a:t>
                      </a:r>
                    </a:p>
                  </a:txBody>
                  <a:tcPr marL="50800" marR="50800" marT="50800" marB="508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0.9554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1.1824</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1.1762</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1.0652</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0660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MP2P Unicast</a:t>
            </a:r>
            <a:endParaRPr lang="en-US"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35</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280892626"/>
              </p:ext>
            </p:extLst>
          </p:nvPr>
        </p:nvGraphicFramePr>
        <p:xfrm>
          <a:off x="5533" y="1628800"/>
          <a:ext cx="9138467" cy="3282076"/>
        </p:xfrm>
        <a:graphic>
          <a:graphicData uri="http://schemas.openxmlformats.org/drawingml/2006/table">
            <a:tbl>
              <a:tblPr firstRow="1" bandRow="1">
                <a:tableStyleId>{5940675A-B579-460E-94D1-54222C63F5DA}</a:tableStyleId>
              </a:tblPr>
              <a:tblGrid>
                <a:gridCol w="1763689"/>
                <a:gridCol w="1224136"/>
                <a:gridCol w="1224136"/>
                <a:gridCol w="1231655"/>
                <a:gridCol w="1238708"/>
                <a:gridCol w="1293979"/>
                <a:gridCol w="1162164"/>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0.919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351d)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0.927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322d)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0.916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356d)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0.92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347d)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1.0015</a:t>
                      </a:r>
                    </a:p>
                    <a:p>
                      <a:pPr marL="0" marR="0" indent="0" algn="l" defTabSz="914400" rtl="0" eaLnBrk="1" fontAlgn="b" latinLnBrk="0" hangingPunct="1">
                        <a:lnSpc>
                          <a:spcPct val="100000"/>
                        </a:lnSpc>
                        <a:spcBef>
                          <a:spcPts val="0"/>
                        </a:spcBef>
                        <a:spcAft>
                          <a:spcPts val="0"/>
                        </a:spcAft>
                        <a:buClrTx/>
                        <a:buSzTx/>
                        <a:buFontTx/>
                        <a:buNone/>
                        <a:tabLst>
                          <a:tab pos="266700" algn="l"/>
                        </a:tabLst>
                        <a:defRPr/>
                      </a:pPr>
                      <a:r>
                        <a:rPr lang="en-US" sz="1400" kern="1200" baseline="0" dirty="0" smtClean="0">
                          <a:solidFill>
                            <a:schemeClr val="tx1"/>
                          </a:solidFill>
                          <a:latin typeface="+mn-lt"/>
                          <a:ea typeface="+mn-ea"/>
                          <a:cs typeface="+mn-cs"/>
                        </a:rPr>
                        <a:t>(5y 171d)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1.0013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172d)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34.608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27.573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(72d)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46.367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77.104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91.817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180.363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8.078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(247d)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11.093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(180d)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5.624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(355d)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10.094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(198d)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4.581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71d)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9.235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(216d)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28.583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(69d)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27.309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(73d)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46.874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(42d)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54.171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(36d)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86.131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(23d)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144.336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469713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36</a:t>
            </a:fld>
            <a:endParaRPr lang="en-US" altLang="en-US"/>
          </a:p>
        </p:txBody>
      </p:sp>
      <p:sp>
        <p:nvSpPr>
          <p:cNvPr id="7"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P2P Multicast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55863977"/>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97.257</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97.887</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91.697</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98.517</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48.877</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96.433</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6.776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10.647</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20.647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32</a:t>
                      </a:r>
                    </a:p>
                    <a:p>
                      <a:pPr algn="ctr"/>
                      <a:r>
                        <a:rPr lang="en-US" sz="1400" dirty="0" smtClean="0"/>
                        <a:t>34.7039</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62.436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90.392</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0.0578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0.1695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0.1559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0.0845</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0.0699</a:t>
                      </a:r>
                    </a:p>
                    <a:p>
                      <a:pPr algn="ctr"/>
                      <a:r>
                        <a:rPr lang="en-US" sz="1400" kern="1200" baseline="0" dirty="0" smtClean="0">
                          <a:solidFill>
                            <a:schemeClr val="tx1"/>
                          </a:solidFill>
                          <a:latin typeface="+mn-lt"/>
                          <a:ea typeface="+mn-ea"/>
                          <a:cs typeface="+mn-cs"/>
                        </a:rPr>
                        <a:t>0.1664</a:t>
                      </a:r>
                    </a:p>
                    <a:p>
                      <a:pPr algn="ctr"/>
                      <a:r>
                        <a:rPr lang="en-US" sz="1400" kern="1200" baseline="0" dirty="0" smtClean="0">
                          <a:solidFill>
                            <a:schemeClr val="tx1"/>
                          </a:solidFill>
                          <a:latin typeface="+mn-lt"/>
                          <a:ea typeface="+mn-ea"/>
                          <a:cs typeface="+mn-cs"/>
                        </a:rPr>
                        <a:t>0.1645</a:t>
                      </a:r>
                    </a:p>
                    <a:p>
                      <a:pPr algn="ctr"/>
                      <a:r>
                        <a:rPr lang="en-US" sz="1400" kern="1200" baseline="0" dirty="0" smtClean="0">
                          <a:solidFill>
                            <a:schemeClr val="tx1"/>
                          </a:solidFill>
                          <a:latin typeface="+mn-lt"/>
                          <a:ea typeface="+mn-ea"/>
                          <a:cs typeface="+mn-cs"/>
                        </a:rPr>
                        <a:t>0.0699</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0.1924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0.3846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0.3793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0.2674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0.2869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0.4681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0.4579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0.3577</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0.5018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1.0027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0.8088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0.989</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0.8979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1.3645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1.3329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1.1242</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40785359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37</a:t>
            </a:fld>
            <a:endParaRPr lang="en-US" altLang="en-US"/>
          </a:p>
        </p:txBody>
      </p:sp>
      <p:sp>
        <p:nvSpPr>
          <p:cNvPr id="7"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P2P Multicast (2/2)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413614619"/>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0.919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351d)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0.931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323d)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0.917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356d)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0.921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347d)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0.998</a:t>
                      </a:r>
                    </a:p>
                    <a:p>
                      <a:pPr marL="0" marR="0" indent="0" algn="l" defTabSz="914400" rtl="0" eaLnBrk="1" fontAlgn="b" latinLnBrk="0" hangingPunct="1">
                        <a:lnSpc>
                          <a:spcPct val="100000"/>
                        </a:lnSpc>
                        <a:spcBef>
                          <a:spcPts val="0"/>
                        </a:spcBef>
                        <a:spcAft>
                          <a:spcPts val="0"/>
                        </a:spcAft>
                        <a:buClrTx/>
                        <a:buSzTx/>
                        <a:buFontTx/>
                        <a:buNone/>
                        <a:tabLst>
                          <a:tab pos="266700" algn="l"/>
                        </a:tabLst>
                        <a:defRPr/>
                      </a:pPr>
                      <a:r>
                        <a:rPr lang="en-US" sz="1400" kern="1200" baseline="0" dirty="0" smtClean="0">
                          <a:solidFill>
                            <a:schemeClr val="tx1"/>
                          </a:solidFill>
                          <a:latin typeface="+mn-lt"/>
                          <a:ea typeface="+mn-ea"/>
                          <a:cs typeface="+mn-cs"/>
                        </a:rPr>
                        <a:t>(5y 178d)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0.999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176d)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9.623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9.66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10.055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11.315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40.206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(49d)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41.976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(47d)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4.448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84d)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4.821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49d)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3.068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286d)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3.663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181d)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2.094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225d)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2.2189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171d)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7.38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(270d)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7.99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(250d)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8.446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(236d)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9.597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(208d)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34.192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(58d)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33.783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(59d)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3739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38</a:t>
            </a:fld>
            <a:endParaRPr lang="en-US" altLang="en-US"/>
          </a:p>
        </p:txBody>
      </p:sp>
      <p:sp>
        <p:nvSpPr>
          <p:cNvPr id="7"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P2P Broadcast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02291273"/>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98.507</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99.695</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95.459</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98.517</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48.877</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96.433</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5.624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9.612</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16.869</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32</a:t>
                      </a:r>
                    </a:p>
                    <a:p>
                      <a:pPr algn="ctr"/>
                      <a:r>
                        <a:rPr lang="en-US" sz="1400" dirty="0" smtClean="0"/>
                        <a:t>34.7039</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62.436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90.392</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0.0046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0.1853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0.1705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0.0755</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0.0052</a:t>
                      </a:r>
                    </a:p>
                    <a:p>
                      <a:pPr algn="ctr"/>
                      <a:r>
                        <a:rPr lang="en-US" sz="1400" kern="1200" baseline="0" dirty="0" smtClean="0">
                          <a:solidFill>
                            <a:schemeClr val="tx1"/>
                          </a:solidFill>
                          <a:latin typeface="+mn-lt"/>
                          <a:ea typeface="+mn-ea"/>
                          <a:cs typeface="+mn-cs"/>
                        </a:rPr>
                        <a:t>0.1993</a:t>
                      </a:r>
                    </a:p>
                    <a:p>
                      <a:pPr algn="ctr"/>
                      <a:r>
                        <a:rPr lang="en-US" sz="1400" kern="1200" baseline="0" dirty="0" smtClean="0">
                          <a:solidFill>
                            <a:schemeClr val="tx1"/>
                          </a:solidFill>
                          <a:latin typeface="+mn-lt"/>
                          <a:ea typeface="+mn-ea"/>
                          <a:cs typeface="+mn-cs"/>
                        </a:rPr>
                        <a:t>0.184</a:t>
                      </a:r>
                    </a:p>
                    <a:p>
                      <a:pPr algn="ctr"/>
                      <a:r>
                        <a:rPr lang="en-US" sz="1400" kern="1200" baseline="0" dirty="0" smtClean="0">
                          <a:solidFill>
                            <a:schemeClr val="tx1"/>
                          </a:solidFill>
                          <a:latin typeface="+mn-lt"/>
                          <a:ea typeface="+mn-ea"/>
                          <a:cs typeface="+mn-cs"/>
                        </a:rPr>
                        <a:t>0.0883</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0.1145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0.2673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0.2562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0.1824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0.1954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0.4599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0.4463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0.3131</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0.3652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0.7132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0.7103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0.5626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0.5402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1.2717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1.2338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0.9375</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40567717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39</a:t>
            </a:fld>
            <a:endParaRPr lang="en-US" altLang="en-US"/>
          </a:p>
        </p:txBody>
      </p:sp>
      <p:sp>
        <p:nvSpPr>
          <p:cNvPr id="7"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P2P </a:t>
            </a:r>
            <a:r>
              <a:rPr lang="en-US" dirty="0"/>
              <a:t>Broadcast </a:t>
            </a:r>
            <a:r>
              <a:rPr lang="en-US" dirty="0" smtClean="0"/>
              <a:t>(2/2)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254915660"/>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7.717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(259d)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7.871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(254d)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7.879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(253d)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7.941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(251d)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8.285</a:t>
                      </a:r>
                    </a:p>
                    <a:p>
                      <a:pPr marL="0" marR="0" indent="0" algn="l" defTabSz="914400" rtl="0" eaLnBrk="1" fontAlgn="b" latinLnBrk="0" hangingPunct="1">
                        <a:lnSpc>
                          <a:spcPct val="100000"/>
                        </a:lnSpc>
                        <a:spcBef>
                          <a:spcPts val="0"/>
                        </a:spcBef>
                        <a:spcAft>
                          <a:spcPts val="0"/>
                        </a:spcAft>
                        <a:buClrTx/>
                        <a:buSzTx/>
                        <a:buFontTx/>
                        <a:buNone/>
                        <a:tabLst>
                          <a:tab pos="266700" algn="l"/>
                        </a:tabLst>
                        <a:defRPr/>
                      </a:pPr>
                      <a:r>
                        <a:rPr lang="en-US" sz="1400" kern="1200" baseline="0" dirty="0" smtClean="0">
                          <a:solidFill>
                            <a:schemeClr val="tx1"/>
                          </a:solidFill>
                          <a:latin typeface="+mn-lt"/>
                          <a:ea typeface="+mn-ea"/>
                          <a:cs typeface="+mn-cs"/>
                        </a:rPr>
                        <a:t>(241d)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8.467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(236d)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15.135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(132d)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16.51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(121d)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43.289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47.233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(42d)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239.03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(8d 8h)</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260.813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(7d 16h)</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9.863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(202d)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10.288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(194d)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13.708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(145d)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14.299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(139d)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21.249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(94h)</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22.166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(90d)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9.279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(215d)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9.518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(210d)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28.089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(71d)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28.813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(69d)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155.104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(12d 21h)</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159.102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7229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09" y="685800"/>
            <a:ext cx="8648782" cy="654968"/>
          </a:xfrm>
        </p:spPr>
        <p:txBody>
          <a:bodyPr/>
          <a:lstStyle/>
          <a:p>
            <a:r>
              <a:rPr lang="en-US" dirty="0" smtClean="0"/>
              <a:t>HMT construction, maintenance and update</a:t>
            </a:r>
            <a:endParaRPr lang="en-US" dirty="0"/>
          </a:p>
        </p:txBody>
      </p:sp>
      <p:sp>
        <p:nvSpPr>
          <p:cNvPr id="3" name="Content Placeholder 2"/>
          <p:cNvSpPr>
            <a:spLocks noGrp="1"/>
          </p:cNvSpPr>
          <p:nvPr>
            <p:ph idx="1"/>
          </p:nvPr>
        </p:nvSpPr>
        <p:spPr>
          <a:xfrm>
            <a:off x="406207" y="1338064"/>
            <a:ext cx="8490184" cy="4755232"/>
          </a:xfrm>
        </p:spPr>
        <p:txBody>
          <a:bodyPr/>
          <a:lstStyle/>
          <a:p>
            <a:r>
              <a:rPr lang="en-US" sz="2000" dirty="0" smtClean="0"/>
              <a:t>The neighbor table is built and maintained through periodic EB broadcasts</a:t>
            </a:r>
          </a:p>
          <a:p>
            <a:r>
              <a:rPr lang="en-US" sz="2000" dirty="0" smtClean="0"/>
              <a:t>A node’s depth and the neighbor table is updated according to the changes in the network reflected by the presence/absence of EBs</a:t>
            </a:r>
          </a:p>
        </p:txBody>
      </p:sp>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a:t>
            </a:fld>
            <a:endParaRPr lang="en-US" altLang="en-US"/>
          </a:p>
        </p:txBody>
      </p:sp>
      <p:grpSp>
        <p:nvGrpSpPr>
          <p:cNvPr id="239" name="Group 238"/>
          <p:cNvGrpSpPr/>
          <p:nvPr/>
        </p:nvGrpSpPr>
        <p:grpSpPr>
          <a:xfrm>
            <a:off x="4484405" y="2548335"/>
            <a:ext cx="4552091" cy="3484995"/>
            <a:chOff x="4484405" y="3052391"/>
            <a:chExt cx="4552091" cy="3484995"/>
          </a:xfrm>
        </p:grpSpPr>
        <p:grpSp>
          <p:nvGrpSpPr>
            <p:cNvPr id="225" name="Group 224"/>
            <p:cNvGrpSpPr/>
            <p:nvPr/>
          </p:nvGrpSpPr>
          <p:grpSpPr>
            <a:xfrm>
              <a:off x="4484405" y="3052391"/>
              <a:ext cx="4552091" cy="3484995"/>
              <a:chOff x="4591909" y="2997547"/>
              <a:chExt cx="4552091" cy="3484995"/>
            </a:xfrm>
          </p:grpSpPr>
          <p:sp>
            <p:nvSpPr>
              <p:cNvPr id="82" name="TextBox 81"/>
              <p:cNvSpPr txBox="1"/>
              <p:nvPr/>
            </p:nvSpPr>
            <p:spPr>
              <a:xfrm>
                <a:off x="6654636" y="3540622"/>
                <a:ext cx="350957" cy="280439"/>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83" name="TextBox 82"/>
              <p:cNvSpPr txBox="1"/>
              <p:nvPr/>
            </p:nvSpPr>
            <p:spPr>
              <a:xfrm>
                <a:off x="5403806" y="4585197"/>
                <a:ext cx="206995" cy="307777"/>
              </a:xfrm>
              <a:prstGeom prst="rect">
                <a:avLst/>
              </a:prstGeom>
              <a:noFill/>
              <a:ln w="19050" cmpd="sng">
                <a:solidFill>
                  <a:schemeClr val="tx1"/>
                </a:solidFill>
              </a:ln>
            </p:spPr>
            <p:txBody>
              <a:bodyPr wrap="square" rtlCol="0">
                <a:spAutoFit/>
              </a:bodyPr>
              <a:lstStyle/>
              <a:p>
                <a:pPr algn="ctr"/>
                <a:r>
                  <a:rPr lang="en-US" sz="1400" dirty="0"/>
                  <a:t>A</a:t>
                </a:r>
              </a:p>
            </p:txBody>
          </p:sp>
          <p:sp>
            <p:nvSpPr>
              <p:cNvPr id="84" name="TextBox 83"/>
              <p:cNvSpPr txBox="1"/>
              <p:nvPr/>
            </p:nvSpPr>
            <p:spPr>
              <a:xfrm>
                <a:off x="7115032" y="4559978"/>
                <a:ext cx="212775"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B</a:t>
                </a:r>
              </a:p>
            </p:txBody>
          </p:sp>
          <p:sp>
            <p:nvSpPr>
              <p:cNvPr id="85" name="TextBox 84"/>
              <p:cNvSpPr txBox="1"/>
              <p:nvPr/>
            </p:nvSpPr>
            <p:spPr>
              <a:xfrm>
                <a:off x="7814807" y="4577591"/>
                <a:ext cx="222484"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C</a:t>
                </a:r>
              </a:p>
            </p:txBody>
          </p:sp>
          <p:sp>
            <p:nvSpPr>
              <p:cNvPr id="86" name="TextBox 85"/>
              <p:cNvSpPr txBox="1"/>
              <p:nvPr/>
            </p:nvSpPr>
            <p:spPr>
              <a:xfrm>
                <a:off x="8366758" y="4570354"/>
                <a:ext cx="223887"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D</a:t>
                </a:r>
              </a:p>
            </p:txBody>
          </p:sp>
          <p:sp>
            <p:nvSpPr>
              <p:cNvPr id="87" name="TextBox 86"/>
              <p:cNvSpPr txBox="1"/>
              <p:nvPr/>
            </p:nvSpPr>
            <p:spPr>
              <a:xfrm>
                <a:off x="8894710" y="4581058"/>
                <a:ext cx="24929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E</a:t>
                </a:r>
              </a:p>
            </p:txBody>
          </p:sp>
          <p:sp>
            <p:nvSpPr>
              <p:cNvPr id="88" name="TextBox 87"/>
              <p:cNvSpPr txBox="1"/>
              <p:nvPr/>
            </p:nvSpPr>
            <p:spPr>
              <a:xfrm>
                <a:off x="5381390" y="5390314"/>
                <a:ext cx="24763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I</a:t>
                </a:r>
              </a:p>
            </p:txBody>
          </p:sp>
          <p:sp>
            <p:nvSpPr>
              <p:cNvPr id="89" name="TextBox 88"/>
              <p:cNvSpPr txBox="1"/>
              <p:nvPr/>
            </p:nvSpPr>
            <p:spPr>
              <a:xfrm>
                <a:off x="6882582" y="5380182"/>
                <a:ext cx="202797" cy="307777"/>
              </a:xfrm>
              <a:prstGeom prst="rect">
                <a:avLst/>
              </a:prstGeom>
              <a:noFill/>
              <a:ln w="19050" cmpd="sng">
                <a:solidFill>
                  <a:schemeClr val="tx1"/>
                </a:solidFill>
              </a:ln>
            </p:spPr>
            <p:txBody>
              <a:bodyPr wrap="square" rtlCol="0">
                <a:spAutoFit/>
              </a:bodyPr>
              <a:lstStyle/>
              <a:p>
                <a:pPr algn="ctr"/>
                <a:r>
                  <a:rPr lang="en-US" sz="1400" dirty="0"/>
                  <a:t>J</a:t>
                </a:r>
              </a:p>
            </p:txBody>
          </p:sp>
          <p:sp>
            <p:nvSpPr>
              <p:cNvPr id="90" name="TextBox 89"/>
              <p:cNvSpPr txBox="1"/>
              <p:nvPr/>
            </p:nvSpPr>
            <p:spPr>
              <a:xfrm>
                <a:off x="5854889" y="5385366"/>
                <a:ext cx="22925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L</a:t>
                </a:r>
              </a:p>
            </p:txBody>
          </p:sp>
          <p:sp>
            <p:nvSpPr>
              <p:cNvPr id="91" name="TextBox 90"/>
              <p:cNvSpPr txBox="1"/>
              <p:nvPr/>
            </p:nvSpPr>
            <p:spPr>
              <a:xfrm>
                <a:off x="8742677" y="5422180"/>
                <a:ext cx="261218"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G</a:t>
                </a:r>
              </a:p>
            </p:txBody>
          </p:sp>
          <p:sp>
            <p:nvSpPr>
              <p:cNvPr id="92" name="TextBox 91"/>
              <p:cNvSpPr txBox="1"/>
              <p:nvPr/>
            </p:nvSpPr>
            <p:spPr>
              <a:xfrm>
                <a:off x="7917458" y="6150004"/>
                <a:ext cx="26305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H</a:t>
                </a:r>
              </a:p>
            </p:txBody>
          </p:sp>
          <p:sp>
            <p:nvSpPr>
              <p:cNvPr id="93" name="TextBox 92"/>
              <p:cNvSpPr txBox="1"/>
              <p:nvPr/>
            </p:nvSpPr>
            <p:spPr>
              <a:xfrm>
                <a:off x="7388923" y="5388617"/>
                <a:ext cx="232201"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K</a:t>
                </a:r>
              </a:p>
            </p:txBody>
          </p:sp>
          <p:sp>
            <p:nvSpPr>
              <p:cNvPr id="94" name="TextBox 93"/>
              <p:cNvSpPr txBox="1"/>
              <p:nvPr/>
            </p:nvSpPr>
            <p:spPr>
              <a:xfrm>
                <a:off x="6518632" y="4561852"/>
                <a:ext cx="204878" cy="307777"/>
              </a:xfrm>
              <a:prstGeom prst="rect">
                <a:avLst/>
              </a:prstGeom>
              <a:noFill/>
              <a:ln w="19050" cmpd="sng">
                <a:solidFill>
                  <a:schemeClr val="tx1"/>
                </a:solidFill>
              </a:ln>
            </p:spPr>
            <p:txBody>
              <a:bodyPr wrap="square" rtlCol="0">
                <a:spAutoFit/>
              </a:bodyPr>
              <a:lstStyle/>
              <a:p>
                <a:pPr algn="ctr"/>
                <a:r>
                  <a:rPr lang="en-US" sz="1400" dirty="0"/>
                  <a:t>F</a:t>
                </a:r>
              </a:p>
            </p:txBody>
          </p:sp>
          <p:cxnSp>
            <p:nvCxnSpPr>
              <p:cNvPr id="95" name="Straight Connector 94"/>
              <p:cNvCxnSpPr>
                <a:stCxn id="82" idx="2"/>
                <a:endCxn id="84" idx="0"/>
              </p:cNvCxnSpPr>
              <p:nvPr/>
            </p:nvCxnSpPr>
            <p:spPr>
              <a:xfrm>
                <a:off x="6830115" y="3821061"/>
                <a:ext cx="391305" cy="73891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82" idx="2"/>
                <a:endCxn id="83" idx="0"/>
              </p:cNvCxnSpPr>
              <p:nvPr/>
            </p:nvCxnSpPr>
            <p:spPr>
              <a:xfrm flipH="1">
                <a:off x="5507304" y="3821061"/>
                <a:ext cx="1322811" cy="7641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82" idx="2"/>
                <a:endCxn id="94" idx="0"/>
              </p:cNvCxnSpPr>
              <p:nvPr/>
            </p:nvCxnSpPr>
            <p:spPr>
              <a:xfrm flipH="1">
                <a:off x="6621071" y="3821061"/>
                <a:ext cx="209044" cy="7407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82" idx="2"/>
                <a:endCxn id="85" idx="0"/>
              </p:cNvCxnSpPr>
              <p:nvPr/>
            </p:nvCxnSpPr>
            <p:spPr>
              <a:xfrm>
                <a:off x="6830115" y="3821061"/>
                <a:ext cx="1095934" cy="7565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82" idx="2"/>
                <a:endCxn id="86" idx="0"/>
              </p:cNvCxnSpPr>
              <p:nvPr/>
            </p:nvCxnSpPr>
            <p:spPr>
              <a:xfrm>
                <a:off x="6830115" y="3821061"/>
                <a:ext cx="1648587" cy="7492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82" idx="2"/>
                <a:endCxn id="87" idx="0"/>
              </p:cNvCxnSpPr>
              <p:nvPr/>
            </p:nvCxnSpPr>
            <p:spPr>
              <a:xfrm>
                <a:off x="6830115" y="3821061"/>
                <a:ext cx="2189240" cy="7599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83" idx="2"/>
                <a:endCxn id="89" idx="0"/>
              </p:cNvCxnSpPr>
              <p:nvPr/>
            </p:nvCxnSpPr>
            <p:spPr>
              <a:xfrm>
                <a:off x="5507304" y="4892974"/>
                <a:ext cx="1476677" cy="48720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3" idx="2"/>
                <a:endCxn id="88" idx="0"/>
              </p:cNvCxnSpPr>
              <p:nvPr/>
            </p:nvCxnSpPr>
            <p:spPr>
              <a:xfrm flipH="1">
                <a:off x="5505205" y="4892974"/>
                <a:ext cx="2099" cy="4973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3" idx="2"/>
                <a:endCxn id="90" idx="0"/>
              </p:cNvCxnSpPr>
              <p:nvPr/>
            </p:nvCxnSpPr>
            <p:spPr>
              <a:xfrm>
                <a:off x="5507304" y="4892974"/>
                <a:ext cx="462210" cy="49239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3" idx="3"/>
                <a:endCxn id="94" idx="1"/>
              </p:cNvCxnSpPr>
              <p:nvPr/>
            </p:nvCxnSpPr>
            <p:spPr>
              <a:xfrm flipV="1">
                <a:off x="5610801" y="4715741"/>
                <a:ext cx="907831" cy="2334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94" idx="2"/>
                <a:endCxn id="89" idx="0"/>
              </p:cNvCxnSpPr>
              <p:nvPr/>
            </p:nvCxnSpPr>
            <p:spPr>
              <a:xfrm>
                <a:off x="6621071" y="4869629"/>
                <a:ext cx="362910" cy="51055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94" idx="2"/>
                <a:endCxn id="93" idx="0"/>
              </p:cNvCxnSpPr>
              <p:nvPr/>
            </p:nvCxnSpPr>
            <p:spPr>
              <a:xfrm>
                <a:off x="6621071" y="4869629"/>
                <a:ext cx="883953" cy="5189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94" idx="2"/>
                <a:endCxn id="91" idx="0"/>
              </p:cNvCxnSpPr>
              <p:nvPr/>
            </p:nvCxnSpPr>
            <p:spPr>
              <a:xfrm>
                <a:off x="6621071" y="4869629"/>
                <a:ext cx="2252215" cy="55255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a:stCxn id="94" idx="3"/>
                <a:endCxn id="84" idx="1"/>
              </p:cNvCxnSpPr>
              <p:nvPr/>
            </p:nvCxnSpPr>
            <p:spPr>
              <a:xfrm flipV="1">
                <a:off x="6723510" y="4713867"/>
                <a:ext cx="391522" cy="187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0" name="TextBox 109"/>
              <p:cNvSpPr txBox="1"/>
              <p:nvPr/>
            </p:nvSpPr>
            <p:spPr>
              <a:xfrm>
                <a:off x="6393589" y="5387071"/>
                <a:ext cx="25086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111" name="TextBox 110"/>
              <p:cNvSpPr txBox="1"/>
              <p:nvPr/>
            </p:nvSpPr>
            <p:spPr>
              <a:xfrm>
                <a:off x="6852928" y="6174765"/>
                <a:ext cx="262105"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400">
                    <a:solidFill>
                      <a:schemeClr val="dk1"/>
                    </a:solidFill>
                    <a:latin typeface="+mn-lt"/>
                  </a:defRPr>
                </a:lvl1pPr>
                <a:lvl2pPr>
                  <a:defRPr>
                    <a:solidFill>
                      <a:schemeClr val="dk1"/>
                    </a:solidFill>
                    <a:latin typeface="+mn-lt"/>
                  </a:defRPr>
                </a:lvl2pPr>
                <a:lvl3pPr>
                  <a:defRPr>
                    <a:solidFill>
                      <a:schemeClr val="dk1"/>
                    </a:solidFill>
                    <a:latin typeface="+mn-lt"/>
                  </a:defRPr>
                </a:lvl3pPr>
                <a:lvl4pPr>
                  <a:defRPr>
                    <a:solidFill>
                      <a:schemeClr val="dk1"/>
                    </a:solidFill>
                    <a:latin typeface="+mn-lt"/>
                  </a:defRPr>
                </a:lvl4pPr>
                <a:lvl5pPr>
                  <a:defRPr>
                    <a:solidFill>
                      <a:schemeClr val="dk1"/>
                    </a:solidFill>
                    <a:latin typeface="+mn-lt"/>
                  </a:defRPr>
                </a:lvl5pPr>
                <a:lvl6pPr>
                  <a:defRPr>
                    <a:solidFill>
                      <a:schemeClr val="dk1"/>
                    </a:solidFill>
                    <a:latin typeface="+mn-lt"/>
                  </a:defRPr>
                </a:lvl6pPr>
                <a:lvl7pPr>
                  <a:defRPr>
                    <a:solidFill>
                      <a:schemeClr val="dk1"/>
                    </a:solidFill>
                    <a:latin typeface="+mn-lt"/>
                  </a:defRPr>
                </a:lvl7pPr>
                <a:lvl8pPr>
                  <a:defRPr>
                    <a:solidFill>
                      <a:schemeClr val="dk1"/>
                    </a:solidFill>
                    <a:latin typeface="+mn-lt"/>
                  </a:defRPr>
                </a:lvl8pPr>
                <a:lvl9pPr>
                  <a:defRPr>
                    <a:solidFill>
                      <a:schemeClr val="dk1"/>
                    </a:solidFill>
                    <a:latin typeface="+mn-lt"/>
                  </a:defRPr>
                </a:lvl9pPr>
              </a:lstStyle>
              <a:p>
                <a:r>
                  <a:rPr lang="en-US" dirty="0"/>
                  <a:t>N</a:t>
                </a:r>
              </a:p>
            </p:txBody>
          </p:sp>
          <p:cxnSp>
            <p:nvCxnSpPr>
              <p:cNvPr id="112" name="Straight Connector 111"/>
              <p:cNvCxnSpPr>
                <a:stCxn id="89" idx="3"/>
                <a:endCxn id="93" idx="1"/>
              </p:cNvCxnSpPr>
              <p:nvPr/>
            </p:nvCxnSpPr>
            <p:spPr>
              <a:xfrm>
                <a:off x="7085379" y="5534071"/>
                <a:ext cx="303544" cy="843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a:stCxn id="89" idx="1"/>
                <a:endCxn id="110" idx="3"/>
              </p:cNvCxnSpPr>
              <p:nvPr/>
            </p:nvCxnSpPr>
            <p:spPr>
              <a:xfrm flipH="1">
                <a:off x="6644449" y="5534071"/>
                <a:ext cx="238133" cy="6889"/>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a:stCxn id="89" idx="2"/>
                <a:endCxn id="111" idx="0"/>
              </p:cNvCxnSpPr>
              <p:nvPr/>
            </p:nvCxnSpPr>
            <p:spPr>
              <a:xfrm>
                <a:off x="6983981" y="5687959"/>
                <a:ext cx="0" cy="48680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111" idx="0"/>
                <a:endCxn id="110" idx="2"/>
              </p:cNvCxnSpPr>
              <p:nvPr/>
            </p:nvCxnSpPr>
            <p:spPr>
              <a:xfrm flipH="1" flipV="1">
                <a:off x="6519019" y="5694848"/>
                <a:ext cx="464962" cy="479917"/>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93" idx="2"/>
                <a:endCxn id="111" idx="0"/>
              </p:cNvCxnSpPr>
              <p:nvPr/>
            </p:nvCxnSpPr>
            <p:spPr>
              <a:xfrm flipH="1">
                <a:off x="6983981" y="5696394"/>
                <a:ext cx="521043" cy="478371"/>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118" name="TextBox 117"/>
              <p:cNvSpPr txBox="1"/>
              <p:nvPr/>
            </p:nvSpPr>
            <p:spPr>
              <a:xfrm>
                <a:off x="4591909" y="2997547"/>
                <a:ext cx="594900" cy="308482"/>
              </a:xfrm>
              <a:prstGeom prst="rect">
                <a:avLst/>
              </a:prstGeom>
              <a:noFill/>
              <a:ln>
                <a:noFill/>
              </a:ln>
            </p:spPr>
            <p:txBody>
              <a:bodyPr wrap="none" rtlCol="0">
                <a:spAutoFit/>
              </a:bodyPr>
              <a:lstStyle/>
              <a:p>
                <a:r>
                  <a:rPr lang="en-US" sz="1600" dirty="0" smtClean="0"/>
                  <a:t>Depth</a:t>
                </a:r>
                <a:endParaRPr lang="en-US" sz="1600" dirty="0"/>
              </a:p>
            </p:txBody>
          </p:sp>
          <p:sp>
            <p:nvSpPr>
              <p:cNvPr id="119" name="TextBox 118"/>
              <p:cNvSpPr txBox="1"/>
              <p:nvPr/>
            </p:nvSpPr>
            <p:spPr>
              <a:xfrm>
                <a:off x="4766424" y="3543972"/>
                <a:ext cx="246644" cy="308482"/>
              </a:xfrm>
              <a:prstGeom prst="rect">
                <a:avLst/>
              </a:prstGeom>
              <a:noFill/>
              <a:ln>
                <a:noFill/>
              </a:ln>
            </p:spPr>
            <p:txBody>
              <a:bodyPr wrap="none" rtlCol="0">
                <a:spAutoFit/>
              </a:bodyPr>
              <a:lstStyle/>
              <a:p>
                <a:r>
                  <a:rPr lang="en-US" sz="1600" dirty="0" smtClean="0"/>
                  <a:t>0</a:t>
                </a:r>
                <a:endParaRPr lang="en-US" sz="1600" dirty="0"/>
              </a:p>
            </p:txBody>
          </p:sp>
          <p:sp>
            <p:nvSpPr>
              <p:cNvPr id="120" name="TextBox 119"/>
              <p:cNvSpPr txBox="1"/>
              <p:nvPr/>
            </p:nvSpPr>
            <p:spPr>
              <a:xfrm>
                <a:off x="4766038" y="4570354"/>
                <a:ext cx="246644" cy="308482"/>
              </a:xfrm>
              <a:prstGeom prst="rect">
                <a:avLst/>
              </a:prstGeom>
              <a:noFill/>
              <a:ln>
                <a:noFill/>
              </a:ln>
            </p:spPr>
            <p:txBody>
              <a:bodyPr wrap="none" rtlCol="0">
                <a:spAutoFit/>
              </a:bodyPr>
              <a:lstStyle/>
              <a:p>
                <a:r>
                  <a:rPr lang="en-US" sz="1600" dirty="0"/>
                  <a:t>1</a:t>
                </a:r>
              </a:p>
            </p:txBody>
          </p:sp>
          <p:sp>
            <p:nvSpPr>
              <p:cNvPr id="121" name="TextBox 120"/>
              <p:cNvSpPr txBox="1"/>
              <p:nvPr/>
            </p:nvSpPr>
            <p:spPr>
              <a:xfrm>
                <a:off x="4766038" y="5378254"/>
                <a:ext cx="246644" cy="308482"/>
              </a:xfrm>
              <a:prstGeom prst="rect">
                <a:avLst/>
              </a:prstGeom>
              <a:noFill/>
              <a:ln>
                <a:noFill/>
              </a:ln>
            </p:spPr>
            <p:txBody>
              <a:bodyPr wrap="none" rtlCol="0">
                <a:spAutoFit/>
              </a:bodyPr>
              <a:lstStyle/>
              <a:p>
                <a:r>
                  <a:rPr lang="en-US" sz="1600" dirty="0"/>
                  <a:t>2</a:t>
                </a:r>
              </a:p>
            </p:txBody>
          </p:sp>
          <p:sp>
            <p:nvSpPr>
              <p:cNvPr id="122" name="TextBox 121"/>
              <p:cNvSpPr txBox="1"/>
              <p:nvPr/>
            </p:nvSpPr>
            <p:spPr>
              <a:xfrm>
                <a:off x="4766811" y="6162018"/>
                <a:ext cx="246644" cy="308482"/>
              </a:xfrm>
              <a:prstGeom prst="rect">
                <a:avLst/>
              </a:prstGeom>
              <a:noFill/>
              <a:ln>
                <a:noFill/>
              </a:ln>
            </p:spPr>
            <p:txBody>
              <a:bodyPr wrap="none" rtlCol="0">
                <a:spAutoFit/>
              </a:bodyPr>
              <a:lstStyle/>
              <a:p>
                <a:r>
                  <a:rPr lang="en-US" sz="1600" dirty="0"/>
                  <a:t>3</a:t>
                </a:r>
              </a:p>
            </p:txBody>
          </p:sp>
          <p:cxnSp>
            <p:nvCxnSpPr>
              <p:cNvPr id="123" name="Straight Connector 122"/>
              <p:cNvCxnSpPr>
                <a:stCxn id="119" idx="3"/>
              </p:cNvCxnSpPr>
              <p:nvPr/>
            </p:nvCxnSpPr>
            <p:spPr>
              <a:xfrm>
                <a:off x="5013069" y="3698213"/>
                <a:ext cx="1380520"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4924129" y="4705602"/>
                <a:ext cx="426204"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915511" y="5510719"/>
                <a:ext cx="426204"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4924129" y="6313936"/>
                <a:ext cx="581076" cy="2323"/>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a:stCxn id="90" idx="3"/>
                <a:endCxn id="110" idx="1"/>
              </p:cNvCxnSpPr>
              <p:nvPr/>
            </p:nvCxnSpPr>
            <p:spPr>
              <a:xfrm>
                <a:off x="6084139" y="5539255"/>
                <a:ext cx="309450" cy="1705"/>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84" idx="2"/>
                <a:endCxn id="91" idx="0"/>
              </p:cNvCxnSpPr>
              <p:nvPr/>
            </p:nvCxnSpPr>
            <p:spPr>
              <a:xfrm>
                <a:off x="7221420" y="4867755"/>
                <a:ext cx="1651866" cy="554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p:cNvCxnSpPr>
                <a:stCxn id="91" idx="2"/>
                <a:endCxn id="92" idx="0"/>
              </p:cNvCxnSpPr>
              <p:nvPr/>
            </p:nvCxnSpPr>
            <p:spPr>
              <a:xfrm flipH="1">
                <a:off x="8048983" y="5729957"/>
                <a:ext cx="824303" cy="42004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86" idx="3"/>
                <a:endCxn id="87" idx="1"/>
              </p:cNvCxnSpPr>
              <p:nvPr/>
            </p:nvCxnSpPr>
            <p:spPr>
              <a:xfrm>
                <a:off x="8590645" y="4724243"/>
                <a:ext cx="304065" cy="1070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a:stCxn id="92" idx="0"/>
                <a:endCxn id="93" idx="2"/>
              </p:cNvCxnSpPr>
              <p:nvPr/>
            </p:nvCxnSpPr>
            <p:spPr>
              <a:xfrm flipH="1" flipV="1">
                <a:off x="7505024" y="5696394"/>
                <a:ext cx="543959" cy="45361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a:stCxn id="85" idx="3"/>
                <a:endCxn id="86" idx="1"/>
              </p:cNvCxnSpPr>
              <p:nvPr/>
            </p:nvCxnSpPr>
            <p:spPr>
              <a:xfrm flipV="1">
                <a:off x="8037291" y="4724243"/>
                <a:ext cx="329467" cy="723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3" name="Straight Connector 132"/>
              <p:cNvCxnSpPr>
                <a:stCxn id="118" idx="2"/>
                <a:endCxn id="119" idx="0"/>
              </p:cNvCxnSpPr>
              <p:nvPr/>
            </p:nvCxnSpPr>
            <p:spPr>
              <a:xfrm>
                <a:off x="4889360" y="3306029"/>
                <a:ext cx="387" cy="237943"/>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a:stCxn id="119" idx="2"/>
                <a:endCxn id="120" idx="0"/>
              </p:cNvCxnSpPr>
              <p:nvPr/>
            </p:nvCxnSpPr>
            <p:spPr>
              <a:xfrm flipH="1">
                <a:off x="4889360" y="3852454"/>
                <a:ext cx="387" cy="71790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a:stCxn id="120" idx="2"/>
                <a:endCxn id="121" idx="0"/>
              </p:cNvCxnSpPr>
              <p:nvPr/>
            </p:nvCxnSpPr>
            <p:spPr>
              <a:xfrm>
                <a:off x="4889360" y="4878836"/>
                <a:ext cx="0" cy="49941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a:stCxn id="121" idx="2"/>
                <a:endCxn id="122" idx="0"/>
              </p:cNvCxnSpPr>
              <p:nvPr/>
            </p:nvCxnSpPr>
            <p:spPr>
              <a:xfrm>
                <a:off x="4889360" y="5686736"/>
                <a:ext cx="774" cy="47528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81" name="Freeform 80"/>
              <p:cNvSpPr/>
              <p:nvPr/>
            </p:nvSpPr>
            <p:spPr>
              <a:xfrm>
                <a:off x="5611420" y="4418434"/>
                <a:ext cx="1504586" cy="295266"/>
              </a:xfrm>
              <a:custGeom>
                <a:avLst/>
                <a:gdLst>
                  <a:gd name="connsiteX0" fmla="*/ 0 w 1762125"/>
                  <a:gd name="connsiteY0" fmla="*/ 324049 h 324049"/>
                  <a:gd name="connsiteX1" fmla="*/ 981075 w 1762125"/>
                  <a:gd name="connsiteY1" fmla="*/ 199 h 324049"/>
                  <a:gd name="connsiteX2" fmla="*/ 1762125 w 1762125"/>
                  <a:gd name="connsiteY2" fmla="*/ 285949 h 324049"/>
                </a:gdLst>
                <a:ahLst/>
                <a:cxnLst>
                  <a:cxn ang="0">
                    <a:pos x="connsiteX0" y="connsiteY0"/>
                  </a:cxn>
                  <a:cxn ang="0">
                    <a:pos x="connsiteX1" y="connsiteY1"/>
                  </a:cxn>
                  <a:cxn ang="0">
                    <a:pos x="connsiteX2" y="connsiteY2"/>
                  </a:cxn>
                </a:cxnLst>
                <a:rect l="l" t="t" r="r" b="b"/>
                <a:pathLst>
                  <a:path w="1762125" h="324049">
                    <a:moveTo>
                      <a:pt x="0" y="324049"/>
                    </a:moveTo>
                    <a:cubicBezTo>
                      <a:pt x="343694" y="165299"/>
                      <a:pt x="687388" y="6549"/>
                      <a:pt x="981075" y="199"/>
                    </a:cubicBezTo>
                    <a:cubicBezTo>
                      <a:pt x="1274762" y="-6151"/>
                      <a:pt x="1518443" y="139899"/>
                      <a:pt x="1762125" y="285949"/>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75" name="Group 74"/>
              <p:cNvGrpSpPr/>
              <p:nvPr/>
            </p:nvGrpSpPr>
            <p:grpSpPr>
              <a:xfrm>
                <a:off x="7119967" y="2997547"/>
                <a:ext cx="1828090" cy="554520"/>
                <a:chOff x="5749511" y="1203507"/>
                <a:chExt cx="1803024" cy="610673"/>
              </a:xfrm>
            </p:grpSpPr>
            <p:cxnSp>
              <p:nvCxnSpPr>
                <p:cNvPr id="76" name="Straight Connector 75"/>
                <p:cNvCxnSpPr/>
                <p:nvPr/>
              </p:nvCxnSpPr>
              <p:spPr>
                <a:xfrm flipV="1">
                  <a:off x="5749511" y="1399891"/>
                  <a:ext cx="341983" cy="58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6148707" y="1203507"/>
                  <a:ext cx="1366320" cy="338944"/>
                </a:xfrm>
                <a:prstGeom prst="rect">
                  <a:avLst/>
                </a:prstGeom>
                <a:noFill/>
                <a:ln>
                  <a:noFill/>
                </a:ln>
              </p:spPr>
              <p:txBody>
                <a:bodyPr wrap="none" rtlCol="0">
                  <a:spAutoFit/>
                </a:bodyPr>
                <a:lstStyle/>
                <a:p>
                  <a:r>
                    <a:rPr lang="en-US" sz="1400" dirty="0" smtClean="0"/>
                    <a:t>Parent-child link</a:t>
                  </a:r>
                  <a:endParaRPr lang="en-US" sz="1400" dirty="0"/>
                </a:p>
              </p:txBody>
            </p:sp>
            <p:cxnSp>
              <p:nvCxnSpPr>
                <p:cNvPr id="78" name="Straight Connector 77"/>
                <p:cNvCxnSpPr/>
                <p:nvPr/>
              </p:nvCxnSpPr>
              <p:spPr>
                <a:xfrm flipV="1">
                  <a:off x="5749512" y="1680920"/>
                  <a:ext cx="341983" cy="589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6156176" y="1475236"/>
                  <a:ext cx="1396359" cy="338944"/>
                </a:xfrm>
                <a:prstGeom prst="rect">
                  <a:avLst/>
                </a:prstGeom>
                <a:noFill/>
                <a:ln>
                  <a:noFill/>
                </a:ln>
              </p:spPr>
              <p:txBody>
                <a:bodyPr wrap="none" rtlCol="0">
                  <a:spAutoFit/>
                </a:bodyPr>
                <a:lstStyle/>
                <a:p>
                  <a:r>
                    <a:rPr lang="en-US" sz="1400" dirty="0" smtClean="0"/>
                    <a:t>Brotherhood link</a:t>
                  </a:r>
                  <a:endParaRPr lang="en-US" sz="1400" dirty="0"/>
                </a:p>
              </p:txBody>
            </p:sp>
          </p:grpSp>
          <p:sp>
            <p:nvSpPr>
              <p:cNvPr id="150" name="Cross 149"/>
              <p:cNvSpPr/>
              <p:nvPr/>
            </p:nvSpPr>
            <p:spPr bwMode="auto">
              <a:xfrm rot="5995545">
                <a:off x="7769092" y="5313900"/>
                <a:ext cx="396472" cy="407146"/>
              </a:xfrm>
              <a:prstGeom prst="plus">
                <a:avLst>
                  <a:gd name="adj" fmla="val 48587"/>
                </a:avLst>
              </a:prstGeom>
              <a:solidFill>
                <a:srgbClr val="FF0000"/>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3" name="Freeform 172"/>
              <p:cNvSpPr/>
              <p:nvPr/>
            </p:nvSpPr>
            <p:spPr bwMode="auto">
              <a:xfrm>
                <a:off x="6622473" y="4862945"/>
                <a:ext cx="1426510" cy="1287059"/>
              </a:xfrm>
              <a:custGeom>
                <a:avLst/>
                <a:gdLst>
                  <a:gd name="connsiteX0" fmla="*/ 0 w 1177636"/>
                  <a:gd name="connsiteY0" fmla="*/ 0 h 1288473"/>
                  <a:gd name="connsiteX1" fmla="*/ 942109 w 1177636"/>
                  <a:gd name="connsiteY1" fmla="*/ 443346 h 1288473"/>
                  <a:gd name="connsiteX2" fmla="*/ 1177636 w 1177636"/>
                  <a:gd name="connsiteY2" fmla="*/ 1288473 h 1288473"/>
                </a:gdLst>
                <a:ahLst/>
                <a:cxnLst>
                  <a:cxn ang="0">
                    <a:pos x="connsiteX0" y="connsiteY0"/>
                  </a:cxn>
                  <a:cxn ang="0">
                    <a:pos x="connsiteX1" y="connsiteY1"/>
                  </a:cxn>
                  <a:cxn ang="0">
                    <a:pos x="connsiteX2" y="connsiteY2"/>
                  </a:cxn>
                </a:cxnLst>
                <a:rect l="l" t="t" r="r" b="b"/>
                <a:pathLst>
                  <a:path w="1177636" h="1288473">
                    <a:moveTo>
                      <a:pt x="0" y="0"/>
                    </a:moveTo>
                    <a:cubicBezTo>
                      <a:pt x="372918" y="114300"/>
                      <a:pt x="745836" y="228600"/>
                      <a:pt x="942109" y="443346"/>
                    </a:cubicBezTo>
                    <a:cubicBezTo>
                      <a:pt x="1138382" y="658092"/>
                      <a:pt x="1158009" y="973282"/>
                      <a:pt x="1177636" y="1288473"/>
                    </a:cubicBezTo>
                  </a:path>
                </a:pathLst>
              </a:custGeom>
              <a:ln>
                <a:solidFill>
                  <a:schemeClr val="tx1"/>
                </a:solidFill>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2" name="Straight Connector 221"/>
              <p:cNvCxnSpPr>
                <a:stCxn id="83" idx="2"/>
                <a:endCxn id="110" idx="0"/>
              </p:cNvCxnSpPr>
              <p:nvPr/>
            </p:nvCxnSpPr>
            <p:spPr bwMode="auto">
              <a:xfrm>
                <a:off x="5507304" y="4892974"/>
                <a:ext cx="1011715" cy="494097"/>
              </a:xfrm>
              <a:prstGeom prst="line">
                <a:avLst/>
              </a:prstGeom>
              <a:ln>
                <a:solidFill>
                  <a:srgbClr val="00B050"/>
                </a:solidFill>
              </a:ln>
              <a:extLst/>
            </p:spPr>
            <p:style>
              <a:lnRef idx="2">
                <a:schemeClr val="accent1"/>
              </a:lnRef>
              <a:fillRef idx="0">
                <a:schemeClr val="accent1"/>
              </a:fillRef>
              <a:effectRef idx="1">
                <a:schemeClr val="accent1"/>
              </a:effectRef>
              <a:fontRef idx="minor">
                <a:schemeClr val="tx1"/>
              </a:fontRef>
            </p:style>
          </p:cxnSp>
          <p:sp>
            <p:nvSpPr>
              <p:cNvPr id="223" name="Freeform 222"/>
              <p:cNvSpPr/>
              <p:nvPr/>
            </p:nvSpPr>
            <p:spPr bwMode="auto">
              <a:xfrm>
                <a:off x="6082145" y="5541818"/>
                <a:ext cx="803564" cy="360310"/>
              </a:xfrm>
              <a:custGeom>
                <a:avLst/>
                <a:gdLst>
                  <a:gd name="connsiteX0" fmla="*/ 0 w 803564"/>
                  <a:gd name="connsiteY0" fmla="*/ 0 h 360310"/>
                  <a:gd name="connsiteX1" fmla="*/ 443346 w 803564"/>
                  <a:gd name="connsiteY1" fmla="*/ 360218 h 360310"/>
                  <a:gd name="connsiteX2" fmla="*/ 803564 w 803564"/>
                  <a:gd name="connsiteY2" fmla="*/ 27709 h 360310"/>
                </a:gdLst>
                <a:ahLst/>
                <a:cxnLst>
                  <a:cxn ang="0">
                    <a:pos x="connsiteX0" y="connsiteY0"/>
                  </a:cxn>
                  <a:cxn ang="0">
                    <a:pos x="connsiteX1" y="connsiteY1"/>
                  </a:cxn>
                  <a:cxn ang="0">
                    <a:pos x="connsiteX2" y="connsiteY2"/>
                  </a:cxn>
                </a:cxnLst>
                <a:rect l="l" t="t" r="r" b="b"/>
                <a:pathLst>
                  <a:path w="803564" h="360310">
                    <a:moveTo>
                      <a:pt x="0" y="0"/>
                    </a:moveTo>
                    <a:cubicBezTo>
                      <a:pt x="154709" y="177800"/>
                      <a:pt x="309419" y="355600"/>
                      <a:pt x="443346" y="360218"/>
                    </a:cubicBezTo>
                    <a:cubicBezTo>
                      <a:pt x="577273" y="364836"/>
                      <a:pt x="690418" y="196272"/>
                      <a:pt x="803564" y="27709"/>
                    </a:cubicBezTo>
                  </a:path>
                </a:pathLst>
              </a:custGeom>
              <a:ln>
                <a:solidFill>
                  <a:srgbClr val="00B050"/>
                </a:solidFill>
                <a:prstDash val="dash"/>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4" name="Cross 223"/>
              <p:cNvSpPr/>
              <p:nvPr/>
            </p:nvSpPr>
            <p:spPr bwMode="auto">
              <a:xfrm rot="5995545">
                <a:off x="7072093" y="5687406"/>
                <a:ext cx="396472" cy="407146"/>
              </a:xfrm>
              <a:prstGeom prst="plus">
                <a:avLst>
                  <a:gd name="adj" fmla="val 48587"/>
                </a:avLst>
              </a:prstGeom>
              <a:solidFill>
                <a:srgbClr val="FF0000"/>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46" name="TextBox 145"/>
            <p:cNvSpPr txBox="1"/>
            <p:nvPr/>
          </p:nvSpPr>
          <p:spPr>
            <a:xfrm>
              <a:off x="5649343" y="6176183"/>
              <a:ext cx="247630" cy="307777"/>
            </a:xfrm>
            <a:prstGeom prst="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solidFill>
                    <a:srgbClr val="0070C0"/>
                  </a:solidFill>
                </a:rPr>
                <a:t>O</a:t>
              </a:r>
            </a:p>
          </p:txBody>
        </p:sp>
        <p:cxnSp>
          <p:nvCxnSpPr>
            <p:cNvPr id="235" name="Straight Arrow Connector 234"/>
            <p:cNvCxnSpPr>
              <a:stCxn id="88" idx="2"/>
              <a:endCxn id="146" idx="0"/>
            </p:cNvCxnSpPr>
            <p:nvPr/>
          </p:nvCxnSpPr>
          <p:spPr bwMode="auto">
            <a:xfrm>
              <a:off x="5397701" y="5752935"/>
              <a:ext cx="375457" cy="423248"/>
            </a:xfrm>
            <a:prstGeom prst="straightConnector1">
              <a:avLst/>
            </a:prstGeom>
            <a:ln>
              <a:solidFill>
                <a:srgbClr val="0070C0"/>
              </a:solidFill>
            </a:ln>
            <a:extLst/>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stCxn id="90" idx="2"/>
              <a:endCxn id="146" idx="0"/>
            </p:cNvCxnSpPr>
            <p:nvPr/>
          </p:nvCxnSpPr>
          <p:spPr bwMode="auto">
            <a:xfrm flipH="1">
              <a:off x="5773158" y="5747987"/>
              <a:ext cx="88852" cy="428196"/>
            </a:xfrm>
            <a:prstGeom prst="straightConnector1">
              <a:avLst/>
            </a:prstGeom>
            <a:ln>
              <a:solidFill>
                <a:srgbClr val="0070C0"/>
              </a:solidFill>
            </a:ln>
            <a:extLst/>
          </p:spPr>
          <p:style>
            <a:lnRef idx="2">
              <a:schemeClr val="accent1"/>
            </a:lnRef>
            <a:fillRef idx="0">
              <a:schemeClr val="accent1"/>
            </a:fillRef>
            <a:effectRef idx="1">
              <a:schemeClr val="accent1"/>
            </a:effectRef>
            <a:fontRef idx="minor">
              <a:schemeClr val="tx1"/>
            </a:fontRef>
          </p:style>
        </p:cxnSp>
      </p:grpSp>
      <p:grpSp>
        <p:nvGrpSpPr>
          <p:cNvPr id="240" name="Group 239"/>
          <p:cNvGrpSpPr/>
          <p:nvPr/>
        </p:nvGrpSpPr>
        <p:grpSpPr>
          <a:xfrm>
            <a:off x="82604" y="2548335"/>
            <a:ext cx="4552091" cy="3472953"/>
            <a:chOff x="82604" y="3052391"/>
            <a:chExt cx="4552091" cy="3472953"/>
          </a:xfrm>
        </p:grpSpPr>
        <p:grpSp>
          <p:nvGrpSpPr>
            <p:cNvPr id="9" name="Group 8"/>
            <p:cNvGrpSpPr/>
            <p:nvPr/>
          </p:nvGrpSpPr>
          <p:grpSpPr>
            <a:xfrm>
              <a:off x="82604" y="3052391"/>
              <a:ext cx="4552091" cy="3472953"/>
              <a:chOff x="4485385" y="3181032"/>
              <a:chExt cx="4552091" cy="3472953"/>
            </a:xfrm>
          </p:grpSpPr>
          <p:grpSp>
            <p:nvGrpSpPr>
              <p:cNvPr id="10" name="Group 9"/>
              <p:cNvGrpSpPr/>
              <p:nvPr/>
            </p:nvGrpSpPr>
            <p:grpSpPr>
              <a:xfrm>
                <a:off x="4485385" y="3181032"/>
                <a:ext cx="4552091" cy="3472953"/>
                <a:chOff x="1472980" y="1040727"/>
                <a:chExt cx="5331268" cy="3811507"/>
              </a:xfrm>
            </p:grpSpPr>
            <p:grpSp>
              <p:nvGrpSpPr>
                <p:cNvPr id="16" name="Group 15"/>
                <p:cNvGrpSpPr/>
                <p:nvPr/>
              </p:nvGrpSpPr>
              <p:grpSpPr>
                <a:xfrm>
                  <a:off x="1472980" y="1040727"/>
                  <a:ext cx="5331268" cy="3811507"/>
                  <a:chOff x="1472980" y="1040727"/>
                  <a:chExt cx="5331268" cy="3811507"/>
                </a:xfrm>
                <a:effectLst/>
              </p:grpSpPr>
              <p:sp>
                <p:nvSpPr>
                  <p:cNvPr id="18" name="TextBox 17"/>
                  <p:cNvSpPr txBox="1"/>
                  <p:nvPr/>
                </p:nvSpPr>
                <p:spPr>
                  <a:xfrm>
                    <a:off x="3888782" y="1636743"/>
                    <a:ext cx="411030" cy="307777"/>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19" name="TextBox 18"/>
                  <p:cNvSpPr txBox="1"/>
                  <p:nvPr/>
                </p:nvSpPr>
                <p:spPr>
                  <a:xfrm>
                    <a:off x="2423849" y="2783146"/>
                    <a:ext cx="242426" cy="337780"/>
                  </a:xfrm>
                  <a:prstGeom prst="rect">
                    <a:avLst/>
                  </a:prstGeom>
                  <a:noFill/>
                  <a:ln w="19050" cmpd="sng">
                    <a:solidFill>
                      <a:schemeClr val="tx1"/>
                    </a:solidFill>
                  </a:ln>
                </p:spPr>
                <p:txBody>
                  <a:bodyPr wrap="square" rtlCol="0">
                    <a:spAutoFit/>
                  </a:bodyPr>
                  <a:lstStyle/>
                  <a:p>
                    <a:pPr algn="ctr"/>
                    <a:r>
                      <a:rPr lang="en-US" sz="1400" dirty="0"/>
                      <a:t>A</a:t>
                    </a:r>
                  </a:p>
                </p:txBody>
              </p:sp>
              <p:sp>
                <p:nvSpPr>
                  <p:cNvPr id="20" name="TextBox 19"/>
                  <p:cNvSpPr txBox="1"/>
                  <p:nvPr/>
                </p:nvSpPr>
                <p:spPr>
                  <a:xfrm>
                    <a:off x="4427984" y="2755469"/>
                    <a:ext cx="249195"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B</a:t>
                    </a:r>
                  </a:p>
                </p:txBody>
              </p:sp>
              <p:sp>
                <p:nvSpPr>
                  <p:cNvPr id="21" name="TextBox 20"/>
                  <p:cNvSpPr txBox="1"/>
                  <p:nvPr/>
                </p:nvSpPr>
                <p:spPr>
                  <a:xfrm>
                    <a:off x="5247538" y="2774798"/>
                    <a:ext cx="260566"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C</a:t>
                    </a:r>
                  </a:p>
                </p:txBody>
              </p:sp>
              <p:sp>
                <p:nvSpPr>
                  <p:cNvPr id="22" name="TextBox 21"/>
                  <p:cNvSpPr txBox="1"/>
                  <p:nvPr/>
                </p:nvSpPr>
                <p:spPr>
                  <a:xfrm>
                    <a:off x="5893966" y="2766856"/>
                    <a:ext cx="262210"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D</a:t>
                    </a:r>
                  </a:p>
                </p:txBody>
              </p:sp>
              <p:sp>
                <p:nvSpPr>
                  <p:cNvPr id="23" name="TextBox 22"/>
                  <p:cNvSpPr txBox="1"/>
                  <p:nvPr/>
                </p:nvSpPr>
                <p:spPr>
                  <a:xfrm>
                    <a:off x="6512287" y="2778604"/>
                    <a:ext cx="291961"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E</a:t>
                    </a:r>
                  </a:p>
                </p:txBody>
              </p:sp>
              <p:sp>
                <p:nvSpPr>
                  <p:cNvPr id="24" name="TextBox 23"/>
                  <p:cNvSpPr txBox="1"/>
                  <p:nvPr/>
                </p:nvSpPr>
                <p:spPr>
                  <a:xfrm>
                    <a:off x="2625799" y="3666748"/>
                    <a:ext cx="290017"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I</a:t>
                    </a:r>
                  </a:p>
                </p:txBody>
              </p:sp>
              <p:sp>
                <p:nvSpPr>
                  <p:cNvPr id="25" name="TextBox 24"/>
                  <p:cNvSpPr txBox="1"/>
                  <p:nvPr/>
                </p:nvSpPr>
                <p:spPr>
                  <a:xfrm>
                    <a:off x="3388623" y="3641639"/>
                    <a:ext cx="237510" cy="337780"/>
                  </a:xfrm>
                  <a:prstGeom prst="rect">
                    <a:avLst/>
                  </a:prstGeom>
                  <a:noFill/>
                  <a:ln w="19050" cmpd="sng">
                    <a:solidFill>
                      <a:schemeClr val="tx1"/>
                    </a:solidFill>
                  </a:ln>
                </p:spPr>
                <p:txBody>
                  <a:bodyPr wrap="square" rtlCol="0">
                    <a:spAutoFit/>
                  </a:bodyPr>
                  <a:lstStyle/>
                  <a:p>
                    <a:pPr algn="ctr"/>
                    <a:r>
                      <a:rPr lang="en-US" sz="1400" dirty="0"/>
                      <a:t>J</a:t>
                    </a:r>
                  </a:p>
                </p:txBody>
              </p:sp>
              <p:sp>
                <p:nvSpPr>
                  <p:cNvPr id="26" name="TextBox 25"/>
                  <p:cNvSpPr txBox="1"/>
                  <p:nvPr/>
                </p:nvSpPr>
                <p:spPr>
                  <a:xfrm>
                    <a:off x="3018735" y="3647328"/>
                    <a:ext cx="268491"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L</a:t>
                    </a:r>
                  </a:p>
                </p:txBody>
              </p:sp>
              <p:sp>
                <p:nvSpPr>
                  <p:cNvPr id="27" name="TextBox 26"/>
                  <p:cNvSpPr txBox="1"/>
                  <p:nvPr/>
                </p:nvSpPr>
                <p:spPr>
                  <a:xfrm>
                    <a:off x="5070352" y="3674553"/>
                    <a:ext cx="305930"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G</a:t>
                    </a:r>
                  </a:p>
                </p:txBody>
              </p:sp>
              <p:sp>
                <p:nvSpPr>
                  <p:cNvPr id="28" name="TextBox 27"/>
                  <p:cNvSpPr txBox="1"/>
                  <p:nvPr/>
                </p:nvSpPr>
                <p:spPr>
                  <a:xfrm>
                    <a:off x="4427984" y="3666748"/>
                    <a:ext cx="308076"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H</a:t>
                    </a:r>
                  </a:p>
                </p:txBody>
              </p:sp>
              <p:sp>
                <p:nvSpPr>
                  <p:cNvPr id="29" name="TextBox 28"/>
                  <p:cNvSpPr txBox="1"/>
                  <p:nvPr/>
                </p:nvSpPr>
                <p:spPr>
                  <a:xfrm>
                    <a:off x="3857194" y="3647328"/>
                    <a:ext cx="271947"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K</a:t>
                    </a:r>
                  </a:p>
                </p:txBody>
              </p:sp>
              <p:sp>
                <p:nvSpPr>
                  <p:cNvPr id="30" name="TextBox 29"/>
                  <p:cNvSpPr txBox="1"/>
                  <p:nvPr/>
                </p:nvSpPr>
                <p:spPr>
                  <a:xfrm>
                    <a:off x="3492108" y="2757525"/>
                    <a:ext cx="239947" cy="337780"/>
                  </a:xfrm>
                  <a:prstGeom prst="rect">
                    <a:avLst/>
                  </a:prstGeom>
                  <a:noFill/>
                  <a:ln w="19050" cmpd="sng">
                    <a:solidFill>
                      <a:schemeClr val="tx1"/>
                    </a:solidFill>
                  </a:ln>
                </p:spPr>
                <p:txBody>
                  <a:bodyPr wrap="square" rtlCol="0">
                    <a:spAutoFit/>
                  </a:bodyPr>
                  <a:lstStyle/>
                  <a:p>
                    <a:pPr algn="ctr"/>
                    <a:r>
                      <a:rPr lang="en-US" sz="1400" dirty="0"/>
                      <a:t>F</a:t>
                    </a:r>
                  </a:p>
                </p:txBody>
              </p:sp>
              <p:cxnSp>
                <p:nvCxnSpPr>
                  <p:cNvPr id="31" name="Straight Connector 30"/>
                  <p:cNvCxnSpPr>
                    <a:stCxn id="18" idx="2"/>
                    <a:endCxn id="20" idx="0"/>
                  </p:cNvCxnSpPr>
                  <p:nvPr/>
                </p:nvCxnSpPr>
                <p:spPr>
                  <a:xfrm>
                    <a:off x="4094298" y="1944520"/>
                    <a:ext cx="458284" cy="81094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8" idx="2"/>
                    <a:endCxn id="19" idx="0"/>
                  </p:cNvCxnSpPr>
                  <p:nvPr/>
                </p:nvCxnSpPr>
                <p:spPr>
                  <a:xfrm flipH="1">
                    <a:off x="2545062" y="1944520"/>
                    <a:ext cx="1549235" cy="8386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18" idx="2"/>
                    <a:endCxn id="30" idx="0"/>
                  </p:cNvCxnSpPr>
                  <p:nvPr/>
                </p:nvCxnSpPr>
                <p:spPr>
                  <a:xfrm flipH="1">
                    <a:off x="3612082" y="1944520"/>
                    <a:ext cx="482216" cy="81300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8" idx="2"/>
                    <a:endCxn id="21" idx="0"/>
                  </p:cNvCxnSpPr>
                  <p:nvPr/>
                </p:nvCxnSpPr>
                <p:spPr>
                  <a:xfrm>
                    <a:off x="4094298" y="1944520"/>
                    <a:ext cx="1283524" cy="8302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18" idx="2"/>
                    <a:endCxn id="22" idx="0"/>
                  </p:cNvCxnSpPr>
                  <p:nvPr/>
                </p:nvCxnSpPr>
                <p:spPr>
                  <a:xfrm>
                    <a:off x="4094298" y="1944520"/>
                    <a:ext cx="1930774" cy="8223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8" idx="2"/>
                    <a:endCxn id="23" idx="0"/>
                  </p:cNvCxnSpPr>
                  <p:nvPr/>
                </p:nvCxnSpPr>
                <p:spPr>
                  <a:xfrm>
                    <a:off x="4094297" y="1944520"/>
                    <a:ext cx="2563971" cy="8340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a:stCxn id="19" idx="2"/>
                    <a:endCxn id="25" idx="0"/>
                  </p:cNvCxnSpPr>
                  <p:nvPr/>
                </p:nvCxnSpPr>
                <p:spPr>
                  <a:xfrm>
                    <a:off x="2545062" y="3120926"/>
                    <a:ext cx="962316" cy="52071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9" idx="2"/>
                    <a:endCxn id="24" idx="0"/>
                  </p:cNvCxnSpPr>
                  <p:nvPr/>
                </p:nvCxnSpPr>
                <p:spPr>
                  <a:xfrm>
                    <a:off x="2545062" y="3120926"/>
                    <a:ext cx="225745" cy="54582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9" idx="2"/>
                    <a:endCxn id="26" idx="0"/>
                  </p:cNvCxnSpPr>
                  <p:nvPr/>
                </p:nvCxnSpPr>
                <p:spPr>
                  <a:xfrm>
                    <a:off x="2545062" y="3120926"/>
                    <a:ext cx="607918" cy="5264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19" idx="3"/>
                    <a:endCxn id="30" idx="1"/>
                  </p:cNvCxnSpPr>
                  <p:nvPr/>
                </p:nvCxnSpPr>
                <p:spPr>
                  <a:xfrm flipV="1">
                    <a:off x="2666275" y="2926416"/>
                    <a:ext cx="825833" cy="2562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30" idx="2"/>
                    <a:endCxn id="25" idx="0"/>
                  </p:cNvCxnSpPr>
                  <p:nvPr/>
                </p:nvCxnSpPr>
                <p:spPr>
                  <a:xfrm flipH="1">
                    <a:off x="3507378" y="3095305"/>
                    <a:ext cx="104704" cy="54633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30" idx="2"/>
                    <a:endCxn id="29" idx="0"/>
                  </p:cNvCxnSpPr>
                  <p:nvPr/>
                </p:nvCxnSpPr>
                <p:spPr>
                  <a:xfrm>
                    <a:off x="3612082" y="3095305"/>
                    <a:ext cx="381087" cy="55202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30" idx="2"/>
                    <a:endCxn id="28" idx="0"/>
                  </p:cNvCxnSpPr>
                  <p:nvPr/>
                </p:nvCxnSpPr>
                <p:spPr>
                  <a:xfrm>
                    <a:off x="3612082" y="3095305"/>
                    <a:ext cx="969940" cy="57144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30" idx="2"/>
                    <a:endCxn id="27" idx="0"/>
                  </p:cNvCxnSpPr>
                  <p:nvPr/>
                </p:nvCxnSpPr>
                <p:spPr>
                  <a:xfrm>
                    <a:off x="3612082" y="3095305"/>
                    <a:ext cx="1611236" cy="57924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30" idx="3"/>
                    <a:endCxn id="20" idx="1"/>
                  </p:cNvCxnSpPr>
                  <p:nvPr/>
                </p:nvCxnSpPr>
                <p:spPr>
                  <a:xfrm flipV="1">
                    <a:off x="3732055" y="2924359"/>
                    <a:ext cx="695929" cy="205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3582599" y="4485352"/>
                    <a:ext cx="293799" cy="337780"/>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cxnSp>
                <p:nvCxnSpPr>
                  <p:cNvPr id="48" name="Straight Connector 47"/>
                  <p:cNvCxnSpPr>
                    <a:stCxn id="25" idx="3"/>
                    <a:endCxn id="29" idx="1"/>
                  </p:cNvCxnSpPr>
                  <p:nvPr/>
                </p:nvCxnSpPr>
                <p:spPr>
                  <a:xfrm>
                    <a:off x="3626132" y="3810529"/>
                    <a:ext cx="231062" cy="5689"/>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25" idx="2"/>
                    <a:endCxn id="46" idx="0"/>
                  </p:cNvCxnSpPr>
                  <p:nvPr/>
                </p:nvCxnSpPr>
                <p:spPr>
                  <a:xfrm>
                    <a:off x="3507378" y="3979419"/>
                    <a:ext cx="222120" cy="50593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25" idx="2"/>
                    <a:endCxn id="148" idx="0"/>
                  </p:cNvCxnSpPr>
                  <p:nvPr/>
                </p:nvCxnSpPr>
                <p:spPr>
                  <a:xfrm>
                    <a:off x="3507378" y="3979419"/>
                    <a:ext cx="950865" cy="5183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stCxn id="148" idx="1"/>
                    <a:endCxn id="46" idx="3"/>
                  </p:cNvCxnSpPr>
                  <p:nvPr/>
                </p:nvCxnSpPr>
                <p:spPr>
                  <a:xfrm flipH="1" flipV="1">
                    <a:off x="3876398" y="4654243"/>
                    <a:ext cx="434945" cy="1239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29" idx="2"/>
                    <a:endCxn id="148" idx="0"/>
                  </p:cNvCxnSpPr>
                  <p:nvPr/>
                </p:nvCxnSpPr>
                <p:spPr>
                  <a:xfrm>
                    <a:off x="3993168" y="3985108"/>
                    <a:ext cx="465075" cy="512641"/>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53" name="Straight Connector 52"/>
                  <p:cNvCxnSpPr>
                    <a:stCxn id="25" idx="1"/>
                    <a:endCxn id="26" idx="3"/>
                  </p:cNvCxnSpPr>
                  <p:nvPr/>
                </p:nvCxnSpPr>
                <p:spPr>
                  <a:xfrm flipH="1">
                    <a:off x="3287225" y="3810529"/>
                    <a:ext cx="101397" cy="5689"/>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472980" y="1040727"/>
                    <a:ext cx="696729" cy="338554"/>
                  </a:xfrm>
                  <a:prstGeom prst="rect">
                    <a:avLst/>
                  </a:prstGeom>
                  <a:noFill/>
                  <a:ln>
                    <a:noFill/>
                  </a:ln>
                </p:spPr>
                <p:txBody>
                  <a:bodyPr wrap="none" rtlCol="0">
                    <a:spAutoFit/>
                  </a:bodyPr>
                  <a:lstStyle/>
                  <a:p>
                    <a:r>
                      <a:rPr lang="en-US" sz="1600" dirty="0" smtClean="0"/>
                      <a:t>Depth</a:t>
                    </a:r>
                    <a:endParaRPr lang="en-US" sz="1600" dirty="0"/>
                  </a:p>
                </p:txBody>
              </p:sp>
              <p:sp>
                <p:nvSpPr>
                  <p:cNvPr id="55" name="TextBox 54"/>
                  <p:cNvSpPr txBox="1"/>
                  <p:nvPr/>
                </p:nvSpPr>
                <p:spPr>
                  <a:xfrm>
                    <a:off x="1677367" y="1640419"/>
                    <a:ext cx="288862" cy="338554"/>
                  </a:xfrm>
                  <a:prstGeom prst="rect">
                    <a:avLst/>
                  </a:prstGeom>
                  <a:noFill/>
                  <a:ln>
                    <a:noFill/>
                  </a:ln>
                </p:spPr>
                <p:txBody>
                  <a:bodyPr wrap="none" rtlCol="0">
                    <a:spAutoFit/>
                  </a:bodyPr>
                  <a:lstStyle/>
                  <a:p>
                    <a:r>
                      <a:rPr lang="en-US" sz="1600" dirty="0" smtClean="0"/>
                      <a:t>0</a:t>
                    </a:r>
                    <a:endParaRPr lang="en-US" sz="1600" dirty="0"/>
                  </a:p>
                </p:txBody>
              </p:sp>
              <p:sp>
                <p:nvSpPr>
                  <p:cNvPr id="56" name="TextBox 55"/>
                  <p:cNvSpPr txBox="1"/>
                  <p:nvPr/>
                </p:nvSpPr>
                <p:spPr>
                  <a:xfrm>
                    <a:off x="1676914" y="2766856"/>
                    <a:ext cx="288862" cy="338554"/>
                  </a:xfrm>
                  <a:prstGeom prst="rect">
                    <a:avLst/>
                  </a:prstGeom>
                  <a:noFill/>
                  <a:ln>
                    <a:noFill/>
                  </a:ln>
                </p:spPr>
                <p:txBody>
                  <a:bodyPr wrap="none" rtlCol="0">
                    <a:spAutoFit/>
                  </a:bodyPr>
                  <a:lstStyle/>
                  <a:p>
                    <a:r>
                      <a:rPr lang="en-US" sz="1600" dirty="0"/>
                      <a:t>1</a:t>
                    </a:r>
                  </a:p>
                </p:txBody>
              </p:sp>
              <p:sp>
                <p:nvSpPr>
                  <p:cNvPr id="57" name="TextBox 56"/>
                  <p:cNvSpPr txBox="1"/>
                  <p:nvPr/>
                </p:nvSpPr>
                <p:spPr>
                  <a:xfrm>
                    <a:off x="1676914" y="3653512"/>
                    <a:ext cx="288862" cy="338554"/>
                  </a:xfrm>
                  <a:prstGeom prst="rect">
                    <a:avLst/>
                  </a:prstGeom>
                  <a:noFill/>
                  <a:ln>
                    <a:noFill/>
                  </a:ln>
                </p:spPr>
                <p:txBody>
                  <a:bodyPr wrap="none" rtlCol="0">
                    <a:spAutoFit/>
                  </a:bodyPr>
                  <a:lstStyle/>
                  <a:p>
                    <a:r>
                      <a:rPr lang="en-US" sz="1600" dirty="0"/>
                      <a:t>2</a:t>
                    </a:r>
                  </a:p>
                </p:txBody>
              </p:sp>
              <p:sp>
                <p:nvSpPr>
                  <p:cNvPr id="58" name="TextBox 57"/>
                  <p:cNvSpPr txBox="1"/>
                  <p:nvPr/>
                </p:nvSpPr>
                <p:spPr>
                  <a:xfrm>
                    <a:off x="1677820" y="4513680"/>
                    <a:ext cx="288862" cy="338554"/>
                  </a:xfrm>
                  <a:prstGeom prst="rect">
                    <a:avLst/>
                  </a:prstGeom>
                  <a:noFill/>
                  <a:ln>
                    <a:noFill/>
                  </a:ln>
                </p:spPr>
                <p:txBody>
                  <a:bodyPr wrap="none" rtlCol="0">
                    <a:spAutoFit/>
                  </a:bodyPr>
                  <a:lstStyle/>
                  <a:p>
                    <a:r>
                      <a:rPr lang="en-US" sz="1600" dirty="0"/>
                      <a:t>3</a:t>
                    </a:r>
                  </a:p>
                </p:txBody>
              </p:sp>
              <p:cxnSp>
                <p:nvCxnSpPr>
                  <p:cNvPr id="59" name="Straight Connector 58"/>
                  <p:cNvCxnSpPr>
                    <a:stCxn id="55" idx="3"/>
                  </p:cNvCxnSpPr>
                  <p:nvPr/>
                </p:nvCxnSpPr>
                <p:spPr>
                  <a:xfrm>
                    <a:off x="1966229" y="1809696"/>
                    <a:ext cx="1616822"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1862066" y="2915288"/>
                    <a:ext cx="499157"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1851973" y="3798891"/>
                    <a:ext cx="499157"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1862066" y="4680408"/>
                    <a:ext cx="1608418"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a:stCxn id="26" idx="2"/>
                    <a:endCxn id="46" idx="0"/>
                  </p:cNvCxnSpPr>
                  <p:nvPr/>
                </p:nvCxnSpPr>
                <p:spPr>
                  <a:xfrm>
                    <a:off x="3152980" y="3985108"/>
                    <a:ext cx="576518" cy="5002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20" idx="2"/>
                    <a:endCxn id="27" idx="0"/>
                  </p:cNvCxnSpPr>
                  <p:nvPr/>
                </p:nvCxnSpPr>
                <p:spPr>
                  <a:xfrm>
                    <a:off x="4552582" y="3093249"/>
                    <a:ext cx="670736" cy="5813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27" idx="1"/>
                    <a:endCxn id="28" idx="3"/>
                  </p:cNvCxnSpPr>
                  <p:nvPr/>
                </p:nvCxnSpPr>
                <p:spPr>
                  <a:xfrm flipH="1" flipV="1">
                    <a:off x="4736060" y="3835639"/>
                    <a:ext cx="334293" cy="780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22" idx="3"/>
                    <a:endCxn id="23" idx="1"/>
                  </p:cNvCxnSpPr>
                  <p:nvPr/>
                </p:nvCxnSpPr>
                <p:spPr>
                  <a:xfrm flipV="1">
                    <a:off x="6156176" y="2932493"/>
                    <a:ext cx="356112" cy="325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28" idx="1"/>
                    <a:endCxn id="29" idx="3"/>
                  </p:cNvCxnSpPr>
                  <p:nvPr/>
                </p:nvCxnSpPr>
                <p:spPr>
                  <a:xfrm flipH="1" flipV="1">
                    <a:off x="4129141" y="3816219"/>
                    <a:ext cx="298843" cy="1942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21" idx="3"/>
                    <a:endCxn id="22" idx="1"/>
                  </p:cNvCxnSpPr>
                  <p:nvPr/>
                </p:nvCxnSpPr>
                <p:spPr>
                  <a:xfrm flipV="1">
                    <a:off x="5508105" y="2935747"/>
                    <a:ext cx="385862" cy="794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54" idx="2"/>
                    <a:endCxn id="55" idx="0"/>
                  </p:cNvCxnSpPr>
                  <p:nvPr/>
                </p:nvCxnSpPr>
                <p:spPr>
                  <a:xfrm>
                    <a:off x="1821345" y="1379281"/>
                    <a:ext cx="453" cy="26113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5" idx="2"/>
                    <a:endCxn id="56" idx="0"/>
                  </p:cNvCxnSpPr>
                  <p:nvPr/>
                </p:nvCxnSpPr>
                <p:spPr>
                  <a:xfrm flipH="1">
                    <a:off x="1821345" y="1978973"/>
                    <a:ext cx="453" cy="787883"/>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6" idx="2"/>
                    <a:endCxn id="57" idx="0"/>
                  </p:cNvCxnSpPr>
                  <p:nvPr/>
                </p:nvCxnSpPr>
                <p:spPr>
                  <a:xfrm>
                    <a:off x="1821345" y="3105410"/>
                    <a:ext cx="0" cy="54810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7" idx="2"/>
                    <a:endCxn id="58" idx="0"/>
                  </p:cNvCxnSpPr>
                  <p:nvPr/>
                </p:nvCxnSpPr>
                <p:spPr>
                  <a:xfrm>
                    <a:off x="1821345" y="3992066"/>
                    <a:ext cx="906" cy="521614"/>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17" name="Freeform 16"/>
                <p:cNvSpPr/>
                <p:nvPr/>
              </p:nvSpPr>
              <p:spPr>
                <a:xfrm>
                  <a:off x="2667000" y="2600126"/>
                  <a:ext cx="1762125" cy="324049"/>
                </a:xfrm>
                <a:custGeom>
                  <a:avLst/>
                  <a:gdLst>
                    <a:gd name="connsiteX0" fmla="*/ 0 w 1762125"/>
                    <a:gd name="connsiteY0" fmla="*/ 324049 h 324049"/>
                    <a:gd name="connsiteX1" fmla="*/ 981075 w 1762125"/>
                    <a:gd name="connsiteY1" fmla="*/ 199 h 324049"/>
                    <a:gd name="connsiteX2" fmla="*/ 1762125 w 1762125"/>
                    <a:gd name="connsiteY2" fmla="*/ 285949 h 324049"/>
                  </a:gdLst>
                  <a:ahLst/>
                  <a:cxnLst>
                    <a:cxn ang="0">
                      <a:pos x="connsiteX0" y="connsiteY0"/>
                    </a:cxn>
                    <a:cxn ang="0">
                      <a:pos x="connsiteX1" y="connsiteY1"/>
                    </a:cxn>
                    <a:cxn ang="0">
                      <a:pos x="connsiteX2" y="connsiteY2"/>
                    </a:cxn>
                  </a:cxnLst>
                  <a:rect l="l" t="t" r="r" b="b"/>
                  <a:pathLst>
                    <a:path w="1762125" h="324049">
                      <a:moveTo>
                        <a:pt x="0" y="324049"/>
                      </a:moveTo>
                      <a:cubicBezTo>
                        <a:pt x="343694" y="165299"/>
                        <a:pt x="687388" y="6549"/>
                        <a:pt x="981075" y="199"/>
                      </a:cubicBezTo>
                      <a:cubicBezTo>
                        <a:pt x="1274762" y="-6151"/>
                        <a:pt x="1518443" y="139899"/>
                        <a:pt x="1762125" y="285949"/>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1" name="Group 10"/>
              <p:cNvGrpSpPr/>
              <p:nvPr/>
            </p:nvGrpSpPr>
            <p:grpSpPr>
              <a:xfrm>
                <a:off x="7013443" y="3181032"/>
                <a:ext cx="1828090" cy="554520"/>
                <a:chOff x="5749511" y="1203507"/>
                <a:chExt cx="1803024" cy="610673"/>
              </a:xfrm>
            </p:grpSpPr>
            <p:cxnSp>
              <p:nvCxnSpPr>
                <p:cNvPr id="12" name="Straight Connector 11"/>
                <p:cNvCxnSpPr/>
                <p:nvPr/>
              </p:nvCxnSpPr>
              <p:spPr>
                <a:xfrm flipV="1">
                  <a:off x="5749511" y="1399891"/>
                  <a:ext cx="341983" cy="58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148707" y="1203507"/>
                  <a:ext cx="1366320" cy="338944"/>
                </a:xfrm>
                <a:prstGeom prst="rect">
                  <a:avLst/>
                </a:prstGeom>
                <a:noFill/>
                <a:ln>
                  <a:noFill/>
                </a:ln>
              </p:spPr>
              <p:txBody>
                <a:bodyPr wrap="none" rtlCol="0">
                  <a:spAutoFit/>
                </a:bodyPr>
                <a:lstStyle/>
                <a:p>
                  <a:r>
                    <a:rPr lang="en-US" sz="1400" dirty="0" smtClean="0"/>
                    <a:t>Parent-child link</a:t>
                  </a:r>
                  <a:endParaRPr lang="en-US" sz="1400" dirty="0"/>
                </a:p>
              </p:txBody>
            </p:sp>
            <p:cxnSp>
              <p:nvCxnSpPr>
                <p:cNvPr id="14" name="Straight Connector 13"/>
                <p:cNvCxnSpPr/>
                <p:nvPr/>
              </p:nvCxnSpPr>
              <p:spPr>
                <a:xfrm flipV="1">
                  <a:off x="5749512" y="1680920"/>
                  <a:ext cx="341983" cy="589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156176" y="1475236"/>
                  <a:ext cx="1396359" cy="338944"/>
                </a:xfrm>
                <a:prstGeom prst="rect">
                  <a:avLst/>
                </a:prstGeom>
                <a:noFill/>
                <a:ln>
                  <a:noFill/>
                </a:ln>
              </p:spPr>
              <p:txBody>
                <a:bodyPr wrap="none" rtlCol="0">
                  <a:spAutoFit/>
                </a:bodyPr>
                <a:lstStyle/>
                <a:p>
                  <a:r>
                    <a:rPr lang="en-US" sz="1400" dirty="0" smtClean="0"/>
                    <a:t>Brotherhood link</a:t>
                  </a:r>
                  <a:endParaRPr lang="en-US" sz="1400" dirty="0"/>
                </a:p>
              </p:txBody>
            </p:sp>
          </p:grpSp>
        </p:grpSp>
        <p:sp>
          <p:nvSpPr>
            <p:cNvPr id="148" name="TextBox 147"/>
            <p:cNvSpPr txBox="1"/>
            <p:nvPr/>
          </p:nvSpPr>
          <p:spPr>
            <a:xfrm>
              <a:off x="2506134" y="6202346"/>
              <a:ext cx="25086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N</a:t>
              </a:r>
            </a:p>
          </p:txBody>
        </p:sp>
      </p:grpSp>
    </p:spTree>
    <p:extLst>
      <p:ext uri="{BB962C8B-B14F-4D97-AF65-F5344CB8AC3E}">
        <p14:creationId xmlns:p14="http://schemas.microsoft.com/office/powerpoint/2010/main" val="648427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Duty </a:t>
            </a:r>
            <a:r>
              <a:rPr lang="en-US" dirty="0" smtClean="0"/>
              <a:t>Cycling (DC) </a:t>
            </a:r>
            <a:r>
              <a:rPr lang="en-US" dirty="0"/>
              <a:t>Support</a:t>
            </a:r>
          </a:p>
        </p:txBody>
      </p:sp>
      <p:sp>
        <p:nvSpPr>
          <p:cNvPr id="3" name="Content Placeholder 2"/>
          <p:cNvSpPr>
            <a:spLocks noGrp="1"/>
          </p:cNvSpPr>
          <p:nvPr>
            <p:ph idx="1"/>
          </p:nvPr>
        </p:nvSpPr>
        <p:spPr/>
        <p:txBody>
          <a:bodyPr/>
          <a:lstStyle/>
          <a:p>
            <a:r>
              <a:rPr lang="en-US" dirty="0" smtClean="0"/>
              <a:t>Duty cycling starts after the initialization of the HMT</a:t>
            </a:r>
          </a:p>
          <a:p>
            <a:r>
              <a:rPr lang="en-US" dirty="0" smtClean="0"/>
              <a:t>Duty cycle: 1%</a:t>
            </a:r>
          </a:p>
          <a:p>
            <a:pPr lvl="1"/>
            <a:r>
              <a:rPr lang="en-US" dirty="0" smtClean="0"/>
              <a:t>Duty period: 5s (A device wakes up every 5 seconds)</a:t>
            </a:r>
          </a:p>
          <a:p>
            <a:pPr lvl="1"/>
            <a:r>
              <a:rPr lang="en-US" dirty="0" smtClean="0"/>
              <a:t>Duty duration: 50ms (A device remains awake for 50ms and then goes to sleep)</a:t>
            </a:r>
          </a:p>
          <a:p>
            <a:r>
              <a:rPr lang="en-US" dirty="0" smtClean="0"/>
              <a:t>A device must synchronize with the duty period of the next hop before transmitting the data and wait for the next duty period if a transmission cannot be completed before the end of the duty period</a:t>
            </a:r>
          </a:p>
          <a:p>
            <a:r>
              <a:rPr lang="en-US" dirty="0" smtClean="0"/>
              <a:t>All the devices in the network are duty cycling in the simulation</a:t>
            </a:r>
            <a:endParaRPr lang="en-US" dirty="0"/>
          </a:p>
        </p:txBody>
      </p:sp>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40</a:t>
            </a:fld>
            <a:endParaRPr lang="en-US" altLang="en-US"/>
          </a:p>
        </p:txBody>
      </p:sp>
    </p:spTree>
    <p:extLst>
      <p:ext uri="{BB962C8B-B14F-4D97-AF65-F5344CB8AC3E}">
        <p14:creationId xmlns:p14="http://schemas.microsoft.com/office/powerpoint/2010/main" val="18818866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41</a:t>
            </a:fld>
            <a:endParaRPr lang="en-US" altLang="en-US"/>
          </a:p>
        </p:txBody>
      </p:sp>
      <p:sp>
        <p:nvSpPr>
          <p:cNvPr id="7"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DC Upstream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10706514"/>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98.559</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99.965</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21.2413</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21.246</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6.007</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7.149</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2.595</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3.099</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5.847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20</a:t>
                      </a:r>
                    </a:p>
                    <a:p>
                      <a:pPr algn="ctr"/>
                      <a:r>
                        <a:rPr lang="en-US" sz="1400" dirty="0" smtClean="0"/>
                        <a:t>8.234</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11.841</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20.451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10.0366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10.022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2.841</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0.0163</a:t>
                      </a:r>
                    </a:p>
                    <a:p>
                      <a:pPr algn="ctr"/>
                      <a:r>
                        <a:rPr lang="en-US" sz="1400" dirty="0" smtClean="0"/>
                        <a:t>10.039</a:t>
                      </a:r>
                    </a:p>
                    <a:p>
                      <a:pPr algn="ctr"/>
                      <a:r>
                        <a:rPr lang="en-US" sz="1400" dirty="0" smtClean="0"/>
                        <a:t>10.022</a:t>
                      </a:r>
                    </a:p>
                    <a:p>
                      <a:pPr algn="ctr"/>
                      <a:r>
                        <a:rPr lang="en-US" sz="1400" dirty="0" smtClean="0"/>
                        <a:t>3.722</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40.055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40.019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11.238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65.035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55.063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17.582</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80.041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75.049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29.284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120.043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110.037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52.903</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3334629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42</a:t>
            </a:fld>
            <a:endParaRPr lang="en-US" altLang="en-US"/>
          </a:p>
        </p:txBody>
      </p:sp>
      <p:sp>
        <p:nvSpPr>
          <p:cNvPr id="7" name="Title 1"/>
          <p:cNvSpPr>
            <a:spLocks noGrp="1"/>
          </p:cNvSpPr>
          <p:nvPr>
            <p:ph type="title"/>
          </p:nvPr>
        </p:nvSpPr>
        <p:spPr>
          <a:xfrm>
            <a:off x="683568" y="548680"/>
            <a:ext cx="7772400" cy="654968"/>
          </a:xfrm>
        </p:spPr>
        <p:txBody>
          <a:bodyPr/>
          <a:lstStyle/>
          <a:p>
            <a:r>
              <a:rPr lang="en-US" dirty="0" smtClean="0"/>
              <a:t>Simulation </a:t>
            </a:r>
            <a:r>
              <a:rPr lang="en-US" dirty="0"/>
              <a:t>results </a:t>
            </a:r>
            <a:r>
              <a:rPr lang="en-US" dirty="0" smtClean="0"/>
              <a:t>– DC Upstream (2/2)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461291339"/>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1.085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18d)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1.143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289d)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0.976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224d)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1.035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107d)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0.487 </a:t>
                      </a:r>
                    </a:p>
                    <a:p>
                      <a:pPr marL="0" marR="0" indent="0" algn="l" defTabSz="914400" rtl="0" eaLnBrk="1" fontAlgn="b" latinLnBrk="0" hangingPunct="1">
                        <a:lnSpc>
                          <a:spcPct val="100000"/>
                        </a:lnSpc>
                        <a:spcBef>
                          <a:spcPts val="0"/>
                        </a:spcBef>
                        <a:spcAft>
                          <a:spcPts val="0"/>
                        </a:spcAft>
                        <a:buClrTx/>
                        <a:buSzTx/>
                        <a:buFontTx/>
                        <a:buNone/>
                        <a:tabLst>
                          <a:tab pos="266700" algn="l"/>
                        </a:tabLst>
                        <a:defRPr/>
                      </a:pPr>
                      <a:r>
                        <a:rPr lang="en-US" sz="1400" kern="1200" baseline="0" dirty="0" smtClean="0">
                          <a:solidFill>
                            <a:schemeClr val="tx1"/>
                          </a:solidFill>
                          <a:latin typeface="+mn-lt"/>
                          <a:ea typeface="+mn-ea"/>
                          <a:cs typeface="+mn-cs"/>
                        </a:rPr>
                        <a:t>(11y 87d)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0.529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(10y 129d)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10.286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12.689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30.003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32.984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27.606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(72d)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41.976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(47d)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4.206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110d)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5.032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32d)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7.018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(284d)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9.681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(85d)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5.217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18d)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8.149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(245d)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9.106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(219d)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11.146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(179d)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19.503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(102d)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23.359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(85d)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20.747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(96d)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33.783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(59d)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3258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43</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DC Downstream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24806659"/>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99.659</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99.69</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39.805</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46.377</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19.632</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23.807</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2.379</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2.731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6.437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21</a:t>
                      </a:r>
                    </a:p>
                    <a:p>
                      <a:pPr algn="ctr"/>
                      <a:r>
                        <a:rPr lang="en-US" sz="1400" dirty="0" smtClean="0"/>
                        <a:t>8.103</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18.276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20.808</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10.0211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10.017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2.254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0.0163</a:t>
                      </a:r>
                    </a:p>
                    <a:p>
                      <a:pPr algn="ctr"/>
                      <a:r>
                        <a:rPr lang="en-US" sz="1400" dirty="0" smtClean="0"/>
                        <a:t>10.0414</a:t>
                      </a:r>
                    </a:p>
                    <a:p>
                      <a:pPr algn="ctr"/>
                      <a:r>
                        <a:rPr lang="en-US" sz="1400" dirty="0" smtClean="0"/>
                        <a:t>10.0406</a:t>
                      </a:r>
                    </a:p>
                    <a:p>
                      <a:pPr algn="ctr"/>
                      <a:r>
                        <a:rPr lang="en-US" sz="1400" dirty="0" smtClean="0"/>
                        <a:t>3.1177</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30.0211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30.019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11.823</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50.017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45.049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15.949</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115.539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110.483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41.058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120.934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110.046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52.028</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14668162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44</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a:t>
            </a:r>
            <a:r>
              <a:rPr lang="en-US" dirty="0"/>
              <a:t>DC Downstream (</a:t>
            </a:r>
            <a:r>
              <a:rPr lang="en-US" dirty="0" smtClean="0"/>
              <a:t>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636480625"/>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0.227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(24y 28d)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0.244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(22y 289d)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0.289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(18y 357d)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0.312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(17y 198d)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0.295 </a:t>
                      </a:r>
                    </a:p>
                    <a:p>
                      <a:pPr marL="0" marR="0" indent="0" algn="l" defTabSz="914400" rtl="0" eaLnBrk="1" fontAlgn="b" latinLnBrk="0" hangingPunct="1">
                        <a:lnSpc>
                          <a:spcPct val="100000"/>
                        </a:lnSpc>
                        <a:spcBef>
                          <a:spcPts val="0"/>
                        </a:spcBef>
                        <a:spcAft>
                          <a:spcPts val="0"/>
                        </a:spcAft>
                        <a:buClrTx/>
                        <a:buSzTx/>
                        <a:buFontTx/>
                        <a:buNone/>
                        <a:tabLst>
                          <a:tab pos="266700" algn="l"/>
                        </a:tabLst>
                        <a:defRPr/>
                      </a:pPr>
                      <a:r>
                        <a:rPr lang="en-US" sz="1400" kern="1200" baseline="0" dirty="0" smtClean="0">
                          <a:solidFill>
                            <a:schemeClr val="tx1"/>
                          </a:solidFill>
                          <a:latin typeface="+mn-lt"/>
                          <a:ea typeface="+mn-ea"/>
                          <a:cs typeface="+mn-cs"/>
                        </a:rPr>
                        <a:t>(18y 217d)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0.316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(17y 127d)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1.636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(3.127d)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1.601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153d)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8.745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11.028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(181d)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13.803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18.771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(106d)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0.666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(8y 82d)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0.736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(7y 162d)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1.369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(4y 1d)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1.775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31d)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1.552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193d)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1.922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310d)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1.969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285d)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2.193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181d)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11.596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(172d)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14.248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(140d)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20.016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(99d)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25.215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(79d)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322131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45</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DC Multicast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71897486"/>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100</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19.632</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23.807</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4.362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4.564</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17</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13.092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21</a:t>
                      </a:r>
                    </a:p>
                    <a:p>
                      <a:pPr algn="ctr"/>
                      <a:r>
                        <a:rPr lang="en-US" sz="1400" dirty="0" smtClean="0"/>
                        <a:t>8.103</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40.382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41.306</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0.0358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15.0499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15.0366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7.8343</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0.0374</a:t>
                      </a:r>
                    </a:p>
                    <a:p>
                      <a:pPr algn="ctr"/>
                      <a:r>
                        <a:rPr lang="en-US" sz="1400" dirty="0" smtClean="0"/>
                        <a:t>20.0163</a:t>
                      </a:r>
                    </a:p>
                    <a:p>
                      <a:pPr algn="ctr"/>
                      <a:r>
                        <a:rPr lang="en-US" sz="1400" dirty="0" smtClean="0"/>
                        <a:t>15.0334</a:t>
                      </a:r>
                    </a:p>
                    <a:p>
                      <a:pPr algn="ctr"/>
                      <a:r>
                        <a:rPr lang="en-US" sz="1400" dirty="0" smtClean="0"/>
                        <a:t>8.2238</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15.0489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35.0435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35.0434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25.6277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40.0371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28.232</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60.03264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125.0163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115.0171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84.3288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65.0163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115.0172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120.0339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84.7991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5558242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46</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a:t>
            </a:r>
            <a:r>
              <a:rPr lang="en-US" dirty="0"/>
              <a:t>DC </a:t>
            </a:r>
            <a:r>
              <a:rPr lang="en-US" dirty="0" smtClean="0"/>
              <a:t>Multicast (2/2)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36255452"/>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(22y 316d)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0.247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(22y 37d)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0.299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(18y 106d)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0.314</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(17y 162d)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0.335 </a:t>
                      </a:r>
                    </a:p>
                    <a:p>
                      <a:pPr marL="0" marR="0" indent="0" algn="l" defTabSz="914400" rtl="0" eaLnBrk="1" fontAlgn="b" latinLnBrk="0" hangingPunct="1">
                        <a:lnSpc>
                          <a:spcPct val="100000"/>
                        </a:lnSpc>
                        <a:spcBef>
                          <a:spcPts val="0"/>
                        </a:spcBef>
                        <a:spcAft>
                          <a:spcPts val="0"/>
                        </a:spcAft>
                        <a:buClrTx/>
                        <a:buSzTx/>
                        <a:buFontTx/>
                        <a:buNone/>
                        <a:tabLst>
                          <a:tab pos="266700" algn="l"/>
                        </a:tabLst>
                        <a:defRPr/>
                      </a:pPr>
                      <a:r>
                        <a:rPr lang="en-US" sz="1400" kern="1200" baseline="0" dirty="0" smtClean="0">
                          <a:solidFill>
                            <a:schemeClr val="tx1"/>
                          </a:solidFill>
                          <a:latin typeface="+mn-lt"/>
                          <a:ea typeface="+mn-ea"/>
                          <a:cs typeface="+mn-cs"/>
                        </a:rPr>
                        <a:t>(16y 121d)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0.337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(16y 77d)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0.733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(7y 173d)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0.936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311d)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1.774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32d)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1.918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312d)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4.457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83d)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5.031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32d)</a:t>
                      </a: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0.467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(11y 267d)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0.521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(10y 184d)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1.421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312d)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1.455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279d)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1.646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120d)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1.681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94d)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0.818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(6y 255d)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0.95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279d)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1.667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104d)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2.091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226d)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322d)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3.305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240d)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5842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47</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DC Broadcast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46181951"/>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99.521</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99.833</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100</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3.09</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3.222</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8.828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22</a:t>
                      </a:r>
                    </a:p>
                    <a:p>
                      <a:pPr algn="ctr"/>
                      <a:r>
                        <a:rPr lang="en-US" sz="1400" dirty="0" smtClean="0"/>
                        <a:t>9.077</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25.0163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20.0366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4.5981</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0.0163</a:t>
                      </a:r>
                    </a:p>
                    <a:p>
                      <a:pPr algn="ctr"/>
                      <a:r>
                        <a:rPr lang="en-US" sz="1400" kern="1200" baseline="0" dirty="0" smtClean="0">
                          <a:solidFill>
                            <a:schemeClr val="tx1"/>
                          </a:solidFill>
                          <a:latin typeface="+mn-lt"/>
                          <a:ea typeface="+mn-ea"/>
                          <a:cs typeface="+mn-cs"/>
                        </a:rPr>
                        <a:t>25.0187</a:t>
                      </a:r>
                    </a:p>
                    <a:p>
                      <a:pPr algn="ctr"/>
                      <a:r>
                        <a:rPr lang="en-US" sz="1400" kern="1200" baseline="0" dirty="0" smtClean="0">
                          <a:solidFill>
                            <a:schemeClr val="tx1"/>
                          </a:solidFill>
                          <a:latin typeface="+mn-lt"/>
                          <a:ea typeface="+mn-ea"/>
                          <a:cs typeface="+mn-cs"/>
                        </a:rPr>
                        <a:t>25.0163</a:t>
                      </a:r>
                    </a:p>
                    <a:p>
                      <a:pPr algn="ctr"/>
                      <a:r>
                        <a:rPr lang="en-US" sz="1400" kern="1200" baseline="0" dirty="0" smtClean="0">
                          <a:solidFill>
                            <a:schemeClr val="tx1"/>
                          </a:solidFill>
                          <a:latin typeface="+mn-lt"/>
                          <a:ea typeface="+mn-ea"/>
                          <a:cs typeface="+mn-cs"/>
                        </a:rPr>
                        <a:t>4.8107</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45.0363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45.0211</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16.0994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0.0163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50.0179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45.0339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17.0833</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9210510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48</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a:t>
            </a:r>
            <a:r>
              <a:rPr lang="en-US" dirty="0"/>
              <a:t>DC </a:t>
            </a:r>
            <a:r>
              <a:rPr lang="en-US" dirty="0" smtClean="0"/>
              <a:t>Multicast (2/2)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65026675"/>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0.268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(20y 147d)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0.284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(19y 92d)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0.873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(6y 100d)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0.878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(6y 86d)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0.783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(6y 361d)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0.851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(6y 160d)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2.286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144d)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2.799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349d)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0.532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(10y 105d)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0.553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(9y 329d)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1.753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45d)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1.957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291d)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0.864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(6y 123d)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0.798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(6y 315d)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158d)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2.765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358d)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0671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49</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DC P2P(1/2)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09692630"/>
              </p:ext>
            </p:extLst>
          </p:nvPr>
        </p:nvGraphicFramePr>
        <p:xfrm>
          <a:off x="107261" y="2060848"/>
          <a:ext cx="9002112" cy="3810792"/>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Initialization time (s)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gridSpan="2">
                  <a:txBody>
                    <a:bodyPr/>
                    <a:lstStyle/>
                    <a:p>
                      <a:pPr marL="0" algn="ctr" defTabSz="914400" rtl="0" eaLnBrk="1" fontAlgn="b" latinLnBrk="0" hangingPunct="1"/>
                      <a:r>
                        <a:rPr lang="en-US" sz="1400" kern="1200" baseline="0" dirty="0" smtClean="0">
                          <a:solidFill>
                            <a:schemeClr val="tx1"/>
                          </a:solidFill>
                          <a:latin typeface="+mn-lt"/>
                          <a:ea typeface="+mn-ea"/>
                          <a:cs typeface="+mn-cs"/>
                        </a:rPr>
                        <a:t>24.2102615</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a:r>
                        <a:rPr lang="en-US" sz="1400" dirty="0" smtClean="0"/>
                        <a:t>44.2342633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a:r>
                        <a:rPr lang="en-US" sz="1400" dirty="0" smtClean="0"/>
                        <a:t>106.9370197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91.386</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b"/>
                      <a:r>
                        <a:rPr lang="en-US" sz="1400" kern="1200" baseline="0" dirty="0" smtClean="0">
                          <a:solidFill>
                            <a:schemeClr val="tx1"/>
                          </a:solidFill>
                          <a:latin typeface="+mn-lt"/>
                          <a:ea typeface="+mn-ea"/>
                          <a:cs typeface="+mn-cs"/>
                        </a:rPr>
                        <a:t>99.833</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65.382</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97.554</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9</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28</a:t>
                      </a:r>
                    </a:p>
                    <a:p>
                      <a:pPr algn="ctr"/>
                      <a:r>
                        <a:rPr lang="en-US" sz="1400" dirty="0" smtClean="0"/>
                        <a:t>28</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5.0462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5.0546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5.0542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5.05044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5.0466</a:t>
                      </a:r>
                    </a:p>
                    <a:p>
                      <a:pPr algn="ctr"/>
                      <a:r>
                        <a:rPr lang="en-US" sz="1400" kern="1200" baseline="0" dirty="0" smtClean="0">
                          <a:solidFill>
                            <a:schemeClr val="tx1"/>
                          </a:solidFill>
                          <a:latin typeface="+mn-lt"/>
                          <a:ea typeface="+mn-ea"/>
                          <a:cs typeface="+mn-cs"/>
                        </a:rPr>
                        <a:t>5.0549</a:t>
                      </a:r>
                    </a:p>
                    <a:p>
                      <a:pPr algn="ctr"/>
                      <a:r>
                        <a:rPr lang="en-US" sz="1400" kern="1200" baseline="0" dirty="0" smtClean="0">
                          <a:solidFill>
                            <a:schemeClr val="tx1"/>
                          </a:solidFill>
                          <a:latin typeface="+mn-lt"/>
                          <a:ea typeface="+mn-ea"/>
                          <a:cs typeface="+mn-cs"/>
                        </a:rPr>
                        <a:t>5.0546</a:t>
                      </a:r>
                    </a:p>
                    <a:p>
                      <a:pPr algn="ctr"/>
                      <a:r>
                        <a:rPr lang="en-US" sz="1400" kern="1200" baseline="0" dirty="0" smtClean="0">
                          <a:solidFill>
                            <a:schemeClr val="tx1"/>
                          </a:solidFill>
                          <a:latin typeface="+mn-lt"/>
                          <a:ea typeface="+mn-ea"/>
                          <a:cs typeface="+mn-cs"/>
                        </a:rPr>
                        <a:t>5.05047</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20.0344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20.0412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20.0408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20.0378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30.0462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30.0549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30.0546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30.0504</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528362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570" y="620688"/>
            <a:ext cx="7772400" cy="654968"/>
          </a:xfrm>
        </p:spPr>
        <p:txBody>
          <a:bodyPr/>
          <a:lstStyle/>
          <a:p>
            <a:r>
              <a:rPr lang="en-US" dirty="0" smtClean="0"/>
              <a:t>HMT Routing - Upstream(1)</a:t>
            </a:r>
            <a:endParaRPr lang="en-US" dirty="0"/>
          </a:p>
        </p:txBody>
      </p:sp>
      <p:sp>
        <p:nvSpPr>
          <p:cNvPr id="3" name="Content Placeholder 2"/>
          <p:cNvSpPr>
            <a:spLocks noGrp="1"/>
          </p:cNvSpPr>
          <p:nvPr>
            <p:ph idx="1"/>
          </p:nvPr>
        </p:nvSpPr>
        <p:spPr>
          <a:xfrm>
            <a:off x="470459" y="1196752"/>
            <a:ext cx="8489144" cy="4899248"/>
          </a:xfrm>
        </p:spPr>
        <p:txBody>
          <a:bodyPr/>
          <a:lstStyle/>
          <a:p>
            <a:r>
              <a:rPr lang="en-US" sz="2000" dirty="0" smtClean="0"/>
              <a:t>Based on a link quality metric (BER, success rate, latency, SINR …).</a:t>
            </a:r>
          </a:p>
          <a:p>
            <a:r>
              <a:rPr lang="en-US" sz="2000" dirty="0" smtClean="0"/>
              <a:t>The metric(s) to be used is determined by the root of the tree and spread through EBs</a:t>
            </a:r>
          </a:p>
          <a:p>
            <a:r>
              <a:rPr lang="en-US" sz="2000" dirty="0" smtClean="0"/>
              <a:t>Routing </a:t>
            </a:r>
            <a:r>
              <a:rPr lang="en-US" sz="2000" dirty="0"/>
              <a:t>through parents and/or brothers with priority given to the parents through a </a:t>
            </a:r>
            <a:r>
              <a:rPr lang="en-US" sz="2000" dirty="0" smtClean="0"/>
              <a:t>Link Quality Threshold (LQT</a:t>
            </a:r>
            <a:r>
              <a:rPr lang="en-US" sz="2000" dirty="0"/>
              <a:t>) </a:t>
            </a:r>
            <a:r>
              <a:rPr lang="en-US" sz="2000" dirty="0" smtClean="0"/>
              <a:t>w.r.t the </a:t>
            </a:r>
            <a:r>
              <a:rPr lang="en-US" sz="2000" dirty="0"/>
              <a:t>chosen </a:t>
            </a:r>
            <a:r>
              <a:rPr lang="en-US" sz="2000" dirty="0" smtClean="0"/>
              <a:t>metric:</a:t>
            </a:r>
          </a:p>
          <a:p>
            <a:pPr lvl="1"/>
            <a:r>
              <a:rPr lang="en-US" sz="1600" dirty="0"/>
              <a:t>I</a:t>
            </a:r>
            <a:r>
              <a:rPr lang="en-US" sz="1600" dirty="0" smtClean="0"/>
              <a:t>f the metric offered by the best parent does not satisfy the LQT, the packet is routed through the best brother. </a:t>
            </a:r>
          </a:p>
          <a:p>
            <a:pPr lvl="1"/>
            <a:r>
              <a:rPr lang="en-US" sz="1600" dirty="0" smtClean="0"/>
              <a:t>If the metric offered by the best brother does not satisfy the </a:t>
            </a:r>
            <a:r>
              <a:rPr lang="en-US" sz="1600" dirty="0"/>
              <a:t>LQT, </a:t>
            </a:r>
            <a:r>
              <a:rPr lang="en-US" sz="1600" dirty="0" smtClean="0"/>
              <a:t>the packet is routed through the device with the best metric between the best parent and the best brother. </a:t>
            </a:r>
          </a:p>
          <a:p>
            <a:r>
              <a:rPr lang="en-US" sz="2000" dirty="0" smtClean="0"/>
              <a:t>The LQT may be </a:t>
            </a:r>
            <a:r>
              <a:rPr lang="en-US" sz="2000" dirty="0"/>
              <a:t>set globally by </a:t>
            </a:r>
            <a:r>
              <a:rPr lang="en-US" sz="2000" dirty="0" smtClean="0"/>
              <a:t>the root, or locally and dynamically by a device to adapt to the local channel conditions</a:t>
            </a:r>
          </a:p>
          <a:p>
            <a:r>
              <a:rPr lang="en-US" sz="2000" dirty="0" smtClean="0"/>
              <a:t>A node holds the list of TAs and RAs of a packet with a given (SN, SA, DA) tuple. In order to avoid loops, a node shall select a next hop that is not in that list. The list shall be erased after a TBD time</a:t>
            </a:r>
            <a:endParaRPr lang="en-US" sz="20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a:t>
            </a:fld>
            <a:endParaRPr lang="en-US" altLang="en-US"/>
          </a:p>
        </p:txBody>
      </p:sp>
    </p:spTree>
    <p:extLst>
      <p:ext uri="{BB962C8B-B14F-4D97-AF65-F5344CB8AC3E}">
        <p14:creationId xmlns:p14="http://schemas.microsoft.com/office/powerpoint/2010/main" val="9602344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50</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a:t>
            </a:r>
            <a:r>
              <a:rPr lang="en-US" dirty="0"/>
              <a:t>DC </a:t>
            </a:r>
            <a:r>
              <a:rPr lang="en-US" dirty="0" smtClean="0"/>
              <a:t>P2P(2/2)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014109608"/>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0.126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(43y 156d)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0.129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(42y 168d)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0.173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(31y 219d)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0.181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(30y 46d)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5.869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(340d)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5.88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(340d)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6.219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(321d)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9.066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2.057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242d)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2.135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(2y 206d)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1.028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(5y 121d)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1.539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(3y 204d)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5.777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(346d)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5.892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(339d)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6.332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(315d)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6.879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(290d)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408238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51</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DC MP2P(1/2)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28846509"/>
              </p:ext>
            </p:extLst>
          </p:nvPr>
        </p:nvGraphicFramePr>
        <p:xfrm>
          <a:off x="107261" y="2060848"/>
          <a:ext cx="9002112" cy="3810792"/>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Initialization time (s)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gridSpan="2">
                  <a:txBody>
                    <a:bodyPr/>
                    <a:lstStyle/>
                    <a:p>
                      <a:pPr marL="0" algn="ctr" defTabSz="914400" rtl="0" eaLnBrk="1" fontAlgn="b" latinLnBrk="0" hangingPunct="1"/>
                      <a:r>
                        <a:rPr lang="en-US" sz="1400" kern="1200" baseline="0" dirty="0" smtClean="0">
                          <a:solidFill>
                            <a:schemeClr val="tx1"/>
                          </a:solidFill>
                          <a:latin typeface="+mn-lt"/>
                          <a:ea typeface="+mn-ea"/>
                          <a:cs typeface="+mn-cs"/>
                        </a:rPr>
                        <a:t>24.2102615</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a:r>
                        <a:rPr lang="en-US" sz="1400" dirty="0" smtClean="0"/>
                        <a:t>44.2342633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a:r>
                        <a:rPr lang="en-US" sz="1400" dirty="0" smtClean="0"/>
                        <a:t>106.9370197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93.954</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b"/>
                      <a:r>
                        <a:rPr lang="en-US" sz="1400" kern="1200" baseline="0" dirty="0" smtClean="0">
                          <a:solidFill>
                            <a:schemeClr val="tx1"/>
                          </a:solidFill>
                          <a:latin typeface="+mn-lt"/>
                          <a:ea typeface="+mn-ea"/>
                          <a:cs typeface="+mn-cs"/>
                        </a:rPr>
                        <a:t>99.356</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50.734</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64.403</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5.812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7.401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18.275</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28</a:t>
                      </a:r>
                    </a:p>
                    <a:p>
                      <a:pPr algn="ctr"/>
                      <a:r>
                        <a:rPr lang="en-US" sz="1400" dirty="0" smtClean="0"/>
                        <a:t>26.48</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5.0114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5.0274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5.0268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5.0228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5.0344</a:t>
                      </a:r>
                    </a:p>
                    <a:p>
                      <a:pPr algn="ctr"/>
                      <a:r>
                        <a:rPr lang="en-US" sz="1400" kern="1200" baseline="0" dirty="0" smtClean="0">
                          <a:solidFill>
                            <a:schemeClr val="tx1"/>
                          </a:solidFill>
                          <a:latin typeface="+mn-lt"/>
                          <a:ea typeface="+mn-ea"/>
                          <a:cs typeface="+mn-cs"/>
                        </a:rPr>
                        <a:t>5.0549</a:t>
                      </a:r>
                    </a:p>
                    <a:p>
                      <a:pPr algn="ctr"/>
                      <a:r>
                        <a:rPr lang="en-US" sz="1400" kern="1200" baseline="0" dirty="0" smtClean="0">
                          <a:solidFill>
                            <a:schemeClr val="tx1"/>
                          </a:solidFill>
                          <a:latin typeface="+mn-lt"/>
                          <a:ea typeface="+mn-ea"/>
                          <a:cs typeface="+mn-cs"/>
                        </a:rPr>
                        <a:t>5.0543</a:t>
                      </a:r>
                    </a:p>
                    <a:p>
                      <a:pPr algn="ctr"/>
                      <a:r>
                        <a:rPr lang="en-US" sz="1400" kern="1200" baseline="0" dirty="0" smtClean="0">
                          <a:solidFill>
                            <a:schemeClr val="tx1"/>
                          </a:solidFill>
                          <a:latin typeface="+mn-lt"/>
                          <a:ea typeface="+mn-ea"/>
                          <a:cs typeface="+mn-cs"/>
                        </a:rPr>
                        <a:t>5.0429</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20.0115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20.0412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20.0408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20.0287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30.0115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35.0393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35.0264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30.0512</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624325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52</a:t>
            </a:fld>
            <a:endParaRPr lang="en-US" altLang="en-US"/>
          </a:p>
        </p:txBody>
      </p:sp>
      <p:sp>
        <p:nvSpPr>
          <p:cNvPr id="7" name="Title 1"/>
          <p:cNvSpPr>
            <a:spLocks noGrp="1"/>
          </p:cNvSpPr>
          <p:nvPr>
            <p:ph type="title"/>
          </p:nvPr>
        </p:nvSpPr>
        <p:spPr>
          <a:xfrm>
            <a:off x="535088" y="548680"/>
            <a:ext cx="8069360" cy="654968"/>
          </a:xfrm>
        </p:spPr>
        <p:txBody>
          <a:bodyPr/>
          <a:lstStyle/>
          <a:p>
            <a:r>
              <a:rPr lang="en-US" dirty="0" smtClean="0"/>
              <a:t>Simulation </a:t>
            </a:r>
            <a:r>
              <a:rPr lang="en-US" dirty="0"/>
              <a:t>results </a:t>
            </a:r>
            <a:r>
              <a:rPr lang="en-US" dirty="0" smtClean="0"/>
              <a:t>– </a:t>
            </a:r>
            <a:r>
              <a:rPr lang="en-US" dirty="0"/>
              <a:t>DC </a:t>
            </a:r>
            <a:r>
              <a:rPr lang="en-US" dirty="0" smtClean="0"/>
              <a:t>MP2P(2/2)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488867620"/>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0.155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(35y 136d)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0.182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(30y)</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0.173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(31y 219d)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0.181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(30y 46d)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26.849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33.978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(58d)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42.157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49.078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7.312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(273d)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10.035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(155d)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4.752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55d)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6.395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(312d)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26.589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(75d)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29.248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(68d)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43.206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(46d)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37.065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(53d)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89029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53</a:t>
            </a:fld>
            <a:endParaRPr lang="en-US" altLang="en-US"/>
          </a:p>
        </p:txBody>
      </p:sp>
      <p:sp>
        <p:nvSpPr>
          <p:cNvPr id="7" name="Title 1"/>
          <p:cNvSpPr>
            <a:spLocks noGrp="1"/>
          </p:cNvSpPr>
          <p:nvPr>
            <p:ph type="title"/>
          </p:nvPr>
        </p:nvSpPr>
        <p:spPr>
          <a:xfrm>
            <a:off x="391072" y="548680"/>
            <a:ext cx="8357392" cy="654968"/>
          </a:xfrm>
        </p:spPr>
        <p:txBody>
          <a:bodyPr/>
          <a:lstStyle/>
          <a:p>
            <a:r>
              <a:rPr lang="en-US" dirty="0" smtClean="0"/>
              <a:t>Simulation </a:t>
            </a:r>
            <a:r>
              <a:rPr lang="en-US" dirty="0"/>
              <a:t>results </a:t>
            </a:r>
            <a:r>
              <a:rPr lang="en-US" dirty="0" smtClean="0"/>
              <a:t>– DC P2P Multicast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43688384"/>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93.954</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99.356</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50.734</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64.403</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5.812</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7.401</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18.275</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28</a:t>
                      </a:r>
                    </a:p>
                    <a:p>
                      <a:pPr algn="ctr"/>
                      <a:r>
                        <a:rPr lang="en-US" sz="1400" dirty="0" smtClean="0"/>
                        <a:t>26.48</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5.0114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5.0274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5.0268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5.0228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5.0344</a:t>
                      </a:r>
                    </a:p>
                    <a:p>
                      <a:pPr algn="ctr"/>
                      <a:r>
                        <a:rPr lang="en-US" sz="1400" kern="1200" baseline="0" dirty="0" smtClean="0">
                          <a:solidFill>
                            <a:schemeClr val="tx1"/>
                          </a:solidFill>
                          <a:latin typeface="+mn-lt"/>
                          <a:ea typeface="+mn-ea"/>
                          <a:cs typeface="+mn-cs"/>
                        </a:rPr>
                        <a:t>5.0549</a:t>
                      </a:r>
                    </a:p>
                    <a:p>
                      <a:pPr algn="ctr"/>
                      <a:r>
                        <a:rPr lang="en-US" sz="1400" kern="1200" baseline="0" dirty="0" smtClean="0">
                          <a:solidFill>
                            <a:schemeClr val="tx1"/>
                          </a:solidFill>
                          <a:latin typeface="+mn-lt"/>
                          <a:ea typeface="+mn-ea"/>
                          <a:cs typeface="+mn-cs"/>
                        </a:rPr>
                        <a:t>5.0543</a:t>
                      </a:r>
                    </a:p>
                    <a:p>
                      <a:pPr algn="ctr"/>
                      <a:r>
                        <a:rPr lang="en-US" sz="1400" kern="1200" baseline="0" dirty="0" smtClean="0">
                          <a:solidFill>
                            <a:schemeClr val="tx1"/>
                          </a:solidFill>
                          <a:latin typeface="+mn-lt"/>
                          <a:ea typeface="+mn-ea"/>
                          <a:cs typeface="+mn-cs"/>
                        </a:rPr>
                        <a:t>5.0429</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20.0115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20.0412</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20.0408</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20.0287</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30.0115</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35.0393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35.0264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30.0512</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3701331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54</a:t>
            </a:fld>
            <a:endParaRPr lang="en-US" altLang="en-US"/>
          </a:p>
        </p:txBody>
      </p:sp>
      <p:sp>
        <p:nvSpPr>
          <p:cNvPr id="7" name="Title 1"/>
          <p:cNvSpPr>
            <a:spLocks noGrp="1"/>
          </p:cNvSpPr>
          <p:nvPr>
            <p:ph type="title"/>
          </p:nvPr>
        </p:nvSpPr>
        <p:spPr>
          <a:xfrm>
            <a:off x="247056" y="548680"/>
            <a:ext cx="8645424" cy="654968"/>
          </a:xfrm>
        </p:spPr>
        <p:txBody>
          <a:bodyPr/>
          <a:lstStyle/>
          <a:p>
            <a:r>
              <a:rPr lang="en-US" dirty="0" smtClean="0"/>
              <a:t>Simulation </a:t>
            </a:r>
            <a:r>
              <a:rPr lang="en-US" dirty="0"/>
              <a:t>results </a:t>
            </a:r>
            <a:r>
              <a:rPr lang="en-US" dirty="0" smtClean="0"/>
              <a:t>– </a:t>
            </a:r>
            <a:r>
              <a:rPr lang="en-US" dirty="0"/>
              <a:t>DC </a:t>
            </a:r>
            <a:r>
              <a:rPr lang="en-US" dirty="0" smtClean="0"/>
              <a:t>P2P Multicast (2/2)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287450666"/>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0.155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(35y 136d)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0.182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(30y)</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0.173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(31y 219d)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0.181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(30y 46d)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26.849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(74d)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33.978</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(58d)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42.157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(47d)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49.078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7.312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(273d)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10.035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(155d)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4.752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(1y 55d)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6.395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(312d)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26.589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(75d)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29.248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(68d) </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43.206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(46d)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37.065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(53d)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53708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55</a:t>
            </a:fld>
            <a:endParaRPr lang="en-US" altLang="en-US"/>
          </a:p>
        </p:txBody>
      </p:sp>
      <p:sp>
        <p:nvSpPr>
          <p:cNvPr id="7" name="Title 1"/>
          <p:cNvSpPr>
            <a:spLocks noGrp="1"/>
          </p:cNvSpPr>
          <p:nvPr>
            <p:ph type="title"/>
          </p:nvPr>
        </p:nvSpPr>
        <p:spPr>
          <a:xfrm>
            <a:off x="175048" y="548680"/>
            <a:ext cx="8789440" cy="654968"/>
          </a:xfrm>
        </p:spPr>
        <p:txBody>
          <a:bodyPr/>
          <a:lstStyle/>
          <a:p>
            <a:r>
              <a:rPr lang="en-US" dirty="0" smtClean="0"/>
              <a:t>Simulation </a:t>
            </a:r>
            <a:r>
              <a:rPr lang="en-US" dirty="0"/>
              <a:t>results </a:t>
            </a:r>
            <a:r>
              <a:rPr lang="en-US" dirty="0" smtClean="0"/>
              <a:t>– DC P2P Broadcast (1/2)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487665598"/>
              </p:ext>
            </p:extLst>
          </p:nvPr>
        </p:nvGraphicFramePr>
        <p:xfrm>
          <a:off x="107261" y="2060848"/>
          <a:ext cx="9002112" cy="3490554"/>
        </p:xfrm>
        <a:graphic>
          <a:graphicData uri="http://schemas.openxmlformats.org/drawingml/2006/table">
            <a:tbl>
              <a:tblPr firstRow="1" bandRow="1">
                <a:tableStyleId>{5940675A-B579-460E-94D1-54222C63F5DA}</a:tableStyleId>
              </a:tblPr>
              <a:tblGrid>
                <a:gridCol w="2088232"/>
                <a:gridCol w="1152128"/>
                <a:gridCol w="1203113"/>
                <a:gridCol w="1101143"/>
                <a:gridCol w="1228884"/>
                <a:gridCol w="1147380"/>
                <a:gridCol w="1081232"/>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successful transmission ratio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98.507</a:t>
                      </a:r>
                      <a:endParaRPr lang="en-US" sz="1400" kern="120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b"/>
                      <a:r>
                        <a:rPr lang="en-US" sz="1400" kern="1200" baseline="0" dirty="0" smtClean="0">
                          <a:solidFill>
                            <a:schemeClr val="tx1"/>
                          </a:solidFill>
                          <a:latin typeface="+mn-lt"/>
                          <a:ea typeface="+mn-ea"/>
                          <a:cs typeface="+mn-cs"/>
                        </a:rPr>
                        <a:t>99.122</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94.199</a:t>
                      </a:r>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400" kern="1200" baseline="0" dirty="0" smtClean="0">
                          <a:solidFill>
                            <a:schemeClr val="tx1"/>
                          </a:solidFill>
                          <a:latin typeface="+mn-lt"/>
                          <a:ea typeface="+mn-ea"/>
                          <a:cs typeface="+mn-cs"/>
                        </a:rPr>
                        <a:t>98.5605</a:t>
                      </a:r>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kern="1200" baseline="0" dirty="0">
                        <a:solidFill>
                          <a:schemeClr val="tx1"/>
                        </a:solidFill>
                        <a:latin typeface="+mn-lt"/>
                        <a:ea typeface="+mn-ea"/>
                        <a:cs typeface="+mn-cs"/>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Number of hops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5.524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6.9</a:t>
                      </a: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39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18.146</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dirty="0" smtClean="0"/>
                        <a:t>52</a:t>
                      </a:r>
                    </a:p>
                    <a:p>
                      <a:pPr algn="ctr"/>
                      <a:r>
                        <a:rPr lang="en-US" sz="1400" dirty="0" smtClean="0"/>
                        <a:t>23.76</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E2E transmission delay (s)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99.99</a:t>
                      </a:r>
                      <a:r>
                        <a:rPr lang="en-US" sz="1400" baseline="30000" dirty="0" smtClean="0"/>
                        <a:t>th</a:t>
                      </a:r>
                      <a:r>
                        <a:rPr lang="en-US" sz="1400" baseline="0" dirty="0" smtClean="0"/>
                        <a:t> percentile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0.0466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15.0603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15.036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4.5794</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algn="ctr"/>
                      <a:r>
                        <a:rPr lang="en-US" sz="1400" kern="1200" baseline="0" dirty="0" smtClean="0">
                          <a:solidFill>
                            <a:schemeClr val="tx1"/>
                          </a:solidFill>
                          <a:latin typeface="+mn-lt"/>
                          <a:ea typeface="+mn-ea"/>
                          <a:cs typeface="+mn-cs"/>
                        </a:rPr>
                        <a:t>5.0115</a:t>
                      </a:r>
                    </a:p>
                    <a:p>
                      <a:pPr algn="ctr"/>
                      <a:r>
                        <a:rPr lang="en-US" sz="1400" kern="1200" baseline="0" dirty="0" smtClean="0">
                          <a:solidFill>
                            <a:schemeClr val="tx1"/>
                          </a:solidFill>
                          <a:latin typeface="+mn-lt"/>
                          <a:ea typeface="+mn-ea"/>
                          <a:cs typeface="+mn-cs"/>
                        </a:rPr>
                        <a:t>20.0236</a:t>
                      </a:r>
                    </a:p>
                    <a:p>
                      <a:pPr algn="ctr"/>
                      <a:r>
                        <a:rPr lang="en-US" sz="1400" kern="1200" baseline="0" dirty="0" smtClean="0">
                          <a:solidFill>
                            <a:schemeClr val="tx1"/>
                          </a:solidFill>
                          <a:latin typeface="+mn-lt"/>
                          <a:ea typeface="+mn-ea"/>
                          <a:cs typeface="+mn-cs"/>
                        </a:rPr>
                        <a:t>20.0121</a:t>
                      </a:r>
                    </a:p>
                    <a:p>
                      <a:pPr algn="ctr"/>
                      <a:r>
                        <a:rPr lang="en-US" sz="1400" kern="1200" baseline="0" dirty="0" smtClean="0">
                          <a:solidFill>
                            <a:schemeClr val="tx1"/>
                          </a:solidFill>
                          <a:latin typeface="+mn-lt"/>
                          <a:ea typeface="+mn-ea"/>
                          <a:cs typeface="+mn-cs"/>
                        </a:rPr>
                        <a:t>6.5682</a:t>
                      </a:r>
                      <a:endParaRPr lang="en-US" sz="1400" dirty="0"/>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10.0223</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50.0134</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45.0266</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21.0618</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15.0459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70.0239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65.0239</a:t>
                      </a:r>
                    </a:p>
                    <a:p>
                      <a:pPr marL="0" marR="0" algn="ctr" defTabSz="914400" rtl="0" eaLnBrk="1" fontAlgn="t" latinLnBrk="0" hangingPunct="1">
                        <a:spcBef>
                          <a:spcPts val="0"/>
                        </a:spcBef>
                        <a:spcAft>
                          <a:spcPts val="0"/>
                        </a:spcAft>
                      </a:pPr>
                      <a:r>
                        <a:rPr lang="en-US" sz="1400" kern="1200" baseline="0" dirty="0" smtClean="0">
                          <a:solidFill>
                            <a:schemeClr val="tx1"/>
                          </a:solidFill>
                          <a:latin typeface="+mn-lt"/>
                          <a:ea typeface="+mn-ea"/>
                          <a:cs typeface="+mn-cs"/>
                        </a:rPr>
                        <a:t>28.0437</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algn="ctr" defTabSz="914400" rtl="0" eaLnBrk="1" fontAlgn="t" latinLnBrk="0" hangingPunct="1">
                        <a:spcBef>
                          <a:spcPts val="0"/>
                        </a:spcBef>
                        <a:spcAft>
                          <a:spcPts val="0"/>
                        </a:spcAft>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algn="ctr" defTabSz="914400" rtl="0" eaLnBrk="1" fontAlgn="t" latinLnBrk="0" hangingPunct="1">
                        <a:spcBef>
                          <a:spcPts val="0"/>
                        </a:spcBef>
                        <a:spcAft>
                          <a:spcPts val="0"/>
                        </a:spcAft>
                      </a:pPr>
                      <a:endParaRPr lang="en-US" sz="1400" kern="1200" baseline="0" dirty="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3384613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56</a:t>
            </a:fld>
            <a:endParaRPr lang="en-US" altLang="en-US"/>
          </a:p>
        </p:txBody>
      </p:sp>
      <p:sp>
        <p:nvSpPr>
          <p:cNvPr id="7" name="Title 1"/>
          <p:cNvSpPr>
            <a:spLocks noGrp="1"/>
          </p:cNvSpPr>
          <p:nvPr>
            <p:ph type="title"/>
          </p:nvPr>
        </p:nvSpPr>
        <p:spPr>
          <a:xfrm>
            <a:off x="247056" y="548680"/>
            <a:ext cx="8645424" cy="654968"/>
          </a:xfrm>
        </p:spPr>
        <p:txBody>
          <a:bodyPr/>
          <a:lstStyle/>
          <a:p>
            <a:r>
              <a:rPr lang="en-US" dirty="0" smtClean="0"/>
              <a:t>Simulation </a:t>
            </a:r>
            <a:r>
              <a:rPr lang="en-US" dirty="0"/>
              <a:t>results </a:t>
            </a:r>
            <a:r>
              <a:rPr lang="en-US" dirty="0" smtClean="0"/>
              <a:t>– </a:t>
            </a:r>
            <a:r>
              <a:rPr lang="en-US" dirty="0"/>
              <a:t>DC </a:t>
            </a:r>
            <a:r>
              <a:rPr lang="en-US" dirty="0" smtClean="0"/>
              <a:t>P2P </a:t>
            </a:r>
            <a:r>
              <a:rPr lang="en-US" dirty="0"/>
              <a:t>Broadcast </a:t>
            </a:r>
            <a:r>
              <a:rPr lang="en-US" dirty="0" smtClean="0"/>
              <a:t>(2/2)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365929780"/>
              </p:ext>
            </p:extLst>
          </p:nvPr>
        </p:nvGraphicFramePr>
        <p:xfrm>
          <a:off x="35496" y="1628800"/>
          <a:ext cx="9036497" cy="3282076"/>
        </p:xfrm>
        <a:graphic>
          <a:graphicData uri="http://schemas.openxmlformats.org/drawingml/2006/table">
            <a:tbl>
              <a:tblPr firstRow="1" bandRow="1">
                <a:tableStyleId>{5940675A-B579-460E-94D1-54222C63F5DA}</a:tableStyleId>
              </a:tblPr>
              <a:tblGrid>
                <a:gridCol w="1744009"/>
                <a:gridCol w="1210477"/>
                <a:gridCol w="1210477"/>
                <a:gridCol w="1217912"/>
                <a:gridCol w="1224886"/>
                <a:gridCol w="1279540"/>
                <a:gridCol w="1149196"/>
              </a:tblGrid>
              <a:tr h="320238">
                <a:tc rowSpan="2">
                  <a:txBody>
                    <a:bodyPr/>
                    <a:lstStyle/>
                    <a:p>
                      <a:pPr algn="l"/>
                      <a:r>
                        <a:rPr lang="en-US" sz="1400" dirty="0" smtClean="0"/>
                        <a:t>Performance criteria</a:t>
                      </a:r>
                      <a:endParaRPr lang="en-US" sz="1400" baseline="30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11 x 11</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33 x 33</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defTabSz="914400" rtl="0" eaLnBrk="1" fontAlgn="t" latinLnBrk="0" hangingPunct="1">
                        <a:spcBef>
                          <a:spcPts val="0"/>
                        </a:spcBef>
                        <a:spcAft>
                          <a:spcPts val="0"/>
                        </a:spcAft>
                      </a:pPr>
                      <a:r>
                        <a:rPr lang="en-US" sz="1400" kern="1200" dirty="0" smtClean="0">
                          <a:solidFill>
                            <a:schemeClr val="tx1"/>
                          </a:solidFill>
                          <a:latin typeface="+mn-lt"/>
                          <a:ea typeface="+mn-ea"/>
                          <a:cs typeface="+mn-cs"/>
                        </a:rPr>
                        <a:t>100 x 100</a:t>
                      </a:r>
                      <a:endParaRPr lang="en-US" sz="1400" kern="1200" dirty="0">
                        <a:solidFill>
                          <a:schemeClr val="tx1"/>
                        </a:solidFill>
                        <a:latin typeface="+mn-lt"/>
                        <a:ea typeface="+mn-ea"/>
                        <a:cs typeface="+mn-cs"/>
                      </a:endParaRPr>
                    </a:p>
                  </a:txBody>
                  <a:tcPr marL="50800" marR="50800" marT="50800" marB="50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320238">
                <a:tc vMerge="1">
                  <a:txBody>
                    <a:bodyPr/>
                    <a:lstStyle/>
                    <a:p>
                      <a:endParaRPr lang="en-US" sz="1400" baseline="30000" dirty="0" smtClean="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No SINR threshold</a:t>
                      </a:r>
                    </a:p>
                  </a:txBody>
                  <a:tcPr marL="50800" marR="50800" marT="50800" marB="508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SINRT = 9</a:t>
                      </a:r>
                    </a:p>
                  </a:txBody>
                  <a:tcPr marL="50800" marR="50800" marT="50800" marB="508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0238">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Battery consumption in 24 hours in mA (Expected lifetime)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7.443</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(268d)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7.481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(267d)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6.822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(293d)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7.122</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(280d)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Max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12.571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(159d)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15.455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(129d)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15.937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(125d)</a:t>
                      </a: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19.199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(104d)</a:t>
                      </a:r>
                    </a:p>
                  </a:txBody>
                  <a:tcPr marL="50800" marR="50800" marT="50800" marB="50800" anchor="ct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Average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7.796</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a:t>
                      </a:r>
                      <a:r>
                        <a:rPr lang="en-US" sz="1400" kern="1200" baseline="0" smtClean="0">
                          <a:solidFill>
                            <a:schemeClr val="tx1"/>
                          </a:solidFill>
                          <a:latin typeface="+mn-lt"/>
                          <a:ea typeface="+mn-ea"/>
                          <a:cs typeface="+mn-cs"/>
                        </a:rPr>
                        <a:t>256d)</a:t>
                      </a: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9.571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(208d)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10.097</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(198d)</a:t>
                      </a: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10.801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(185d)</a:t>
                      </a: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320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PAN Coordinator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7.798 </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(278d) </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8.069</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(247d)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9.085</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(220d)</a:t>
                      </a: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9.631</a:t>
                      </a:r>
                    </a:p>
                    <a:p>
                      <a:pPr marL="0" marR="0" indent="0" algn="l" defTabSz="914400" rtl="0" eaLnBrk="1" fontAlgn="b"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mn-lt"/>
                          <a:ea typeface="+mn-ea"/>
                          <a:cs typeface="+mn-cs"/>
                        </a:rPr>
                        <a:t>(104d)</a:t>
                      </a: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L w="2857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kern="1200" baseline="0" dirty="0" smtClean="0">
                        <a:solidFill>
                          <a:schemeClr val="tx1"/>
                        </a:solidFill>
                        <a:latin typeface="+mn-lt"/>
                        <a:ea typeface="+mn-ea"/>
                        <a:cs typeface="+mn-cs"/>
                      </a:endParaRPr>
                    </a:p>
                  </a:txBody>
                  <a:tcPr marL="50800" marR="50800" marT="50800" marB="50800" anchor="ctr">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68856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 evaluation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9225562"/>
              </p:ext>
            </p:extLst>
          </p:nvPr>
        </p:nvGraphicFramePr>
        <p:xfrm>
          <a:off x="755576" y="1628800"/>
          <a:ext cx="3384376" cy="4206240"/>
        </p:xfrm>
        <a:graphic>
          <a:graphicData uri="http://schemas.openxmlformats.org/drawingml/2006/table">
            <a:tbl>
              <a:tblPr>
                <a:tableStyleId>{5C22544A-7EE6-4342-B048-85BDC9FD1C3A}</a:tableStyleId>
              </a:tblPr>
              <a:tblGrid>
                <a:gridCol w="1233881"/>
                <a:gridCol w="2150495"/>
              </a:tblGrid>
              <a:tr h="46990">
                <a:tc>
                  <a:txBody>
                    <a:bodyPr/>
                    <a:lstStyle/>
                    <a:p>
                      <a:pPr algn="ctr">
                        <a:spcAft>
                          <a:spcPts val="0"/>
                        </a:spcAft>
                      </a:pPr>
                      <a:r>
                        <a:rPr lang="en-US" sz="1200">
                          <a:effectLst/>
                        </a:rPr>
                        <a:t>Parameter</a:t>
                      </a:r>
                      <a:endParaRPr lang="en-US" sz="1200" b="1" i="1">
                        <a:effectLst/>
                        <a:latin typeface="Times New Roman"/>
                        <a:ea typeface="SimSun"/>
                      </a:endParaRPr>
                    </a:p>
                  </a:txBody>
                  <a:tcPr marL="68580" marR="68580" marT="0" marB="0" anchor="ctr"/>
                </a:tc>
                <a:tc>
                  <a:txBody>
                    <a:bodyPr/>
                    <a:lstStyle/>
                    <a:p>
                      <a:pPr algn="ctr">
                        <a:spcAft>
                          <a:spcPts val="0"/>
                        </a:spcAft>
                      </a:pPr>
                      <a:r>
                        <a:rPr lang="en-US" sz="1200">
                          <a:effectLst/>
                        </a:rPr>
                        <a:t>Value</a:t>
                      </a:r>
                      <a:endParaRPr lang="en-US" sz="1200" b="1" i="1">
                        <a:effectLst/>
                        <a:latin typeface="Times New Roman"/>
                        <a:ea typeface="SimSun"/>
                      </a:endParaRPr>
                    </a:p>
                  </a:txBody>
                  <a:tcPr marL="68580" marR="68580" marT="0" marB="0" anchor="ctr"/>
                </a:tc>
              </a:tr>
              <a:tr h="111760">
                <a:tc>
                  <a:txBody>
                    <a:bodyPr/>
                    <a:lstStyle/>
                    <a:p>
                      <a:pPr algn="ctr">
                        <a:spcAft>
                          <a:spcPts val="0"/>
                        </a:spcAft>
                      </a:pPr>
                      <a:r>
                        <a:rPr lang="en-US" sz="1200">
                          <a:effectLst/>
                        </a:rPr>
                        <a:t>Simulation area</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2 km x 2 km square area where CS located centered</a:t>
                      </a:r>
                      <a:endParaRPr lang="en-US" sz="1200">
                        <a:effectLst/>
                        <a:latin typeface="Times New Roman"/>
                        <a:ea typeface="SimSun"/>
                      </a:endParaRPr>
                    </a:p>
                  </a:txBody>
                  <a:tcPr marL="68580" marR="68580" marT="0" marB="0" anchor="ctr"/>
                </a:tc>
              </a:tr>
              <a:tr h="111760">
                <a:tc>
                  <a:txBody>
                    <a:bodyPr/>
                    <a:lstStyle/>
                    <a:p>
                      <a:pPr algn="ctr">
                        <a:spcAft>
                          <a:spcPts val="0"/>
                        </a:spcAft>
                      </a:pPr>
                      <a:r>
                        <a:rPr lang="en-US" sz="1200">
                          <a:effectLst/>
                        </a:rPr>
                        <a:t>Number of meter nodes</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1,000</a:t>
                      </a:r>
                      <a:endParaRPr lang="en-US" sz="1200">
                        <a:effectLst/>
                        <a:latin typeface="Times New Roman"/>
                        <a:ea typeface="SimSun"/>
                      </a:endParaRPr>
                    </a:p>
                  </a:txBody>
                  <a:tcPr marL="68580" marR="68580" marT="0" marB="0" anchor="ctr"/>
                </a:tc>
              </a:tr>
              <a:tr h="86360">
                <a:tc>
                  <a:txBody>
                    <a:bodyPr/>
                    <a:lstStyle/>
                    <a:p>
                      <a:pPr algn="ctr">
                        <a:spcAft>
                          <a:spcPts val="0"/>
                        </a:spcAft>
                      </a:pPr>
                      <a:r>
                        <a:rPr lang="en-US" sz="1200">
                          <a:effectLst/>
                        </a:rPr>
                        <a:t>Frequency band</a:t>
                      </a:r>
                      <a:endParaRPr lang="en-US" sz="1200">
                        <a:effectLst/>
                        <a:latin typeface="Times New Roman"/>
                        <a:ea typeface="SimSun"/>
                      </a:endParaRPr>
                    </a:p>
                  </a:txBody>
                  <a:tcPr marL="68580" marR="68580" marT="0" marB="0" anchor="ctr"/>
                </a:tc>
                <a:tc>
                  <a:txBody>
                    <a:bodyPr/>
                    <a:lstStyle/>
                    <a:p>
                      <a:pPr algn="ctr">
                        <a:spcAft>
                          <a:spcPts val="0"/>
                        </a:spcAft>
                      </a:pPr>
                      <a:r>
                        <a:rPr lang="en-US" sz="1200" dirty="0">
                          <a:effectLst/>
                        </a:rPr>
                        <a:t>920 MHz</a:t>
                      </a:r>
                      <a:endParaRPr lang="en-US" sz="1200" dirty="0">
                        <a:effectLst/>
                        <a:latin typeface="Times New Roman"/>
                        <a:ea typeface="SimSun"/>
                      </a:endParaRPr>
                    </a:p>
                  </a:txBody>
                  <a:tcPr marL="68580" marR="68580" marT="0" marB="0" anchor="ctr"/>
                </a:tc>
              </a:tr>
              <a:tr h="52070">
                <a:tc>
                  <a:txBody>
                    <a:bodyPr/>
                    <a:lstStyle/>
                    <a:p>
                      <a:pPr algn="ctr">
                        <a:spcAft>
                          <a:spcPts val="0"/>
                        </a:spcAft>
                      </a:pPr>
                      <a:r>
                        <a:rPr lang="en-US" sz="1200">
                          <a:effectLst/>
                        </a:rPr>
                        <a:t>Transmission power</a:t>
                      </a:r>
                      <a:endParaRPr lang="en-US" sz="1200">
                        <a:effectLst/>
                        <a:latin typeface="Times New Roman"/>
                        <a:ea typeface="SimSun"/>
                      </a:endParaRPr>
                    </a:p>
                  </a:txBody>
                  <a:tcPr marL="68580" marR="68580" marT="0" marB="0" anchor="ctr"/>
                </a:tc>
                <a:tc>
                  <a:txBody>
                    <a:bodyPr/>
                    <a:lstStyle/>
                    <a:p>
                      <a:pPr algn="ctr">
                        <a:spcAft>
                          <a:spcPts val="0"/>
                        </a:spcAft>
                      </a:pPr>
                      <a:r>
                        <a:rPr lang="en-US" sz="1200" dirty="0">
                          <a:effectLst/>
                        </a:rPr>
                        <a:t>20 </a:t>
                      </a:r>
                      <a:r>
                        <a:rPr lang="en-US" sz="1200" dirty="0" err="1">
                          <a:effectLst/>
                        </a:rPr>
                        <a:t>mW</a:t>
                      </a:r>
                      <a:endParaRPr lang="en-US" sz="1200" dirty="0">
                        <a:effectLst/>
                        <a:latin typeface="Times New Roman"/>
                        <a:ea typeface="SimSun"/>
                      </a:endParaRPr>
                    </a:p>
                  </a:txBody>
                  <a:tcPr marL="68580" marR="68580" marT="0" marB="0" anchor="ctr"/>
                </a:tc>
              </a:tr>
              <a:tr h="33020">
                <a:tc>
                  <a:txBody>
                    <a:bodyPr/>
                    <a:lstStyle/>
                    <a:p>
                      <a:pPr algn="ctr">
                        <a:spcAft>
                          <a:spcPts val="0"/>
                        </a:spcAft>
                      </a:pPr>
                      <a:r>
                        <a:rPr lang="en-US" sz="1200">
                          <a:effectLst/>
                        </a:rPr>
                        <a:t>Path loss model</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ITU-R P.1411-6 [15]</a:t>
                      </a:r>
                      <a:endParaRPr lang="en-US" sz="1200">
                        <a:effectLst/>
                        <a:latin typeface="Times New Roman"/>
                        <a:ea typeface="SimSun"/>
                      </a:endParaRPr>
                    </a:p>
                  </a:txBody>
                  <a:tcPr marL="68580" marR="68580" marT="0" marB="0" anchor="ctr"/>
                </a:tc>
              </a:tr>
              <a:tr h="82550">
                <a:tc>
                  <a:txBody>
                    <a:bodyPr/>
                    <a:lstStyle/>
                    <a:p>
                      <a:pPr algn="ctr">
                        <a:spcAft>
                          <a:spcPts val="0"/>
                        </a:spcAft>
                      </a:pPr>
                      <a:r>
                        <a:rPr lang="en-US" sz="1200">
                          <a:effectLst/>
                        </a:rPr>
                        <a:t>Shadowing model</a:t>
                      </a:r>
                      <a:endParaRPr lang="en-US" sz="1200">
                        <a:effectLst/>
                        <a:latin typeface="Times New Roman"/>
                        <a:ea typeface="SimSun"/>
                      </a:endParaRPr>
                    </a:p>
                  </a:txBody>
                  <a:tcPr marL="68580" marR="68580" marT="0" marB="0" anchor="ctr"/>
                </a:tc>
                <a:tc>
                  <a:txBody>
                    <a:bodyPr/>
                    <a:lstStyle/>
                    <a:p>
                      <a:pPr algn="ctr">
                        <a:spcAft>
                          <a:spcPts val="0"/>
                        </a:spcAft>
                      </a:pPr>
                      <a:r>
                        <a:rPr lang="en-US" sz="1200" dirty="0">
                          <a:effectLst/>
                        </a:rPr>
                        <a:t>Log-normal with standard deviation of 4.0 dB</a:t>
                      </a:r>
                      <a:endParaRPr lang="en-US" sz="1200" dirty="0">
                        <a:effectLst/>
                        <a:latin typeface="Times New Roman"/>
                        <a:ea typeface="SimSun"/>
                      </a:endParaRPr>
                    </a:p>
                  </a:txBody>
                  <a:tcPr marL="68580" marR="68580" marT="0" marB="0" anchor="ctr"/>
                </a:tc>
              </a:tr>
              <a:tr h="82550">
                <a:tc>
                  <a:txBody>
                    <a:bodyPr/>
                    <a:lstStyle/>
                    <a:p>
                      <a:pPr algn="ctr">
                        <a:spcAft>
                          <a:spcPts val="0"/>
                        </a:spcAft>
                      </a:pPr>
                      <a:r>
                        <a:rPr lang="en-US" sz="1200">
                          <a:effectLst/>
                        </a:rPr>
                        <a:t>Receiver sensitivity</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-88 dBm</a:t>
                      </a:r>
                      <a:endParaRPr lang="en-US" sz="1200">
                        <a:effectLst/>
                        <a:latin typeface="Times New Roman"/>
                        <a:ea typeface="SimSun"/>
                      </a:endParaRPr>
                    </a:p>
                  </a:txBody>
                  <a:tcPr marL="68580" marR="68580" marT="0" marB="0" anchor="ctr"/>
                </a:tc>
              </a:tr>
              <a:tr h="33020">
                <a:tc>
                  <a:txBody>
                    <a:bodyPr/>
                    <a:lstStyle/>
                    <a:p>
                      <a:pPr algn="ctr">
                        <a:spcAft>
                          <a:spcPts val="0"/>
                        </a:spcAft>
                      </a:pPr>
                      <a:r>
                        <a:rPr lang="en-US" sz="1200">
                          <a:effectLst/>
                        </a:rPr>
                        <a:t>Modulation scheme</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100 kbps, 2 GFSK</a:t>
                      </a:r>
                      <a:endParaRPr lang="en-US" sz="1200">
                        <a:effectLst/>
                        <a:latin typeface="Times New Roman"/>
                        <a:ea typeface="SimSun"/>
                      </a:endParaRPr>
                    </a:p>
                  </a:txBody>
                  <a:tcPr marL="68580" marR="68580" marT="0" marB="0" anchor="ctr"/>
                </a:tc>
              </a:tr>
              <a:tr h="87630">
                <a:tc>
                  <a:txBody>
                    <a:bodyPr/>
                    <a:lstStyle/>
                    <a:p>
                      <a:pPr algn="ctr">
                        <a:spcAft>
                          <a:spcPts val="0"/>
                        </a:spcAft>
                      </a:pPr>
                      <a:r>
                        <a:rPr lang="en-US" sz="1200">
                          <a:effectLst/>
                        </a:rPr>
                        <a:t>Beacon interval</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9.83 s (BO = 10)</a:t>
                      </a:r>
                      <a:endParaRPr lang="en-US" sz="1200">
                        <a:effectLst/>
                        <a:latin typeface="Times New Roman"/>
                        <a:ea typeface="SimSun"/>
                      </a:endParaRPr>
                    </a:p>
                  </a:txBody>
                  <a:tcPr marL="68580" marR="68580" marT="0" marB="0" anchor="ctr"/>
                </a:tc>
              </a:tr>
              <a:tr h="53340">
                <a:tc>
                  <a:txBody>
                    <a:bodyPr/>
                    <a:lstStyle/>
                    <a:p>
                      <a:pPr algn="ctr">
                        <a:spcAft>
                          <a:spcPts val="0"/>
                        </a:spcAft>
                      </a:pPr>
                      <a:r>
                        <a:rPr lang="en-US" sz="1200">
                          <a:effectLst/>
                        </a:rPr>
                        <a:t>Active period lengths</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76.8 ms (SO = 3)</a:t>
                      </a:r>
                      <a:endParaRPr lang="en-US" sz="1200">
                        <a:effectLst/>
                        <a:latin typeface="Times New Roman"/>
                        <a:ea typeface="SimSun"/>
                      </a:endParaRPr>
                    </a:p>
                  </a:txBody>
                  <a:tcPr marL="68580" marR="68580" marT="0" marB="0" anchor="ctr"/>
                </a:tc>
              </a:tr>
              <a:tr h="33020">
                <a:tc>
                  <a:txBody>
                    <a:bodyPr/>
                    <a:lstStyle/>
                    <a:p>
                      <a:pPr algn="ctr">
                        <a:spcAft>
                          <a:spcPts val="0"/>
                        </a:spcAft>
                      </a:pPr>
                      <a:r>
                        <a:rPr lang="en-US" sz="1200">
                          <a:effectLst/>
                        </a:rPr>
                        <a:t>Frame payload length</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100 octets (8 ms)</a:t>
                      </a:r>
                      <a:endParaRPr lang="en-US" sz="1200">
                        <a:effectLst/>
                        <a:latin typeface="Times New Roman"/>
                        <a:ea typeface="SimSun"/>
                      </a:endParaRPr>
                    </a:p>
                  </a:txBody>
                  <a:tcPr marL="68580" marR="68580" marT="0" marB="0" anchor="ctr"/>
                </a:tc>
              </a:tr>
              <a:tr h="92710">
                <a:tc>
                  <a:txBody>
                    <a:bodyPr/>
                    <a:lstStyle/>
                    <a:p>
                      <a:pPr algn="ctr">
                        <a:spcAft>
                          <a:spcPts val="0"/>
                        </a:spcAft>
                      </a:pPr>
                      <a:r>
                        <a:rPr lang="en-US" sz="1200">
                          <a:effectLst/>
                        </a:rPr>
                        <a:t>Routing scheme</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Tree routing</a:t>
                      </a:r>
                      <a:endParaRPr lang="en-US" sz="1200">
                        <a:effectLst/>
                        <a:latin typeface="Times New Roman"/>
                        <a:ea typeface="SimSun"/>
                      </a:endParaRPr>
                    </a:p>
                  </a:txBody>
                  <a:tcPr marL="68580" marR="68580" marT="0" marB="0" anchor="ctr"/>
                </a:tc>
              </a:tr>
              <a:tr h="58420">
                <a:tc>
                  <a:txBody>
                    <a:bodyPr/>
                    <a:lstStyle/>
                    <a:p>
                      <a:pPr algn="ctr">
                        <a:spcAft>
                          <a:spcPts val="0"/>
                        </a:spcAft>
                      </a:pPr>
                      <a:r>
                        <a:rPr lang="en-US" sz="1200">
                          <a:effectLst/>
                        </a:rPr>
                        <a:t>Frame arrival</a:t>
                      </a:r>
                      <a:endParaRPr lang="en-US" sz="1200">
                        <a:effectLst/>
                        <a:latin typeface="Times New Roman"/>
                        <a:ea typeface="SimSun"/>
                      </a:endParaRPr>
                    </a:p>
                  </a:txBody>
                  <a:tcPr marL="68580" marR="68580" marT="0" marB="0" anchor="ctr"/>
                </a:tc>
                <a:tc>
                  <a:txBody>
                    <a:bodyPr/>
                    <a:lstStyle/>
                    <a:p>
                      <a:pPr algn="ctr">
                        <a:spcAft>
                          <a:spcPts val="0"/>
                        </a:spcAft>
                      </a:pPr>
                      <a:r>
                        <a:rPr lang="en-US" sz="1200">
                          <a:effectLst/>
                        </a:rPr>
                        <a:t>Periodical per each meter node</a:t>
                      </a:r>
                      <a:endParaRPr lang="en-US" sz="1200">
                        <a:effectLst/>
                        <a:latin typeface="Times New Roman"/>
                        <a:ea typeface="SimSun"/>
                      </a:endParaRPr>
                    </a:p>
                  </a:txBody>
                  <a:tcPr marL="68580" marR="68580" marT="0" marB="0" anchor="ctr"/>
                </a:tc>
              </a:tr>
              <a:tr h="38735">
                <a:tc>
                  <a:txBody>
                    <a:bodyPr/>
                    <a:lstStyle/>
                    <a:p>
                      <a:pPr algn="ctr">
                        <a:spcAft>
                          <a:spcPts val="0"/>
                        </a:spcAft>
                      </a:pPr>
                      <a:r>
                        <a:rPr lang="en-US" sz="1200">
                          <a:effectLst/>
                        </a:rPr>
                        <a:t>Frame timeout</a:t>
                      </a:r>
                      <a:endParaRPr lang="en-US" sz="1200">
                        <a:effectLst/>
                        <a:latin typeface="Times New Roman"/>
                        <a:ea typeface="SimSun"/>
                      </a:endParaRPr>
                    </a:p>
                  </a:txBody>
                  <a:tcPr marL="68580" marR="68580" marT="0" marB="0" anchor="ctr"/>
                </a:tc>
                <a:tc>
                  <a:txBody>
                    <a:bodyPr/>
                    <a:lstStyle/>
                    <a:p>
                      <a:pPr algn="ctr">
                        <a:spcAft>
                          <a:spcPts val="0"/>
                        </a:spcAft>
                      </a:pPr>
                      <a:r>
                        <a:rPr lang="en-US" sz="1200" dirty="0">
                          <a:effectLst/>
                        </a:rPr>
                        <a:t>Same as arrival interval</a:t>
                      </a:r>
                      <a:endParaRPr lang="en-US" sz="1200" dirty="0">
                        <a:effectLst/>
                        <a:latin typeface="Times New Roman"/>
                        <a:ea typeface="SimSun"/>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r>
              <a:rPr lang="en-US" altLang="en-US" smtClean="0"/>
              <a:t>September 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57</a:t>
            </a:fld>
            <a:endParaRPr lang="en-US" alt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010114512"/>
              </p:ext>
            </p:extLst>
          </p:nvPr>
        </p:nvGraphicFramePr>
        <p:xfrm>
          <a:off x="4572000" y="1628800"/>
          <a:ext cx="4120263" cy="3312368"/>
        </p:xfrm>
        <a:graphic>
          <a:graphicData uri="http://schemas.openxmlformats.org/presentationml/2006/ole">
            <mc:AlternateContent xmlns:mc="http://schemas.openxmlformats.org/markup-compatibility/2006">
              <mc:Choice xmlns:v="urn:schemas-microsoft-com:vml" Requires="v">
                <p:oleObj spid="_x0000_s3087" name="Visio" r:id="rId3" imgW="3233221" imgH="2595510" progId="Visio.Drawing.11">
                  <p:embed/>
                </p:oleObj>
              </mc:Choice>
              <mc:Fallback>
                <p:oleObj name="Visio" r:id="rId3" imgW="3233221" imgH="259551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28800"/>
                        <a:ext cx="4120263" cy="3312368"/>
                      </a:xfrm>
                      <a:prstGeom prst="rect">
                        <a:avLst/>
                      </a:prstGeom>
                      <a:noFill/>
                    </p:spPr>
                  </p:pic>
                </p:oleObj>
              </mc:Fallback>
            </mc:AlternateContent>
          </a:graphicData>
        </a:graphic>
      </p:graphicFrame>
      <p:sp>
        <p:nvSpPr>
          <p:cNvPr id="10" name="TextBox 9"/>
          <p:cNvSpPr txBox="1"/>
          <p:nvPr/>
        </p:nvSpPr>
        <p:spPr>
          <a:xfrm>
            <a:off x="611560" y="6079448"/>
            <a:ext cx="8450968" cy="646331"/>
          </a:xfrm>
          <a:prstGeom prst="rect">
            <a:avLst/>
          </a:prstGeom>
          <a:noFill/>
        </p:spPr>
        <p:txBody>
          <a:bodyPr wrap="none" rtlCol="0">
            <a:spAutoFit/>
          </a:bodyPr>
          <a:lstStyle/>
          <a:p>
            <a:r>
              <a:rPr lang="en-US" dirty="0" smtClean="0"/>
              <a:t>[F. Kojima, H. Harada, “</a:t>
            </a:r>
            <a:r>
              <a:rPr lang="en-US" dirty="0" err="1"/>
              <a:t>Superframe</a:t>
            </a:r>
            <a:r>
              <a:rPr lang="en-US" dirty="0"/>
              <a:t> Division Multi-Hop Data Collection with Aggregation on Wi-SUN Profile for ECHONET </a:t>
            </a:r>
            <a:r>
              <a:rPr lang="en-US" dirty="0" smtClean="0"/>
              <a:t>Lite”, </a:t>
            </a:r>
          </a:p>
          <a:p>
            <a:r>
              <a:rPr lang="en-US" dirty="0" smtClean="0"/>
              <a:t>WCNC’2014, Istanbul, April 2014.]</a:t>
            </a:r>
            <a:endParaRPr lang="en-US" dirty="0"/>
          </a:p>
          <a:p>
            <a:endParaRPr lang="en-US" dirty="0"/>
          </a:p>
        </p:txBody>
      </p:sp>
    </p:spTree>
    <p:extLst>
      <p:ext uri="{BB962C8B-B14F-4D97-AF65-F5344CB8AC3E}">
        <p14:creationId xmlns:p14="http://schemas.microsoft.com/office/powerpoint/2010/main" val="10722396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400" dirty="0" smtClean="0"/>
              <a:t>Thank you</a:t>
            </a:r>
          </a:p>
          <a:p>
            <a:pPr marL="0" indent="0" algn="ctr">
              <a:buNone/>
            </a:pPr>
            <a:r>
              <a:rPr lang="en-US" sz="4400" dirty="0" smtClean="0"/>
              <a:t>Q/A</a:t>
            </a:r>
            <a:endParaRPr lang="en-US" sz="44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a:t>2014</a:t>
            </a:r>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58</a:t>
            </a:fld>
            <a:endParaRPr lang="en-US" altLang="en-US"/>
          </a:p>
        </p:txBody>
      </p:sp>
    </p:spTree>
    <p:extLst>
      <p:ext uri="{BB962C8B-B14F-4D97-AF65-F5344CB8AC3E}">
        <p14:creationId xmlns:p14="http://schemas.microsoft.com/office/powerpoint/2010/main" val="1374321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HMT Routing - </a:t>
            </a:r>
            <a:r>
              <a:rPr lang="en-US" dirty="0" smtClean="0"/>
              <a:t>Upstream(2)</a:t>
            </a:r>
            <a:endParaRPr lang="en-US" dirty="0"/>
          </a:p>
        </p:txBody>
      </p:sp>
      <p:sp>
        <p:nvSpPr>
          <p:cNvPr id="3" name="Content Placeholder 2"/>
          <p:cNvSpPr>
            <a:spLocks noGrp="1"/>
          </p:cNvSpPr>
          <p:nvPr>
            <p:ph idx="1"/>
          </p:nvPr>
        </p:nvSpPr>
        <p:spPr/>
        <p:txBody>
          <a:bodyPr/>
          <a:lstStyle/>
          <a:p>
            <a:r>
              <a:rPr lang="en-US" sz="2400" dirty="0" smtClean="0"/>
              <a:t>Example of M</a:t>
            </a:r>
            <a:r>
              <a:rPr lang="en-US" sz="2400" dirty="0" smtClean="0">
                <a:sym typeface="Wingdings" panose="05000000000000000000" pitchFamily="2" charset="2"/>
              </a:rPr>
              <a:t>R routing</a:t>
            </a:r>
            <a:endParaRPr lang="en-US" sz="24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6</a:t>
            </a:fld>
            <a:endParaRPr lang="en-US" altLang="en-US"/>
          </a:p>
        </p:txBody>
      </p:sp>
      <p:grpSp>
        <p:nvGrpSpPr>
          <p:cNvPr id="32" name="Group 31"/>
          <p:cNvGrpSpPr/>
          <p:nvPr/>
        </p:nvGrpSpPr>
        <p:grpSpPr>
          <a:xfrm>
            <a:off x="284771" y="1772816"/>
            <a:ext cx="8640960" cy="4442521"/>
            <a:chOff x="284771" y="1772816"/>
            <a:chExt cx="8640960" cy="4442521"/>
          </a:xfrm>
        </p:grpSpPr>
        <p:grpSp>
          <p:nvGrpSpPr>
            <p:cNvPr id="7" name="Group 6"/>
            <p:cNvGrpSpPr/>
            <p:nvPr/>
          </p:nvGrpSpPr>
          <p:grpSpPr>
            <a:xfrm>
              <a:off x="284771" y="1772816"/>
              <a:ext cx="8640960" cy="4442521"/>
              <a:chOff x="271619" y="2452713"/>
              <a:chExt cx="8640960" cy="3892537"/>
            </a:xfrm>
          </p:grpSpPr>
          <p:grpSp>
            <p:nvGrpSpPr>
              <p:cNvPr id="8" name="Group 7"/>
              <p:cNvGrpSpPr/>
              <p:nvPr/>
            </p:nvGrpSpPr>
            <p:grpSpPr>
              <a:xfrm>
                <a:off x="271619" y="2452713"/>
                <a:ext cx="8640960" cy="3892537"/>
                <a:chOff x="192779" y="944036"/>
                <a:chExt cx="8555685" cy="4783457"/>
              </a:xfrm>
            </p:grpSpPr>
            <p:grpSp>
              <p:nvGrpSpPr>
                <p:cNvPr id="21" name="Group 20"/>
                <p:cNvGrpSpPr/>
                <p:nvPr/>
              </p:nvGrpSpPr>
              <p:grpSpPr>
                <a:xfrm>
                  <a:off x="192779" y="944036"/>
                  <a:ext cx="8555685" cy="4783457"/>
                  <a:chOff x="171397" y="947437"/>
                  <a:chExt cx="8555685" cy="4783457"/>
                </a:xfrm>
                <a:effectLst/>
              </p:grpSpPr>
              <p:sp>
                <p:nvSpPr>
                  <p:cNvPr id="51" name="TextBox 50"/>
                  <p:cNvSpPr txBox="1"/>
                  <p:nvPr/>
                </p:nvSpPr>
                <p:spPr>
                  <a:xfrm>
                    <a:off x="3888782" y="1636743"/>
                    <a:ext cx="539202" cy="391341"/>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52" name="TextBox 51"/>
                  <p:cNvSpPr txBox="1"/>
                  <p:nvPr/>
                </p:nvSpPr>
                <p:spPr>
                  <a:xfrm>
                    <a:off x="1419442" y="2743780"/>
                    <a:ext cx="714272" cy="391341"/>
                  </a:xfrm>
                  <a:prstGeom prst="rect">
                    <a:avLst/>
                  </a:prstGeom>
                  <a:noFill/>
                  <a:ln w="19050" cmpd="sng">
                    <a:solidFill>
                      <a:schemeClr val="tx1"/>
                    </a:solidFill>
                  </a:ln>
                </p:spPr>
                <p:txBody>
                  <a:bodyPr wrap="square" rtlCol="0">
                    <a:spAutoFit/>
                  </a:bodyPr>
                  <a:lstStyle/>
                  <a:p>
                    <a:pPr algn="ctr"/>
                    <a:r>
                      <a:rPr lang="en-US" sz="1400" dirty="0" smtClean="0"/>
                      <a:t>A</a:t>
                    </a:r>
                    <a:endParaRPr lang="en-US" sz="1400" dirty="0"/>
                  </a:p>
                </p:txBody>
              </p:sp>
              <p:sp>
                <p:nvSpPr>
                  <p:cNvPr id="53" name="TextBox 52"/>
                  <p:cNvSpPr txBox="1"/>
                  <p:nvPr/>
                </p:nvSpPr>
                <p:spPr>
                  <a:xfrm>
                    <a:off x="4350303" y="2751881"/>
                    <a:ext cx="645439" cy="391341"/>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B</a:t>
                    </a:r>
                    <a:endParaRPr lang="en-US" sz="1400" dirty="0"/>
                  </a:p>
                </p:txBody>
              </p:sp>
              <p:sp>
                <p:nvSpPr>
                  <p:cNvPr id="54" name="TextBox 53"/>
                  <p:cNvSpPr txBox="1"/>
                  <p:nvPr/>
                </p:nvSpPr>
                <p:spPr>
                  <a:xfrm>
                    <a:off x="5199083" y="2755468"/>
                    <a:ext cx="50366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C</a:t>
                    </a:r>
                    <a:endParaRPr lang="en-US" sz="1400" dirty="0"/>
                  </a:p>
                </p:txBody>
              </p:sp>
              <p:sp>
                <p:nvSpPr>
                  <p:cNvPr id="55" name="TextBox 54"/>
                  <p:cNvSpPr txBox="1"/>
                  <p:nvPr/>
                </p:nvSpPr>
                <p:spPr>
                  <a:xfrm>
                    <a:off x="6494834" y="2755467"/>
                    <a:ext cx="66945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D</a:t>
                    </a:r>
                    <a:endParaRPr lang="en-US" sz="1400" dirty="0"/>
                  </a:p>
                </p:txBody>
              </p:sp>
              <p:sp>
                <p:nvSpPr>
                  <p:cNvPr id="56" name="TextBox 55"/>
                  <p:cNvSpPr txBox="1"/>
                  <p:nvPr/>
                </p:nvSpPr>
                <p:spPr>
                  <a:xfrm>
                    <a:off x="8028384" y="2755468"/>
                    <a:ext cx="6986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E</a:t>
                    </a:r>
                    <a:endParaRPr lang="en-US" sz="1400" dirty="0"/>
                  </a:p>
                </p:txBody>
              </p:sp>
              <p:sp>
                <p:nvSpPr>
                  <p:cNvPr id="57" name="TextBox 56"/>
                  <p:cNvSpPr txBox="1"/>
                  <p:nvPr/>
                </p:nvSpPr>
                <p:spPr>
                  <a:xfrm>
                    <a:off x="815416" y="4181511"/>
                    <a:ext cx="726830"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I</a:t>
                    </a:r>
                    <a:endParaRPr lang="en-US" sz="1400" dirty="0"/>
                  </a:p>
                </p:txBody>
              </p:sp>
              <p:sp>
                <p:nvSpPr>
                  <p:cNvPr id="58" name="TextBox 57"/>
                  <p:cNvSpPr txBox="1"/>
                  <p:nvPr/>
                </p:nvSpPr>
                <p:spPr>
                  <a:xfrm>
                    <a:off x="3205268" y="4162250"/>
                    <a:ext cx="740467" cy="354277"/>
                  </a:xfrm>
                  <a:prstGeom prst="rect">
                    <a:avLst/>
                  </a:prstGeom>
                  <a:noFill/>
                  <a:ln w="19050" cmpd="sng">
                    <a:solidFill>
                      <a:schemeClr val="tx1"/>
                    </a:solidFill>
                  </a:ln>
                </p:spPr>
                <p:txBody>
                  <a:bodyPr wrap="square" rtlCol="0">
                    <a:spAutoFit/>
                  </a:bodyPr>
                  <a:lstStyle/>
                  <a:p>
                    <a:pPr algn="ctr"/>
                    <a:r>
                      <a:rPr lang="en-US" sz="1400" dirty="0" smtClean="0"/>
                      <a:t>J</a:t>
                    </a:r>
                    <a:endParaRPr lang="en-US" sz="1400" dirty="0"/>
                  </a:p>
                </p:txBody>
              </p:sp>
              <p:sp>
                <p:nvSpPr>
                  <p:cNvPr id="59" name="TextBox 58"/>
                  <p:cNvSpPr txBox="1"/>
                  <p:nvPr/>
                </p:nvSpPr>
                <p:spPr>
                  <a:xfrm>
                    <a:off x="1670298" y="4162223"/>
                    <a:ext cx="6922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L</a:t>
                    </a:r>
                    <a:endParaRPr lang="en-US" sz="1400" dirty="0"/>
                  </a:p>
                </p:txBody>
              </p:sp>
              <p:sp>
                <p:nvSpPr>
                  <p:cNvPr id="60" name="TextBox 59"/>
                  <p:cNvSpPr txBox="1"/>
                  <p:nvPr/>
                </p:nvSpPr>
                <p:spPr>
                  <a:xfrm>
                    <a:off x="7481565" y="4162461"/>
                    <a:ext cx="74146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G</a:t>
                    </a:r>
                    <a:endParaRPr lang="en-US" sz="1400" dirty="0"/>
                  </a:p>
                </p:txBody>
              </p:sp>
              <p:sp>
                <p:nvSpPr>
                  <p:cNvPr id="61" name="TextBox 60"/>
                  <p:cNvSpPr txBox="1"/>
                  <p:nvPr/>
                </p:nvSpPr>
                <p:spPr>
                  <a:xfrm>
                    <a:off x="5919183" y="4162221"/>
                    <a:ext cx="78532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H</a:t>
                    </a:r>
                    <a:endParaRPr lang="en-US" sz="1400" dirty="0"/>
                  </a:p>
                </p:txBody>
              </p:sp>
              <p:sp>
                <p:nvSpPr>
                  <p:cNvPr id="62" name="TextBox 61"/>
                  <p:cNvSpPr txBox="1"/>
                  <p:nvPr/>
                </p:nvSpPr>
                <p:spPr>
                  <a:xfrm>
                    <a:off x="4462134" y="4162222"/>
                    <a:ext cx="73694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K</a:t>
                    </a:r>
                    <a:endParaRPr lang="en-US" sz="1400" dirty="0"/>
                  </a:p>
                </p:txBody>
              </p:sp>
              <p:sp>
                <p:nvSpPr>
                  <p:cNvPr id="63" name="TextBox 62"/>
                  <p:cNvSpPr txBox="1"/>
                  <p:nvPr/>
                </p:nvSpPr>
                <p:spPr>
                  <a:xfrm>
                    <a:off x="3104248" y="2755465"/>
                    <a:ext cx="641857" cy="391341"/>
                  </a:xfrm>
                  <a:prstGeom prst="rect">
                    <a:avLst/>
                  </a:prstGeom>
                  <a:noFill/>
                  <a:ln w="19050" cmpd="sng">
                    <a:solidFill>
                      <a:schemeClr val="tx1"/>
                    </a:solidFill>
                  </a:ln>
                </p:spPr>
                <p:txBody>
                  <a:bodyPr wrap="square" rtlCol="0">
                    <a:spAutoFit/>
                  </a:bodyPr>
                  <a:lstStyle/>
                  <a:p>
                    <a:pPr algn="ctr"/>
                    <a:r>
                      <a:rPr lang="en-US" sz="1400" dirty="0" smtClean="0"/>
                      <a:t>F</a:t>
                    </a:r>
                    <a:endParaRPr lang="en-US" sz="1400" dirty="0"/>
                  </a:p>
                </p:txBody>
              </p:sp>
              <p:cxnSp>
                <p:nvCxnSpPr>
                  <p:cNvPr id="64" name="Straight Connector 63"/>
                  <p:cNvCxnSpPr>
                    <a:stCxn id="51" idx="2"/>
                    <a:endCxn id="53" idx="0"/>
                  </p:cNvCxnSpPr>
                  <p:nvPr/>
                </p:nvCxnSpPr>
                <p:spPr>
                  <a:xfrm>
                    <a:off x="4158382" y="2028084"/>
                    <a:ext cx="514640" cy="7237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51" idx="2"/>
                    <a:endCxn id="52" idx="0"/>
                  </p:cNvCxnSpPr>
                  <p:nvPr/>
                </p:nvCxnSpPr>
                <p:spPr>
                  <a:xfrm flipH="1">
                    <a:off x="1776578" y="2028084"/>
                    <a:ext cx="2381804" cy="71569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51" idx="2"/>
                    <a:endCxn id="63" idx="0"/>
                  </p:cNvCxnSpPr>
                  <p:nvPr/>
                </p:nvCxnSpPr>
                <p:spPr>
                  <a:xfrm flipH="1">
                    <a:off x="3425176" y="2028084"/>
                    <a:ext cx="733206" cy="7273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51" idx="2"/>
                    <a:endCxn id="54" idx="0"/>
                  </p:cNvCxnSpPr>
                  <p:nvPr/>
                </p:nvCxnSpPr>
                <p:spPr>
                  <a:xfrm>
                    <a:off x="4158382" y="2028084"/>
                    <a:ext cx="1292532"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51" idx="2"/>
                    <a:endCxn id="55" idx="0"/>
                  </p:cNvCxnSpPr>
                  <p:nvPr/>
                </p:nvCxnSpPr>
                <p:spPr>
                  <a:xfrm>
                    <a:off x="4158382" y="2028084"/>
                    <a:ext cx="2671178" cy="7273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51" idx="2"/>
                    <a:endCxn id="56" idx="0"/>
                  </p:cNvCxnSpPr>
                  <p:nvPr/>
                </p:nvCxnSpPr>
                <p:spPr>
                  <a:xfrm>
                    <a:off x="4158382" y="2028084"/>
                    <a:ext cx="4219350"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2" idx="2"/>
                    <a:endCxn id="58" idx="0"/>
                  </p:cNvCxnSpPr>
                  <p:nvPr/>
                </p:nvCxnSpPr>
                <p:spPr>
                  <a:xfrm>
                    <a:off x="1776578" y="3135120"/>
                    <a:ext cx="1798924" cy="10271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2" idx="2"/>
                    <a:endCxn id="57" idx="0"/>
                  </p:cNvCxnSpPr>
                  <p:nvPr/>
                </p:nvCxnSpPr>
                <p:spPr>
                  <a:xfrm flipH="1">
                    <a:off x="1178831" y="3135120"/>
                    <a:ext cx="597747" cy="10463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2" idx="2"/>
                    <a:endCxn id="59" idx="0"/>
                  </p:cNvCxnSpPr>
                  <p:nvPr/>
                </p:nvCxnSpPr>
                <p:spPr>
                  <a:xfrm>
                    <a:off x="1776578" y="3135120"/>
                    <a:ext cx="239869" cy="102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52" idx="3"/>
                    <a:endCxn id="63" idx="1"/>
                  </p:cNvCxnSpPr>
                  <p:nvPr/>
                </p:nvCxnSpPr>
                <p:spPr>
                  <a:xfrm>
                    <a:off x="2133713" y="2939451"/>
                    <a:ext cx="970535" cy="1168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63" idx="2"/>
                    <a:endCxn id="58" idx="0"/>
                  </p:cNvCxnSpPr>
                  <p:nvPr/>
                </p:nvCxnSpPr>
                <p:spPr>
                  <a:xfrm>
                    <a:off x="3425176" y="3146806"/>
                    <a:ext cx="150326" cy="10154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63" idx="2"/>
                    <a:endCxn id="62" idx="0"/>
                  </p:cNvCxnSpPr>
                  <p:nvPr/>
                </p:nvCxnSpPr>
                <p:spPr>
                  <a:xfrm>
                    <a:off x="3425176" y="3146806"/>
                    <a:ext cx="1405432" cy="10154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63" idx="2"/>
                    <a:endCxn id="61" idx="0"/>
                  </p:cNvCxnSpPr>
                  <p:nvPr/>
                </p:nvCxnSpPr>
                <p:spPr>
                  <a:xfrm>
                    <a:off x="3425176" y="3146806"/>
                    <a:ext cx="2886667" cy="10154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63" idx="2"/>
                    <a:endCxn id="60" idx="0"/>
                  </p:cNvCxnSpPr>
                  <p:nvPr/>
                </p:nvCxnSpPr>
                <p:spPr>
                  <a:xfrm>
                    <a:off x="3425176" y="3146806"/>
                    <a:ext cx="4427120" cy="10156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a:stCxn id="63" idx="3"/>
                    <a:endCxn id="53" idx="1"/>
                  </p:cNvCxnSpPr>
                  <p:nvPr/>
                </p:nvCxnSpPr>
                <p:spPr>
                  <a:xfrm flipV="1">
                    <a:off x="3746105" y="2947552"/>
                    <a:ext cx="604198" cy="35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2362596" y="5373216"/>
                    <a:ext cx="77603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80" name="TextBox 79"/>
                  <p:cNvSpPr txBox="1"/>
                  <p:nvPr/>
                </p:nvSpPr>
                <p:spPr>
                  <a:xfrm>
                    <a:off x="3941308" y="5376617"/>
                    <a:ext cx="752989" cy="354277"/>
                  </a:xfrm>
                  <a:prstGeom prst="rect">
                    <a:avLst/>
                  </a:prstGeom>
                  <a:noFill/>
                  <a:ln w="19050" cmpd="sng">
                    <a:solidFill>
                      <a:schemeClr val="tx1"/>
                    </a:solidFill>
                  </a:ln>
                </p:spPr>
                <p:txBody>
                  <a:bodyPr wrap="square" rtlCol="0">
                    <a:spAutoFit/>
                  </a:bodyPr>
                  <a:lstStyle/>
                  <a:p>
                    <a:pPr algn="ctr"/>
                    <a:r>
                      <a:rPr lang="en-US" sz="1400" dirty="0" smtClean="0"/>
                      <a:t>N</a:t>
                    </a:r>
                    <a:endParaRPr lang="en-US" sz="1400" dirty="0"/>
                  </a:p>
                </p:txBody>
              </p:sp>
              <p:cxnSp>
                <p:nvCxnSpPr>
                  <p:cNvPr id="81" name="Straight Connector 80"/>
                  <p:cNvCxnSpPr>
                    <a:stCxn id="58" idx="3"/>
                    <a:endCxn id="62" idx="1"/>
                  </p:cNvCxnSpPr>
                  <p:nvPr/>
                </p:nvCxnSpPr>
                <p:spPr>
                  <a:xfrm flipV="1">
                    <a:off x="3945735" y="4339361"/>
                    <a:ext cx="516399" cy="2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58" idx="2"/>
                    <a:endCxn id="79" idx="0"/>
                  </p:cNvCxnSpPr>
                  <p:nvPr/>
                </p:nvCxnSpPr>
                <p:spPr>
                  <a:xfrm flipH="1">
                    <a:off x="2750616" y="4516526"/>
                    <a:ext cx="824886" cy="8566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58" idx="2"/>
                    <a:endCxn id="80" idx="0"/>
                  </p:cNvCxnSpPr>
                  <p:nvPr/>
                </p:nvCxnSpPr>
                <p:spPr>
                  <a:xfrm>
                    <a:off x="3575502" y="4516527"/>
                    <a:ext cx="742300" cy="860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80" idx="1"/>
                    <a:endCxn id="79" idx="3"/>
                  </p:cNvCxnSpPr>
                  <p:nvPr/>
                </p:nvCxnSpPr>
                <p:spPr>
                  <a:xfrm flipH="1" flipV="1">
                    <a:off x="3138634" y="5550355"/>
                    <a:ext cx="802674" cy="340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62" idx="2"/>
                    <a:endCxn id="80" idx="0"/>
                  </p:cNvCxnSpPr>
                  <p:nvPr/>
                </p:nvCxnSpPr>
                <p:spPr>
                  <a:xfrm flipH="1">
                    <a:off x="4317803" y="4516498"/>
                    <a:ext cx="512806" cy="860119"/>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86" name="Straight Connector 85"/>
                  <p:cNvCxnSpPr>
                    <a:stCxn id="58" idx="1"/>
                    <a:endCxn id="59" idx="3"/>
                  </p:cNvCxnSpPr>
                  <p:nvPr/>
                </p:nvCxnSpPr>
                <p:spPr>
                  <a:xfrm flipH="1" flipV="1">
                    <a:off x="2362596" y="4339362"/>
                    <a:ext cx="842672" cy="2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71397" y="947437"/>
                    <a:ext cx="576674" cy="307777"/>
                  </a:xfrm>
                  <a:prstGeom prst="rect">
                    <a:avLst/>
                  </a:prstGeom>
                  <a:noFill/>
                  <a:ln>
                    <a:noFill/>
                  </a:ln>
                </p:spPr>
                <p:txBody>
                  <a:bodyPr wrap="none" rtlCol="0">
                    <a:spAutoFit/>
                  </a:bodyPr>
                  <a:lstStyle/>
                  <a:p>
                    <a:r>
                      <a:rPr lang="en-US" sz="1400" dirty="0" smtClean="0"/>
                      <a:t>Depth</a:t>
                    </a:r>
                    <a:endParaRPr lang="en-US" sz="1400" dirty="0"/>
                  </a:p>
                </p:txBody>
              </p:sp>
              <p:sp>
                <p:nvSpPr>
                  <p:cNvPr id="88" name="TextBox 87"/>
                  <p:cNvSpPr txBox="1"/>
                  <p:nvPr/>
                </p:nvSpPr>
                <p:spPr>
                  <a:xfrm>
                    <a:off x="322168" y="1526061"/>
                    <a:ext cx="276038" cy="307777"/>
                  </a:xfrm>
                  <a:prstGeom prst="rect">
                    <a:avLst/>
                  </a:prstGeom>
                  <a:noFill/>
                  <a:ln>
                    <a:noFill/>
                  </a:ln>
                </p:spPr>
                <p:txBody>
                  <a:bodyPr wrap="none" rtlCol="0">
                    <a:spAutoFit/>
                  </a:bodyPr>
                  <a:lstStyle/>
                  <a:p>
                    <a:r>
                      <a:rPr lang="en-US" sz="1400" dirty="0" smtClean="0"/>
                      <a:t>0</a:t>
                    </a:r>
                    <a:endParaRPr lang="en-US" sz="1400" dirty="0"/>
                  </a:p>
                </p:txBody>
              </p:sp>
              <p:sp>
                <p:nvSpPr>
                  <p:cNvPr id="89" name="TextBox 88"/>
                  <p:cNvSpPr txBox="1"/>
                  <p:nvPr/>
                </p:nvSpPr>
                <p:spPr>
                  <a:xfrm>
                    <a:off x="321715" y="2652498"/>
                    <a:ext cx="276038" cy="307777"/>
                  </a:xfrm>
                  <a:prstGeom prst="rect">
                    <a:avLst/>
                  </a:prstGeom>
                  <a:noFill/>
                  <a:ln>
                    <a:noFill/>
                  </a:ln>
                </p:spPr>
                <p:txBody>
                  <a:bodyPr wrap="none" rtlCol="0">
                    <a:spAutoFit/>
                  </a:bodyPr>
                  <a:lstStyle/>
                  <a:p>
                    <a:r>
                      <a:rPr lang="en-US" sz="1400" dirty="0"/>
                      <a:t>1</a:t>
                    </a:r>
                  </a:p>
                </p:txBody>
              </p:sp>
              <p:sp>
                <p:nvSpPr>
                  <p:cNvPr id="90" name="TextBox 89"/>
                  <p:cNvSpPr txBox="1"/>
                  <p:nvPr/>
                </p:nvSpPr>
                <p:spPr>
                  <a:xfrm>
                    <a:off x="321715" y="4181056"/>
                    <a:ext cx="276038" cy="307777"/>
                  </a:xfrm>
                  <a:prstGeom prst="rect">
                    <a:avLst/>
                  </a:prstGeom>
                  <a:noFill/>
                  <a:ln>
                    <a:noFill/>
                  </a:ln>
                </p:spPr>
                <p:txBody>
                  <a:bodyPr wrap="none" rtlCol="0">
                    <a:spAutoFit/>
                  </a:bodyPr>
                  <a:lstStyle/>
                  <a:p>
                    <a:r>
                      <a:rPr lang="en-US" sz="1400" dirty="0"/>
                      <a:t>2</a:t>
                    </a:r>
                  </a:p>
                </p:txBody>
              </p:sp>
              <p:sp>
                <p:nvSpPr>
                  <p:cNvPr id="91" name="TextBox 90"/>
                  <p:cNvSpPr txBox="1"/>
                  <p:nvPr/>
                </p:nvSpPr>
                <p:spPr>
                  <a:xfrm>
                    <a:off x="322621" y="5227005"/>
                    <a:ext cx="276038" cy="307777"/>
                  </a:xfrm>
                  <a:prstGeom prst="rect">
                    <a:avLst/>
                  </a:prstGeom>
                  <a:noFill/>
                  <a:ln>
                    <a:noFill/>
                  </a:ln>
                </p:spPr>
                <p:txBody>
                  <a:bodyPr wrap="none" rtlCol="0">
                    <a:spAutoFit/>
                  </a:bodyPr>
                  <a:lstStyle/>
                  <a:p>
                    <a:r>
                      <a:rPr lang="en-US" sz="1400" dirty="0"/>
                      <a:t>3</a:t>
                    </a:r>
                  </a:p>
                </p:txBody>
              </p:sp>
              <p:cxnSp>
                <p:nvCxnSpPr>
                  <p:cNvPr id="92" name="Straight Connector 91"/>
                  <p:cNvCxnSpPr>
                    <a:stCxn id="88" idx="3"/>
                  </p:cNvCxnSpPr>
                  <p:nvPr/>
                </p:nvCxnSpPr>
                <p:spPr>
                  <a:xfrm>
                    <a:off x="598206" y="1679950"/>
                    <a:ext cx="1629646"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9" idx="3"/>
                  </p:cNvCxnSpPr>
                  <p:nvPr/>
                </p:nvCxnSpPr>
                <p:spPr>
                  <a:xfrm>
                    <a:off x="597753" y="2806387"/>
                    <a:ext cx="821688"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90" idx="3"/>
                  </p:cNvCxnSpPr>
                  <p:nvPr/>
                </p:nvCxnSpPr>
                <p:spPr>
                  <a:xfrm flipV="1">
                    <a:off x="597752" y="4334944"/>
                    <a:ext cx="108831"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91" idx="3"/>
                  </p:cNvCxnSpPr>
                  <p:nvPr/>
                </p:nvCxnSpPr>
                <p:spPr>
                  <a:xfrm>
                    <a:off x="598659" y="5380894"/>
                    <a:ext cx="1021013"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59" idx="2"/>
                    <a:endCxn id="79" idx="0"/>
                  </p:cNvCxnSpPr>
                  <p:nvPr/>
                </p:nvCxnSpPr>
                <p:spPr>
                  <a:xfrm>
                    <a:off x="2016447" y="4516500"/>
                    <a:ext cx="734169" cy="856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53" idx="2"/>
                    <a:endCxn id="60" idx="0"/>
                  </p:cNvCxnSpPr>
                  <p:nvPr/>
                </p:nvCxnSpPr>
                <p:spPr>
                  <a:xfrm>
                    <a:off x="4673022" y="3143221"/>
                    <a:ext cx="3179274" cy="10192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60" idx="1"/>
                    <a:endCxn id="61" idx="3"/>
                  </p:cNvCxnSpPr>
                  <p:nvPr/>
                </p:nvCxnSpPr>
                <p:spPr>
                  <a:xfrm flipH="1" flipV="1">
                    <a:off x="6704504" y="4339360"/>
                    <a:ext cx="777061" cy="24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55" idx="3"/>
                    <a:endCxn id="56" idx="1"/>
                  </p:cNvCxnSpPr>
                  <p:nvPr/>
                </p:nvCxnSpPr>
                <p:spPr>
                  <a:xfrm>
                    <a:off x="7164287" y="2932606"/>
                    <a:ext cx="86409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61" idx="1"/>
                    <a:endCxn id="62" idx="3"/>
                  </p:cNvCxnSpPr>
                  <p:nvPr/>
                </p:nvCxnSpPr>
                <p:spPr>
                  <a:xfrm flipH="1">
                    <a:off x="5199082" y="4339360"/>
                    <a:ext cx="720102"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54" idx="3"/>
                    <a:endCxn id="55" idx="1"/>
                  </p:cNvCxnSpPr>
                  <p:nvPr/>
                </p:nvCxnSpPr>
                <p:spPr>
                  <a:xfrm flipV="1">
                    <a:off x="5702747" y="2932606"/>
                    <a:ext cx="79208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7" idx="2"/>
                    <a:endCxn id="88" idx="0"/>
                  </p:cNvCxnSpPr>
                  <p:nvPr/>
                </p:nvCxnSpPr>
                <p:spPr>
                  <a:xfrm>
                    <a:off x="459734" y="1255214"/>
                    <a:ext cx="453" cy="27084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8" idx="2"/>
                    <a:endCxn id="89" idx="0"/>
                  </p:cNvCxnSpPr>
                  <p:nvPr/>
                </p:nvCxnSpPr>
                <p:spPr>
                  <a:xfrm flipH="1">
                    <a:off x="459734" y="1833838"/>
                    <a:ext cx="453" cy="81866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9" idx="2"/>
                    <a:endCxn id="90" idx="0"/>
                  </p:cNvCxnSpPr>
                  <p:nvPr/>
                </p:nvCxnSpPr>
                <p:spPr>
                  <a:xfrm>
                    <a:off x="459734" y="2960275"/>
                    <a:ext cx="0" cy="122078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90" idx="2"/>
                    <a:endCxn id="91" idx="0"/>
                  </p:cNvCxnSpPr>
                  <p:nvPr/>
                </p:nvCxnSpPr>
                <p:spPr>
                  <a:xfrm>
                    <a:off x="459734" y="4488833"/>
                    <a:ext cx="906" cy="73817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1994038" y="4876351"/>
                  <a:ext cx="493932" cy="354277"/>
                </a:xfrm>
                <a:prstGeom prst="rect">
                  <a:avLst/>
                </a:prstGeom>
                <a:noFill/>
              </p:spPr>
              <p:txBody>
                <a:bodyPr wrap="none" rtlCol="0">
                  <a:spAutoFit/>
                </a:bodyPr>
                <a:lstStyle/>
                <a:p>
                  <a:r>
                    <a:rPr lang="en-US" sz="1400" dirty="0"/>
                    <a:t>3</a:t>
                  </a:r>
                  <a:r>
                    <a:rPr lang="en-US" sz="1400" dirty="0" smtClean="0"/>
                    <a:t>.03</a:t>
                  </a:r>
                  <a:endParaRPr lang="en-US" sz="1400" dirty="0"/>
                </a:p>
              </p:txBody>
            </p:sp>
            <p:sp>
              <p:nvSpPr>
                <p:cNvPr id="25" name="TextBox 24"/>
                <p:cNvSpPr txBox="1"/>
                <p:nvPr/>
              </p:nvSpPr>
              <p:spPr>
                <a:xfrm>
                  <a:off x="3915552" y="3993516"/>
                  <a:ext cx="493932" cy="354277"/>
                </a:xfrm>
                <a:prstGeom prst="rect">
                  <a:avLst/>
                </a:prstGeom>
                <a:noFill/>
              </p:spPr>
              <p:txBody>
                <a:bodyPr wrap="none" rtlCol="0">
                  <a:spAutoFit/>
                </a:bodyPr>
                <a:lstStyle/>
                <a:p>
                  <a:r>
                    <a:rPr lang="en-US" sz="1400" dirty="0" smtClean="0"/>
                    <a:t>3.89</a:t>
                  </a:r>
                  <a:endParaRPr lang="en-US" sz="1400" dirty="0"/>
                </a:p>
              </p:txBody>
            </p:sp>
            <p:sp>
              <p:nvSpPr>
                <p:cNvPr id="26" name="TextBox 25"/>
                <p:cNvSpPr txBox="1"/>
                <p:nvPr/>
              </p:nvSpPr>
              <p:spPr>
                <a:xfrm>
                  <a:off x="4606075" y="4768051"/>
                  <a:ext cx="493932" cy="354277"/>
                </a:xfrm>
                <a:prstGeom prst="rect">
                  <a:avLst/>
                </a:prstGeom>
                <a:noFill/>
              </p:spPr>
              <p:txBody>
                <a:bodyPr wrap="none" rtlCol="0">
                  <a:spAutoFit/>
                </a:bodyPr>
                <a:lstStyle/>
                <a:p>
                  <a:r>
                    <a:rPr lang="en-US" sz="1400" dirty="0" smtClean="0"/>
                    <a:t>5.51</a:t>
                  </a:r>
                  <a:endParaRPr lang="en-US" sz="1400" dirty="0"/>
                </a:p>
              </p:txBody>
            </p:sp>
            <p:sp>
              <p:nvSpPr>
                <p:cNvPr id="27" name="TextBox 26"/>
                <p:cNvSpPr txBox="1"/>
                <p:nvPr/>
              </p:nvSpPr>
              <p:spPr>
                <a:xfrm>
                  <a:off x="2666676" y="4008885"/>
                  <a:ext cx="493932" cy="354277"/>
                </a:xfrm>
                <a:prstGeom prst="rect">
                  <a:avLst/>
                </a:prstGeom>
                <a:noFill/>
              </p:spPr>
              <p:txBody>
                <a:bodyPr wrap="none" rtlCol="0">
                  <a:spAutoFit/>
                </a:bodyPr>
                <a:lstStyle/>
                <a:p>
                  <a:r>
                    <a:rPr lang="en-US" sz="1400" dirty="0" smtClean="0"/>
                    <a:t>6.34</a:t>
                  </a:r>
                  <a:endParaRPr lang="en-US" sz="1400" dirty="0"/>
                </a:p>
              </p:txBody>
            </p:sp>
            <p:sp>
              <p:nvSpPr>
                <p:cNvPr id="28" name="TextBox 27"/>
                <p:cNvSpPr txBox="1"/>
                <p:nvPr/>
              </p:nvSpPr>
              <p:spPr>
                <a:xfrm>
                  <a:off x="4289355" y="3515859"/>
                  <a:ext cx="405049" cy="354276"/>
                </a:xfrm>
                <a:prstGeom prst="rect">
                  <a:avLst/>
                </a:prstGeom>
                <a:noFill/>
              </p:spPr>
              <p:txBody>
                <a:bodyPr wrap="none" rtlCol="0">
                  <a:spAutoFit/>
                </a:bodyPr>
                <a:lstStyle/>
                <a:p>
                  <a:r>
                    <a:rPr lang="en-US" sz="1400" dirty="0" smtClean="0"/>
                    <a:t>6.8</a:t>
                  </a:r>
                  <a:endParaRPr lang="en-US" sz="1400" dirty="0"/>
                </a:p>
              </p:txBody>
            </p:sp>
            <p:sp>
              <p:nvSpPr>
                <p:cNvPr id="29" name="TextBox 28"/>
                <p:cNvSpPr txBox="1"/>
                <p:nvPr/>
              </p:nvSpPr>
              <p:spPr>
                <a:xfrm>
                  <a:off x="5407094" y="4008884"/>
                  <a:ext cx="576211" cy="354277"/>
                </a:xfrm>
                <a:prstGeom prst="rect">
                  <a:avLst/>
                </a:prstGeom>
                <a:noFill/>
              </p:spPr>
              <p:txBody>
                <a:bodyPr wrap="none" rtlCol="0">
                  <a:spAutoFit/>
                </a:bodyPr>
                <a:lstStyle/>
                <a:p>
                  <a:r>
                    <a:rPr lang="en-US" sz="1400" dirty="0" smtClean="0"/>
                    <a:t>11.12</a:t>
                  </a:r>
                  <a:endParaRPr lang="en-US" sz="1400" dirty="0"/>
                </a:p>
              </p:txBody>
            </p:sp>
            <p:sp>
              <p:nvSpPr>
                <p:cNvPr id="30" name="TextBox 29"/>
                <p:cNvSpPr txBox="1"/>
                <p:nvPr/>
              </p:nvSpPr>
              <p:spPr>
                <a:xfrm>
                  <a:off x="6725886" y="3993516"/>
                  <a:ext cx="493932" cy="354277"/>
                </a:xfrm>
                <a:prstGeom prst="rect">
                  <a:avLst/>
                </a:prstGeom>
                <a:noFill/>
              </p:spPr>
              <p:txBody>
                <a:bodyPr wrap="none" rtlCol="0">
                  <a:spAutoFit/>
                </a:bodyPr>
                <a:lstStyle/>
                <a:p>
                  <a:r>
                    <a:rPr lang="en-US" sz="1400" dirty="0"/>
                    <a:t>7</a:t>
                  </a:r>
                  <a:r>
                    <a:rPr lang="en-US" sz="1400" dirty="0" smtClean="0"/>
                    <a:t>.15</a:t>
                  </a:r>
                  <a:endParaRPr lang="en-US" sz="1400" dirty="0"/>
                </a:p>
              </p:txBody>
            </p:sp>
            <p:sp>
              <p:nvSpPr>
                <p:cNvPr id="31" name="TextBox 30"/>
                <p:cNvSpPr txBox="1"/>
                <p:nvPr/>
              </p:nvSpPr>
              <p:spPr>
                <a:xfrm>
                  <a:off x="1234677" y="3301675"/>
                  <a:ext cx="405049" cy="354277"/>
                </a:xfrm>
                <a:prstGeom prst="rect">
                  <a:avLst/>
                </a:prstGeom>
                <a:noFill/>
              </p:spPr>
              <p:txBody>
                <a:bodyPr wrap="none" rtlCol="0">
                  <a:spAutoFit/>
                </a:bodyPr>
                <a:lstStyle/>
                <a:p>
                  <a:r>
                    <a:rPr lang="en-US" sz="1400" dirty="0"/>
                    <a:t>1</a:t>
                  </a:r>
                  <a:r>
                    <a:rPr lang="en-US" sz="1400" dirty="0" smtClean="0"/>
                    <a:t>.6</a:t>
                  </a:r>
                  <a:endParaRPr lang="en-US" sz="1400" dirty="0"/>
                </a:p>
              </p:txBody>
            </p:sp>
            <p:sp>
              <p:nvSpPr>
                <p:cNvPr id="33" name="TextBox 32"/>
                <p:cNvSpPr txBox="1"/>
                <p:nvPr/>
              </p:nvSpPr>
              <p:spPr>
                <a:xfrm>
                  <a:off x="2497702" y="3323959"/>
                  <a:ext cx="520196" cy="354277"/>
                </a:xfrm>
                <a:prstGeom prst="rect">
                  <a:avLst/>
                </a:prstGeom>
                <a:noFill/>
              </p:spPr>
              <p:txBody>
                <a:bodyPr wrap="square" rtlCol="0">
                  <a:spAutoFit/>
                </a:bodyPr>
                <a:lstStyle/>
                <a:p>
                  <a:r>
                    <a:rPr lang="en-US" sz="1400" dirty="0" smtClean="0"/>
                    <a:t>3.12</a:t>
                  </a:r>
                  <a:endParaRPr lang="en-US" sz="1400" dirty="0"/>
                </a:p>
              </p:txBody>
            </p:sp>
            <p:sp>
              <p:nvSpPr>
                <p:cNvPr id="34" name="TextBox 33"/>
                <p:cNvSpPr txBox="1"/>
                <p:nvPr/>
              </p:nvSpPr>
              <p:spPr>
                <a:xfrm>
                  <a:off x="3463453" y="3533502"/>
                  <a:ext cx="493932" cy="354277"/>
                </a:xfrm>
                <a:prstGeom prst="rect">
                  <a:avLst/>
                </a:prstGeom>
                <a:noFill/>
              </p:spPr>
              <p:txBody>
                <a:bodyPr wrap="none" rtlCol="0">
                  <a:spAutoFit/>
                </a:bodyPr>
                <a:lstStyle/>
                <a:p>
                  <a:r>
                    <a:rPr lang="en-US" sz="1400" dirty="0" smtClean="0"/>
                    <a:t>4.72</a:t>
                  </a:r>
                  <a:endParaRPr lang="en-US" sz="1400" dirty="0"/>
                </a:p>
              </p:txBody>
            </p:sp>
            <p:sp>
              <p:nvSpPr>
                <p:cNvPr id="35" name="TextBox 34"/>
                <p:cNvSpPr txBox="1"/>
                <p:nvPr/>
              </p:nvSpPr>
              <p:spPr>
                <a:xfrm>
                  <a:off x="4841373" y="3705584"/>
                  <a:ext cx="493932" cy="354277"/>
                </a:xfrm>
                <a:prstGeom prst="rect">
                  <a:avLst/>
                </a:prstGeom>
                <a:noFill/>
              </p:spPr>
              <p:txBody>
                <a:bodyPr wrap="none" rtlCol="0">
                  <a:spAutoFit/>
                </a:bodyPr>
                <a:lstStyle/>
                <a:p>
                  <a:r>
                    <a:rPr lang="en-US" sz="1400" dirty="0"/>
                    <a:t>8</a:t>
                  </a:r>
                  <a:r>
                    <a:rPr lang="en-US" sz="1400" dirty="0" smtClean="0"/>
                    <a:t>.34</a:t>
                  </a:r>
                  <a:endParaRPr lang="en-US" sz="1400" dirty="0"/>
                </a:p>
              </p:txBody>
            </p:sp>
            <p:sp>
              <p:nvSpPr>
                <p:cNvPr id="36" name="TextBox 35"/>
                <p:cNvSpPr txBox="1"/>
                <p:nvPr/>
              </p:nvSpPr>
              <p:spPr>
                <a:xfrm>
                  <a:off x="5950708" y="3709421"/>
                  <a:ext cx="405049" cy="354277"/>
                </a:xfrm>
                <a:prstGeom prst="rect">
                  <a:avLst/>
                </a:prstGeom>
                <a:noFill/>
              </p:spPr>
              <p:txBody>
                <a:bodyPr wrap="none" rtlCol="0">
                  <a:spAutoFit/>
                </a:bodyPr>
                <a:lstStyle/>
                <a:p>
                  <a:r>
                    <a:rPr lang="en-US" sz="1400" dirty="0"/>
                    <a:t>9</a:t>
                  </a:r>
                  <a:r>
                    <a:rPr lang="en-US" sz="1400" dirty="0" smtClean="0"/>
                    <a:t>.4</a:t>
                  </a:r>
                  <a:endParaRPr lang="en-US" sz="1400" dirty="0"/>
                </a:p>
              </p:txBody>
            </p:sp>
            <p:sp>
              <p:nvSpPr>
                <p:cNvPr id="37" name="TextBox 36"/>
                <p:cNvSpPr txBox="1"/>
                <p:nvPr/>
              </p:nvSpPr>
              <p:spPr>
                <a:xfrm>
                  <a:off x="6120171" y="3277991"/>
                  <a:ext cx="493932" cy="354276"/>
                </a:xfrm>
                <a:prstGeom prst="rect">
                  <a:avLst/>
                </a:prstGeom>
                <a:noFill/>
              </p:spPr>
              <p:txBody>
                <a:bodyPr wrap="none" rtlCol="0">
                  <a:spAutoFit/>
                </a:bodyPr>
                <a:lstStyle/>
                <a:p>
                  <a:r>
                    <a:rPr lang="en-US" sz="1400" dirty="0" smtClean="0"/>
                    <a:t>6.28</a:t>
                  </a:r>
                  <a:endParaRPr lang="en-US" sz="1400" dirty="0"/>
                </a:p>
              </p:txBody>
            </p:sp>
            <p:sp>
              <p:nvSpPr>
                <p:cNvPr id="39" name="TextBox 38"/>
                <p:cNvSpPr txBox="1"/>
                <p:nvPr/>
              </p:nvSpPr>
              <p:spPr>
                <a:xfrm>
                  <a:off x="3710858" y="2616440"/>
                  <a:ext cx="493932" cy="391341"/>
                </a:xfrm>
                <a:prstGeom prst="rect">
                  <a:avLst/>
                </a:prstGeom>
                <a:noFill/>
              </p:spPr>
              <p:txBody>
                <a:bodyPr wrap="none" rtlCol="0">
                  <a:spAutoFit/>
                </a:bodyPr>
                <a:lstStyle/>
                <a:p>
                  <a:r>
                    <a:rPr lang="en-US" sz="1400" dirty="0" smtClean="0"/>
                    <a:t>1.21</a:t>
                  </a:r>
                  <a:endParaRPr lang="en-US" sz="1400" dirty="0"/>
                </a:p>
              </p:txBody>
            </p:sp>
            <p:sp>
              <p:nvSpPr>
                <p:cNvPr id="40" name="TextBox 39"/>
                <p:cNvSpPr txBox="1"/>
                <p:nvPr/>
              </p:nvSpPr>
              <p:spPr>
                <a:xfrm>
                  <a:off x="5828765" y="2576551"/>
                  <a:ext cx="582814" cy="354276"/>
                </a:xfrm>
                <a:prstGeom prst="rect">
                  <a:avLst/>
                </a:prstGeom>
                <a:noFill/>
              </p:spPr>
              <p:txBody>
                <a:bodyPr wrap="none" rtlCol="0">
                  <a:spAutoFit/>
                </a:bodyPr>
                <a:lstStyle/>
                <a:p>
                  <a:r>
                    <a:rPr lang="en-US" sz="1400" dirty="0" smtClean="0"/>
                    <a:t>10.67</a:t>
                  </a:r>
                  <a:endParaRPr lang="en-US" sz="1400" dirty="0"/>
                </a:p>
              </p:txBody>
            </p:sp>
            <p:sp>
              <p:nvSpPr>
                <p:cNvPr id="41" name="TextBox 40"/>
                <p:cNvSpPr txBox="1"/>
                <p:nvPr/>
              </p:nvSpPr>
              <p:spPr>
                <a:xfrm>
                  <a:off x="7369792" y="2584505"/>
                  <a:ext cx="405049" cy="354277"/>
                </a:xfrm>
                <a:prstGeom prst="rect">
                  <a:avLst/>
                </a:prstGeom>
                <a:noFill/>
              </p:spPr>
              <p:txBody>
                <a:bodyPr wrap="none" rtlCol="0">
                  <a:spAutoFit/>
                </a:bodyPr>
                <a:lstStyle/>
                <a:p>
                  <a:r>
                    <a:rPr lang="en-US" sz="1400" dirty="0" smtClean="0"/>
                    <a:t>3.5</a:t>
                  </a:r>
                  <a:endParaRPr lang="en-US" sz="1400" dirty="0"/>
                </a:p>
              </p:txBody>
            </p:sp>
            <p:sp>
              <p:nvSpPr>
                <p:cNvPr id="42" name="TextBox 41"/>
                <p:cNvSpPr txBox="1"/>
                <p:nvPr/>
              </p:nvSpPr>
              <p:spPr>
                <a:xfrm>
                  <a:off x="2590217" y="1925442"/>
                  <a:ext cx="493932" cy="391341"/>
                </a:xfrm>
                <a:prstGeom prst="rect">
                  <a:avLst/>
                </a:prstGeom>
                <a:noFill/>
              </p:spPr>
              <p:txBody>
                <a:bodyPr wrap="none" rtlCol="0">
                  <a:spAutoFit/>
                </a:bodyPr>
                <a:lstStyle/>
                <a:p>
                  <a:r>
                    <a:rPr lang="en-US" sz="1400" dirty="0" smtClean="0"/>
                    <a:t>7.65</a:t>
                  </a:r>
                  <a:endParaRPr lang="en-US" sz="1400" dirty="0"/>
                </a:p>
              </p:txBody>
            </p:sp>
            <p:sp>
              <p:nvSpPr>
                <p:cNvPr id="43" name="TextBox 42"/>
                <p:cNvSpPr txBox="1"/>
                <p:nvPr/>
              </p:nvSpPr>
              <p:spPr>
                <a:xfrm>
                  <a:off x="3794112" y="2187885"/>
                  <a:ext cx="493932" cy="391341"/>
                </a:xfrm>
                <a:prstGeom prst="rect">
                  <a:avLst/>
                </a:prstGeom>
                <a:noFill/>
              </p:spPr>
              <p:txBody>
                <a:bodyPr wrap="none" rtlCol="0">
                  <a:spAutoFit/>
                </a:bodyPr>
                <a:lstStyle/>
                <a:p>
                  <a:r>
                    <a:rPr lang="en-US" sz="1400" dirty="0"/>
                    <a:t>0</a:t>
                  </a:r>
                  <a:r>
                    <a:rPr lang="en-US" sz="1400" dirty="0" smtClean="0"/>
                    <a:t>.61</a:t>
                  </a:r>
                  <a:endParaRPr lang="en-US" sz="1400" dirty="0"/>
                </a:p>
              </p:txBody>
            </p:sp>
            <p:sp>
              <p:nvSpPr>
                <p:cNvPr id="44" name="TextBox 43"/>
                <p:cNvSpPr txBox="1"/>
                <p:nvPr/>
              </p:nvSpPr>
              <p:spPr>
                <a:xfrm>
                  <a:off x="4498823" y="2314908"/>
                  <a:ext cx="503664" cy="307777"/>
                </a:xfrm>
                <a:prstGeom prst="rect">
                  <a:avLst/>
                </a:prstGeom>
                <a:noFill/>
              </p:spPr>
              <p:txBody>
                <a:bodyPr wrap="none" rtlCol="0">
                  <a:spAutoFit/>
                </a:bodyPr>
                <a:lstStyle/>
                <a:p>
                  <a:r>
                    <a:rPr lang="en-US" sz="1400" dirty="0" smtClean="0"/>
                    <a:t>0.21</a:t>
                  </a:r>
                  <a:endParaRPr lang="en-US" sz="1400" dirty="0"/>
                </a:p>
              </p:txBody>
            </p:sp>
            <p:sp>
              <p:nvSpPr>
                <p:cNvPr id="45" name="TextBox 44"/>
                <p:cNvSpPr txBox="1"/>
                <p:nvPr/>
              </p:nvSpPr>
              <p:spPr>
                <a:xfrm>
                  <a:off x="5220464" y="2340749"/>
                  <a:ext cx="493932" cy="391341"/>
                </a:xfrm>
                <a:prstGeom prst="rect">
                  <a:avLst/>
                </a:prstGeom>
                <a:noFill/>
              </p:spPr>
              <p:txBody>
                <a:bodyPr wrap="none" rtlCol="0">
                  <a:spAutoFit/>
                </a:bodyPr>
                <a:lstStyle/>
                <a:p>
                  <a:r>
                    <a:rPr lang="en-US" sz="1400" dirty="0" smtClean="0"/>
                    <a:t>4.05</a:t>
                  </a:r>
                  <a:endParaRPr lang="en-US" sz="1400" dirty="0"/>
                </a:p>
              </p:txBody>
            </p:sp>
            <p:sp>
              <p:nvSpPr>
                <p:cNvPr id="46" name="TextBox 45"/>
                <p:cNvSpPr txBox="1"/>
                <p:nvPr/>
              </p:nvSpPr>
              <p:spPr>
                <a:xfrm>
                  <a:off x="6068940" y="2339135"/>
                  <a:ext cx="493932" cy="354277"/>
                </a:xfrm>
                <a:prstGeom prst="rect">
                  <a:avLst/>
                </a:prstGeom>
                <a:noFill/>
              </p:spPr>
              <p:txBody>
                <a:bodyPr wrap="none" rtlCol="0">
                  <a:spAutoFit/>
                </a:bodyPr>
                <a:lstStyle/>
                <a:p>
                  <a:r>
                    <a:rPr lang="en-US" sz="1400" dirty="0" smtClean="0"/>
                    <a:t>3.58</a:t>
                  </a:r>
                  <a:endParaRPr lang="en-US" sz="1400" dirty="0"/>
                </a:p>
              </p:txBody>
            </p:sp>
            <p:sp>
              <p:nvSpPr>
                <p:cNvPr id="47" name="TextBox 46"/>
                <p:cNvSpPr txBox="1"/>
                <p:nvPr/>
              </p:nvSpPr>
              <p:spPr>
                <a:xfrm>
                  <a:off x="6725886" y="2200683"/>
                  <a:ext cx="493932" cy="331397"/>
                </a:xfrm>
                <a:prstGeom prst="rect">
                  <a:avLst/>
                </a:prstGeom>
                <a:noFill/>
              </p:spPr>
              <p:txBody>
                <a:bodyPr wrap="none" rtlCol="0">
                  <a:spAutoFit/>
                </a:bodyPr>
                <a:lstStyle/>
                <a:p>
                  <a:r>
                    <a:rPr lang="en-US" sz="1400" dirty="0"/>
                    <a:t>2</a:t>
                  </a:r>
                  <a:r>
                    <a:rPr lang="en-US" sz="1400" dirty="0" smtClean="0"/>
                    <a:t>.66</a:t>
                  </a:r>
                  <a:endParaRPr lang="en-US" sz="1400" dirty="0"/>
                </a:p>
              </p:txBody>
            </p:sp>
            <p:sp>
              <p:nvSpPr>
                <p:cNvPr id="48" name="Freeform 47"/>
                <p:cNvSpPr/>
                <p:nvPr/>
              </p:nvSpPr>
              <p:spPr>
                <a:xfrm>
                  <a:off x="2162175" y="2581262"/>
                  <a:ext cx="2190750" cy="295288"/>
                </a:xfrm>
                <a:custGeom>
                  <a:avLst/>
                  <a:gdLst>
                    <a:gd name="connsiteX0" fmla="*/ 0 w 2190750"/>
                    <a:gd name="connsiteY0" fmla="*/ 285763 h 295288"/>
                    <a:gd name="connsiteX1" fmla="*/ 1238250 w 2190750"/>
                    <a:gd name="connsiteY1" fmla="*/ 13 h 295288"/>
                    <a:gd name="connsiteX2" fmla="*/ 2190750 w 2190750"/>
                    <a:gd name="connsiteY2" fmla="*/ 295288 h 295288"/>
                  </a:gdLst>
                  <a:ahLst/>
                  <a:cxnLst>
                    <a:cxn ang="0">
                      <a:pos x="connsiteX0" y="connsiteY0"/>
                    </a:cxn>
                    <a:cxn ang="0">
                      <a:pos x="connsiteX1" y="connsiteY1"/>
                    </a:cxn>
                    <a:cxn ang="0">
                      <a:pos x="connsiteX2" y="connsiteY2"/>
                    </a:cxn>
                  </a:cxnLst>
                  <a:rect l="l" t="t" r="r" b="b"/>
                  <a:pathLst>
                    <a:path w="2190750" h="295288">
                      <a:moveTo>
                        <a:pt x="0" y="285763"/>
                      </a:moveTo>
                      <a:cubicBezTo>
                        <a:pt x="436562" y="142094"/>
                        <a:pt x="873125" y="-1575"/>
                        <a:pt x="1238250" y="13"/>
                      </a:cubicBezTo>
                      <a:cubicBezTo>
                        <a:pt x="1603375" y="1600"/>
                        <a:pt x="1897062" y="148444"/>
                        <a:pt x="2190750" y="295288"/>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TextBox 48"/>
                <p:cNvSpPr txBox="1"/>
                <p:nvPr/>
              </p:nvSpPr>
              <p:spPr>
                <a:xfrm>
                  <a:off x="3186449" y="2298562"/>
                  <a:ext cx="493932" cy="391341"/>
                </a:xfrm>
                <a:prstGeom prst="rect">
                  <a:avLst/>
                </a:prstGeom>
                <a:noFill/>
              </p:spPr>
              <p:txBody>
                <a:bodyPr wrap="none" rtlCol="0">
                  <a:spAutoFit/>
                </a:bodyPr>
                <a:lstStyle/>
                <a:p>
                  <a:r>
                    <a:rPr lang="en-US" sz="1400" dirty="0" smtClean="0"/>
                    <a:t>4.09</a:t>
                  </a:r>
                  <a:endParaRPr lang="en-US" sz="1400" dirty="0"/>
                </a:p>
              </p:txBody>
            </p:sp>
            <p:sp>
              <p:nvSpPr>
                <p:cNvPr id="50" name="TextBox 49"/>
                <p:cNvSpPr txBox="1"/>
                <p:nvPr/>
              </p:nvSpPr>
              <p:spPr>
                <a:xfrm>
                  <a:off x="2800551" y="4632660"/>
                  <a:ext cx="493932" cy="354277"/>
                </a:xfrm>
                <a:prstGeom prst="rect">
                  <a:avLst/>
                </a:prstGeom>
                <a:noFill/>
              </p:spPr>
              <p:txBody>
                <a:bodyPr wrap="none" rtlCol="0">
                  <a:spAutoFit/>
                </a:bodyPr>
                <a:lstStyle/>
                <a:p>
                  <a:r>
                    <a:rPr lang="en-US" sz="1400" dirty="0"/>
                    <a:t>1</a:t>
                  </a:r>
                  <a:r>
                    <a:rPr lang="en-US" sz="1400" dirty="0" smtClean="0"/>
                    <a:t>.22</a:t>
                  </a:r>
                  <a:endParaRPr lang="en-US" sz="1400" dirty="0"/>
                </a:p>
              </p:txBody>
            </p:sp>
          </p:grpSp>
          <p:sp>
            <p:nvSpPr>
              <p:cNvPr id="9" name="Freeform 8"/>
              <p:cNvSpPr/>
              <p:nvPr/>
            </p:nvSpPr>
            <p:spPr bwMode="auto">
              <a:xfrm>
                <a:off x="3283527" y="5940926"/>
                <a:ext cx="789709" cy="252056"/>
              </a:xfrm>
              <a:custGeom>
                <a:avLst/>
                <a:gdLst>
                  <a:gd name="connsiteX0" fmla="*/ 0 w 789709"/>
                  <a:gd name="connsiteY0" fmla="*/ 304826 h 304826"/>
                  <a:gd name="connsiteX1" fmla="*/ 318655 w 789709"/>
                  <a:gd name="connsiteY1" fmla="*/ 26 h 304826"/>
                  <a:gd name="connsiteX2" fmla="*/ 789709 w 789709"/>
                  <a:gd name="connsiteY2" fmla="*/ 290971 h 304826"/>
                </a:gdLst>
                <a:ahLst/>
                <a:cxnLst>
                  <a:cxn ang="0">
                    <a:pos x="connsiteX0" y="connsiteY0"/>
                  </a:cxn>
                  <a:cxn ang="0">
                    <a:pos x="connsiteX1" y="connsiteY1"/>
                  </a:cxn>
                  <a:cxn ang="0">
                    <a:pos x="connsiteX2" y="connsiteY2"/>
                  </a:cxn>
                </a:cxnLst>
                <a:rect l="l" t="t" r="r" b="b"/>
                <a:pathLst>
                  <a:path w="789709" h="304826">
                    <a:moveTo>
                      <a:pt x="0" y="304826"/>
                    </a:moveTo>
                    <a:cubicBezTo>
                      <a:pt x="93518" y="153580"/>
                      <a:pt x="187037" y="2335"/>
                      <a:pt x="318655" y="26"/>
                    </a:cubicBezTo>
                    <a:cubicBezTo>
                      <a:pt x="450273" y="-2283"/>
                      <a:pt x="619991" y="144344"/>
                      <a:pt x="789709" y="290971"/>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Freeform 9"/>
              <p:cNvSpPr/>
              <p:nvPr/>
            </p:nvSpPr>
            <p:spPr bwMode="auto">
              <a:xfrm>
                <a:off x="3726873" y="5361709"/>
                <a:ext cx="722213" cy="692727"/>
              </a:xfrm>
              <a:custGeom>
                <a:avLst/>
                <a:gdLst>
                  <a:gd name="connsiteX0" fmla="*/ 720436 w 722213"/>
                  <a:gd name="connsiteY0" fmla="*/ 692727 h 692727"/>
                  <a:gd name="connsiteX1" fmla="*/ 609600 w 722213"/>
                  <a:gd name="connsiteY1" fmla="*/ 193964 h 692727"/>
                  <a:gd name="connsiteX2" fmla="*/ 0 w 722213"/>
                  <a:gd name="connsiteY2" fmla="*/ 0 h 692727"/>
                </a:gdLst>
                <a:ahLst/>
                <a:cxnLst>
                  <a:cxn ang="0">
                    <a:pos x="connsiteX0" y="connsiteY0"/>
                  </a:cxn>
                  <a:cxn ang="0">
                    <a:pos x="connsiteX1" y="connsiteY1"/>
                  </a:cxn>
                  <a:cxn ang="0">
                    <a:pos x="connsiteX2" y="connsiteY2"/>
                  </a:cxn>
                </a:cxnLst>
                <a:rect l="l" t="t" r="r" b="b"/>
                <a:pathLst>
                  <a:path w="722213" h="692727">
                    <a:moveTo>
                      <a:pt x="720436" y="692727"/>
                    </a:moveTo>
                    <a:cubicBezTo>
                      <a:pt x="725054" y="501072"/>
                      <a:pt x="729673" y="309418"/>
                      <a:pt x="609600" y="193964"/>
                    </a:cubicBezTo>
                    <a:cubicBezTo>
                      <a:pt x="489527" y="78509"/>
                      <a:pt x="244763" y="39254"/>
                      <a:pt x="0"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 name="Freeform 10"/>
              <p:cNvSpPr/>
              <p:nvPr/>
            </p:nvSpPr>
            <p:spPr bwMode="auto">
              <a:xfrm>
                <a:off x="3560618" y="4239491"/>
                <a:ext cx="283346" cy="831273"/>
              </a:xfrm>
              <a:custGeom>
                <a:avLst/>
                <a:gdLst>
                  <a:gd name="connsiteX0" fmla="*/ 166255 w 283346"/>
                  <a:gd name="connsiteY0" fmla="*/ 831273 h 831273"/>
                  <a:gd name="connsiteX1" fmla="*/ 277091 w 283346"/>
                  <a:gd name="connsiteY1" fmla="*/ 568036 h 831273"/>
                  <a:gd name="connsiteX2" fmla="*/ 0 w 283346"/>
                  <a:gd name="connsiteY2" fmla="*/ 0 h 831273"/>
                </a:gdLst>
                <a:ahLst/>
                <a:cxnLst>
                  <a:cxn ang="0">
                    <a:pos x="connsiteX0" y="connsiteY0"/>
                  </a:cxn>
                  <a:cxn ang="0">
                    <a:pos x="connsiteX1" y="connsiteY1"/>
                  </a:cxn>
                  <a:cxn ang="0">
                    <a:pos x="connsiteX2" y="connsiteY2"/>
                  </a:cxn>
                </a:cxnLst>
                <a:rect l="l" t="t" r="r" b="b"/>
                <a:pathLst>
                  <a:path w="283346" h="831273">
                    <a:moveTo>
                      <a:pt x="166255" y="831273"/>
                    </a:moveTo>
                    <a:cubicBezTo>
                      <a:pt x="235527" y="768927"/>
                      <a:pt x="304800" y="706581"/>
                      <a:pt x="277091" y="568036"/>
                    </a:cubicBezTo>
                    <a:cubicBezTo>
                      <a:pt x="249382" y="429491"/>
                      <a:pt x="124691" y="214745"/>
                      <a:pt x="0" y="0"/>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2" name="Freeform 11"/>
              <p:cNvSpPr/>
              <p:nvPr/>
            </p:nvSpPr>
            <p:spPr bwMode="auto">
              <a:xfrm>
                <a:off x="2272145" y="3876267"/>
                <a:ext cx="942110" cy="183115"/>
              </a:xfrm>
              <a:custGeom>
                <a:avLst/>
                <a:gdLst>
                  <a:gd name="connsiteX0" fmla="*/ 942110 w 942110"/>
                  <a:gd name="connsiteY0" fmla="*/ 263268 h 263268"/>
                  <a:gd name="connsiteX1" fmla="*/ 512619 w 942110"/>
                  <a:gd name="connsiteY1" fmla="*/ 31 h 263268"/>
                  <a:gd name="connsiteX2" fmla="*/ 0 w 942110"/>
                  <a:gd name="connsiteY2" fmla="*/ 249413 h 263268"/>
                </a:gdLst>
                <a:ahLst/>
                <a:cxnLst>
                  <a:cxn ang="0">
                    <a:pos x="connsiteX0" y="connsiteY0"/>
                  </a:cxn>
                  <a:cxn ang="0">
                    <a:pos x="connsiteX1" y="connsiteY1"/>
                  </a:cxn>
                  <a:cxn ang="0">
                    <a:pos x="connsiteX2" y="connsiteY2"/>
                  </a:cxn>
                </a:cxnLst>
                <a:rect l="l" t="t" r="r" b="b"/>
                <a:pathLst>
                  <a:path w="942110" h="263268">
                    <a:moveTo>
                      <a:pt x="942110" y="263268"/>
                    </a:moveTo>
                    <a:cubicBezTo>
                      <a:pt x="805873" y="132804"/>
                      <a:pt x="669637" y="2340"/>
                      <a:pt x="512619" y="31"/>
                    </a:cubicBezTo>
                    <a:cubicBezTo>
                      <a:pt x="355601" y="-2278"/>
                      <a:pt x="177800" y="123567"/>
                      <a:pt x="0" y="249413"/>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3" name="Freeform 12"/>
              <p:cNvSpPr/>
              <p:nvPr/>
            </p:nvSpPr>
            <p:spPr bwMode="auto">
              <a:xfrm>
                <a:off x="1898073" y="3227264"/>
                <a:ext cx="2382982" cy="679718"/>
              </a:xfrm>
              <a:custGeom>
                <a:avLst/>
                <a:gdLst>
                  <a:gd name="connsiteX0" fmla="*/ 0 w 2382982"/>
                  <a:gd name="connsiteY0" fmla="*/ 679718 h 679718"/>
                  <a:gd name="connsiteX1" fmla="*/ 914400 w 2382982"/>
                  <a:gd name="connsiteY1" fmla="*/ 42409 h 679718"/>
                  <a:gd name="connsiteX2" fmla="*/ 2382982 w 2382982"/>
                  <a:gd name="connsiteY2" fmla="*/ 111681 h 679718"/>
                </a:gdLst>
                <a:ahLst/>
                <a:cxnLst>
                  <a:cxn ang="0">
                    <a:pos x="connsiteX0" y="connsiteY0"/>
                  </a:cxn>
                  <a:cxn ang="0">
                    <a:pos x="connsiteX1" y="connsiteY1"/>
                  </a:cxn>
                  <a:cxn ang="0">
                    <a:pos x="connsiteX2" y="connsiteY2"/>
                  </a:cxn>
                </a:cxnLst>
                <a:rect l="l" t="t" r="r" b="b"/>
                <a:pathLst>
                  <a:path w="2382982" h="679718">
                    <a:moveTo>
                      <a:pt x="0" y="679718"/>
                    </a:moveTo>
                    <a:cubicBezTo>
                      <a:pt x="258618" y="408400"/>
                      <a:pt x="517236" y="137082"/>
                      <a:pt x="914400" y="42409"/>
                    </a:cubicBezTo>
                    <a:cubicBezTo>
                      <a:pt x="1311564" y="-52264"/>
                      <a:pt x="1847273" y="29708"/>
                      <a:pt x="2382982" y="111681"/>
                    </a:cubicBezTo>
                  </a:path>
                </a:pathLst>
              </a:custGeom>
              <a:noFill/>
              <a:ln w="28575" cap="flat" cmpd="sng" algn="ctr">
                <a:solidFill>
                  <a:srgbClr val="FFC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4" name="Freeform 13"/>
              <p:cNvSpPr/>
              <p:nvPr/>
            </p:nvSpPr>
            <p:spPr bwMode="auto">
              <a:xfrm>
                <a:off x="2147455" y="5375564"/>
                <a:ext cx="693373" cy="692727"/>
              </a:xfrm>
              <a:custGeom>
                <a:avLst/>
                <a:gdLst>
                  <a:gd name="connsiteX0" fmla="*/ 692727 w 693373"/>
                  <a:gd name="connsiteY0" fmla="*/ 692727 h 692727"/>
                  <a:gd name="connsiteX1" fmla="*/ 581890 w 693373"/>
                  <a:gd name="connsiteY1" fmla="*/ 180109 h 692727"/>
                  <a:gd name="connsiteX2" fmla="*/ 0 w 693373"/>
                  <a:gd name="connsiteY2" fmla="*/ 0 h 692727"/>
                </a:gdLst>
                <a:ahLst/>
                <a:cxnLst>
                  <a:cxn ang="0">
                    <a:pos x="connsiteX0" y="connsiteY0"/>
                  </a:cxn>
                  <a:cxn ang="0">
                    <a:pos x="connsiteX1" y="connsiteY1"/>
                  </a:cxn>
                  <a:cxn ang="0">
                    <a:pos x="connsiteX2" y="connsiteY2"/>
                  </a:cxn>
                </a:cxnLst>
                <a:rect l="l" t="t" r="r" b="b"/>
                <a:pathLst>
                  <a:path w="693373" h="692727">
                    <a:moveTo>
                      <a:pt x="692727" y="692727"/>
                    </a:moveTo>
                    <a:cubicBezTo>
                      <a:pt x="695035" y="494145"/>
                      <a:pt x="697344" y="295563"/>
                      <a:pt x="581890" y="180109"/>
                    </a:cubicBezTo>
                    <a:cubicBezTo>
                      <a:pt x="466436" y="64655"/>
                      <a:pt x="233218" y="32327"/>
                      <a:pt x="0" y="0"/>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Freeform 14"/>
              <p:cNvSpPr/>
              <p:nvPr/>
            </p:nvSpPr>
            <p:spPr bwMode="auto">
              <a:xfrm>
                <a:off x="1911927" y="4253345"/>
                <a:ext cx="316145" cy="803564"/>
              </a:xfrm>
              <a:custGeom>
                <a:avLst/>
                <a:gdLst>
                  <a:gd name="connsiteX0" fmla="*/ 221673 w 316145"/>
                  <a:gd name="connsiteY0" fmla="*/ 803564 h 803564"/>
                  <a:gd name="connsiteX1" fmla="*/ 304800 w 316145"/>
                  <a:gd name="connsiteY1" fmla="*/ 360219 h 803564"/>
                  <a:gd name="connsiteX2" fmla="*/ 0 w 316145"/>
                  <a:gd name="connsiteY2" fmla="*/ 0 h 803564"/>
                </a:gdLst>
                <a:ahLst/>
                <a:cxnLst>
                  <a:cxn ang="0">
                    <a:pos x="connsiteX0" y="connsiteY0"/>
                  </a:cxn>
                  <a:cxn ang="0">
                    <a:pos x="connsiteX1" y="connsiteY1"/>
                  </a:cxn>
                  <a:cxn ang="0">
                    <a:pos x="connsiteX2" y="connsiteY2"/>
                  </a:cxn>
                </a:cxnLst>
                <a:rect l="l" t="t" r="r" b="b"/>
                <a:pathLst>
                  <a:path w="316145" h="803564">
                    <a:moveTo>
                      <a:pt x="221673" y="803564"/>
                    </a:moveTo>
                    <a:cubicBezTo>
                      <a:pt x="281709" y="648855"/>
                      <a:pt x="341746" y="494146"/>
                      <a:pt x="304800" y="360219"/>
                    </a:cubicBezTo>
                    <a:cubicBezTo>
                      <a:pt x="267854" y="226292"/>
                      <a:pt x="133927" y="113146"/>
                      <a:pt x="0" y="0"/>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6" name="Freeform 15"/>
              <p:cNvSpPr/>
              <p:nvPr/>
            </p:nvSpPr>
            <p:spPr bwMode="auto">
              <a:xfrm>
                <a:off x="1870364" y="3366655"/>
                <a:ext cx="2382981" cy="554181"/>
              </a:xfrm>
              <a:custGeom>
                <a:avLst/>
                <a:gdLst>
                  <a:gd name="connsiteX0" fmla="*/ 0 w 2382981"/>
                  <a:gd name="connsiteY0" fmla="*/ 554181 h 554181"/>
                  <a:gd name="connsiteX1" fmla="*/ 955963 w 2382981"/>
                  <a:gd name="connsiteY1" fmla="*/ 138545 h 554181"/>
                  <a:gd name="connsiteX2" fmla="*/ 2382981 w 2382981"/>
                  <a:gd name="connsiteY2" fmla="*/ 0 h 554181"/>
                </a:gdLst>
                <a:ahLst/>
                <a:cxnLst>
                  <a:cxn ang="0">
                    <a:pos x="connsiteX0" y="connsiteY0"/>
                  </a:cxn>
                  <a:cxn ang="0">
                    <a:pos x="connsiteX1" y="connsiteY1"/>
                  </a:cxn>
                  <a:cxn ang="0">
                    <a:pos x="connsiteX2" y="connsiteY2"/>
                  </a:cxn>
                </a:cxnLst>
                <a:rect l="l" t="t" r="r" b="b"/>
                <a:pathLst>
                  <a:path w="2382981" h="554181">
                    <a:moveTo>
                      <a:pt x="0" y="554181"/>
                    </a:moveTo>
                    <a:cubicBezTo>
                      <a:pt x="279400" y="392544"/>
                      <a:pt x="558800" y="230908"/>
                      <a:pt x="955963" y="138545"/>
                    </a:cubicBezTo>
                    <a:cubicBezTo>
                      <a:pt x="1353127" y="46181"/>
                      <a:pt x="1868054" y="23090"/>
                      <a:pt x="2382981" y="0"/>
                    </a:cubicBezTo>
                  </a:path>
                </a:pathLst>
              </a:custGeom>
              <a:noFill/>
              <a:ln w="28575" cap="flat" cmpd="sng" algn="ctr">
                <a:solidFill>
                  <a:srgbClr val="00B05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cxnSp>
            <p:nvCxnSpPr>
              <p:cNvPr id="17" name="Straight Connector 16"/>
              <p:cNvCxnSpPr/>
              <p:nvPr/>
            </p:nvCxnSpPr>
            <p:spPr bwMode="auto">
              <a:xfrm>
                <a:off x="5793451" y="5770321"/>
                <a:ext cx="464639" cy="0"/>
              </a:xfrm>
              <a:prstGeom prst="line">
                <a:avLst/>
              </a:pr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6436136" y="5641696"/>
                <a:ext cx="809773" cy="269674"/>
              </a:xfrm>
              <a:prstGeom prst="rect">
                <a:avLst/>
              </a:prstGeom>
              <a:noFill/>
            </p:spPr>
            <p:txBody>
              <a:bodyPr wrap="none" rtlCol="0">
                <a:spAutoFit/>
              </a:bodyPr>
              <a:lstStyle/>
              <a:p>
                <a:r>
                  <a:rPr lang="en-US" sz="1400" dirty="0" smtClean="0"/>
                  <a:t>LQT = 4</a:t>
                </a:r>
                <a:endParaRPr lang="en-US" sz="1400" dirty="0"/>
              </a:p>
            </p:txBody>
          </p:sp>
          <p:cxnSp>
            <p:nvCxnSpPr>
              <p:cNvPr id="19" name="Straight Connector 18"/>
              <p:cNvCxnSpPr/>
              <p:nvPr/>
            </p:nvCxnSpPr>
            <p:spPr bwMode="auto">
              <a:xfrm>
                <a:off x="5828882" y="6213667"/>
                <a:ext cx="464639" cy="0"/>
              </a:xfrm>
              <a:prstGeom prst="line">
                <a:avLst/>
              </a:prstGeom>
              <a:noFill/>
              <a:ln w="28575"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6436136" y="6044447"/>
                <a:ext cx="797013" cy="269674"/>
              </a:xfrm>
              <a:prstGeom prst="rect">
                <a:avLst/>
              </a:prstGeom>
              <a:noFill/>
            </p:spPr>
            <p:txBody>
              <a:bodyPr wrap="none" rtlCol="0">
                <a:spAutoFit/>
              </a:bodyPr>
              <a:lstStyle/>
              <a:p>
                <a:r>
                  <a:rPr lang="en-US" sz="1400" dirty="0" smtClean="0"/>
                  <a:t>No LQT</a:t>
                </a:r>
                <a:endParaRPr lang="en-US" sz="1400" dirty="0"/>
              </a:p>
            </p:txBody>
          </p:sp>
        </p:grpSp>
        <p:sp>
          <p:nvSpPr>
            <p:cNvPr id="106" name="TextBox 105"/>
            <p:cNvSpPr txBox="1"/>
            <p:nvPr/>
          </p:nvSpPr>
          <p:spPr>
            <a:xfrm>
              <a:off x="3459380" y="5711272"/>
              <a:ext cx="588623" cy="329026"/>
            </a:xfrm>
            <a:prstGeom prst="rect">
              <a:avLst/>
            </a:prstGeom>
            <a:noFill/>
          </p:spPr>
          <p:txBody>
            <a:bodyPr wrap="none" rtlCol="0">
              <a:spAutoFit/>
            </a:bodyPr>
            <a:lstStyle/>
            <a:p>
              <a:r>
                <a:rPr lang="en-US" sz="1400" dirty="0" smtClean="0"/>
                <a:t>10.71</a:t>
              </a:r>
              <a:endParaRPr lang="en-US" sz="1400" dirty="0"/>
            </a:p>
          </p:txBody>
        </p:sp>
        <p:sp>
          <p:nvSpPr>
            <p:cNvPr id="107" name="TextBox 106"/>
            <p:cNvSpPr txBox="1"/>
            <p:nvPr/>
          </p:nvSpPr>
          <p:spPr>
            <a:xfrm>
              <a:off x="2722174" y="3350135"/>
              <a:ext cx="498855" cy="363448"/>
            </a:xfrm>
            <a:prstGeom prst="rect">
              <a:avLst/>
            </a:prstGeom>
            <a:noFill/>
          </p:spPr>
          <p:txBody>
            <a:bodyPr wrap="none" rtlCol="0">
              <a:spAutoFit/>
            </a:bodyPr>
            <a:lstStyle/>
            <a:p>
              <a:r>
                <a:rPr lang="en-US" sz="1400" dirty="0" smtClean="0"/>
                <a:t>5.24</a:t>
              </a:r>
              <a:endParaRPr lang="en-US" sz="1400" dirty="0"/>
            </a:p>
          </p:txBody>
        </p:sp>
        <p:sp>
          <p:nvSpPr>
            <p:cNvPr id="108" name="TextBox 107"/>
            <p:cNvSpPr txBox="1"/>
            <p:nvPr/>
          </p:nvSpPr>
          <p:spPr>
            <a:xfrm>
              <a:off x="4045361" y="5230149"/>
              <a:ext cx="498855" cy="329026"/>
            </a:xfrm>
            <a:prstGeom prst="rect">
              <a:avLst/>
            </a:prstGeom>
            <a:noFill/>
          </p:spPr>
          <p:txBody>
            <a:bodyPr wrap="none" rtlCol="0">
              <a:spAutoFit/>
            </a:bodyPr>
            <a:lstStyle/>
            <a:p>
              <a:r>
                <a:rPr lang="en-US" sz="1400" dirty="0" smtClean="0"/>
                <a:t>8.67</a:t>
              </a:r>
              <a:endParaRPr lang="en-US" sz="1400" dirty="0"/>
            </a:p>
          </p:txBody>
        </p:sp>
        <p:sp>
          <p:nvSpPr>
            <p:cNvPr id="109" name="TextBox 108"/>
            <p:cNvSpPr txBox="1"/>
            <p:nvPr/>
          </p:nvSpPr>
          <p:spPr>
            <a:xfrm>
              <a:off x="2040660" y="4167619"/>
              <a:ext cx="498855" cy="329026"/>
            </a:xfrm>
            <a:prstGeom prst="rect">
              <a:avLst/>
            </a:prstGeom>
            <a:noFill/>
          </p:spPr>
          <p:txBody>
            <a:bodyPr wrap="none" rtlCol="0">
              <a:spAutoFit/>
            </a:bodyPr>
            <a:lstStyle/>
            <a:p>
              <a:r>
                <a:rPr lang="en-US" sz="1400" dirty="0" smtClean="0"/>
                <a:t>5.81</a:t>
              </a:r>
              <a:endParaRPr lang="en-US" sz="1400" dirty="0"/>
            </a:p>
          </p:txBody>
        </p:sp>
      </p:grpSp>
    </p:spTree>
    <p:extLst>
      <p:ext uri="{BB962C8B-B14F-4D97-AF65-F5344CB8AC3E}">
        <p14:creationId xmlns:p14="http://schemas.microsoft.com/office/powerpoint/2010/main" val="1141106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10952"/>
          </a:xfrm>
        </p:spPr>
        <p:txBody>
          <a:bodyPr/>
          <a:lstStyle/>
          <a:p>
            <a:r>
              <a:rPr lang="en-US" dirty="0" smtClean="0"/>
              <a:t>HMT Routing - Downstream (1)</a:t>
            </a:r>
            <a:endParaRPr lang="en-US" dirty="0"/>
          </a:p>
        </p:txBody>
      </p:sp>
      <p:sp>
        <p:nvSpPr>
          <p:cNvPr id="3" name="Content Placeholder 2"/>
          <p:cNvSpPr>
            <a:spLocks noGrp="1"/>
          </p:cNvSpPr>
          <p:nvPr>
            <p:ph idx="1"/>
          </p:nvPr>
        </p:nvSpPr>
        <p:spPr>
          <a:xfrm>
            <a:off x="467544" y="1196752"/>
            <a:ext cx="8352928" cy="5040560"/>
          </a:xfrm>
        </p:spPr>
        <p:txBody>
          <a:bodyPr/>
          <a:lstStyle/>
          <a:p>
            <a:r>
              <a:rPr lang="en-US" sz="1800" dirty="0" smtClean="0"/>
              <a:t>When a device receives/overhears(if allowed) a packet to forward upstream (i.e. to the root), it includes the address of the source of the packet in the “</a:t>
            </a:r>
            <a:r>
              <a:rPr lang="en-US" sz="1800" b="1" dirty="0" smtClean="0"/>
              <a:t>List of reachable destinations</a:t>
            </a:r>
            <a:r>
              <a:rPr lang="en-US" sz="1800" i="1" dirty="0" smtClean="0"/>
              <a:t>”</a:t>
            </a:r>
            <a:r>
              <a:rPr lang="en-US" sz="1800" b="1" i="1" dirty="0" smtClean="0"/>
              <a:t> </a:t>
            </a:r>
            <a:r>
              <a:rPr lang="en-US" sz="1800" dirty="0" smtClean="0"/>
              <a:t>of the neighbor from which it received the packet (i.e. previous hop.) This list can be classified into 16-bit addresses and 64-bit addresses.</a:t>
            </a:r>
          </a:p>
          <a:p>
            <a:endParaRPr lang="en-US" sz="1800" dirty="0" smtClean="0"/>
          </a:p>
          <a:p>
            <a:endParaRPr lang="en-US" dirty="0" smtClean="0"/>
          </a:p>
          <a:p>
            <a:r>
              <a:rPr lang="en-US" sz="1800" dirty="0" smtClean="0"/>
              <a:t>This neighbor table allows memory saving compared to a regular routing table</a:t>
            </a:r>
            <a:endParaRPr lang="en-US" sz="18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p>
            <a:r>
              <a:rPr lang="en-US" altLang="en-US" dirty="0"/>
              <a:t>Verotiana Rabarijaona, Fumihide Kojima [NICT], Hiroshi Harada [Kyoto University]</a:t>
            </a:r>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7</a:t>
            </a:fld>
            <a:endParaRPr lang="en-US" altLang="en-US"/>
          </a:p>
        </p:txBody>
      </p:sp>
      <p:graphicFrame>
        <p:nvGraphicFramePr>
          <p:cNvPr id="17" name="Table 16"/>
          <p:cNvGraphicFramePr>
            <a:graphicFrameLocks noGrp="1"/>
          </p:cNvGraphicFramePr>
          <p:nvPr>
            <p:extLst>
              <p:ext uri="{D42A27DB-BD31-4B8C-83A1-F6EECF244321}">
                <p14:modId xmlns:p14="http://schemas.microsoft.com/office/powerpoint/2010/main" val="3636000018"/>
              </p:ext>
            </p:extLst>
          </p:nvPr>
        </p:nvGraphicFramePr>
        <p:xfrm>
          <a:off x="702071" y="2348880"/>
          <a:ext cx="8208911" cy="640080"/>
        </p:xfrm>
        <a:graphic>
          <a:graphicData uri="http://schemas.openxmlformats.org/drawingml/2006/table">
            <a:tbl>
              <a:tblPr firstRow="1" bandRow="1">
                <a:tableStyleId>{5C22544A-7EE6-4342-B048-85BDC9FD1C3A}</a:tableStyleId>
              </a:tblPr>
              <a:tblGrid>
                <a:gridCol w="1603073"/>
                <a:gridCol w="1205239"/>
                <a:gridCol w="1080120"/>
                <a:gridCol w="360040"/>
                <a:gridCol w="1152128"/>
                <a:gridCol w="2808311"/>
              </a:tblGrid>
              <a:tr h="352048">
                <a:tc>
                  <a:txBody>
                    <a:bodyPr/>
                    <a:lstStyle/>
                    <a:p>
                      <a:r>
                        <a:rPr lang="en-US" dirty="0" smtClean="0"/>
                        <a:t>Neighbor ID</a:t>
                      </a:r>
                      <a:endParaRPr lang="en-US" dirty="0"/>
                    </a:p>
                  </a:txBody>
                  <a:tcPr/>
                </a:tc>
                <a:tc>
                  <a:txBody>
                    <a:bodyPr/>
                    <a:lstStyle/>
                    <a:p>
                      <a:r>
                        <a:rPr lang="en-US" dirty="0" smtClean="0"/>
                        <a:t>Neighbor</a:t>
                      </a:r>
                      <a:r>
                        <a:rPr lang="en-US" baseline="0" dirty="0" smtClean="0"/>
                        <a:t>  Depth</a:t>
                      </a:r>
                      <a:endParaRPr lang="en-US" dirty="0"/>
                    </a:p>
                  </a:txBody>
                  <a:tcPr/>
                </a:tc>
                <a:tc>
                  <a:txBody>
                    <a:bodyPr/>
                    <a:lstStyle/>
                    <a:p>
                      <a:r>
                        <a:rPr lang="en-US" dirty="0" smtClean="0"/>
                        <a:t>Metric</a:t>
                      </a:r>
                      <a:r>
                        <a:rPr lang="en-US" baseline="0" dirty="0" smtClean="0"/>
                        <a:t> 1</a:t>
                      </a:r>
                      <a:endParaRPr lang="en-US" dirty="0"/>
                    </a:p>
                  </a:txBody>
                  <a:tcPr/>
                </a:tc>
                <a:tc>
                  <a:txBody>
                    <a:bodyPr/>
                    <a:lstStyle/>
                    <a:p>
                      <a:r>
                        <a:rPr lang="en-US" dirty="0" smtClean="0"/>
                        <a:t>…</a:t>
                      </a:r>
                      <a:endParaRPr lang="en-US" dirty="0"/>
                    </a:p>
                  </a:txBody>
                  <a:tcPr/>
                </a:tc>
                <a:tc>
                  <a:txBody>
                    <a:bodyPr/>
                    <a:lstStyle/>
                    <a:p>
                      <a:r>
                        <a:rPr lang="en-US" dirty="0" smtClean="0"/>
                        <a:t>Metric n</a:t>
                      </a:r>
                      <a:endParaRPr lang="en-US" dirty="0"/>
                    </a:p>
                  </a:txBody>
                  <a:tcPr/>
                </a:tc>
                <a:tc>
                  <a:txBody>
                    <a:bodyPr/>
                    <a:lstStyle/>
                    <a:p>
                      <a:r>
                        <a:rPr lang="en-US" dirty="0" smtClean="0"/>
                        <a:t>List</a:t>
                      </a:r>
                      <a:r>
                        <a:rPr lang="en-US" baseline="0" dirty="0" smtClean="0"/>
                        <a:t> of reachable destinations</a:t>
                      </a:r>
                      <a:endParaRPr lang="en-US" dirty="0"/>
                    </a:p>
                  </a:txBody>
                  <a:tcPr/>
                </a:tc>
              </a:tr>
            </a:tbl>
          </a:graphicData>
        </a:graphic>
      </p:graphicFrame>
      <p:sp>
        <p:nvSpPr>
          <p:cNvPr id="18" name="Rounded Rectangle 17"/>
          <p:cNvSpPr/>
          <p:nvPr/>
        </p:nvSpPr>
        <p:spPr bwMode="auto">
          <a:xfrm>
            <a:off x="6084168" y="2348880"/>
            <a:ext cx="2808312" cy="648072"/>
          </a:xfrm>
          <a:prstGeom prst="roundRect">
            <a:avLst>
              <a:gd name="adj" fmla="val 39609"/>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575890922"/>
              </p:ext>
            </p:extLst>
          </p:nvPr>
        </p:nvGraphicFramePr>
        <p:xfrm>
          <a:off x="781255" y="3776847"/>
          <a:ext cx="2233822" cy="2674620"/>
        </p:xfrm>
        <a:graphic>
          <a:graphicData uri="http://schemas.openxmlformats.org/drawingml/2006/table">
            <a:tbl>
              <a:tblPr>
                <a:tableStyleId>{5C22544A-7EE6-4342-B048-85BDC9FD1C3A}</a:tableStyleId>
              </a:tblPr>
              <a:tblGrid>
                <a:gridCol w="852522"/>
                <a:gridCol w="690650"/>
                <a:gridCol w="690650"/>
              </a:tblGrid>
              <a:tr h="190500">
                <a:tc>
                  <a:txBody>
                    <a:bodyPr/>
                    <a:lstStyle/>
                    <a:p>
                      <a:pPr algn="ctr" fontAlgn="b"/>
                      <a:r>
                        <a:rPr lang="en-US" sz="1400" u="none" strike="noStrike" dirty="0">
                          <a:effectLst/>
                        </a:rPr>
                        <a:t>Destination</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Next hop</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Metric</a:t>
                      </a:r>
                      <a:endParaRPr lang="en-US" sz="1400" b="0" i="0" u="none" strike="noStrike" dirty="0">
                        <a:solidFill>
                          <a:srgbClr val="000000"/>
                        </a:solidFill>
                        <a:effectLst/>
                        <a:latin typeface="Calibri"/>
                      </a:endParaRPr>
                    </a:p>
                  </a:txBody>
                  <a:tcPr marL="9525" marR="9525" marT="9525" marB="0" anchor="b"/>
                </a:tc>
              </a:tr>
              <a:tr h="190500">
                <a:tc>
                  <a:txBody>
                    <a:bodyPr/>
                    <a:lstStyle/>
                    <a:p>
                      <a:pPr algn="ctr" fontAlgn="b"/>
                      <a:r>
                        <a:rPr lang="en-US" sz="1400" u="none" strike="noStrike" dirty="0">
                          <a:effectLst/>
                        </a:rPr>
                        <a:t>A</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A</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7.65</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dirty="0">
                          <a:effectLst/>
                        </a:rPr>
                        <a:t>M</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A</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7.65</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N</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A</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7.65</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I</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A</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7.65</a:t>
                      </a:r>
                      <a:endParaRPr lang="en-US" sz="1400" b="0" i="0" u="none" strike="noStrike" dirty="0">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L</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7.65</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J</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7.65</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dirty="0">
                          <a:effectLst/>
                        </a:rPr>
                        <a:t>F</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F</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0.61</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J</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F</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0.61</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K</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F</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0.61</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H</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F</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0.61</a:t>
                      </a:r>
                      <a:endParaRPr lang="en-US" sz="1400" b="0" i="0" u="none" strike="noStrike">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G</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F</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0.61</a:t>
                      </a:r>
                      <a:endParaRPr lang="en-US" sz="1400" b="0" i="0" u="none" strike="noStrike" dirty="0">
                        <a:solidFill>
                          <a:srgbClr val="000000"/>
                        </a:solidFill>
                        <a:effectLst/>
                        <a:latin typeface="Calibri"/>
                      </a:endParaRPr>
                    </a:p>
                  </a:txBody>
                  <a:tcPr marL="9525" marR="9525" marT="9525" marB="0" anchor="b"/>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410990359"/>
              </p:ext>
            </p:extLst>
          </p:nvPr>
        </p:nvGraphicFramePr>
        <p:xfrm>
          <a:off x="3347864" y="4149080"/>
          <a:ext cx="5544616" cy="668655"/>
        </p:xfrm>
        <a:graphic>
          <a:graphicData uri="http://schemas.openxmlformats.org/drawingml/2006/table">
            <a:tbl>
              <a:tblPr>
                <a:tableStyleId>{5C22544A-7EE6-4342-B048-85BDC9FD1C3A}</a:tableStyleId>
              </a:tblPr>
              <a:tblGrid>
                <a:gridCol w="1152128"/>
                <a:gridCol w="792088"/>
                <a:gridCol w="648072"/>
                <a:gridCol w="576064"/>
                <a:gridCol w="648072"/>
                <a:gridCol w="576064"/>
                <a:gridCol w="576064"/>
                <a:gridCol w="576064"/>
              </a:tblGrid>
              <a:tr h="190500">
                <a:tc>
                  <a:txBody>
                    <a:bodyPr/>
                    <a:lstStyle/>
                    <a:p>
                      <a:pPr algn="ctr" fontAlgn="b"/>
                      <a:r>
                        <a:rPr lang="en-US" sz="1400" u="none" strike="noStrike" dirty="0">
                          <a:effectLst/>
                        </a:rPr>
                        <a:t>Neighbor ID</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Depth</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Metric</a:t>
                      </a:r>
                      <a:endParaRPr lang="en-US" sz="1400" b="0" i="0" u="none" strike="noStrike" dirty="0">
                        <a:solidFill>
                          <a:srgbClr val="000000"/>
                        </a:solidFill>
                        <a:effectLst/>
                        <a:latin typeface="Calibri"/>
                      </a:endParaRPr>
                    </a:p>
                  </a:txBody>
                  <a:tcPr marL="9525" marR="9525" marT="9525" marB="0" anchor="b"/>
                </a:tc>
                <a:tc gridSpan="5">
                  <a:txBody>
                    <a:bodyPr/>
                    <a:lstStyle/>
                    <a:p>
                      <a:pPr algn="ctr" fontAlgn="b"/>
                      <a:r>
                        <a:rPr lang="en-US" sz="1400" u="none" strike="noStrike" dirty="0">
                          <a:effectLst/>
                        </a:rPr>
                        <a:t>List of reachable destinations</a:t>
                      </a:r>
                      <a:endParaRPr lang="en-US" sz="14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r>
              <a:tr h="190500">
                <a:tc>
                  <a:txBody>
                    <a:bodyPr/>
                    <a:lstStyle/>
                    <a:p>
                      <a:pPr algn="ctr" fontAlgn="b"/>
                      <a:r>
                        <a:rPr lang="en-US" sz="1400" u="none" strike="noStrike">
                          <a:effectLst/>
                        </a:rPr>
                        <a:t>A</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1</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7.65</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M</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N</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I</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L</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J</a:t>
                      </a:r>
                      <a:endParaRPr lang="en-US" sz="1400" b="0" i="0" u="none" strike="noStrike" dirty="0">
                        <a:solidFill>
                          <a:srgbClr val="000000"/>
                        </a:solidFill>
                        <a:effectLst/>
                        <a:latin typeface="Calibri"/>
                      </a:endParaRPr>
                    </a:p>
                  </a:txBody>
                  <a:tcPr marL="9525" marR="9525" marT="9525" marB="0" anchor="b"/>
                </a:tc>
              </a:tr>
              <a:tr h="190500">
                <a:tc>
                  <a:txBody>
                    <a:bodyPr/>
                    <a:lstStyle/>
                    <a:p>
                      <a:pPr algn="ctr" fontAlgn="b"/>
                      <a:r>
                        <a:rPr lang="en-US" sz="1400" u="none" strike="noStrike" dirty="0">
                          <a:effectLst/>
                        </a:rPr>
                        <a:t>F</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0.61</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J</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K</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H</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G</a:t>
                      </a:r>
                      <a:endParaRPr lang="en-US" sz="1400" b="0" i="0" u="none" strike="noStrike" dirty="0">
                        <a:solidFill>
                          <a:srgbClr val="000000"/>
                        </a:solidFill>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latin typeface="Calibri"/>
                      </a:endParaRPr>
                    </a:p>
                  </a:txBody>
                  <a:tcPr marL="9525" marR="9525" marT="9525" marB="0" anchor="b"/>
                </a:tc>
              </a:tr>
            </a:tbl>
          </a:graphicData>
        </a:graphic>
      </p:graphicFrame>
      <p:sp>
        <p:nvSpPr>
          <p:cNvPr id="22" name="TextBox 21"/>
          <p:cNvSpPr txBox="1"/>
          <p:nvPr/>
        </p:nvSpPr>
        <p:spPr>
          <a:xfrm>
            <a:off x="866504" y="3431994"/>
            <a:ext cx="6984776" cy="338554"/>
          </a:xfrm>
          <a:prstGeom prst="rect">
            <a:avLst/>
          </a:prstGeom>
          <a:noFill/>
        </p:spPr>
        <p:txBody>
          <a:bodyPr wrap="square" rtlCol="0">
            <a:spAutoFit/>
          </a:bodyPr>
          <a:lstStyle/>
          <a:p>
            <a:r>
              <a:rPr lang="en-US" sz="1600" dirty="0" smtClean="0"/>
              <a:t>Ex: R’s table, assuming 16-bit addresses, 1-byte depth, 4-byte metric</a:t>
            </a:r>
            <a:endParaRPr lang="en-US" sz="1600" dirty="0"/>
          </a:p>
        </p:txBody>
      </p:sp>
      <p:sp>
        <p:nvSpPr>
          <p:cNvPr id="23" name="Rounded Rectangle 22"/>
          <p:cNvSpPr/>
          <p:nvPr/>
        </p:nvSpPr>
        <p:spPr bwMode="auto">
          <a:xfrm>
            <a:off x="746826" y="3776847"/>
            <a:ext cx="2313006" cy="2676489"/>
          </a:xfrm>
          <a:prstGeom prst="roundRect">
            <a:avLst>
              <a:gd name="adj" fmla="val 15943"/>
            </a:avLst>
          </a:prstGeom>
          <a:noFill/>
          <a:ln w="12700" cap="flat" cmpd="sng" algn="ctr">
            <a:solidFill>
              <a:srgbClr val="7030A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3422788" y="5877272"/>
            <a:ext cx="1872208" cy="338554"/>
          </a:xfrm>
          <a:prstGeom prst="rect">
            <a:avLst/>
          </a:prstGeom>
          <a:noFill/>
        </p:spPr>
        <p:txBody>
          <a:bodyPr wrap="square" rtlCol="0">
            <a:spAutoFit/>
          </a:bodyPr>
          <a:lstStyle/>
          <a:p>
            <a:r>
              <a:rPr lang="en-US" sz="1600" b="1" dirty="0" smtClean="0">
                <a:solidFill>
                  <a:srgbClr val="7030A0"/>
                </a:solidFill>
              </a:rPr>
              <a:t>88 bytes</a:t>
            </a:r>
            <a:endParaRPr lang="en-US" sz="1600" b="1" dirty="0">
              <a:solidFill>
                <a:srgbClr val="7030A0"/>
              </a:solidFill>
            </a:endParaRPr>
          </a:p>
        </p:txBody>
      </p:sp>
      <p:cxnSp>
        <p:nvCxnSpPr>
          <p:cNvPr id="26" name="Straight Arrow Connector 25"/>
          <p:cNvCxnSpPr>
            <a:stCxn id="24" idx="1"/>
          </p:cNvCxnSpPr>
          <p:nvPr/>
        </p:nvCxnSpPr>
        <p:spPr bwMode="auto">
          <a:xfrm flipH="1" flipV="1">
            <a:off x="3050513" y="5877272"/>
            <a:ext cx="372275" cy="169277"/>
          </a:xfrm>
          <a:prstGeom prst="straightConnector1">
            <a:avLst/>
          </a:prstGeom>
          <a:solidFill>
            <a:schemeClr val="accent1"/>
          </a:solidFill>
          <a:ln w="12700" cap="flat" cmpd="sng" algn="ctr">
            <a:solidFill>
              <a:srgbClr val="7030A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ounded Rectangle 27"/>
          <p:cNvSpPr/>
          <p:nvPr/>
        </p:nvSpPr>
        <p:spPr bwMode="auto">
          <a:xfrm>
            <a:off x="3305623" y="4099931"/>
            <a:ext cx="5586857" cy="717803"/>
          </a:xfrm>
          <a:prstGeom prst="roundRect">
            <a:avLst>
              <a:gd name="adj" fmla="val 35932"/>
            </a:avLst>
          </a:prstGeom>
          <a:noFill/>
          <a:ln w="12700" cap="flat" cmpd="sng" algn="ctr">
            <a:solidFill>
              <a:srgbClr val="FF66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5459116" y="5693381"/>
            <a:ext cx="1872208" cy="338554"/>
          </a:xfrm>
          <a:prstGeom prst="rect">
            <a:avLst/>
          </a:prstGeom>
          <a:noFill/>
          <a:ln>
            <a:noFill/>
          </a:ln>
        </p:spPr>
        <p:txBody>
          <a:bodyPr wrap="square" rtlCol="0">
            <a:spAutoFit/>
          </a:bodyPr>
          <a:lstStyle/>
          <a:p>
            <a:r>
              <a:rPr lang="en-US" sz="1600" b="1" dirty="0" smtClean="0">
                <a:solidFill>
                  <a:srgbClr val="FF6600"/>
                </a:solidFill>
              </a:rPr>
              <a:t>32 bytes</a:t>
            </a:r>
            <a:endParaRPr lang="en-US" sz="1600" b="1" dirty="0">
              <a:solidFill>
                <a:srgbClr val="FF6600"/>
              </a:solidFill>
            </a:endParaRPr>
          </a:p>
        </p:txBody>
      </p:sp>
      <p:cxnSp>
        <p:nvCxnSpPr>
          <p:cNvPr id="31" name="Straight Arrow Connector 30"/>
          <p:cNvCxnSpPr/>
          <p:nvPr/>
        </p:nvCxnSpPr>
        <p:spPr bwMode="auto">
          <a:xfrm flipV="1">
            <a:off x="5940152" y="4817734"/>
            <a:ext cx="0" cy="915521"/>
          </a:xfrm>
          <a:prstGeom prst="straightConnector1">
            <a:avLst/>
          </a:prstGeom>
          <a:solidFill>
            <a:schemeClr val="accent1"/>
          </a:solidFill>
          <a:ln w="12700" cap="flat" cmpd="sng" algn="ctr">
            <a:solidFill>
              <a:srgbClr val="FF66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ight Brace 9"/>
          <p:cNvSpPr/>
          <p:nvPr/>
        </p:nvSpPr>
        <p:spPr bwMode="auto">
          <a:xfrm rot="5400000">
            <a:off x="4537453" y="3721836"/>
            <a:ext cx="216024" cy="2445356"/>
          </a:xfrm>
          <a:prstGeom prst="rightBrace">
            <a:avLst>
              <a:gd name="adj1" fmla="val 73719"/>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3331126" y="5075312"/>
            <a:ext cx="2281394" cy="307777"/>
          </a:xfrm>
          <a:prstGeom prst="rect">
            <a:avLst/>
          </a:prstGeom>
          <a:noFill/>
        </p:spPr>
        <p:txBody>
          <a:bodyPr wrap="none" rtlCol="0">
            <a:spAutoFit/>
          </a:bodyPr>
          <a:lstStyle/>
          <a:p>
            <a:r>
              <a:rPr lang="en-US" sz="1400" dirty="0" smtClean="0"/>
              <a:t>Filled based on received EBs</a:t>
            </a:r>
            <a:endParaRPr lang="en-US" sz="1400" dirty="0"/>
          </a:p>
        </p:txBody>
      </p:sp>
      <p:sp>
        <p:nvSpPr>
          <p:cNvPr id="25" name="Right Brace 24"/>
          <p:cNvSpPr/>
          <p:nvPr/>
        </p:nvSpPr>
        <p:spPr bwMode="auto">
          <a:xfrm rot="5400000">
            <a:off x="7380312" y="3572051"/>
            <a:ext cx="216024" cy="2780507"/>
          </a:xfrm>
          <a:prstGeom prst="rightBrace">
            <a:avLst>
              <a:gd name="adj1" fmla="val 73719"/>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6084168" y="5075312"/>
            <a:ext cx="3076062" cy="523220"/>
          </a:xfrm>
          <a:prstGeom prst="rect">
            <a:avLst/>
          </a:prstGeom>
          <a:noFill/>
        </p:spPr>
        <p:txBody>
          <a:bodyPr wrap="square" rtlCol="0">
            <a:spAutoFit/>
          </a:bodyPr>
          <a:lstStyle/>
          <a:p>
            <a:r>
              <a:rPr lang="en-US" sz="1400" dirty="0" smtClean="0"/>
              <a:t>Filled with the SA of received data frames</a:t>
            </a:r>
            <a:endParaRPr lang="en-US" sz="1400" dirty="0"/>
          </a:p>
        </p:txBody>
      </p:sp>
    </p:spTree>
    <p:extLst>
      <p:ext uri="{BB962C8B-B14F-4D97-AF65-F5344CB8AC3E}">
        <p14:creationId xmlns:p14="http://schemas.microsoft.com/office/powerpoint/2010/main" val="2723543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HMT Routing </a:t>
            </a:r>
            <a:r>
              <a:rPr lang="en-US" dirty="0" smtClean="0"/>
              <a:t>– Downstream (2)</a:t>
            </a:r>
            <a:endParaRPr lang="en-US" dirty="0"/>
          </a:p>
        </p:txBody>
      </p:sp>
      <p:sp>
        <p:nvSpPr>
          <p:cNvPr id="3" name="Content Placeholder 2"/>
          <p:cNvSpPr>
            <a:spLocks noGrp="1"/>
          </p:cNvSpPr>
          <p:nvPr>
            <p:ph idx="1"/>
          </p:nvPr>
        </p:nvSpPr>
        <p:spPr>
          <a:xfrm>
            <a:off x="683568" y="1212744"/>
            <a:ext cx="7772400" cy="4755232"/>
          </a:xfrm>
        </p:spPr>
        <p:txBody>
          <a:bodyPr/>
          <a:lstStyle/>
          <a:p>
            <a:pPr>
              <a:spcBef>
                <a:spcPts val="600"/>
              </a:spcBef>
            </a:pPr>
            <a:r>
              <a:rPr lang="en-US" sz="2000" dirty="0"/>
              <a:t>If a device does not have a </a:t>
            </a:r>
            <a:r>
              <a:rPr lang="en-US" sz="2000" dirty="0" smtClean="0"/>
              <a:t>data packet </a:t>
            </a:r>
            <a:r>
              <a:rPr lang="en-US" sz="2000" dirty="0"/>
              <a:t>to transmit for a prolonged period of time, it sends a </a:t>
            </a:r>
            <a:r>
              <a:rPr lang="en-US" sz="2000" b="1" dirty="0"/>
              <a:t>MP frame with a Destination Announcement </a:t>
            </a:r>
            <a:r>
              <a:rPr lang="en-US" sz="2000" b="1" dirty="0" smtClean="0"/>
              <a:t>IE (</a:t>
            </a:r>
            <a:r>
              <a:rPr lang="en-US" sz="2000" b="1" dirty="0" err="1" smtClean="0"/>
              <a:t>Dest</a:t>
            </a:r>
            <a:r>
              <a:rPr lang="en-US" sz="2000" b="1" dirty="0" smtClean="0"/>
              <a:t>-A IE)</a:t>
            </a:r>
            <a:r>
              <a:rPr lang="en-US" sz="2000" dirty="0" smtClean="0"/>
              <a:t> upstream </a:t>
            </a:r>
          </a:p>
          <a:p>
            <a:pPr>
              <a:spcBef>
                <a:spcPts val="600"/>
              </a:spcBef>
            </a:pPr>
            <a:endParaRPr lang="en-US" sz="2000" dirty="0"/>
          </a:p>
          <a:p>
            <a:r>
              <a:rPr lang="en-US" sz="2000" dirty="0"/>
              <a:t>When a device needs to forward a packet downstream, it looks up into its neighbor table and </a:t>
            </a:r>
            <a:r>
              <a:rPr lang="en-US" sz="2000" dirty="0" smtClean="0"/>
              <a:t>finds </a:t>
            </a:r>
            <a:r>
              <a:rPr lang="en-US" sz="2000" dirty="0"/>
              <a:t>the neighbor with the best </a:t>
            </a:r>
            <a:r>
              <a:rPr lang="en-US" sz="2000" dirty="0" smtClean="0"/>
              <a:t>link quality metric through </a:t>
            </a:r>
            <a:r>
              <a:rPr lang="en-US" sz="2000" dirty="0"/>
              <a:t>which the destination is </a:t>
            </a:r>
            <a:r>
              <a:rPr lang="en-US" sz="2000" dirty="0" smtClean="0"/>
              <a:t>reachable, with priority given to the child neighbors through a LQT</a:t>
            </a:r>
          </a:p>
          <a:p>
            <a:endParaRPr lang="en-US" sz="2000" dirty="0"/>
          </a:p>
          <a:p>
            <a:r>
              <a:rPr lang="en-US" sz="2000" dirty="0"/>
              <a:t>If the devices of the network (besides the root) do not have enough memory to </a:t>
            </a:r>
            <a:r>
              <a:rPr lang="en-US" sz="2000" dirty="0" smtClean="0"/>
              <a:t>maintain the list of reachable destinations (non-storing mode), source routing is used. Each intermediate device on the way upstream appends its own address to the </a:t>
            </a:r>
            <a:r>
              <a:rPr lang="en-US" sz="2000" dirty="0" err="1" smtClean="0"/>
              <a:t>Dest</a:t>
            </a:r>
            <a:r>
              <a:rPr lang="en-US" sz="2000" dirty="0" smtClean="0"/>
              <a:t>-A IE. The list of intermediate hops is included in a packet to be sent downstream. Each intermediate device removes its address from the list before forwarding the packet.</a:t>
            </a:r>
            <a:endParaRPr lang="en-US" sz="2000" dirty="0"/>
          </a:p>
          <a:p>
            <a:endParaRPr lang="en-US" sz="2000" dirty="0"/>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8</a:t>
            </a:fld>
            <a:endParaRPr lang="en-US" altLang="en-US"/>
          </a:p>
        </p:txBody>
      </p:sp>
    </p:spTree>
    <p:extLst>
      <p:ext uri="{BB962C8B-B14F-4D97-AF65-F5344CB8AC3E}">
        <p14:creationId xmlns:p14="http://schemas.microsoft.com/office/powerpoint/2010/main" val="58149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1784"/>
            <a:ext cx="7772400" cy="654968"/>
          </a:xfrm>
        </p:spPr>
        <p:txBody>
          <a:bodyPr/>
          <a:lstStyle/>
          <a:p>
            <a:r>
              <a:rPr lang="en-US" dirty="0"/>
              <a:t>HMT Routing - </a:t>
            </a:r>
            <a:r>
              <a:rPr lang="en-US" dirty="0" smtClean="0"/>
              <a:t>Downstream (</a:t>
            </a:r>
            <a:r>
              <a:rPr lang="en-US" dirty="0"/>
              <a:t>2)</a:t>
            </a:r>
          </a:p>
        </p:txBody>
      </p:sp>
      <p:sp>
        <p:nvSpPr>
          <p:cNvPr id="3" name="Content Placeholder 2"/>
          <p:cNvSpPr>
            <a:spLocks noGrp="1"/>
          </p:cNvSpPr>
          <p:nvPr>
            <p:ph idx="1"/>
          </p:nvPr>
        </p:nvSpPr>
        <p:spPr>
          <a:xfrm>
            <a:off x="685800" y="1124744"/>
            <a:ext cx="7772400" cy="4971256"/>
          </a:xfrm>
        </p:spPr>
        <p:txBody>
          <a:bodyPr/>
          <a:lstStyle/>
          <a:p>
            <a:r>
              <a:rPr lang="en-US" sz="1600" dirty="0" smtClean="0"/>
              <a:t>Example of R </a:t>
            </a:r>
            <a:r>
              <a:rPr lang="en-US" sz="1600" dirty="0" smtClean="0">
                <a:sym typeface="Wingdings" panose="05000000000000000000" pitchFamily="2" charset="2"/>
              </a:rPr>
              <a:t> J </a:t>
            </a:r>
            <a:r>
              <a:rPr lang="en-US" sz="1600" dirty="0"/>
              <a:t>routing </a:t>
            </a:r>
          </a:p>
        </p:txBody>
      </p:sp>
      <p:sp>
        <p:nvSpPr>
          <p:cNvPr id="4" name="Date Placeholder 3"/>
          <p:cNvSpPr>
            <a:spLocks noGrp="1"/>
          </p:cNvSpPr>
          <p:nvPr>
            <p:ph type="dt" sz="half" idx="10"/>
          </p:nvPr>
        </p:nvSpPr>
        <p:spPr/>
        <p:txBody>
          <a:bodyPr/>
          <a:lstStyle/>
          <a:p>
            <a:r>
              <a:rPr lang="en-US" altLang="en-US" dirty="0" smtClean="0"/>
              <a:t>September </a:t>
            </a:r>
            <a:r>
              <a:rPr lang="en-US" altLang="en-US" dirty="0" smtClean="0"/>
              <a:t>2014</a:t>
            </a:r>
            <a:endParaRPr lang="en-US" altLang="en-US" dirty="0"/>
          </a:p>
        </p:txBody>
      </p:sp>
      <p:sp>
        <p:nvSpPr>
          <p:cNvPr id="5" name="Footer Placeholder 4"/>
          <p:cNvSpPr>
            <a:spLocks noGrp="1"/>
          </p:cNvSpPr>
          <p:nvPr>
            <p:ph type="ftr" sz="quarter" idx="11"/>
          </p:nvPr>
        </p:nvSpPr>
        <p:spPr/>
        <p:txBody>
          <a:bodyPr/>
          <a:lstStyle/>
          <a:p>
            <a:r>
              <a:rPr lang="en-US" altLang="en-US"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9</a:t>
            </a:fld>
            <a:endParaRPr lang="en-US" altLang="en-US"/>
          </a:p>
        </p:txBody>
      </p:sp>
      <p:graphicFrame>
        <p:nvGraphicFramePr>
          <p:cNvPr id="100" name="Table 99"/>
          <p:cNvGraphicFramePr>
            <a:graphicFrameLocks noGrp="1"/>
          </p:cNvGraphicFramePr>
          <p:nvPr>
            <p:extLst>
              <p:ext uri="{D42A27DB-BD31-4B8C-83A1-F6EECF244321}">
                <p14:modId xmlns:p14="http://schemas.microsoft.com/office/powerpoint/2010/main" val="46870126"/>
              </p:ext>
            </p:extLst>
          </p:nvPr>
        </p:nvGraphicFramePr>
        <p:xfrm>
          <a:off x="126220" y="1484784"/>
          <a:ext cx="4231281" cy="762000"/>
        </p:xfrm>
        <a:graphic>
          <a:graphicData uri="http://schemas.openxmlformats.org/drawingml/2006/table">
            <a:tbl>
              <a:tblPr>
                <a:tableStyleId>{5C22544A-7EE6-4342-B048-85BDC9FD1C3A}</a:tableStyleId>
              </a:tblPr>
              <a:tblGrid>
                <a:gridCol w="832606"/>
                <a:gridCol w="832606"/>
                <a:gridCol w="516478"/>
                <a:gridCol w="379554"/>
                <a:gridCol w="379554"/>
                <a:gridCol w="379554"/>
                <a:gridCol w="303643"/>
                <a:gridCol w="303643"/>
                <a:gridCol w="303643"/>
              </a:tblGrid>
              <a:tr h="190500">
                <a:tc rowSpan="4">
                  <a:txBody>
                    <a:bodyPr/>
                    <a:lstStyle/>
                    <a:p>
                      <a:pPr algn="ctr" fontAlgn="b"/>
                      <a:r>
                        <a:rPr lang="en-US" sz="3600" b="0" i="0" u="none" strike="noStrike" dirty="0" smtClean="0">
                          <a:solidFill>
                            <a:srgbClr val="000000"/>
                          </a:solidFill>
                          <a:effectLst/>
                          <a:latin typeface="+mj-lt"/>
                        </a:rPr>
                        <a:t>R</a:t>
                      </a:r>
                      <a:endParaRPr lang="en-US" sz="1100" b="0" i="0" u="none" strike="noStrike" dirty="0">
                        <a:solidFill>
                          <a:srgbClr val="000000"/>
                        </a:solidFill>
                        <a:effectLst/>
                        <a:latin typeface="+mj-lt"/>
                      </a:endParaRPr>
                    </a:p>
                  </a:txBody>
                  <a:tcPr marL="9525" marR="9525" marT="9525" marB="0" anchor="ctr"/>
                </a:tc>
                <a:tc>
                  <a:txBody>
                    <a:bodyPr/>
                    <a:lstStyle/>
                    <a:p>
                      <a:pPr algn="ctr" fontAlgn="b"/>
                      <a:r>
                        <a:rPr lang="en-US" sz="1100" u="none" strike="noStrike" dirty="0">
                          <a:effectLst/>
                        </a:rPr>
                        <a:t>Neighbor ID</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Depth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LQ</a:t>
                      </a:r>
                      <a:endParaRPr lang="en-US" sz="1100" b="0" i="0" u="none" strike="noStrike" dirty="0">
                        <a:solidFill>
                          <a:srgbClr val="000000"/>
                        </a:solidFill>
                        <a:effectLst/>
                        <a:latin typeface="Calibri"/>
                      </a:endParaRPr>
                    </a:p>
                  </a:txBody>
                  <a:tcPr marL="9525" marR="9525" marT="9525" marB="0" anchor="b"/>
                </a:tc>
                <a:tc gridSpan="5">
                  <a:txBody>
                    <a:bodyPr/>
                    <a:lstStyle/>
                    <a:p>
                      <a:pPr algn="ctr" fontAlgn="b"/>
                      <a:r>
                        <a:rPr lang="en-US" sz="1100" u="none" strike="noStrike" dirty="0">
                          <a:effectLst/>
                        </a:rPr>
                        <a:t>List of reachable destinations</a:t>
                      </a:r>
                      <a:endParaRPr lang="en-US" sz="11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A</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7.65</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M</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N</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I</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L</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J</a:t>
                      </a:r>
                      <a:endParaRPr lang="en-US" sz="11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F</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0.61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J</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K</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G</a:t>
                      </a:r>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r>
            </a:tbl>
          </a:graphicData>
        </a:graphic>
      </p:graphicFrame>
      <p:grpSp>
        <p:nvGrpSpPr>
          <p:cNvPr id="101" name="Group 100"/>
          <p:cNvGrpSpPr/>
          <p:nvPr/>
        </p:nvGrpSpPr>
        <p:grpSpPr>
          <a:xfrm>
            <a:off x="284771" y="3132132"/>
            <a:ext cx="8640960" cy="3083205"/>
            <a:chOff x="284771" y="1772816"/>
            <a:chExt cx="8640960" cy="4442521"/>
          </a:xfrm>
        </p:grpSpPr>
        <p:grpSp>
          <p:nvGrpSpPr>
            <p:cNvPr id="102" name="Group 101"/>
            <p:cNvGrpSpPr/>
            <p:nvPr/>
          </p:nvGrpSpPr>
          <p:grpSpPr>
            <a:xfrm>
              <a:off x="284771" y="1772816"/>
              <a:ext cx="8640960" cy="4442521"/>
              <a:chOff x="271619" y="2452713"/>
              <a:chExt cx="8640960" cy="3892537"/>
            </a:xfrm>
          </p:grpSpPr>
          <p:grpSp>
            <p:nvGrpSpPr>
              <p:cNvPr id="107" name="Group 106"/>
              <p:cNvGrpSpPr/>
              <p:nvPr/>
            </p:nvGrpSpPr>
            <p:grpSpPr>
              <a:xfrm>
                <a:off x="271619" y="2452713"/>
                <a:ext cx="8640960" cy="3892537"/>
                <a:chOff x="192779" y="944036"/>
                <a:chExt cx="8555685" cy="4783457"/>
              </a:xfrm>
            </p:grpSpPr>
            <p:grpSp>
              <p:nvGrpSpPr>
                <p:cNvPr id="120" name="Group 119"/>
                <p:cNvGrpSpPr/>
                <p:nvPr/>
              </p:nvGrpSpPr>
              <p:grpSpPr>
                <a:xfrm>
                  <a:off x="192779" y="944036"/>
                  <a:ext cx="8555685" cy="4783457"/>
                  <a:chOff x="171397" y="947437"/>
                  <a:chExt cx="8555685" cy="4783457"/>
                </a:xfrm>
                <a:effectLst/>
              </p:grpSpPr>
              <p:sp>
                <p:nvSpPr>
                  <p:cNvPr id="146" name="TextBox 145"/>
                  <p:cNvSpPr txBox="1"/>
                  <p:nvPr/>
                </p:nvSpPr>
                <p:spPr>
                  <a:xfrm>
                    <a:off x="3888782" y="1636743"/>
                    <a:ext cx="539202" cy="391341"/>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147" name="TextBox 146"/>
                  <p:cNvSpPr txBox="1"/>
                  <p:nvPr/>
                </p:nvSpPr>
                <p:spPr>
                  <a:xfrm>
                    <a:off x="1419442" y="2743780"/>
                    <a:ext cx="714272" cy="391341"/>
                  </a:xfrm>
                  <a:prstGeom prst="rect">
                    <a:avLst/>
                  </a:prstGeom>
                  <a:noFill/>
                  <a:ln w="19050" cmpd="sng">
                    <a:solidFill>
                      <a:schemeClr val="tx1"/>
                    </a:solidFill>
                  </a:ln>
                </p:spPr>
                <p:txBody>
                  <a:bodyPr wrap="square" rtlCol="0">
                    <a:spAutoFit/>
                  </a:bodyPr>
                  <a:lstStyle/>
                  <a:p>
                    <a:pPr algn="ctr"/>
                    <a:r>
                      <a:rPr lang="en-US" sz="1400" dirty="0" smtClean="0"/>
                      <a:t>A</a:t>
                    </a:r>
                    <a:endParaRPr lang="en-US" sz="1400" dirty="0"/>
                  </a:p>
                </p:txBody>
              </p:sp>
              <p:sp>
                <p:nvSpPr>
                  <p:cNvPr id="148" name="TextBox 147"/>
                  <p:cNvSpPr txBox="1"/>
                  <p:nvPr/>
                </p:nvSpPr>
                <p:spPr>
                  <a:xfrm>
                    <a:off x="4350303" y="2751881"/>
                    <a:ext cx="645439" cy="391341"/>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B</a:t>
                    </a:r>
                    <a:endParaRPr lang="en-US" sz="1400" dirty="0"/>
                  </a:p>
                </p:txBody>
              </p:sp>
              <p:sp>
                <p:nvSpPr>
                  <p:cNvPr id="149" name="TextBox 148"/>
                  <p:cNvSpPr txBox="1"/>
                  <p:nvPr/>
                </p:nvSpPr>
                <p:spPr>
                  <a:xfrm>
                    <a:off x="5199083" y="2755468"/>
                    <a:ext cx="50366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C</a:t>
                    </a:r>
                    <a:endParaRPr lang="en-US" sz="1400" dirty="0"/>
                  </a:p>
                </p:txBody>
              </p:sp>
              <p:sp>
                <p:nvSpPr>
                  <p:cNvPr id="150" name="TextBox 149"/>
                  <p:cNvSpPr txBox="1"/>
                  <p:nvPr/>
                </p:nvSpPr>
                <p:spPr>
                  <a:xfrm>
                    <a:off x="6494834" y="2755467"/>
                    <a:ext cx="66945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D</a:t>
                    </a:r>
                    <a:endParaRPr lang="en-US" sz="1400" dirty="0"/>
                  </a:p>
                </p:txBody>
              </p:sp>
              <p:sp>
                <p:nvSpPr>
                  <p:cNvPr id="151" name="TextBox 150"/>
                  <p:cNvSpPr txBox="1"/>
                  <p:nvPr/>
                </p:nvSpPr>
                <p:spPr>
                  <a:xfrm>
                    <a:off x="8028384" y="2755468"/>
                    <a:ext cx="6986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E</a:t>
                    </a:r>
                    <a:endParaRPr lang="en-US" sz="1400" dirty="0"/>
                  </a:p>
                </p:txBody>
              </p:sp>
              <p:sp>
                <p:nvSpPr>
                  <p:cNvPr id="152" name="TextBox 151"/>
                  <p:cNvSpPr txBox="1"/>
                  <p:nvPr/>
                </p:nvSpPr>
                <p:spPr>
                  <a:xfrm>
                    <a:off x="815416" y="4181511"/>
                    <a:ext cx="726830"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I</a:t>
                    </a:r>
                    <a:endParaRPr lang="en-US" sz="1400" dirty="0"/>
                  </a:p>
                </p:txBody>
              </p:sp>
              <p:sp>
                <p:nvSpPr>
                  <p:cNvPr id="153" name="TextBox 152"/>
                  <p:cNvSpPr txBox="1"/>
                  <p:nvPr/>
                </p:nvSpPr>
                <p:spPr>
                  <a:xfrm>
                    <a:off x="3205268" y="4162250"/>
                    <a:ext cx="740467" cy="354277"/>
                  </a:xfrm>
                  <a:prstGeom prst="rect">
                    <a:avLst/>
                  </a:prstGeom>
                  <a:noFill/>
                  <a:ln w="19050" cmpd="sng">
                    <a:solidFill>
                      <a:schemeClr val="tx1"/>
                    </a:solidFill>
                  </a:ln>
                </p:spPr>
                <p:txBody>
                  <a:bodyPr wrap="square" rtlCol="0">
                    <a:spAutoFit/>
                  </a:bodyPr>
                  <a:lstStyle/>
                  <a:p>
                    <a:pPr algn="ctr"/>
                    <a:r>
                      <a:rPr lang="en-US" sz="1400" dirty="0" smtClean="0"/>
                      <a:t>J</a:t>
                    </a:r>
                    <a:endParaRPr lang="en-US" sz="1400" dirty="0"/>
                  </a:p>
                </p:txBody>
              </p:sp>
              <p:sp>
                <p:nvSpPr>
                  <p:cNvPr id="154" name="TextBox 153"/>
                  <p:cNvSpPr txBox="1"/>
                  <p:nvPr/>
                </p:nvSpPr>
                <p:spPr>
                  <a:xfrm>
                    <a:off x="1670298" y="4162223"/>
                    <a:ext cx="6922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L</a:t>
                    </a:r>
                    <a:endParaRPr lang="en-US" sz="1400" dirty="0"/>
                  </a:p>
                </p:txBody>
              </p:sp>
              <p:sp>
                <p:nvSpPr>
                  <p:cNvPr id="155" name="TextBox 154"/>
                  <p:cNvSpPr txBox="1"/>
                  <p:nvPr/>
                </p:nvSpPr>
                <p:spPr>
                  <a:xfrm>
                    <a:off x="7481565" y="4162461"/>
                    <a:ext cx="74146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G</a:t>
                    </a:r>
                    <a:endParaRPr lang="en-US" sz="1400" dirty="0"/>
                  </a:p>
                </p:txBody>
              </p:sp>
              <p:sp>
                <p:nvSpPr>
                  <p:cNvPr id="156" name="TextBox 155"/>
                  <p:cNvSpPr txBox="1"/>
                  <p:nvPr/>
                </p:nvSpPr>
                <p:spPr>
                  <a:xfrm>
                    <a:off x="5919183" y="4162221"/>
                    <a:ext cx="78532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H</a:t>
                    </a:r>
                    <a:endParaRPr lang="en-US" sz="1400" dirty="0"/>
                  </a:p>
                </p:txBody>
              </p:sp>
              <p:sp>
                <p:nvSpPr>
                  <p:cNvPr id="157" name="TextBox 156"/>
                  <p:cNvSpPr txBox="1"/>
                  <p:nvPr/>
                </p:nvSpPr>
                <p:spPr>
                  <a:xfrm>
                    <a:off x="4462134" y="4162222"/>
                    <a:ext cx="73694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K</a:t>
                    </a:r>
                    <a:endParaRPr lang="en-US" sz="1400" dirty="0"/>
                  </a:p>
                </p:txBody>
              </p:sp>
              <p:sp>
                <p:nvSpPr>
                  <p:cNvPr id="158" name="TextBox 157"/>
                  <p:cNvSpPr txBox="1"/>
                  <p:nvPr/>
                </p:nvSpPr>
                <p:spPr>
                  <a:xfrm>
                    <a:off x="3104248" y="2755465"/>
                    <a:ext cx="641857" cy="391341"/>
                  </a:xfrm>
                  <a:prstGeom prst="rect">
                    <a:avLst/>
                  </a:prstGeom>
                  <a:noFill/>
                  <a:ln w="19050" cmpd="sng">
                    <a:solidFill>
                      <a:schemeClr val="tx1"/>
                    </a:solidFill>
                  </a:ln>
                </p:spPr>
                <p:txBody>
                  <a:bodyPr wrap="square" rtlCol="0">
                    <a:spAutoFit/>
                  </a:bodyPr>
                  <a:lstStyle/>
                  <a:p>
                    <a:pPr algn="ctr"/>
                    <a:r>
                      <a:rPr lang="en-US" sz="1400" dirty="0" smtClean="0"/>
                      <a:t>F</a:t>
                    </a:r>
                    <a:endParaRPr lang="en-US" sz="1400" dirty="0"/>
                  </a:p>
                </p:txBody>
              </p:sp>
              <p:cxnSp>
                <p:nvCxnSpPr>
                  <p:cNvPr id="159" name="Straight Connector 158"/>
                  <p:cNvCxnSpPr>
                    <a:stCxn id="146" idx="2"/>
                    <a:endCxn id="148" idx="0"/>
                  </p:cNvCxnSpPr>
                  <p:nvPr/>
                </p:nvCxnSpPr>
                <p:spPr>
                  <a:xfrm>
                    <a:off x="4158382" y="2028084"/>
                    <a:ext cx="514640" cy="7237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0" name="Straight Connector 159"/>
                  <p:cNvCxnSpPr>
                    <a:stCxn id="146" idx="2"/>
                    <a:endCxn id="147" idx="0"/>
                  </p:cNvCxnSpPr>
                  <p:nvPr/>
                </p:nvCxnSpPr>
                <p:spPr>
                  <a:xfrm flipH="1">
                    <a:off x="1776578" y="2028084"/>
                    <a:ext cx="2381804" cy="71569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1" name="Straight Connector 160"/>
                  <p:cNvCxnSpPr>
                    <a:stCxn id="146" idx="2"/>
                    <a:endCxn id="158" idx="0"/>
                  </p:cNvCxnSpPr>
                  <p:nvPr/>
                </p:nvCxnSpPr>
                <p:spPr>
                  <a:xfrm flipH="1">
                    <a:off x="3425176" y="2028084"/>
                    <a:ext cx="733206" cy="7273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2" name="Straight Connector 161"/>
                  <p:cNvCxnSpPr>
                    <a:stCxn id="146" idx="2"/>
                    <a:endCxn id="149" idx="0"/>
                  </p:cNvCxnSpPr>
                  <p:nvPr/>
                </p:nvCxnSpPr>
                <p:spPr>
                  <a:xfrm>
                    <a:off x="4158382" y="2028084"/>
                    <a:ext cx="1292532"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3" name="Straight Connector 162"/>
                  <p:cNvCxnSpPr>
                    <a:stCxn id="146" idx="2"/>
                    <a:endCxn id="150" idx="0"/>
                  </p:cNvCxnSpPr>
                  <p:nvPr/>
                </p:nvCxnSpPr>
                <p:spPr>
                  <a:xfrm>
                    <a:off x="4158382" y="2028084"/>
                    <a:ext cx="2671178" cy="7273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4" name="Straight Connector 163"/>
                  <p:cNvCxnSpPr>
                    <a:stCxn id="146" idx="2"/>
                    <a:endCxn id="151" idx="0"/>
                  </p:cNvCxnSpPr>
                  <p:nvPr/>
                </p:nvCxnSpPr>
                <p:spPr>
                  <a:xfrm>
                    <a:off x="4158382" y="2028084"/>
                    <a:ext cx="4219350"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5" name="Straight Connector 164"/>
                  <p:cNvCxnSpPr>
                    <a:stCxn id="147" idx="2"/>
                    <a:endCxn id="153" idx="0"/>
                  </p:cNvCxnSpPr>
                  <p:nvPr/>
                </p:nvCxnSpPr>
                <p:spPr>
                  <a:xfrm>
                    <a:off x="1776578" y="3135120"/>
                    <a:ext cx="1798924" cy="10271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6" name="Straight Connector 165"/>
                  <p:cNvCxnSpPr>
                    <a:stCxn id="147" idx="2"/>
                    <a:endCxn id="152" idx="0"/>
                  </p:cNvCxnSpPr>
                  <p:nvPr/>
                </p:nvCxnSpPr>
                <p:spPr>
                  <a:xfrm flipH="1">
                    <a:off x="1178831" y="3135120"/>
                    <a:ext cx="597747" cy="10463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7" name="Straight Connector 166"/>
                  <p:cNvCxnSpPr>
                    <a:stCxn id="147" idx="2"/>
                    <a:endCxn id="154" idx="0"/>
                  </p:cNvCxnSpPr>
                  <p:nvPr/>
                </p:nvCxnSpPr>
                <p:spPr>
                  <a:xfrm>
                    <a:off x="1776578" y="3135120"/>
                    <a:ext cx="239869" cy="102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p:cNvCxnSpPr>
                    <a:stCxn id="147" idx="3"/>
                    <a:endCxn id="158" idx="1"/>
                  </p:cNvCxnSpPr>
                  <p:nvPr/>
                </p:nvCxnSpPr>
                <p:spPr>
                  <a:xfrm>
                    <a:off x="2133713" y="2939451"/>
                    <a:ext cx="970535" cy="1168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69" name="Straight Connector 168"/>
                  <p:cNvCxnSpPr>
                    <a:stCxn id="158" idx="2"/>
                    <a:endCxn id="153" idx="0"/>
                  </p:cNvCxnSpPr>
                  <p:nvPr/>
                </p:nvCxnSpPr>
                <p:spPr>
                  <a:xfrm>
                    <a:off x="3425176" y="3146806"/>
                    <a:ext cx="150326" cy="10154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0" name="Straight Connector 169"/>
                  <p:cNvCxnSpPr>
                    <a:stCxn id="158" idx="2"/>
                    <a:endCxn id="157" idx="0"/>
                  </p:cNvCxnSpPr>
                  <p:nvPr/>
                </p:nvCxnSpPr>
                <p:spPr>
                  <a:xfrm>
                    <a:off x="3425176" y="3146806"/>
                    <a:ext cx="1405432" cy="10154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1" name="Straight Connector 170"/>
                  <p:cNvCxnSpPr>
                    <a:stCxn id="158" idx="2"/>
                    <a:endCxn id="156" idx="0"/>
                  </p:cNvCxnSpPr>
                  <p:nvPr/>
                </p:nvCxnSpPr>
                <p:spPr>
                  <a:xfrm>
                    <a:off x="3425176" y="3146806"/>
                    <a:ext cx="2886667" cy="10154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2" name="Straight Connector 171"/>
                  <p:cNvCxnSpPr>
                    <a:stCxn id="158" idx="2"/>
                    <a:endCxn id="155" idx="0"/>
                  </p:cNvCxnSpPr>
                  <p:nvPr/>
                </p:nvCxnSpPr>
                <p:spPr>
                  <a:xfrm>
                    <a:off x="3425176" y="3146806"/>
                    <a:ext cx="4427120" cy="10156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3" name="Straight Connector 172"/>
                  <p:cNvCxnSpPr>
                    <a:stCxn id="158" idx="3"/>
                    <a:endCxn id="148" idx="1"/>
                  </p:cNvCxnSpPr>
                  <p:nvPr/>
                </p:nvCxnSpPr>
                <p:spPr>
                  <a:xfrm flipV="1">
                    <a:off x="3746105" y="2947552"/>
                    <a:ext cx="604198" cy="35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74" name="TextBox 173"/>
                  <p:cNvSpPr txBox="1"/>
                  <p:nvPr/>
                </p:nvSpPr>
                <p:spPr>
                  <a:xfrm>
                    <a:off x="2362596" y="5373216"/>
                    <a:ext cx="77603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175" name="TextBox 174"/>
                  <p:cNvSpPr txBox="1"/>
                  <p:nvPr/>
                </p:nvSpPr>
                <p:spPr>
                  <a:xfrm>
                    <a:off x="3941308" y="5376617"/>
                    <a:ext cx="752989" cy="354277"/>
                  </a:xfrm>
                  <a:prstGeom prst="rect">
                    <a:avLst/>
                  </a:prstGeom>
                  <a:noFill/>
                  <a:ln w="19050" cmpd="sng">
                    <a:solidFill>
                      <a:schemeClr val="tx1"/>
                    </a:solidFill>
                  </a:ln>
                </p:spPr>
                <p:txBody>
                  <a:bodyPr wrap="square" rtlCol="0">
                    <a:spAutoFit/>
                  </a:bodyPr>
                  <a:lstStyle/>
                  <a:p>
                    <a:pPr algn="ctr"/>
                    <a:r>
                      <a:rPr lang="en-US" sz="1400" dirty="0" smtClean="0"/>
                      <a:t>N</a:t>
                    </a:r>
                    <a:endParaRPr lang="en-US" sz="1400" dirty="0"/>
                  </a:p>
                </p:txBody>
              </p:sp>
              <p:cxnSp>
                <p:nvCxnSpPr>
                  <p:cNvPr id="176" name="Straight Connector 175"/>
                  <p:cNvCxnSpPr>
                    <a:stCxn id="153" idx="3"/>
                    <a:endCxn id="157" idx="1"/>
                  </p:cNvCxnSpPr>
                  <p:nvPr/>
                </p:nvCxnSpPr>
                <p:spPr>
                  <a:xfrm flipV="1">
                    <a:off x="3945735" y="4339361"/>
                    <a:ext cx="516399" cy="2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77" name="Straight Connector 176"/>
                  <p:cNvCxnSpPr>
                    <a:stCxn id="153" idx="2"/>
                    <a:endCxn id="174" idx="0"/>
                  </p:cNvCxnSpPr>
                  <p:nvPr/>
                </p:nvCxnSpPr>
                <p:spPr>
                  <a:xfrm flipH="1">
                    <a:off x="2750616" y="4516526"/>
                    <a:ext cx="824886" cy="8566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8" name="Straight Connector 177"/>
                  <p:cNvCxnSpPr>
                    <a:stCxn id="153" idx="2"/>
                    <a:endCxn id="175" idx="0"/>
                  </p:cNvCxnSpPr>
                  <p:nvPr/>
                </p:nvCxnSpPr>
                <p:spPr>
                  <a:xfrm>
                    <a:off x="3575502" y="4516527"/>
                    <a:ext cx="742300" cy="860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9" name="Straight Connector 178"/>
                  <p:cNvCxnSpPr>
                    <a:stCxn id="175" idx="1"/>
                    <a:endCxn id="174" idx="3"/>
                  </p:cNvCxnSpPr>
                  <p:nvPr/>
                </p:nvCxnSpPr>
                <p:spPr>
                  <a:xfrm flipH="1" flipV="1">
                    <a:off x="3138634" y="5550355"/>
                    <a:ext cx="802674" cy="340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80" name="Straight Connector 179"/>
                  <p:cNvCxnSpPr>
                    <a:stCxn id="157" idx="2"/>
                    <a:endCxn id="175" idx="0"/>
                  </p:cNvCxnSpPr>
                  <p:nvPr/>
                </p:nvCxnSpPr>
                <p:spPr>
                  <a:xfrm flipH="1">
                    <a:off x="4317803" y="4516498"/>
                    <a:ext cx="512806" cy="860119"/>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181" name="Straight Connector 180"/>
                  <p:cNvCxnSpPr>
                    <a:stCxn id="153" idx="1"/>
                    <a:endCxn id="154" idx="3"/>
                  </p:cNvCxnSpPr>
                  <p:nvPr/>
                </p:nvCxnSpPr>
                <p:spPr>
                  <a:xfrm flipH="1" flipV="1">
                    <a:off x="2362596" y="4339362"/>
                    <a:ext cx="842672" cy="2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82" name="TextBox 181"/>
                  <p:cNvSpPr txBox="1"/>
                  <p:nvPr/>
                </p:nvSpPr>
                <p:spPr>
                  <a:xfrm>
                    <a:off x="171397" y="947437"/>
                    <a:ext cx="576674" cy="307777"/>
                  </a:xfrm>
                  <a:prstGeom prst="rect">
                    <a:avLst/>
                  </a:prstGeom>
                  <a:noFill/>
                  <a:ln>
                    <a:noFill/>
                  </a:ln>
                </p:spPr>
                <p:txBody>
                  <a:bodyPr wrap="none" rtlCol="0">
                    <a:spAutoFit/>
                  </a:bodyPr>
                  <a:lstStyle/>
                  <a:p>
                    <a:r>
                      <a:rPr lang="en-US" sz="1400" dirty="0" smtClean="0"/>
                      <a:t>Depth</a:t>
                    </a:r>
                    <a:endParaRPr lang="en-US" sz="1400" dirty="0"/>
                  </a:p>
                </p:txBody>
              </p:sp>
              <p:sp>
                <p:nvSpPr>
                  <p:cNvPr id="183" name="TextBox 182"/>
                  <p:cNvSpPr txBox="1"/>
                  <p:nvPr/>
                </p:nvSpPr>
                <p:spPr>
                  <a:xfrm>
                    <a:off x="322168" y="1526061"/>
                    <a:ext cx="276038" cy="307777"/>
                  </a:xfrm>
                  <a:prstGeom prst="rect">
                    <a:avLst/>
                  </a:prstGeom>
                  <a:noFill/>
                  <a:ln>
                    <a:noFill/>
                  </a:ln>
                </p:spPr>
                <p:txBody>
                  <a:bodyPr wrap="none" rtlCol="0">
                    <a:spAutoFit/>
                  </a:bodyPr>
                  <a:lstStyle/>
                  <a:p>
                    <a:r>
                      <a:rPr lang="en-US" sz="1400" dirty="0" smtClean="0"/>
                      <a:t>0</a:t>
                    </a:r>
                    <a:endParaRPr lang="en-US" sz="1400" dirty="0"/>
                  </a:p>
                </p:txBody>
              </p:sp>
              <p:sp>
                <p:nvSpPr>
                  <p:cNvPr id="184" name="TextBox 183"/>
                  <p:cNvSpPr txBox="1"/>
                  <p:nvPr/>
                </p:nvSpPr>
                <p:spPr>
                  <a:xfrm>
                    <a:off x="321715" y="2652498"/>
                    <a:ext cx="276038" cy="307777"/>
                  </a:xfrm>
                  <a:prstGeom prst="rect">
                    <a:avLst/>
                  </a:prstGeom>
                  <a:noFill/>
                  <a:ln>
                    <a:noFill/>
                  </a:ln>
                </p:spPr>
                <p:txBody>
                  <a:bodyPr wrap="none" rtlCol="0">
                    <a:spAutoFit/>
                  </a:bodyPr>
                  <a:lstStyle/>
                  <a:p>
                    <a:r>
                      <a:rPr lang="en-US" sz="1400" dirty="0"/>
                      <a:t>1</a:t>
                    </a:r>
                  </a:p>
                </p:txBody>
              </p:sp>
              <p:sp>
                <p:nvSpPr>
                  <p:cNvPr id="185" name="TextBox 184"/>
                  <p:cNvSpPr txBox="1"/>
                  <p:nvPr/>
                </p:nvSpPr>
                <p:spPr>
                  <a:xfrm>
                    <a:off x="321715" y="4181056"/>
                    <a:ext cx="276038" cy="307777"/>
                  </a:xfrm>
                  <a:prstGeom prst="rect">
                    <a:avLst/>
                  </a:prstGeom>
                  <a:noFill/>
                  <a:ln>
                    <a:noFill/>
                  </a:ln>
                </p:spPr>
                <p:txBody>
                  <a:bodyPr wrap="none" rtlCol="0">
                    <a:spAutoFit/>
                  </a:bodyPr>
                  <a:lstStyle/>
                  <a:p>
                    <a:r>
                      <a:rPr lang="en-US" sz="1400" dirty="0"/>
                      <a:t>2</a:t>
                    </a:r>
                  </a:p>
                </p:txBody>
              </p:sp>
              <p:sp>
                <p:nvSpPr>
                  <p:cNvPr id="186" name="TextBox 185"/>
                  <p:cNvSpPr txBox="1"/>
                  <p:nvPr/>
                </p:nvSpPr>
                <p:spPr>
                  <a:xfrm>
                    <a:off x="322621" y="5227005"/>
                    <a:ext cx="276038" cy="307777"/>
                  </a:xfrm>
                  <a:prstGeom prst="rect">
                    <a:avLst/>
                  </a:prstGeom>
                  <a:noFill/>
                  <a:ln>
                    <a:noFill/>
                  </a:ln>
                </p:spPr>
                <p:txBody>
                  <a:bodyPr wrap="none" rtlCol="0">
                    <a:spAutoFit/>
                  </a:bodyPr>
                  <a:lstStyle/>
                  <a:p>
                    <a:r>
                      <a:rPr lang="en-US" sz="1400" dirty="0"/>
                      <a:t>3</a:t>
                    </a:r>
                  </a:p>
                </p:txBody>
              </p:sp>
              <p:cxnSp>
                <p:nvCxnSpPr>
                  <p:cNvPr id="187" name="Straight Connector 186"/>
                  <p:cNvCxnSpPr>
                    <a:stCxn id="183" idx="3"/>
                  </p:cNvCxnSpPr>
                  <p:nvPr/>
                </p:nvCxnSpPr>
                <p:spPr>
                  <a:xfrm>
                    <a:off x="598206" y="1679950"/>
                    <a:ext cx="1629646"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a:stCxn id="184" idx="3"/>
                  </p:cNvCxnSpPr>
                  <p:nvPr/>
                </p:nvCxnSpPr>
                <p:spPr>
                  <a:xfrm>
                    <a:off x="597753" y="2806387"/>
                    <a:ext cx="821688"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a:stCxn id="185" idx="3"/>
                  </p:cNvCxnSpPr>
                  <p:nvPr/>
                </p:nvCxnSpPr>
                <p:spPr>
                  <a:xfrm flipV="1">
                    <a:off x="597752" y="4334944"/>
                    <a:ext cx="108831"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a:stCxn id="186" idx="3"/>
                  </p:cNvCxnSpPr>
                  <p:nvPr/>
                </p:nvCxnSpPr>
                <p:spPr>
                  <a:xfrm>
                    <a:off x="598659" y="5380894"/>
                    <a:ext cx="1021013"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p:cNvCxnSpPr>
                    <a:stCxn id="154" idx="2"/>
                    <a:endCxn id="174" idx="0"/>
                  </p:cNvCxnSpPr>
                  <p:nvPr/>
                </p:nvCxnSpPr>
                <p:spPr>
                  <a:xfrm>
                    <a:off x="2016447" y="4516500"/>
                    <a:ext cx="734169" cy="856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2" name="Straight Connector 191"/>
                  <p:cNvCxnSpPr>
                    <a:stCxn id="148" idx="2"/>
                    <a:endCxn id="155" idx="0"/>
                  </p:cNvCxnSpPr>
                  <p:nvPr/>
                </p:nvCxnSpPr>
                <p:spPr>
                  <a:xfrm>
                    <a:off x="4673022" y="3143221"/>
                    <a:ext cx="3179274" cy="10192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3" name="Straight Connector 192"/>
                  <p:cNvCxnSpPr>
                    <a:stCxn id="155" idx="1"/>
                    <a:endCxn id="156" idx="3"/>
                  </p:cNvCxnSpPr>
                  <p:nvPr/>
                </p:nvCxnSpPr>
                <p:spPr>
                  <a:xfrm flipH="1" flipV="1">
                    <a:off x="6704504" y="4339360"/>
                    <a:ext cx="777061" cy="24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94" name="Straight Connector 193"/>
                  <p:cNvCxnSpPr>
                    <a:stCxn id="150" idx="3"/>
                    <a:endCxn id="151" idx="1"/>
                  </p:cNvCxnSpPr>
                  <p:nvPr/>
                </p:nvCxnSpPr>
                <p:spPr>
                  <a:xfrm>
                    <a:off x="7164287" y="2932606"/>
                    <a:ext cx="86409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95" name="Straight Connector 194"/>
                  <p:cNvCxnSpPr>
                    <a:stCxn id="156" idx="1"/>
                    <a:endCxn id="157" idx="3"/>
                  </p:cNvCxnSpPr>
                  <p:nvPr/>
                </p:nvCxnSpPr>
                <p:spPr>
                  <a:xfrm flipH="1">
                    <a:off x="5199082" y="4339360"/>
                    <a:ext cx="720102"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96" name="Straight Connector 195"/>
                  <p:cNvCxnSpPr>
                    <a:stCxn id="149" idx="3"/>
                    <a:endCxn id="150" idx="1"/>
                  </p:cNvCxnSpPr>
                  <p:nvPr/>
                </p:nvCxnSpPr>
                <p:spPr>
                  <a:xfrm flipV="1">
                    <a:off x="5702747" y="2932606"/>
                    <a:ext cx="79208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97" name="Straight Connector 196"/>
                  <p:cNvCxnSpPr>
                    <a:stCxn id="182" idx="2"/>
                    <a:endCxn id="183" idx="0"/>
                  </p:cNvCxnSpPr>
                  <p:nvPr/>
                </p:nvCxnSpPr>
                <p:spPr>
                  <a:xfrm>
                    <a:off x="459734" y="1255214"/>
                    <a:ext cx="453" cy="27084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a:stCxn id="183" idx="2"/>
                    <a:endCxn id="184" idx="0"/>
                  </p:cNvCxnSpPr>
                  <p:nvPr/>
                </p:nvCxnSpPr>
                <p:spPr>
                  <a:xfrm flipH="1">
                    <a:off x="459734" y="1833838"/>
                    <a:ext cx="453" cy="81866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a:stCxn id="184" idx="2"/>
                    <a:endCxn id="185" idx="0"/>
                  </p:cNvCxnSpPr>
                  <p:nvPr/>
                </p:nvCxnSpPr>
                <p:spPr>
                  <a:xfrm>
                    <a:off x="459734" y="2960275"/>
                    <a:ext cx="0" cy="122078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a:stCxn id="185" idx="2"/>
                    <a:endCxn id="186" idx="0"/>
                  </p:cNvCxnSpPr>
                  <p:nvPr/>
                </p:nvCxnSpPr>
                <p:spPr>
                  <a:xfrm>
                    <a:off x="459734" y="4488833"/>
                    <a:ext cx="906" cy="73817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121" name="TextBox 120"/>
                <p:cNvSpPr txBox="1"/>
                <p:nvPr/>
              </p:nvSpPr>
              <p:spPr>
                <a:xfrm>
                  <a:off x="1994038" y="4876351"/>
                  <a:ext cx="493932" cy="354277"/>
                </a:xfrm>
                <a:prstGeom prst="rect">
                  <a:avLst/>
                </a:prstGeom>
                <a:noFill/>
              </p:spPr>
              <p:txBody>
                <a:bodyPr wrap="none" rtlCol="0">
                  <a:spAutoFit/>
                </a:bodyPr>
                <a:lstStyle/>
                <a:p>
                  <a:r>
                    <a:rPr lang="en-US" sz="1400" dirty="0"/>
                    <a:t>3</a:t>
                  </a:r>
                  <a:r>
                    <a:rPr lang="en-US" sz="1400" dirty="0" smtClean="0"/>
                    <a:t>.03</a:t>
                  </a:r>
                  <a:endParaRPr lang="en-US" sz="1400" dirty="0"/>
                </a:p>
              </p:txBody>
            </p:sp>
            <p:sp>
              <p:nvSpPr>
                <p:cNvPr id="122" name="TextBox 121"/>
                <p:cNvSpPr txBox="1"/>
                <p:nvPr/>
              </p:nvSpPr>
              <p:spPr>
                <a:xfrm>
                  <a:off x="3915552" y="3993516"/>
                  <a:ext cx="493932" cy="354277"/>
                </a:xfrm>
                <a:prstGeom prst="rect">
                  <a:avLst/>
                </a:prstGeom>
                <a:noFill/>
              </p:spPr>
              <p:txBody>
                <a:bodyPr wrap="none" rtlCol="0">
                  <a:spAutoFit/>
                </a:bodyPr>
                <a:lstStyle/>
                <a:p>
                  <a:r>
                    <a:rPr lang="en-US" sz="1400" dirty="0" smtClean="0"/>
                    <a:t>3.89</a:t>
                  </a:r>
                  <a:endParaRPr lang="en-US" sz="1400" dirty="0"/>
                </a:p>
              </p:txBody>
            </p:sp>
            <p:sp>
              <p:nvSpPr>
                <p:cNvPr id="123" name="TextBox 122"/>
                <p:cNvSpPr txBox="1"/>
                <p:nvPr/>
              </p:nvSpPr>
              <p:spPr>
                <a:xfrm>
                  <a:off x="4606075" y="4768051"/>
                  <a:ext cx="493932" cy="354277"/>
                </a:xfrm>
                <a:prstGeom prst="rect">
                  <a:avLst/>
                </a:prstGeom>
                <a:noFill/>
              </p:spPr>
              <p:txBody>
                <a:bodyPr wrap="none" rtlCol="0">
                  <a:spAutoFit/>
                </a:bodyPr>
                <a:lstStyle/>
                <a:p>
                  <a:r>
                    <a:rPr lang="en-US" sz="1400" dirty="0" smtClean="0"/>
                    <a:t>5.51</a:t>
                  </a:r>
                  <a:endParaRPr lang="en-US" sz="1400" dirty="0"/>
                </a:p>
              </p:txBody>
            </p:sp>
            <p:sp>
              <p:nvSpPr>
                <p:cNvPr id="124" name="TextBox 123"/>
                <p:cNvSpPr txBox="1"/>
                <p:nvPr/>
              </p:nvSpPr>
              <p:spPr>
                <a:xfrm>
                  <a:off x="2666676" y="4008885"/>
                  <a:ext cx="493932" cy="354277"/>
                </a:xfrm>
                <a:prstGeom prst="rect">
                  <a:avLst/>
                </a:prstGeom>
                <a:noFill/>
              </p:spPr>
              <p:txBody>
                <a:bodyPr wrap="none" rtlCol="0">
                  <a:spAutoFit/>
                </a:bodyPr>
                <a:lstStyle/>
                <a:p>
                  <a:r>
                    <a:rPr lang="en-US" sz="1400" dirty="0" smtClean="0"/>
                    <a:t>6.34</a:t>
                  </a:r>
                  <a:endParaRPr lang="en-US" sz="1400" dirty="0"/>
                </a:p>
              </p:txBody>
            </p:sp>
            <p:sp>
              <p:nvSpPr>
                <p:cNvPr id="125" name="TextBox 124"/>
                <p:cNvSpPr txBox="1"/>
                <p:nvPr/>
              </p:nvSpPr>
              <p:spPr>
                <a:xfrm>
                  <a:off x="4289355" y="3515859"/>
                  <a:ext cx="405049" cy="354276"/>
                </a:xfrm>
                <a:prstGeom prst="rect">
                  <a:avLst/>
                </a:prstGeom>
                <a:noFill/>
              </p:spPr>
              <p:txBody>
                <a:bodyPr wrap="none" rtlCol="0">
                  <a:spAutoFit/>
                </a:bodyPr>
                <a:lstStyle/>
                <a:p>
                  <a:r>
                    <a:rPr lang="en-US" sz="1400" dirty="0" smtClean="0"/>
                    <a:t>6.8</a:t>
                  </a:r>
                  <a:endParaRPr lang="en-US" sz="1400" dirty="0"/>
                </a:p>
              </p:txBody>
            </p:sp>
            <p:sp>
              <p:nvSpPr>
                <p:cNvPr id="126" name="TextBox 125"/>
                <p:cNvSpPr txBox="1"/>
                <p:nvPr/>
              </p:nvSpPr>
              <p:spPr>
                <a:xfrm>
                  <a:off x="5407094" y="3974110"/>
                  <a:ext cx="576211" cy="354277"/>
                </a:xfrm>
                <a:prstGeom prst="rect">
                  <a:avLst/>
                </a:prstGeom>
                <a:noFill/>
              </p:spPr>
              <p:txBody>
                <a:bodyPr wrap="none" rtlCol="0">
                  <a:spAutoFit/>
                </a:bodyPr>
                <a:lstStyle/>
                <a:p>
                  <a:r>
                    <a:rPr lang="en-US" sz="1400" dirty="0" smtClean="0"/>
                    <a:t>11.12</a:t>
                  </a:r>
                  <a:endParaRPr lang="en-US" sz="1400" dirty="0"/>
                </a:p>
              </p:txBody>
            </p:sp>
            <p:sp>
              <p:nvSpPr>
                <p:cNvPr id="127" name="TextBox 126"/>
                <p:cNvSpPr txBox="1"/>
                <p:nvPr/>
              </p:nvSpPr>
              <p:spPr>
                <a:xfrm>
                  <a:off x="6725886" y="3993516"/>
                  <a:ext cx="493932" cy="354277"/>
                </a:xfrm>
                <a:prstGeom prst="rect">
                  <a:avLst/>
                </a:prstGeom>
                <a:noFill/>
              </p:spPr>
              <p:txBody>
                <a:bodyPr wrap="none" rtlCol="0">
                  <a:spAutoFit/>
                </a:bodyPr>
                <a:lstStyle/>
                <a:p>
                  <a:r>
                    <a:rPr lang="en-US" sz="1400" dirty="0"/>
                    <a:t>7</a:t>
                  </a:r>
                  <a:r>
                    <a:rPr lang="en-US" sz="1400" dirty="0" smtClean="0"/>
                    <a:t>.15</a:t>
                  </a:r>
                  <a:endParaRPr lang="en-US" sz="1400" dirty="0"/>
                </a:p>
              </p:txBody>
            </p:sp>
            <p:sp>
              <p:nvSpPr>
                <p:cNvPr id="128" name="TextBox 127"/>
                <p:cNvSpPr txBox="1"/>
                <p:nvPr/>
              </p:nvSpPr>
              <p:spPr>
                <a:xfrm>
                  <a:off x="1234677" y="3301675"/>
                  <a:ext cx="405049" cy="354277"/>
                </a:xfrm>
                <a:prstGeom prst="rect">
                  <a:avLst/>
                </a:prstGeom>
                <a:noFill/>
              </p:spPr>
              <p:txBody>
                <a:bodyPr wrap="none" rtlCol="0">
                  <a:spAutoFit/>
                </a:bodyPr>
                <a:lstStyle/>
                <a:p>
                  <a:r>
                    <a:rPr lang="en-US" sz="1400" dirty="0"/>
                    <a:t>1</a:t>
                  </a:r>
                  <a:r>
                    <a:rPr lang="en-US" sz="1400" dirty="0" smtClean="0"/>
                    <a:t>.6</a:t>
                  </a:r>
                  <a:endParaRPr lang="en-US" sz="1400" dirty="0"/>
                </a:p>
              </p:txBody>
            </p:sp>
            <p:sp>
              <p:nvSpPr>
                <p:cNvPr id="129" name="TextBox 128"/>
                <p:cNvSpPr txBox="1"/>
                <p:nvPr/>
              </p:nvSpPr>
              <p:spPr>
                <a:xfrm>
                  <a:off x="2497702" y="3323959"/>
                  <a:ext cx="520196" cy="354277"/>
                </a:xfrm>
                <a:prstGeom prst="rect">
                  <a:avLst/>
                </a:prstGeom>
                <a:noFill/>
              </p:spPr>
              <p:txBody>
                <a:bodyPr wrap="square" rtlCol="0">
                  <a:spAutoFit/>
                </a:bodyPr>
                <a:lstStyle/>
                <a:p>
                  <a:r>
                    <a:rPr lang="en-US" sz="1400" dirty="0" smtClean="0"/>
                    <a:t>3.12</a:t>
                  </a:r>
                  <a:endParaRPr lang="en-US" sz="1400" dirty="0"/>
                </a:p>
              </p:txBody>
            </p:sp>
            <p:sp>
              <p:nvSpPr>
                <p:cNvPr id="130" name="TextBox 129"/>
                <p:cNvSpPr txBox="1"/>
                <p:nvPr/>
              </p:nvSpPr>
              <p:spPr>
                <a:xfrm>
                  <a:off x="3463453" y="3533502"/>
                  <a:ext cx="493932" cy="354277"/>
                </a:xfrm>
                <a:prstGeom prst="rect">
                  <a:avLst/>
                </a:prstGeom>
                <a:noFill/>
              </p:spPr>
              <p:txBody>
                <a:bodyPr wrap="none" rtlCol="0">
                  <a:spAutoFit/>
                </a:bodyPr>
                <a:lstStyle/>
                <a:p>
                  <a:r>
                    <a:rPr lang="en-US" sz="1400" dirty="0" smtClean="0"/>
                    <a:t>4.72</a:t>
                  </a:r>
                  <a:endParaRPr lang="en-US" sz="1400" dirty="0"/>
                </a:p>
              </p:txBody>
            </p:sp>
            <p:sp>
              <p:nvSpPr>
                <p:cNvPr id="131" name="TextBox 130"/>
                <p:cNvSpPr txBox="1"/>
                <p:nvPr/>
              </p:nvSpPr>
              <p:spPr>
                <a:xfrm>
                  <a:off x="4841373" y="3705584"/>
                  <a:ext cx="493932" cy="354277"/>
                </a:xfrm>
                <a:prstGeom prst="rect">
                  <a:avLst/>
                </a:prstGeom>
                <a:noFill/>
              </p:spPr>
              <p:txBody>
                <a:bodyPr wrap="none" rtlCol="0">
                  <a:spAutoFit/>
                </a:bodyPr>
                <a:lstStyle/>
                <a:p>
                  <a:r>
                    <a:rPr lang="en-US" sz="1400" dirty="0"/>
                    <a:t>8</a:t>
                  </a:r>
                  <a:r>
                    <a:rPr lang="en-US" sz="1400" dirty="0" smtClean="0"/>
                    <a:t>.34</a:t>
                  </a:r>
                  <a:endParaRPr lang="en-US" sz="1400" dirty="0"/>
                </a:p>
              </p:txBody>
            </p:sp>
            <p:sp>
              <p:nvSpPr>
                <p:cNvPr id="132" name="TextBox 131"/>
                <p:cNvSpPr txBox="1"/>
                <p:nvPr/>
              </p:nvSpPr>
              <p:spPr>
                <a:xfrm>
                  <a:off x="5950708" y="3709421"/>
                  <a:ext cx="405049" cy="354277"/>
                </a:xfrm>
                <a:prstGeom prst="rect">
                  <a:avLst/>
                </a:prstGeom>
                <a:noFill/>
              </p:spPr>
              <p:txBody>
                <a:bodyPr wrap="none" rtlCol="0">
                  <a:spAutoFit/>
                </a:bodyPr>
                <a:lstStyle/>
                <a:p>
                  <a:r>
                    <a:rPr lang="en-US" sz="1400" dirty="0"/>
                    <a:t>9</a:t>
                  </a:r>
                  <a:r>
                    <a:rPr lang="en-US" sz="1400" dirty="0" smtClean="0"/>
                    <a:t>.4</a:t>
                  </a:r>
                  <a:endParaRPr lang="en-US" sz="1400" dirty="0"/>
                </a:p>
              </p:txBody>
            </p:sp>
            <p:sp>
              <p:nvSpPr>
                <p:cNvPr id="133" name="TextBox 132"/>
                <p:cNvSpPr txBox="1"/>
                <p:nvPr/>
              </p:nvSpPr>
              <p:spPr>
                <a:xfrm>
                  <a:off x="6120171" y="3277991"/>
                  <a:ext cx="493932" cy="354276"/>
                </a:xfrm>
                <a:prstGeom prst="rect">
                  <a:avLst/>
                </a:prstGeom>
                <a:noFill/>
              </p:spPr>
              <p:txBody>
                <a:bodyPr wrap="none" rtlCol="0">
                  <a:spAutoFit/>
                </a:bodyPr>
                <a:lstStyle/>
                <a:p>
                  <a:r>
                    <a:rPr lang="en-US" sz="1400" dirty="0" smtClean="0"/>
                    <a:t>6.28</a:t>
                  </a:r>
                  <a:endParaRPr lang="en-US" sz="1400" dirty="0"/>
                </a:p>
              </p:txBody>
            </p:sp>
            <p:sp>
              <p:nvSpPr>
                <p:cNvPr id="134" name="TextBox 133"/>
                <p:cNvSpPr txBox="1"/>
                <p:nvPr/>
              </p:nvSpPr>
              <p:spPr>
                <a:xfrm>
                  <a:off x="3710858" y="2616440"/>
                  <a:ext cx="493932" cy="391341"/>
                </a:xfrm>
                <a:prstGeom prst="rect">
                  <a:avLst/>
                </a:prstGeom>
                <a:noFill/>
              </p:spPr>
              <p:txBody>
                <a:bodyPr wrap="none" rtlCol="0">
                  <a:spAutoFit/>
                </a:bodyPr>
                <a:lstStyle/>
                <a:p>
                  <a:r>
                    <a:rPr lang="en-US" sz="1400" dirty="0" smtClean="0"/>
                    <a:t>1.21</a:t>
                  </a:r>
                  <a:endParaRPr lang="en-US" sz="1400" dirty="0"/>
                </a:p>
              </p:txBody>
            </p:sp>
            <p:sp>
              <p:nvSpPr>
                <p:cNvPr id="135" name="TextBox 134"/>
                <p:cNvSpPr txBox="1"/>
                <p:nvPr/>
              </p:nvSpPr>
              <p:spPr>
                <a:xfrm>
                  <a:off x="5828765" y="2576551"/>
                  <a:ext cx="582814" cy="354276"/>
                </a:xfrm>
                <a:prstGeom prst="rect">
                  <a:avLst/>
                </a:prstGeom>
                <a:noFill/>
              </p:spPr>
              <p:txBody>
                <a:bodyPr wrap="none" rtlCol="0">
                  <a:spAutoFit/>
                </a:bodyPr>
                <a:lstStyle/>
                <a:p>
                  <a:r>
                    <a:rPr lang="en-US" sz="1400" dirty="0" smtClean="0"/>
                    <a:t>10.67</a:t>
                  </a:r>
                  <a:endParaRPr lang="en-US" sz="1400" dirty="0"/>
                </a:p>
              </p:txBody>
            </p:sp>
            <p:sp>
              <p:nvSpPr>
                <p:cNvPr id="136" name="TextBox 135"/>
                <p:cNvSpPr txBox="1"/>
                <p:nvPr/>
              </p:nvSpPr>
              <p:spPr>
                <a:xfrm>
                  <a:off x="7369792" y="2584505"/>
                  <a:ext cx="405049" cy="354277"/>
                </a:xfrm>
                <a:prstGeom prst="rect">
                  <a:avLst/>
                </a:prstGeom>
                <a:noFill/>
              </p:spPr>
              <p:txBody>
                <a:bodyPr wrap="none" rtlCol="0">
                  <a:spAutoFit/>
                </a:bodyPr>
                <a:lstStyle/>
                <a:p>
                  <a:r>
                    <a:rPr lang="en-US" sz="1400" dirty="0" smtClean="0"/>
                    <a:t>3.5</a:t>
                  </a:r>
                  <a:endParaRPr lang="en-US" sz="1400" dirty="0"/>
                </a:p>
              </p:txBody>
            </p:sp>
            <p:sp>
              <p:nvSpPr>
                <p:cNvPr id="137" name="TextBox 136"/>
                <p:cNvSpPr txBox="1"/>
                <p:nvPr/>
              </p:nvSpPr>
              <p:spPr>
                <a:xfrm>
                  <a:off x="2590217" y="1925442"/>
                  <a:ext cx="493932" cy="391341"/>
                </a:xfrm>
                <a:prstGeom prst="rect">
                  <a:avLst/>
                </a:prstGeom>
                <a:noFill/>
              </p:spPr>
              <p:txBody>
                <a:bodyPr wrap="none" rtlCol="0">
                  <a:spAutoFit/>
                </a:bodyPr>
                <a:lstStyle/>
                <a:p>
                  <a:r>
                    <a:rPr lang="en-US" sz="1400" dirty="0" smtClean="0"/>
                    <a:t>7.65</a:t>
                  </a:r>
                  <a:endParaRPr lang="en-US" sz="1400" dirty="0"/>
                </a:p>
              </p:txBody>
            </p:sp>
            <p:sp>
              <p:nvSpPr>
                <p:cNvPr id="138" name="TextBox 137"/>
                <p:cNvSpPr txBox="1"/>
                <p:nvPr/>
              </p:nvSpPr>
              <p:spPr>
                <a:xfrm>
                  <a:off x="3794112" y="2187885"/>
                  <a:ext cx="493932" cy="391341"/>
                </a:xfrm>
                <a:prstGeom prst="rect">
                  <a:avLst/>
                </a:prstGeom>
                <a:noFill/>
              </p:spPr>
              <p:txBody>
                <a:bodyPr wrap="none" rtlCol="0">
                  <a:spAutoFit/>
                </a:bodyPr>
                <a:lstStyle/>
                <a:p>
                  <a:r>
                    <a:rPr lang="en-US" sz="1400" dirty="0"/>
                    <a:t>0</a:t>
                  </a:r>
                  <a:r>
                    <a:rPr lang="en-US" sz="1400" dirty="0" smtClean="0"/>
                    <a:t>.61</a:t>
                  </a:r>
                  <a:endParaRPr lang="en-US" sz="1400" dirty="0"/>
                </a:p>
              </p:txBody>
            </p:sp>
            <p:sp>
              <p:nvSpPr>
                <p:cNvPr id="139" name="TextBox 138"/>
                <p:cNvSpPr txBox="1"/>
                <p:nvPr/>
              </p:nvSpPr>
              <p:spPr>
                <a:xfrm>
                  <a:off x="4498823" y="2314908"/>
                  <a:ext cx="503664" cy="307777"/>
                </a:xfrm>
                <a:prstGeom prst="rect">
                  <a:avLst/>
                </a:prstGeom>
                <a:noFill/>
              </p:spPr>
              <p:txBody>
                <a:bodyPr wrap="none" rtlCol="0">
                  <a:spAutoFit/>
                </a:bodyPr>
                <a:lstStyle/>
                <a:p>
                  <a:r>
                    <a:rPr lang="en-US" sz="1400" dirty="0" smtClean="0"/>
                    <a:t>0.21</a:t>
                  </a:r>
                  <a:endParaRPr lang="en-US" sz="1400" dirty="0"/>
                </a:p>
              </p:txBody>
            </p:sp>
            <p:sp>
              <p:nvSpPr>
                <p:cNvPr id="140" name="TextBox 139"/>
                <p:cNvSpPr txBox="1"/>
                <p:nvPr/>
              </p:nvSpPr>
              <p:spPr>
                <a:xfrm>
                  <a:off x="5220464" y="2340749"/>
                  <a:ext cx="493932" cy="391341"/>
                </a:xfrm>
                <a:prstGeom prst="rect">
                  <a:avLst/>
                </a:prstGeom>
                <a:noFill/>
              </p:spPr>
              <p:txBody>
                <a:bodyPr wrap="none" rtlCol="0">
                  <a:spAutoFit/>
                </a:bodyPr>
                <a:lstStyle/>
                <a:p>
                  <a:r>
                    <a:rPr lang="en-US" sz="1400" dirty="0" smtClean="0"/>
                    <a:t>4.05</a:t>
                  </a:r>
                  <a:endParaRPr lang="en-US" sz="1400" dirty="0"/>
                </a:p>
              </p:txBody>
            </p:sp>
            <p:sp>
              <p:nvSpPr>
                <p:cNvPr id="141" name="TextBox 140"/>
                <p:cNvSpPr txBox="1"/>
                <p:nvPr/>
              </p:nvSpPr>
              <p:spPr>
                <a:xfrm>
                  <a:off x="6068940" y="2339135"/>
                  <a:ext cx="493932" cy="354277"/>
                </a:xfrm>
                <a:prstGeom prst="rect">
                  <a:avLst/>
                </a:prstGeom>
                <a:noFill/>
              </p:spPr>
              <p:txBody>
                <a:bodyPr wrap="none" rtlCol="0">
                  <a:spAutoFit/>
                </a:bodyPr>
                <a:lstStyle/>
                <a:p>
                  <a:r>
                    <a:rPr lang="en-US" sz="1400" dirty="0" smtClean="0"/>
                    <a:t>3.58</a:t>
                  </a:r>
                  <a:endParaRPr lang="en-US" sz="1400" dirty="0"/>
                </a:p>
              </p:txBody>
            </p:sp>
            <p:sp>
              <p:nvSpPr>
                <p:cNvPr id="142" name="TextBox 141"/>
                <p:cNvSpPr txBox="1"/>
                <p:nvPr/>
              </p:nvSpPr>
              <p:spPr>
                <a:xfrm>
                  <a:off x="6725886" y="2074917"/>
                  <a:ext cx="493932" cy="477502"/>
                </a:xfrm>
                <a:prstGeom prst="rect">
                  <a:avLst/>
                </a:prstGeom>
                <a:noFill/>
              </p:spPr>
              <p:txBody>
                <a:bodyPr wrap="none" rtlCol="0">
                  <a:spAutoFit/>
                </a:bodyPr>
                <a:lstStyle/>
                <a:p>
                  <a:r>
                    <a:rPr lang="en-US" sz="1400" dirty="0"/>
                    <a:t>2</a:t>
                  </a:r>
                  <a:r>
                    <a:rPr lang="en-US" sz="1400" dirty="0" smtClean="0"/>
                    <a:t>.66</a:t>
                  </a:r>
                  <a:endParaRPr lang="en-US" sz="1400" dirty="0"/>
                </a:p>
              </p:txBody>
            </p:sp>
            <p:sp>
              <p:nvSpPr>
                <p:cNvPr id="143" name="Freeform 142"/>
                <p:cNvSpPr/>
                <p:nvPr/>
              </p:nvSpPr>
              <p:spPr>
                <a:xfrm>
                  <a:off x="2162175" y="2581262"/>
                  <a:ext cx="2190750" cy="295288"/>
                </a:xfrm>
                <a:custGeom>
                  <a:avLst/>
                  <a:gdLst>
                    <a:gd name="connsiteX0" fmla="*/ 0 w 2190750"/>
                    <a:gd name="connsiteY0" fmla="*/ 285763 h 295288"/>
                    <a:gd name="connsiteX1" fmla="*/ 1238250 w 2190750"/>
                    <a:gd name="connsiteY1" fmla="*/ 13 h 295288"/>
                    <a:gd name="connsiteX2" fmla="*/ 2190750 w 2190750"/>
                    <a:gd name="connsiteY2" fmla="*/ 295288 h 295288"/>
                  </a:gdLst>
                  <a:ahLst/>
                  <a:cxnLst>
                    <a:cxn ang="0">
                      <a:pos x="connsiteX0" y="connsiteY0"/>
                    </a:cxn>
                    <a:cxn ang="0">
                      <a:pos x="connsiteX1" y="connsiteY1"/>
                    </a:cxn>
                    <a:cxn ang="0">
                      <a:pos x="connsiteX2" y="connsiteY2"/>
                    </a:cxn>
                  </a:cxnLst>
                  <a:rect l="l" t="t" r="r" b="b"/>
                  <a:pathLst>
                    <a:path w="2190750" h="295288">
                      <a:moveTo>
                        <a:pt x="0" y="285763"/>
                      </a:moveTo>
                      <a:cubicBezTo>
                        <a:pt x="436562" y="142094"/>
                        <a:pt x="873125" y="-1575"/>
                        <a:pt x="1238250" y="13"/>
                      </a:cubicBezTo>
                      <a:cubicBezTo>
                        <a:pt x="1603375" y="1600"/>
                        <a:pt x="1897062" y="148444"/>
                        <a:pt x="2190750" y="295288"/>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4" name="TextBox 143"/>
                <p:cNvSpPr txBox="1"/>
                <p:nvPr/>
              </p:nvSpPr>
              <p:spPr>
                <a:xfrm>
                  <a:off x="3186449" y="2130445"/>
                  <a:ext cx="493932" cy="391341"/>
                </a:xfrm>
                <a:prstGeom prst="rect">
                  <a:avLst/>
                </a:prstGeom>
                <a:noFill/>
              </p:spPr>
              <p:txBody>
                <a:bodyPr wrap="none" rtlCol="0">
                  <a:spAutoFit/>
                </a:bodyPr>
                <a:lstStyle/>
                <a:p>
                  <a:r>
                    <a:rPr lang="en-US" sz="1400" dirty="0" smtClean="0"/>
                    <a:t>4.09</a:t>
                  </a:r>
                  <a:endParaRPr lang="en-US" sz="1400" dirty="0"/>
                </a:p>
              </p:txBody>
            </p:sp>
            <p:sp>
              <p:nvSpPr>
                <p:cNvPr id="145" name="TextBox 144"/>
                <p:cNvSpPr txBox="1"/>
                <p:nvPr/>
              </p:nvSpPr>
              <p:spPr>
                <a:xfrm>
                  <a:off x="2800551" y="4632660"/>
                  <a:ext cx="493932" cy="354277"/>
                </a:xfrm>
                <a:prstGeom prst="rect">
                  <a:avLst/>
                </a:prstGeom>
                <a:noFill/>
              </p:spPr>
              <p:txBody>
                <a:bodyPr wrap="none" rtlCol="0">
                  <a:spAutoFit/>
                </a:bodyPr>
                <a:lstStyle/>
                <a:p>
                  <a:r>
                    <a:rPr lang="en-US" sz="1400" dirty="0"/>
                    <a:t>1</a:t>
                  </a:r>
                  <a:r>
                    <a:rPr lang="en-US" sz="1400" dirty="0" smtClean="0"/>
                    <a:t>.22</a:t>
                  </a:r>
                  <a:endParaRPr lang="en-US" sz="1400" dirty="0"/>
                </a:p>
              </p:txBody>
            </p:sp>
          </p:grpSp>
          <p:sp>
            <p:nvSpPr>
              <p:cNvPr id="110" name="Freeform 109"/>
              <p:cNvSpPr/>
              <p:nvPr/>
            </p:nvSpPr>
            <p:spPr bwMode="auto">
              <a:xfrm>
                <a:off x="3560618" y="4239491"/>
                <a:ext cx="283346" cy="831273"/>
              </a:xfrm>
              <a:custGeom>
                <a:avLst/>
                <a:gdLst>
                  <a:gd name="connsiteX0" fmla="*/ 166255 w 283346"/>
                  <a:gd name="connsiteY0" fmla="*/ 831273 h 831273"/>
                  <a:gd name="connsiteX1" fmla="*/ 277091 w 283346"/>
                  <a:gd name="connsiteY1" fmla="*/ 568036 h 831273"/>
                  <a:gd name="connsiteX2" fmla="*/ 0 w 283346"/>
                  <a:gd name="connsiteY2" fmla="*/ 0 h 831273"/>
                </a:gdLst>
                <a:ahLst/>
                <a:cxnLst>
                  <a:cxn ang="0">
                    <a:pos x="connsiteX0" y="connsiteY0"/>
                  </a:cxn>
                  <a:cxn ang="0">
                    <a:pos x="connsiteX1" y="connsiteY1"/>
                  </a:cxn>
                  <a:cxn ang="0">
                    <a:pos x="connsiteX2" y="connsiteY2"/>
                  </a:cxn>
                </a:cxnLst>
                <a:rect l="l" t="t" r="r" b="b"/>
                <a:pathLst>
                  <a:path w="283346" h="831273">
                    <a:moveTo>
                      <a:pt x="166255" y="831273"/>
                    </a:moveTo>
                    <a:cubicBezTo>
                      <a:pt x="235527" y="768927"/>
                      <a:pt x="304800" y="706581"/>
                      <a:pt x="277091" y="568036"/>
                    </a:cubicBezTo>
                    <a:cubicBezTo>
                      <a:pt x="249382" y="429491"/>
                      <a:pt x="124691" y="214745"/>
                      <a:pt x="0" y="0"/>
                    </a:cubicBezTo>
                  </a:path>
                </a:pathLst>
              </a:custGeom>
              <a:noFill/>
              <a:ln w="28575" cap="flat" cmpd="sng" algn="ctr">
                <a:solidFill>
                  <a:srgbClr val="FFC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1" name="Freeform 110"/>
              <p:cNvSpPr/>
              <p:nvPr/>
            </p:nvSpPr>
            <p:spPr bwMode="auto">
              <a:xfrm>
                <a:off x="2272145" y="3876267"/>
                <a:ext cx="942110" cy="183115"/>
              </a:xfrm>
              <a:custGeom>
                <a:avLst/>
                <a:gdLst>
                  <a:gd name="connsiteX0" fmla="*/ 942110 w 942110"/>
                  <a:gd name="connsiteY0" fmla="*/ 263268 h 263268"/>
                  <a:gd name="connsiteX1" fmla="*/ 512619 w 942110"/>
                  <a:gd name="connsiteY1" fmla="*/ 31 h 263268"/>
                  <a:gd name="connsiteX2" fmla="*/ 0 w 942110"/>
                  <a:gd name="connsiteY2" fmla="*/ 249413 h 263268"/>
                </a:gdLst>
                <a:ahLst/>
                <a:cxnLst>
                  <a:cxn ang="0">
                    <a:pos x="connsiteX0" y="connsiteY0"/>
                  </a:cxn>
                  <a:cxn ang="0">
                    <a:pos x="connsiteX1" y="connsiteY1"/>
                  </a:cxn>
                  <a:cxn ang="0">
                    <a:pos x="connsiteX2" y="connsiteY2"/>
                  </a:cxn>
                </a:cxnLst>
                <a:rect l="l" t="t" r="r" b="b"/>
                <a:pathLst>
                  <a:path w="942110" h="263268">
                    <a:moveTo>
                      <a:pt x="942110" y="263268"/>
                    </a:moveTo>
                    <a:cubicBezTo>
                      <a:pt x="805873" y="132804"/>
                      <a:pt x="669637" y="2340"/>
                      <a:pt x="512619" y="31"/>
                    </a:cubicBezTo>
                    <a:cubicBezTo>
                      <a:pt x="355601" y="-2278"/>
                      <a:pt x="177800" y="123567"/>
                      <a:pt x="0" y="249413"/>
                    </a:cubicBezTo>
                  </a:path>
                </a:pathLst>
              </a:custGeom>
              <a:noFill/>
              <a:ln w="28575" cap="flat" cmpd="sng" algn="ctr">
                <a:solidFill>
                  <a:srgbClr val="FFC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2" name="Freeform 111"/>
              <p:cNvSpPr/>
              <p:nvPr/>
            </p:nvSpPr>
            <p:spPr bwMode="auto">
              <a:xfrm>
                <a:off x="1898073" y="3227264"/>
                <a:ext cx="2382982" cy="679718"/>
              </a:xfrm>
              <a:custGeom>
                <a:avLst/>
                <a:gdLst>
                  <a:gd name="connsiteX0" fmla="*/ 0 w 2382982"/>
                  <a:gd name="connsiteY0" fmla="*/ 679718 h 679718"/>
                  <a:gd name="connsiteX1" fmla="*/ 914400 w 2382982"/>
                  <a:gd name="connsiteY1" fmla="*/ 42409 h 679718"/>
                  <a:gd name="connsiteX2" fmla="*/ 2382982 w 2382982"/>
                  <a:gd name="connsiteY2" fmla="*/ 111681 h 679718"/>
                </a:gdLst>
                <a:ahLst/>
                <a:cxnLst>
                  <a:cxn ang="0">
                    <a:pos x="connsiteX0" y="connsiteY0"/>
                  </a:cxn>
                  <a:cxn ang="0">
                    <a:pos x="connsiteX1" y="connsiteY1"/>
                  </a:cxn>
                  <a:cxn ang="0">
                    <a:pos x="connsiteX2" y="connsiteY2"/>
                  </a:cxn>
                </a:cxnLst>
                <a:rect l="l" t="t" r="r" b="b"/>
                <a:pathLst>
                  <a:path w="2382982" h="679718">
                    <a:moveTo>
                      <a:pt x="0" y="679718"/>
                    </a:moveTo>
                    <a:cubicBezTo>
                      <a:pt x="258618" y="408400"/>
                      <a:pt x="517236" y="137082"/>
                      <a:pt x="914400" y="42409"/>
                    </a:cubicBezTo>
                    <a:cubicBezTo>
                      <a:pt x="1311564" y="-52264"/>
                      <a:pt x="1847273" y="29708"/>
                      <a:pt x="2382982" y="111681"/>
                    </a:cubicBezTo>
                  </a:path>
                </a:pathLst>
              </a:custGeom>
              <a:noFill/>
              <a:ln w="28575" cap="flat" cmpd="sng" algn="ctr">
                <a:solidFill>
                  <a:srgbClr val="FFC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grpSp>
        <p:sp>
          <p:nvSpPr>
            <p:cNvPr id="103" name="TextBox 102"/>
            <p:cNvSpPr txBox="1"/>
            <p:nvPr/>
          </p:nvSpPr>
          <p:spPr>
            <a:xfrm>
              <a:off x="3459380" y="5711272"/>
              <a:ext cx="588623" cy="329026"/>
            </a:xfrm>
            <a:prstGeom prst="rect">
              <a:avLst/>
            </a:prstGeom>
            <a:noFill/>
          </p:spPr>
          <p:txBody>
            <a:bodyPr wrap="none" rtlCol="0">
              <a:spAutoFit/>
            </a:bodyPr>
            <a:lstStyle/>
            <a:p>
              <a:r>
                <a:rPr lang="en-US" sz="1400" dirty="0" smtClean="0"/>
                <a:t>10.71</a:t>
              </a:r>
              <a:endParaRPr lang="en-US" sz="1400" dirty="0"/>
            </a:p>
          </p:txBody>
        </p:sp>
        <p:sp>
          <p:nvSpPr>
            <p:cNvPr id="104" name="TextBox 103"/>
            <p:cNvSpPr txBox="1"/>
            <p:nvPr/>
          </p:nvSpPr>
          <p:spPr>
            <a:xfrm>
              <a:off x="2722174" y="3238114"/>
              <a:ext cx="498855" cy="363448"/>
            </a:xfrm>
            <a:prstGeom prst="rect">
              <a:avLst/>
            </a:prstGeom>
            <a:noFill/>
          </p:spPr>
          <p:txBody>
            <a:bodyPr wrap="none" rtlCol="0">
              <a:spAutoFit/>
            </a:bodyPr>
            <a:lstStyle/>
            <a:p>
              <a:r>
                <a:rPr lang="en-US" sz="1400" dirty="0" smtClean="0"/>
                <a:t>5.24</a:t>
              </a:r>
              <a:endParaRPr lang="en-US" sz="1400" dirty="0"/>
            </a:p>
          </p:txBody>
        </p:sp>
        <p:sp>
          <p:nvSpPr>
            <p:cNvPr id="105" name="TextBox 104"/>
            <p:cNvSpPr txBox="1"/>
            <p:nvPr/>
          </p:nvSpPr>
          <p:spPr>
            <a:xfrm>
              <a:off x="4045361" y="5230149"/>
              <a:ext cx="498855" cy="329026"/>
            </a:xfrm>
            <a:prstGeom prst="rect">
              <a:avLst/>
            </a:prstGeom>
            <a:noFill/>
          </p:spPr>
          <p:txBody>
            <a:bodyPr wrap="none" rtlCol="0">
              <a:spAutoFit/>
            </a:bodyPr>
            <a:lstStyle/>
            <a:p>
              <a:r>
                <a:rPr lang="en-US" sz="1400" dirty="0" smtClean="0"/>
                <a:t>8.67</a:t>
              </a:r>
              <a:endParaRPr lang="en-US" sz="1400" dirty="0"/>
            </a:p>
          </p:txBody>
        </p:sp>
        <p:sp>
          <p:nvSpPr>
            <p:cNvPr id="106" name="TextBox 105"/>
            <p:cNvSpPr txBox="1"/>
            <p:nvPr/>
          </p:nvSpPr>
          <p:spPr>
            <a:xfrm>
              <a:off x="2040660" y="4167619"/>
              <a:ext cx="498855" cy="329026"/>
            </a:xfrm>
            <a:prstGeom prst="rect">
              <a:avLst/>
            </a:prstGeom>
            <a:noFill/>
          </p:spPr>
          <p:txBody>
            <a:bodyPr wrap="none" rtlCol="0">
              <a:spAutoFit/>
            </a:bodyPr>
            <a:lstStyle/>
            <a:p>
              <a:r>
                <a:rPr lang="en-US" sz="1400" dirty="0" smtClean="0"/>
                <a:t>5.81</a:t>
              </a:r>
              <a:endParaRPr lang="en-US" sz="1400" dirty="0"/>
            </a:p>
          </p:txBody>
        </p:sp>
      </p:grpSp>
      <p:graphicFrame>
        <p:nvGraphicFramePr>
          <p:cNvPr id="202" name="Table 201"/>
          <p:cNvGraphicFramePr>
            <a:graphicFrameLocks noGrp="1"/>
          </p:cNvGraphicFramePr>
          <p:nvPr>
            <p:extLst>
              <p:ext uri="{D42A27DB-BD31-4B8C-83A1-F6EECF244321}">
                <p14:modId xmlns:p14="http://schemas.microsoft.com/office/powerpoint/2010/main" val="3214921079"/>
              </p:ext>
            </p:extLst>
          </p:nvPr>
        </p:nvGraphicFramePr>
        <p:xfrm>
          <a:off x="4618274" y="1484784"/>
          <a:ext cx="4231281" cy="952500"/>
        </p:xfrm>
        <a:graphic>
          <a:graphicData uri="http://schemas.openxmlformats.org/drawingml/2006/table">
            <a:tbl>
              <a:tblPr>
                <a:tableStyleId>{5C22544A-7EE6-4342-B048-85BDC9FD1C3A}</a:tableStyleId>
              </a:tblPr>
              <a:tblGrid>
                <a:gridCol w="832606"/>
                <a:gridCol w="832606"/>
                <a:gridCol w="516478"/>
                <a:gridCol w="379554"/>
                <a:gridCol w="379554"/>
                <a:gridCol w="379554"/>
                <a:gridCol w="303643"/>
                <a:gridCol w="303643"/>
                <a:gridCol w="303643"/>
              </a:tblGrid>
              <a:tr h="190500">
                <a:tc rowSpan="5">
                  <a:txBody>
                    <a:bodyPr/>
                    <a:lstStyle/>
                    <a:p>
                      <a:pPr algn="ctr" fontAlgn="b"/>
                      <a:r>
                        <a:rPr lang="en-US" sz="3600" b="0" i="0" u="none" strike="noStrike" dirty="0" smtClean="0">
                          <a:solidFill>
                            <a:srgbClr val="000000"/>
                          </a:solidFill>
                          <a:effectLst/>
                          <a:latin typeface="+mj-lt"/>
                        </a:rPr>
                        <a:t>A</a:t>
                      </a:r>
                      <a:endParaRPr lang="en-US" sz="1100" b="0" i="0" u="none" strike="noStrike" dirty="0">
                        <a:solidFill>
                          <a:srgbClr val="000000"/>
                        </a:solidFill>
                        <a:effectLst/>
                        <a:latin typeface="+mj-lt"/>
                      </a:endParaRPr>
                    </a:p>
                  </a:txBody>
                  <a:tcPr marL="9525" marR="9525" marT="9525" marB="0" anchor="ctr"/>
                </a:tc>
                <a:tc>
                  <a:txBody>
                    <a:bodyPr/>
                    <a:lstStyle/>
                    <a:p>
                      <a:pPr algn="ctr" fontAlgn="b"/>
                      <a:r>
                        <a:rPr lang="en-US" sz="1100" u="none" strike="noStrike" dirty="0">
                          <a:effectLst/>
                        </a:rPr>
                        <a:t>Neighbor ID</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Depth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LQ</a:t>
                      </a:r>
                      <a:endParaRPr lang="en-US" sz="1100" b="0" i="0" u="none" strike="noStrike" dirty="0">
                        <a:solidFill>
                          <a:srgbClr val="000000"/>
                        </a:solidFill>
                        <a:effectLst/>
                        <a:latin typeface="Calibri"/>
                      </a:endParaRPr>
                    </a:p>
                  </a:txBody>
                  <a:tcPr marL="9525" marR="9525" marT="9525" marB="0" anchor="b"/>
                </a:tc>
                <a:tc gridSpan="5">
                  <a:txBody>
                    <a:bodyPr/>
                    <a:lstStyle/>
                    <a:p>
                      <a:pPr algn="ctr" fontAlgn="b"/>
                      <a:r>
                        <a:rPr lang="en-US" sz="1100" u="none" strike="noStrike" dirty="0">
                          <a:effectLst/>
                        </a:rPr>
                        <a:t>List of reachable destinations</a:t>
                      </a:r>
                      <a:endParaRPr lang="en-US" sz="11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a:solidFill>
                            <a:schemeClr val="dk1"/>
                          </a:solidFill>
                          <a:effectLst/>
                          <a:latin typeface="+mn-lt"/>
                        </a:rPr>
                        <a:t>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a:solidFill>
                            <a:schemeClr val="dk1"/>
                          </a:solidFill>
                          <a:effectLst/>
                          <a:latin typeface="+mn-lt"/>
                        </a:rPr>
                        <a:t>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7.65</a:t>
                      </a:r>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F</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5.24</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J</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K</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G</a:t>
                      </a:r>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J</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2</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3.12</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N</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mj-lt"/>
                      </a:endParaRPr>
                    </a:p>
                  </a:txBody>
                  <a:tcPr marL="9525" marR="9525" marT="9525" marB="0" anchor="ctr"/>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203" name="Table 202"/>
          <p:cNvGraphicFramePr>
            <a:graphicFrameLocks noGrp="1"/>
          </p:cNvGraphicFramePr>
          <p:nvPr>
            <p:extLst>
              <p:ext uri="{D42A27DB-BD31-4B8C-83A1-F6EECF244321}">
                <p14:modId xmlns:p14="http://schemas.microsoft.com/office/powerpoint/2010/main" val="3903420731"/>
              </p:ext>
            </p:extLst>
          </p:nvPr>
        </p:nvGraphicFramePr>
        <p:xfrm>
          <a:off x="4618274" y="2544843"/>
          <a:ext cx="4231281" cy="952500"/>
        </p:xfrm>
        <a:graphic>
          <a:graphicData uri="http://schemas.openxmlformats.org/drawingml/2006/table">
            <a:tbl>
              <a:tblPr>
                <a:tableStyleId>{5C22544A-7EE6-4342-B048-85BDC9FD1C3A}</a:tableStyleId>
              </a:tblPr>
              <a:tblGrid>
                <a:gridCol w="832606"/>
                <a:gridCol w="832606"/>
                <a:gridCol w="516478"/>
                <a:gridCol w="379554"/>
                <a:gridCol w="379554"/>
                <a:gridCol w="379554"/>
                <a:gridCol w="303643"/>
                <a:gridCol w="303643"/>
                <a:gridCol w="303643"/>
              </a:tblGrid>
              <a:tr h="190500">
                <a:tc rowSpan="5">
                  <a:txBody>
                    <a:bodyPr/>
                    <a:lstStyle/>
                    <a:p>
                      <a:pPr algn="ctr" fontAlgn="b"/>
                      <a:r>
                        <a:rPr lang="en-US" sz="3600" b="0" i="0" u="none" strike="noStrike" dirty="0" smtClean="0">
                          <a:solidFill>
                            <a:srgbClr val="000000"/>
                          </a:solidFill>
                          <a:effectLst/>
                          <a:latin typeface="+mj-lt"/>
                        </a:rPr>
                        <a:t>F</a:t>
                      </a:r>
                      <a:endParaRPr lang="en-US" sz="1100" b="0" i="0" u="none" strike="noStrike" dirty="0">
                        <a:solidFill>
                          <a:srgbClr val="000000"/>
                        </a:solidFill>
                        <a:effectLst/>
                        <a:latin typeface="+mj-lt"/>
                      </a:endParaRPr>
                    </a:p>
                  </a:txBody>
                  <a:tcPr marL="9525" marR="9525" marT="9525" marB="0" anchor="ctr"/>
                </a:tc>
                <a:tc>
                  <a:txBody>
                    <a:bodyPr/>
                    <a:lstStyle/>
                    <a:p>
                      <a:pPr algn="ctr" fontAlgn="b"/>
                      <a:r>
                        <a:rPr lang="en-US" sz="1100" u="none" strike="noStrike" dirty="0">
                          <a:effectLst/>
                        </a:rPr>
                        <a:t>Neighbor ID</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Depth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LQ</a:t>
                      </a:r>
                      <a:endParaRPr lang="en-US" sz="1100" b="0" i="0" u="none" strike="noStrike" dirty="0">
                        <a:solidFill>
                          <a:srgbClr val="000000"/>
                        </a:solidFill>
                        <a:effectLst/>
                        <a:latin typeface="Calibri"/>
                      </a:endParaRPr>
                    </a:p>
                  </a:txBody>
                  <a:tcPr marL="9525" marR="9525" marT="9525" marB="0" anchor="b"/>
                </a:tc>
                <a:tc gridSpan="5">
                  <a:txBody>
                    <a:bodyPr/>
                    <a:lstStyle/>
                    <a:p>
                      <a:pPr algn="ctr" fontAlgn="b"/>
                      <a:r>
                        <a:rPr lang="en-US" sz="1100" u="none" strike="noStrike" dirty="0">
                          <a:effectLst/>
                        </a:rPr>
                        <a:t>List of reachable destinations</a:t>
                      </a:r>
                      <a:endParaRPr lang="en-US" sz="11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c hMerge="1">
                  <a:txBody>
                    <a:bodyPr/>
                    <a:lstStyle/>
                    <a:p>
                      <a:pPr algn="ctr" fontAlgn="b"/>
                      <a:endParaRPr lang="en-US" sz="12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a:solidFill>
                            <a:schemeClr val="dk1"/>
                          </a:solidFill>
                          <a:effectLst/>
                          <a:latin typeface="+mn-lt"/>
                        </a:rPr>
                        <a:t>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0.61</a:t>
                      </a:r>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5.24</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kern="1200" dirty="0" smtClean="0">
                          <a:solidFill>
                            <a:schemeClr val="dk1"/>
                          </a:solidFill>
                          <a:effectLst/>
                          <a:latin typeface="+mn-lt"/>
                          <a:ea typeface="+mn-ea"/>
                          <a:cs typeface="+mn-cs"/>
                        </a:rPr>
                        <a:t>L</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ctr" fontAlgn="b"/>
                      <a:r>
                        <a:rPr lang="en-US" sz="1100" u="none" strike="noStrike" kern="1200" dirty="0" smtClean="0">
                          <a:solidFill>
                            <a:schemeClr val="dk1"/>
                          </a:solidFill>
                          <a:effectLst/>
                          <a:latin typeface="+mn-lt"/>
                          <a:ea typeface="+mn-ea"/>
                          <a:cs typeface="+mn-cs"/>
                        </a:rPr>
                        <a:t>M</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ctr" fontAlgn="b"/>
                      <a:r>
                        <a:rPr lang="en-US" sz="1100" u="none" strike="noStrike" kern="1200" dirty="0" smtClean="0">
                          <a:solidFill>
                            <a:schemeClr val="dk1"/>
                          </a:solidFill>
                          <a:effectLst/>
                          <a:latin typeface="+mn-lt"/>
                          <a:ea typeface="+mn-ea"/>
                          <a:cs typeface="+mn-cs"/>
                        </a:rPr>
                        <a:t>J</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r h="190500">
                <a:tc vMerge="1">
                  <a:txBody>
                    <a:bodyPr/>
                    <a:lstStyle/>
                    <a:p>
                      <a:endParaRPr lang="en-US"/>
                    </a:p>
                  </a:txBody>
                  <a:tcPr/>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J</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2</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4.72</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N</a:t>
                      </a: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r>
              <a:tr h="190500">
                <a:tc vMerge="1">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204" name="Rectangle 203"/>
          <p:cNvSpPr/>
          <p:nvPr/>
        </p:nvSpPr>
        <p:spPr bwMode="auto">
          <a:xfrm>
            <a:off x="4101131" y="1700808"/>
            <a:ext cx="210364" cy="144016"/>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5" name="Rectangle 204"/>
          <p:cNvSpPr/>
          <p:nvPr/>
        </p:nvSpPr>
        <p:spPr bwMode="auto">
          <a:xfrm>
            <a:off x="2784524" y="1896862"/>
            <a:ext cx="210364" cy="144016"/>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6" name="Rectangle 205"/>
          <p:cNvSpPr/>
          <p:nvPr/>
        </p:nvSpPr>
        <p:spPr bwMode="auto">
          <a:xfrm>
            <a:off x="2339752" y="1701562"/>
            <a:ext cx="313476" cy="157581"/>
          </a:xfrm>
          <a:prstGeom prst="rect">
            <a:avLst/>
          </a:prstGeom>
          <a:no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7" name="Rectangle 206"/>
          <p:cNvSpPr/>
          <p:nvPr/>
        </p:nvSpPr>
        <p:spPr bwMode="auto">
          <a:xfrm>
            <a:off x="1225302" y="1696381"/>
            <a:ext cx="313476" cy="157581"/>
          </a:xfrm>
          <a:prstGeom prst="rect">
            <a:avLst/>
          </a:prstGeom>
          <a:noFill/>
          <a:ln w="127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8" name="Rectangle 207"/>
          <p:cNvSpPr/>
          <p:nvPr/>
        </p:nvSpPr>
        <p:spPr bwMode="auto">
          <a:xfrm>
            <a:off x="7286496" y="1896862"/>
            <a:ext cx="210364" cy="144016"/>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9" name="Rectangle 208"/>
          <p:cNvSpPr/>
          <p:nvPr/>
        </p:nvSpPr>
        <p:spPr bwMode="auto">
          <a:xfrm>
            <a:off x="5777242" y="2094071"/>
            <a:ext cx="210364" cy="144016"/>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0" name="Rectangle 209"/>
          <p:cNvSpPr/>
          <p:nvPr/>
        </p:nvSpPr>
        <p:spPr bwMode="auto">
          <a:xfrm>
            <a:off x="6826454" y="1896862"/>
            <a:ext cx="313476" cy="157581"/>
          </a:xfrm>
          <a:prstGeom prst="rect">
            <a:avLst/>
          </a:prstGeom>
          <a:no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1" name="Rectangle 210"/>
          <p:cNvSpPr/>
          <p:nvPr/>
        </p:nvSpPr>
        <p:spPr bwMode="auto">
          <a:xfrm>
            <a:off x="5704684" y="1883297"/>
            <a:ext cx="313476" cy="157581"/>
          </a:xfrm>
          <a:prstGeom prst="rect">
            <a:avLst/>
          </a:prstGeom>
          <a:noFill/>
          <a:ln w="127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2" name="Rectangle 211"/>
          <p:cNvSpPr/>
          <p:nvPr/>
        </p:nvSpPr>
        <p:spPr bwMode="auto">
          <a:xfrm>
            <a:off x="7980624" y="2969940"/>
            <a:ext cx="210364" cy="144016"/>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3" name="Rectangle 212"/>
          <p:cNvSpPr/>
          <p:nvPr/>
        </p:nvSpPr>
        <p:spPr bwMode="auto">
          <a:xfrm>
            <a:off x="5764626" y="3148402"/>
            <a:ext cx="210364" cy="144016"/>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4" name="Rectangle 213"/>
          <p:cNvSpPr/>
          <p:nvPr/>
        </p:nvSpPr>
        <p:spPr bwMode="auto">
          <a:xfrm>
            <a:off x="5707780" y="3142271"/>
            <a:ext cx="313476" cy="157581"/>
          </a:xfrm>
          <a:prstGeom prst="rect">
            <a:avLst/>
          </a:prstGeom>
          <a:noFill/>
          <a:ln w="127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5" name="Rectangle 214"/>
          <p:cNvSpPr/>
          <p:nvPr/>
        </p:nvSpPr>
        <p:spPr bwMode="auto">
          <a:xfrm>
            <a:off x="945319" y="2420888"/>
            <a:ext cx="308973" cy="144016"/>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6" name="TextBox 215"/>
          <p:cNvSpPr txBox="1"/>
          <p:nvPr/>
        </p:nvSpPr>
        <p:spPr>
          <a:xfrm>
            <a:off x="1264208" y="2354396"/>
            <a:ext cx="896399" cy="276999"/>
          </a:xfrm>
          <a:prstGeom prst="rect">
            <a:avLst/>
          </a:prstGeom>
          <a:noFill/>
        </p:spPr>
        <p:txBody>
          <a:bodyPr wrap="none" rtlCol="0">
            <a:spAutoFit/>
          </a:bodyPr>
          <a:lstStyle/>
          <a:p>
            <a:r>
              <a:rPr lang="en-US" dirty="0" smtClean="0"/>
              <a:t>Destination</a:t>
            </a:r>
            <a:endParaRPr lang="en-US" dirty="0"/>
          </a:p>
        </p:txBody>
      </p:sp>
      <p:sp>
        <p:nvSpPr>
          <p:cNvPr id="217" name="Rectangle 216"/>
          <p:cNvSpPr/>
          <p:nvPr/>
        </p:nvSpPr>
        <p:spPr bwMode="auto">
          <a:xfrm>
            <a:off x="940817" y="2637731"/>
            <a:ext cx="313476" cy="157581"/>
          </a:xfrm>
          <a:prstGeom prst="rect">
            <a:avLst/>
          </a:prstGeom>
          <a:no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8" name="TextBox 217"/>
          <p:cNvSpPr txBox="1"/>
          <p:nvPr/>
        </p:nvSpPr>
        <p:spPr>
          <a:xfrm>
            <a:off x="1264207" y="2577683"/>
            <a:ext cx="1205779" cy="276999"/>
          </a:xfrm>
          <a:prstGeom prst="rect">
            <a:avLst/>
          </a:prstGeom>
          <a:noFill/>
        </p:spPr>
        <p:txBody>
          <a:bodyPr wrap="none" rtlCol="0">
            <a:spAutoFit/>
          </a:bodyPr>
          <a:lstStyle/>
          <a:p>
            <a:r>
              <a:rPr lang="en-US" dirty="0" smtClean="0"/>
              <a:t>Best link quality</a:t>
            </a:r>
            <a:endParaRPr lang="en-US" dirty="0"/>
          </a:p>
        </p:txBody>
      </p:sp>
      <p:sp>
        <p:nvSpPr>
          <p:cNvPr id="219" name="Rectangle 218"/>
          <p:cNvSpPr/>
          <p:nvPr/>
        </p:nvSpPr>
        <p:spPr bwMode="auto">
          <a:xfrm>
            <a:off x="6839256" y="3142270"/>
            <a:ext cx="313476" cy="157581"/>
          </a:xfrm>
          <a:prstGeom prst="rect">
            <a:avLst/>
          </a:prstGeom>
          <a:no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0" name="Rectangle 219"/>
          <p:cNvSpPr/>
          <p:nvPr/>
        </p:nvSpPr>
        <p:spPr bwMode="auto">
          <a:xfrm>
            <a:off x="945320" y="2891149"/>
            <a:ext cx="313476" cy="157581"/>
          </a:xfrm>
          <a:prstGeom prst="rect">
            <a:avLst/>
          </a:prstGeom>
          <a:noFill/>
          <a:ln w="127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1" name="TextBox 220"/>
          <p:cNvSpPr txBox="1"/>
          <p:nvPr/>
        </p:nvSpPr>
        <p:spPr>
          <a:xfrm>
            <a:off x="1264208" y="2836957"/>
            <a:ext cx="1282723" cy="276999"/>
          </a:xfrm>
          <a:prstGeom prst="rect">
            <a:avLst/>
          </a:prstGeom>
          <a:noFill/>
        </p:spPr>
        <p:txBody>
          <a:bodyPr wrap="none" rtlCol="0">
            <a:spAutoFit/>
          </a:bodyPr>
          <a:lstStyle/>
          <a:p>
            <a:r>
              <a:rPr lang="en-US" dirty="0" smtClean="0"/>
              <a:t>Selected next hop</a:t>
            </a:r>
            <a:endParaRPr lang="en-US" dirty="0"/>
          </a:p>
        </p:txBody>
      </p:sp>
    </p:spTree>
    <p:extLst>
      <p:ext uri="{BB962C8B-B14F-4D97-AF65-F5344CB8AC3E}">
        <p14:creationId xmlns:p14="http://schemas.microsoft.com/office/powerpoint/2010/main" val="259689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9" grpId="0" animBg="1"/>
    </p:bld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Time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7604</TotalTime>
  <Words>9177</Words>
  <Application>Microsoft Office PowerPoint</Application>
  <PresentationFormat>On-screen Show (4:3)</PresentationFormat>
  <Paragraphs>2995</Paragraphs>
  <Slides>58</Slides>
  <Notes>54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IEEE-P802_15</vt:lpstr>
      <vt:lpstr>Visio</vt:lpstr>
      <vt:lpstr>PowerPoint Presentation</vt:lpstr>
      <vt:lpstr>Hierarchical Mesh Tree Routing</vt:lpstr>
      <vt:lpstr>Outline</vt:lpstr>
      <vt:lpstr>HMT construction, maintenance and update</vt:lpstr>
      <vt:lpstr>HMT Routing - Upstream(1)</vt:lpstr>
      <vt:lpstr>HMT Routing - Upstream(2)</vt:lpstr>
      <vt:lpstr>HMT Routing - Downstream (1)</vt:lpstr>
      <vt:lpstr>HMT Routing – Downstream (2)</vt:lpstr>
      <vt:lpstr>HMT Routing - Downstream (2)</vt:lpstr>
      <vt:lpstr>HMT Routing – P2P</vt:lpstr>
      <vt:lpstr>HMT Routing – Multicast(1)</vt:lpstr>
      <vt:lpstr>HMT Routing – Multicast(2)</vt:lpstr>
      <vt:lpstr>HMT Routing - Broadcast</vt:lpstr>
      <vt:lpstr>High reliability option</vt:lpstr>
      <vt:lpstr>Data aggregation</vt:lpstr>
      <vt:lpstr>HMT Construction IE </vt:lpstr>
      <vt:lpstr>L2R Routing IE </vt:lpstr>
      <vt:lpstr>Data aggregation IE</vt:lpstr>
      <vt:lpstr>Destination Announcement IE</vt:lpstr>
      <vt:lpstr>Topology construction and upward routes</vt:lpstr>
      <vt:lpstr>Routing overhead and downward routes</vt:lpstr>
      <vt:lpstr>Route update and rerouting</vt:lpstr>
      <vt:lpstr>Simulation settings</vt:lpstr>
      <vt:lpstr>Simulation results – Upstream (1/2) </vt:lpstr>
      <vt:lpstr>Simulation results – Upstream (2/2) </vt:lpstr>
      <vt:lpstr>Simulation results – Downstream (1/2)</vt:lpstr>
      <vt:lpstr>Simulation results – Downstream (2/2)</vt:lpstr>
      <vt:lpstr>Simulation results – Multicast (1/2)</vt:lpstr>
      <vt:lpstr>Simulation results – Multicast (2/2)</vt:lpstr>
      <vt:lpstr>Simulation results – Broadcast (1/2)</vt:lpstr>
      <vt:lpstr>Simulation results – Broadcast (2/2)</vt:lpstr>
      <vt:lpstr>Simulation results – P2P Unicast (1/2)</vt:lpstr>
      <vt:lpstr>Simulation results – P2P Unicast (2/2)</vt:lpstr>
      <vt:lpstr>Simulation results – MP2P Unicast</vt:lpstr>
      <vt:lpstr>Simulation results – MP2P Unicast</vt:lpstr>
      <vt:lpstr>Simulation results – P2P Multicast (1/2) </vt:lpstr>
      <vt:lpstr>Simulation results – P2P Multicast (2/2) </vt:lpstr>
      <vt:lpstr>Simulation results – P2P Broadcast (1/2) </vt:lpstr>
      <vt:lpstr>Simulation results – P2P Broadcast (2/2) </vt:lpstr>
      <vt:lpstr>Duty Cycling (DC) Support</vt:lpstr>
      <vt:lpstr>Simulation results – DC Upstream (1/2) </vt:lpstr>
      <vt:lpstr>Simulation results – DC Upstream (2/2) </vt:lpstr>
      <vt:lpstr>Simulation results – DC Downstream (1/2) </vt:lpstr>
      <vt:lpstr>Simulation results – DC Downstream (2/2) </vt:lpstr>
      <vt:lpstr>Simulation results – DC Multicast (1/2) </vt:lpstr>
      <vt:lpstr>Simulation results – DC Multicast (2/2) </vt:lpstr>
      <vt:lpstr>Simulation results – DC Broadcast (1/2) </vt:lpstr>
      <vt:lpstr>Simulation results – DC Multicast (2/2) </vt:lpstr>
      <vt:lpstr>Simulation results – DC P2P(1/2) </vt:lpstr>
      <vt:lpstr>Simulation results – DC P2P(2/2) </vt:lpstr>
      <vt:lpstr>Simulation results – DC MP2P(1/2) </vt:lpstr>
      <vt:lpstr>Simulation results – DC MP2P(2/2) </vt:lpstr>
      <vt:lpstr>Simulation results – DC P2P Multicast (1/2) </vt:lpstr>
      <vt:lpstr>Simulation results – DC P2P Multicast (2/2) </vt:lpstr>
      <vt:lpstr>Simulation results – DC P2P Broadcast (1/2) </vt:lpstr>
      <vt:lpstr>Simulation results – DC P2P Broadcast (2/2) </vt:lpstr>
      <vt:lpstr>Data aggregation evaluation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CfFP</dc:title>
  <dc:subject>IEEE 802.15 &lt;subject&gt;</dc:subject>
  <dc:creator>Verotiana</dc:creator>
  <dc:description>15-14-0279-00-0010</dc:description>
  <cp:lastModifiedBy>Verotiana</cp:lastModifiedBy>
  <cp:revision>283</cp:revision>
  <cp:lastPrinted>2014-07-11T06:25:39Z</cp:lastPrinted>
  <dcterms:created xsi:type="dcterms:W3CDTF">2014-04-16T05:32:19Z</dcterms:created>
  <dcterms:modified xsi:type="dcterms:W3CDTF">2014-09-14T20:48:19Z</dcterms:modified>
</cp:coreProperties>
</file>