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2"/>
  </p:notesMasterIdLst>
  <p:handoutMasterIdLst>
    <p:handoutMasterId r:id="rId13"/>
  </p:handoutMasterIdLst>
  <p:sldIdLst>
    <p:sldId id="259" r:id="rId3"/>
    <p:sldId id="258" r:id="rId4"/>
    <p:sldId id="256" r:id="rId5"/>
    <p:sldId id="260" r:id="rId6"/>
    <p:sldId id="261" r:id="rId7"/>
    <p:sldId id="262" r:id="rId8"/>
    <p:sldId id="263" r:id="rId9"/>
    <p:sldId id="264" r:id="rId10"/>
    <p:sldId id="26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4" autoAdjust="0"/>
  </p:normalViewPr>
  <p:slideViewPr>
    <p:cSldViewPr>
      <p:cViewPr varScale="1">
        <p:scale>
          <a:sx n="65" d="100"/>
          <a:sy n="65" d="100"/>
        </p:scale>
        <p:origin x="-1224" y="-108"/>
      </p:cViewPr>
      <p:guideLst>
        <p:guide orient="horz" pos="2160"/>
        <p:guide pos="2880"/>
      </p:guideLst>
    </p:cSldViewPr>
  </p:slideViewPr>
  <p:outlineViewPr>
    <p:cViewPr>
      <p:scale>
        <a:sx n="33" d="100"/>
        <a:sy n="33" d="100"/>
      </p:scale>
      <p:origin x="0" y="138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52ED74C-E026-4EE1-9EBF-1ADF36145D5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A1E5AAD4-ED86-432E-8F74-13868BB43DF0}"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CDE72A5C-B95C-470A-A890-C7E906B29CE9}"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Check these 802.15.3 </a:t>
            </a:r>
            <a:r>
              <a:rPr lang="en-US" smtClean="0"/>
              <a:t>802.15.1 802.15.6</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A1E5AAD4-ED86-432E-8F74-13868BB43DF0}"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C3403D5E-EC63-4E0C-BB91-6907EDCB515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71D74411-C40C-4AD6-A66D-2E6F09630AA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222C74D-8E3C-460B-9602-E2851FE5C23B}"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627010-75FE-49D9-B993-360CF5D8B260}"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627010-75FE-49D9-B993-360CF5D8B260}"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627010-75FE-49D9-B993-360CF5D8B260}"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627010-75FE-49D9-B993-360CF5D8B260}" type="datetimeFigureOut">
              <a:rPr lang="en-US" smtClean="0"/>
              <a:pPr/>
              <a:t>9/15/2014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627010-75FE-49D9-B993-360CF5D8B260}" type="datetimeFigureOut">
              <a:rPr lang="en-US" smtClean="0"/>
              <a:pPr/>
              <a:t>9/15/2014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627010-75FE-49D9-B993-360CF5D8B260}" type="datetimeFigureOut">
              <a:rPr lang="en-US" smtClean="0"/>
              <a:pPr/>
              <a:t>9/15/2014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627010-75FE-49D9-B993-360CF5D8B260}" type="datetimeFigureOut">
              <a:rPr lang="en-US" smtClean="0"/>
              <a:pPr/>
              <a:t>9/15/2014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627010-75FE-49D9-B993-360CF5D8B260}" type="datetimeFigureOut">
              <a:rPr lang="en-US" smtClean="0"/>
              <a:pPr/>
              <a:t>9/15/2014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A994C979-70EF-45AA-B95D-3A3902A9AAA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627010-75FE-49D9-B993-360CF5D8B260}" type="datetimeFigureOut">
              <a:rPr lang="en-US" smtClean="0"/>
              <a:pPr/>
              <a:t>9/15/2014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627010-75FE-49D9-B993-360CF5D8B260}"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627010-75FE-49D9-B993-360CF5D8B260}"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627010-75FE-49D9-B993-360CF5D8B260}" type="datetimeFigureOut">
              <a:rPr lang="en-US" smtClean="0"/>
              <a:pPr/>
              <a:t>9/15/2014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C1622B-8F5C-48C2-9F0E-4D172B3F43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46E74E17-2657-46A3-92FD-EE34FCE62D0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003CFD60-AE6D-4990-B2E5-7A3D930CA0A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FA09CDAE-7683-4BD9-92DF-9C74CAECA92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999F3B90-0061-4AA0-9D20-26206B11B16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&lt;month year&gt;</a:t>
            </a:r>
          </a:p>
        </p:txBody>
      </p:sp>
      <p:sp>
        <p:nvSpPr>
          <p:cNvPr id="3" name="Footer Placeholder 2"/>
          <p:cNvSpPr>
            <a:spLocks noGrp="1"/>
          </p:cNvSpPr>
          <p:nvPr>
            <p:ph type="ftr" sz="quarter" idx="11"/>
          </p:nvPr>
        </p:nvSpPr>
        <p:spPr/>
        <p:txBody>
          <a:bodyPr/>
          <a:lstStyle>
            <a:lvl1pPr>
              <a:defRPr/>
            </a:lvl1pPr>
          </a:lstStyle>
          <a:p>
            <a:r>
              <a:rPr 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904B18F1-1408-45D9-BF26-2456206E2C1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F5572ED4-EB45-4EBD-BF1C-7476D65FA1D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C16E654C-6870-48D6-9503-C76EE081953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3E420A0B-022A-4544-80DD-F94444C01C62}"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627010-75FE-49D9-B993-360CF5D8B260}" type="datetimeFigureOut">
              <a:rPr lang="en-US" smtClean="0"/>
              <a:pPr/>
              <a:t>9/15/2014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C1622B-8F5C-48C2-9F0E-4D172B3F43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2"/>
          <p:cNvSpPr>
            <a:spLocks noGrp="1"/>
          </p:cNvSpPr>
          <p:nvPr>
            <p:ph type="ftr" sz="quarter" idx="11"/>
          </p:nvPr>
        </p:nvSpPr>
        <p:spPr>
          <a:xfrm>
            <a:off x="5486400" y="6475413"/>
            <a:ext cx="3124200" cy="153987"/>
          </a:xfrm>
        </p:spPr>
        <p:txBody>
          <a:bodyPr/>
          <a:lstStyle/>
          <a:p>
            <a:r>
              <a:rPr lang="en-US" dirty="0" smtClean="0"/>
              <a:t>Behcet Sarikaya, Huawei</a:t>
            </a:r>
            <a:endParaRPr lang="en-US" dirty="0"/>
          </a:p>
        </p:txBody>
      </p:sp>
      <p:sp>
        <p:nvSpPr>
          <p:cNvPr id="6" name="Slide Number Placeholder 3"/>
          <p:cNvSpPr>
            <a:spLocks noGrp="1"/>
          </p:cNvSpPr>
          <p:nvPr>
            <p:ph type="sldNum" sz="quarter" idx="12"/>
          </p:nvPr>
        </p:nvSpPr>
        <p:spPr/>
        <p:txBody>
          <a:bodyPr/>
          <a:lstStyle/>
          <a:p>
            <a:r>
              <a:rPr lang="en-US" dirty="0"/>
              <a:t>Slide </a:t>
            </a:r>
            <a:fld id="{43D95A5B-2B1F-4DA4-B024-3D6A026685B2}" type="slidenum">
              <a:rPr lang="en-US"/>
              <a:pPr/>
              <a:t>1</a:t>
            </a:fld>
            <a:endParaRPr lang="en-US" dirty="0"/>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 to 802.3 adaptation for L2R</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August 2014</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Behcet Sarikaya</a:t>
            </a:r>
            <a:r>
              <a:rPr lang="en-US" sz="1600" dirty="0" smtClean="0">
                <a:solidFill>
                  <a:schemeClr val="tx2"/>
                </a:solidFill>
              </a:rPr>
              <a:t>] Huawei </a:t>
            </a:r>
            <a:r>
              <a:rPr lang="en-US" sz="1600" dirty="0">
                <a:solidFill>
                  <a:schemeClr val="tx2"/>
                </a:solidFill>
              </a:rPr>
              <a:t>[</a:t>
            </a:r>
            <a:r>
              <a:rPr lang="en-US" sz="1600" dirty="0">
                <a:solidFill>
                  <a:srgbClr val="FF0000"/>
                </a:solidFill>
              </a:rPr>
              <a:t>Add name of Affiliation</a:t>
            </a:r>
            <a:r>
              <a:rPr lang="en-US" sz="1600" dirty="0">
                <a:solidFill>
                  <a:schemeClr val="tx2"/>
                </a:solidFill>
              </a:rPr>
              <a:t>]</a:t>
            </a: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5340 Legacy Dr, Plano TX 75024</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a:solidFill>
                  <a:srgbClr val="FF0000"/>
                </a:solidFill>
              </a:rPr>
              <a:t>Add telephone number</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smtClean="0">
                <a:solidFill>
                  <a:srgbClr val="FF0000"/>
                </a:solidFill>
              </a:rPr>
              <a:t>sarikaya@ieee.org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rgbClr val="FF0000"/>
                </a:solidFill>
              </a:rPr>
              <a:t>Interconnecting 802.15 WPANs with Ethernet Networks</a:t>
            </a:r>
            <a:r>
              <a:rPr lang="en-US" sz="1600" dirty="0" smtClean="0">
                <a:solidFill>
                  <a:schemeClr val="tx2"/>
                </a:solidFill>
              </a:rPr>
              <a:t>]</a:t>
            </a:r>
            <a:endParaRPr lang="en-US" sz="1600" dirty="0">
              <a:solidFill>
                <a:schemeClr val="tx2"/>
              </a:solidFill>
            </a:endParaRP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Some nodes WPAN may be connected to 802.3 in addition to 802.15.4. We summarize how this can be exploited in an L2R protocol. We also bring up 802.3 to 802.15.4 adaptation issue.</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 Interim in Athens, Sept. 2014</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Date Placeholder 1"/>
          <p:cNvSpPr txBox="1">
            <a:spLocks/>
          </p:cNvSpPr>
          <p:nvPr/>
        </p:nvSpPr>
        <p:spPr bwMode="auto">
          <a:xfrm>
            <a:off x="4876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lvl="0"/>
            <a:r>
              <a:rPr lang="en-US" sz="1400" dirty="0" smtClean="0"/>
              <a:t>15-14-0524-01-0010</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a:t>Slide </a:t>
            </a:r>
            <a:fld id="{A39B6409-B6F7-4662-A3CD-3BF681B20A2B}"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802.15.4 and 802.3 Interconnection and L2R</a:t>
            </a:r>
            <a:endParaRPr lang="en-US" dirty="0"/>
          </a:p>
        </p:txBody>
      </p:sp>
      <p:sp>
        <p:nvSpPr>
          <p:cNvPr id="26627" name="Rectangle 3"/>
          <p:cNvSpPr>
            <a:spLocks noGrp="1" noChangeArrowheads="1"/>
          </p:cNvSpPr>
          <p:nvPr>
            <p:ph type="subTitle" idx="1"/>
          </p:nvPr>
        </p:nvSpPr>
        <p:spPr/>
        <p:txBody>
          <a:bodyPr/>
          <a:lstStyle/>
          <a:p>
            <a:r>
              <a:rPr lang="en-US" dirty="0" smtClean="0"/>
              <a:t>Behcet Sarikaya</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a:t>Slide </a:t>
            </a:r>
            <a:fld id="{BA025B1B-E3B6-4651-811B-ED5F3669A531}" type="slidenum">
              <a:rPr lang="en-US"/>
              <a:pPr/>
              <a:t>3</a:t>
            </a:fld>
            <a:endParaRPr lang="en-US"/>
          </a:p>
        </p:txBody>
      </p:sp>
      <p:sp>
        <p:nvSpPr>
          <p:cNvPr id="4098" name="Rectangle 2"/>
          <p:cNvSpPr>
            <a:spLocks noGrp="1" noChangeArrowheads="1"/>
          </p:cNvSpPr>
          <p:nvPr>
            <p:ph type="title"/>
          </p:nvPr>
        </p:nvSpPr>
        <p:spPr>
          <a:ln/>
        </p:spPr>
        <p:txBody>
          <a:bodyPr/>
          <a:lstStyle/>
          <a:p>
            <a:r>
              <a:rPr lang="en-US" sz="3200" dirty="0" err="1" smtClean="0"/>
              <a:t>OmniRAN</a:t>
            </a:r>
            <a:r>
              <a:rPr lang="en-US" sz="3200" dirty="0" smtClean="0"/>
              <a:t> TG</a:t>
            </a:r>
            <a:endParaRPr lang="en-US" sz="3200" dirty="0"/>
          </a:p>
        </p:txBody>
      </p:sp>
      <p:sp>
        <p:nvSpPr>
          <p:cNvPr id="4099" name="Rectangle 3"/>
          <p:cNvSpPr>
            <a:spLocks noGrp="1" noChangeArrowheads="1"/>
          </p:cNvSpPr>
          <p:nvPr>
            <p:ph type="body" idx="1"/>
          </p:nvPr>
        </p:nvSpPr>
        <p:spPr>
          <a:ln/>
        </p:spPr>
        <p:txBody>
          <a:bodyPr/>
          <a:lstStyle/>
          <a:p>
            <a:r>
              <a:rPr lang="en-US" sz="2800" dirty="0" smtClean="0"/>
              <a:t>802.1CF or </a:t>
            </a:r>
            <a:r>
              <a:rPr lang="en-US" sz="2800" dirty="0" err="1" smtClean="0"/>
              <a:t>OmniRAN</a:t>
            </a:r>
            <a:r>
              <a:rPr lang="en-US" sz="2800" dirty="0" smtClean="0"/>
              <a:t> TG is working on point to point link versus shared link issues on all IEEE 802 technologies, including 802.15</a:t>
            </a:r>
          </a:p>
          <a:p>
            <a:r>
              <a:rPr lang="en-US" sz="2800" dirty="0" err="1" smtClean="0"/>
              <a:t>OmniRAN</a:t>
            </a:r>
            <a:r>
              <a:rPr lang="en-US" sz="2800" dirty="0" smtClean="0"/>
              <a:t> is interested in only the 802 technologies that are compatible with 802.3 or Ethernet, i.e. PHYs that can support 1500 MPDUs</a:t>
            </a:r>
          </a:p>
          <a:p>
            <a:r>
              <a:rPr lang="en-US" sz="2800" dirty="0" smtClean="0"/>
              <a:t> </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Interface Issue</a:t>
            </a:r>
            <a:endParaRPr lang="en-US" dirty="0"/>
          </a:p>
        </p:txBody>
      </p:sp>
      <p:sp>
        <p:nvSpPr>
          <p:cNvPr id="3" name="Content Placeholder 2"/>
          <p:cNvSpPr>
            <a:spLocks noGrp="1"/>
          </p:cNvSpPr>
          <p:nvPr>
            <p:ph idx="1"/>
          </p:nvPr>
        </p:nvSpPr>
        <p:spPr/>
        <p:txBody>
          <a:bodyPr/>
          <a:lstStyle/>
          <a:p>
            <a:r>
              <a:rPr lang="en-US" dirty="0" err="1" smtClean="0"/>
              <a:t>OmniRAN</a:t>
            </a:r>
            <a:r>
              <a:rPr lang="en-US" dirty="0" smtClean="0"/>
              <a:t> is also looking for an architecture where there are nodes connected to two IEEE 802 technologies like 802.15.4 and 802.3</a:t>
            </a:r>
          </a:p>
          <a:p>
            <a:r>
              <a:rPr lang="en-US" dirty="0" smtClean="0"/>
              <a:t>This brings MAC frame format incompatibilities and the need for adaptation</a:t>
            </a:r>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smtClean="0"/>
              <a:t>Slide </a:t>
            </a:r>
            <a:fld id="{A994C979-70EF-45AA-B95D-3A3902A9AAA8}"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802.15 do? </a:t>
            </a:r>
            <a:endParaRPr lang="en-US" dirty="0"/>
          </a:p>
        </p:txBody>
      </p:sp>
      <p:sp>
        <p:nvSpPr>
          <p:cNvPr id="3" name="Content Placeholder 2"/>
          <p:cNvSpPr>
            <a:spLocks noGrp="1"/>
          </p:cNvSpPr>
          <p:nvPr>
            <p:ph idx="1"/>
          </p:nvPr>
        </p:nvSpPr>
        <p:spPr>
          <a:xfrm>
            <a:off x="304800" y="1600200"/>
            <a:ext cx="8610600" cy="4114800"/>
          </a:xfrm>
        </p:spPr>
        <p:txBody>
          <a:bodyPr/>
          <a:lstStyle/>
          <a:p>
            <a:pPr>
              <a:buNone/>
            </a:pPr>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Scenario 1. Destination is Device 3 in PAN 2</a:t>
            </a:r>
          </a:p>
          <a:p>
            <a:r>
              <a:rPr lang="en-US" dirty="0" smtClean="0"/>
              <a:t>Scenario 2. Destination is Server  </a:t>
            </a:r>
          </a:p>
          <a:p>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dirty="0" smtClean="0"/>
              <a:t>Slide </a:t>
            </a:r>
            <a:fld id="{A994C979-70EF-45AA-B95D-3A3902A9AAA8}" type="slidenum">
              <a:rPr lang="en-US" smtClean="0"/>
              <a:pPr/>
              <a:t>5</a:t>
            </a:fld>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5410200" y="1676400"/>
            <a:ext cx="3286125" cy="310515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85800" y="2057400"/>
            <a:ext cx="3286125" cy="3162300"/>
          </a:xfrm>
          <a:prstGeom prst="rect">
            <a:avLst/>
          </a:prstGeom>
          <a:noFill/>
          <a:ln w="9525">
            <a:noFill/>
            <a:miter lim="800000"/>
            <a:headEnd/>
            <a:tailEnd/>
          </a:ln>
        </p:spPr>
      </p:pic>
      <p:cxnSp>
        <p:nvCxnSpPr>
          <p:cNvPr id="13" name="Straight Arrow Connector 12"/>
          <p:cNvCxnSpPr/>
          <p:nvPr/>
        </p:nvCxnSpPr>
        <p:spPr bwMode="auto">
          <a:xfrm flipV="1">
            <a:off x="3429000" y="2209800"/>
            <a:ext cx="3276600" cy="11430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5" name="TextBox 14"/>
          <p:cNvSpPr txBox="1"/>
          <p:nvPr/>
        </p:nvSpPr>
        <p:spPr>
          <a:xfrm>
            <a:off x="4191000" y="2895600"/>
            <a:ext cx="990600" cy="584775"/>
          </a:xfrm>
          <a:prstGeom prst="rect">
            <a:avLst/>
          </a:prstGeom>
          <a:noFill/>
        </p:spPr>
        <p:txBody>
          <a:bodyPr wrap="square" rtlCol="0">
            <a:spAutoFit/>
          </a:bodyPr>
          <a:lstStyle/>
          <a:p>
            <a:r>
              <a:rPr lang="en-US" sz="1600" b="1" dirty="0" smtClean="0">
                <a:solidFill>
                  <a:srgbClr val="C00000"/>
                </a:solidFill>
              </a:rPr>
              <a:t>802.3 link</a:t>
            </a:r>
            <a:endParaRPr lang="en-US" sz="1600" b="1"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 to 802.3 Adaptation</a:t>
            </a:r>
            <a:endParaRPr lang="en-US" dirty="0"/>
          </a:p>
        </p:txBody>
      </p:sp>
      <p:sp>
        <p:nvSpPr>
          <p:cNvPr id="3" name="Content Placeholder 2"/>
          <p:cNvSpPr>
            <a:spLocks noGrp="1"/>
          </p:cNvSpPr>
          <p:nvPr>
            <p:ph idx="1"/>
          </p:nvPr>
        </p:nvSpPr>
        <p:spPr/>
        <p:txBody>
          <a:bodyPr/>
          <a:lstStyle/>
          <a:p>
            <a:r>
              <a:rPr lang="en-US" dirty="0" smtClean="0"/>
              <a:t>802.15.4 MAC address long format is 64 bits or 8 octets, 802.3 supports 48 bit MAC address, i.e. 6 octets</a:t>
            </a:r>
          </a:p>
          <a:p>
            <a:r>
              <a:rPr lang="en-US" dirty="0" smtClean="0"/>
              <a:t>Most 802.15.4 PHY limit MPDUs to 127 octets, 802.3 has 1500 octet MPDUs</a:t>
            </a:r>
          </a:p>
          <a:p>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smtClean="0"/>
              <a:t>Slide </a:t>
            </a:r>
            <a:fld id="{A994C979-70EF-45AA-B95D-3A3902A9AAA8}"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Formats</a:t>
            </a:r>
            <a:endParaRPr lang="en-US" dirty="0"/>
          </a:p>
        </p:txBody>
      </p:sp>
      <p:sp>
        <p:nvSpPr>
          <p:cNvPr id="3" name="Content Placeholder 2"/>
          <p:cNvSpPr>
            <a:spLocks noGrp="1"/>
          </p:cNvSpPr>
          <p:nvPr>
            <p:ph idx="1"/>
          </p:nvPr>
        </p:nvSpPr>
        <p:spPr/>
        <p:txBody>
          <a:bodyPr/>
          <a:lstStyle/>
          <a:p>
            <a:r>
              <a:rPr lang="en-US" dirty="0" smtClean="0"/>
              <a:t>802.15.4 MAC Data Frame</a:t>
            </a:r>
          </a:p>
          <a:p>
            <a:endParaRPr lang="en-US" dirty="0" smtClean="0"/>
          </a:p>
          <a:p>
            <a:endParaRPr lang="en-US" dirty="0" smtClean="0"/>
          </a:p>
          <a:p>
            <a:endParaRPr lang="en-US" dirty="0" smtClean="0"/>
          </a:p>
          <a:p>
            <a:endParaRPr lang="en-US" dirty="0" smtClean="0"/>
          </a:p>
          <a:p>
            <a:r>
              <a:rPr lang="en-US" dirty="0" smtClean="0"/>
              <a:t>802.3 MAC Data Frame</a:t>
            </a:r>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smtClean="0"/>
              <a:t>Slide </a:t>
            </a:r>
            <a:fld id="{A994C979-70EF-45AA-B95D-3A3902A9AAA8}" type="slidenum">
              <a:rPr lang="en-US" smtClean="0"/>
              <a:pPr/>
              <a:t>7</a:t>
            </a:fld>
            <a:endParaRPr lang="en-US"/>
          </a:p>
        </p:txBody>
      </p:sp>
      <p:graphicFrame>
        <p:nvGraphicFramePr>
          <p:cNvPr id="2051" name="Object 3"/>
          <p:cNvGraphicFramePr>
            <a:graphicFrameLocks noChangeAspect="1"/>
          </p:cNvGraphicFramePr>
          <p:nvPr/>
        </p:nvGraphicFramePr>
        <p:xfrm>
          <a:off x="1066800" y="2714625"/>
          <a:ext cx="6629400" cy="1704975"/>
        </p:xfrm>
        <a:graphic>
          <a:graphicData uri="http://schemas.openxmlformats.org/presentationml/2006/ole">
            <p:oleObj spid="_x0000_s2051" name="Worksheet" r:id="rId3" imgW="3921120" imgH="1008000" progId="Excel.Sheet.8">
              <p:embed/>
            </p:oleObj>
          </a:graphicData>
        </a:graphic>
      </p:graphicFrame>
      <p:sp>
        <p:nvSpPr>
          <p:cNvPr id="50" name="Rectangle 7"/>
          <p:cNvSpPr>
            <a:spLocks noChangeArrowheads="1"/>
          </p:cNvSpPr>
          <p:nvPr/>
        </p:nvSpPr>
        <p:spPr bwMode="auto">
          <a:xfrm>
            <a:off x="776288" y="5427662"/>
            <a:ext cx="3026470"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200" dirty="0">
                <a:solidFill>
                  <a:srgbClr val="000000"/>
                </a:solidFill>
                <a:latin typeface="Arial" pitchFamily="34" charset="0"/>
              </a:rPr>
              <a:t> </a:t>
            </a:r>
            <a:r>
              <a:rPr lang="en-US" sz="1200" dirty="0" smtClean="0">
                <a:solidFill>
                  <a:srgbClr val="000000"/>
                </a:solidFill>
                <a:latin typeface="Arial" pitchFamily="34" charset="0"/>
              </a:rPr>
              <a:t>          </a:t>
            </a:r>
            <a:r>
              <a:rPr kumimoji="0" lang="en-US" sz="1200" b="0" i="0" u="none" strike="noStrike" cap="none" normalizeH="0" baseline="0" dirty="0" smtClean="0">
                <a:ln>
                  <a:noFill/>
                </a:ln>
                <a:solidFill>
                  <a:srgbClr val="000000"/>
                </a:solidFill>
                <a:effectLst/>
                <a:latin typeface="Arial" pitchFamily="34" charset="0"/>
              </a:rPr>
              <a:t>                  8                            </a:t>
            </a:r>
            <a:r>
              <a:rPr kumimoji="0" lang="en-US" sz="1200" b="1" i="0" u="none" strike="noStrike" cap="none" normalizeH="0" baseline="0" dirty="0" smtClean="0">
                <a:ln>
                  <a:noFill/>
                </a:ln>
                <a:solidFill>
                  <a:srgbClr val="FF0000"/>
                </a:solidFill>
                <a:effectLst/>
                <a:latin typeface="Arial" pitchFamily="34" charset="0"/>
              </a:rPr>
              <a:t>6      </a:t>
            </a:r>
            <a:r>
              <a:rPr kumimoji="0" lang="en-US" sz="1200" b="0" i="0" u="none" strike="noStrike" cap="none" normalizeH="0" baseline="0" dirty="0" smtClean="0">
                <a:ln>
                  <a:noFill/>
                </a:ln>
                <a:solidFill>
                  <a:srgbClr val="000000"/>
                </a:solidFill>
                <a:effectLst/>
                <a:latin typeface="Arial" pitchFamily="34" charset="0"/>
              </a:rPr>
              <a:t>   </a:t>
            </a:r>
            <a:endParaRPr kumimoji="0" lang="en-US" sz="2400" b="0" i="0" u="none" strike="noStrike" cap="none" normalizeH="0" baseline="0" dirty="0" smtClean="0">
              <a:ln>
                <a:noFill/>
              </a:ln>
              <a:solidFill>
                <a:schemeClr val="tx1"/>
              </a:solidFill>
              <a:effectLst/>
              <a:latin typeface="Times New Roman" pitchFamily="18" charset="0"/>
            </a:endParaRPr>
          </a:p>
        </p:txBody>
      </p:sp>
      <p:grpSp>
        <p:nvGrpSpPr>
          <p:cNvPr id="51" name="Group 50"/>
          <p:cNvGrpSpPr/>
          <p:nvPr/>
        </p:nvGrpSpPr>
        <p:grpSpPr>
          <a:xfrm>
            <a:off x="1330326" y="5427662"/>
            <a:ext cx="6442074" cy="744538"/>
            <a:chOff x="1671638" y="1731964"/>
            <a:chExt cx="6442074" cy="744538"/>
          </a:xfrm>
        </p:grpSpPr>
        <p:sp>
          <p:nvSpPr>
            <p:cNvPr id="52" name="Rectangle 8"/>
            <p:cNvSpPr>
              <a:spLocks noChangeArrowheads="1"/>
            </p:cNvSpPr>
            <p:nvPr/>
          </p:nvSpPr>
          <p:spPr bwMode="auto">
            <a:xfrm>
              <a:off x="4635500" y="1731964"/>
              <a:ext cx="2707472" cy="18466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pitchFamily="34" charset="0"/>
                </a:rPr>
                <a:t>6   </a:t>
              </a:r>
              <a:r>
                <a:rPr kumimoji="0" lang="en-US" sz="1200" b="0" i="0" u="none" strike="noStrike" cap="none" normalizeH="0" baseline="0" dirty="0" smtClean="0">
                  <a:ln>
                    <a:noFill/>
                  </a:ln>
                  <a:solidFill>
                    <a:srgbClr val="000000"/>
                  </a:solidFill>
                  <a:effectLst/>
                  <a:latin typeface="Arial" pitchFamily="34" charset="0"/>
                </a:rPr>
                <a:t>             2        0 to 1500      0 to 46   </a:t>
              </a: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53" name="Rectangle 9"/>
            <p:cNvSpPr>
              <a:spLocks noChangeArrowheads="1"/>
            </p:cNvSpPr>
            <p:nvPr/>
          </p:nvSpPr>
          <p:spPr bwMode="auto">
            <a:xfrm>
              <a:off x="7567612" y="1731964"/>
              <a:ext cx="163512"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4</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54" name="Rectangle 10"/>
            <p:cNvSpPr>
              <a:spLocks noChangeArrowheads="1"/>
            </p:cNvSpPr>
            <p:nvPr/>
          </p:nvSpPr>
          <p:spPr bwMode="auto">
            <a:xfrm>
              <a:off x="1725613" y="2032001"/>
              <a:ext cx="6345237" cy="436563"/>
            </a:xfrm>
            <a:prstGeom prst="rect">
              <a:avLst/>
            </a:prstGeom>
            <a:solidFill>
              <a:srgbClr val="80808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5" name="Rectangle 11"/>
            <p:cNvSpPr>
              <a:spLocks noChangeArrowheads="1"/>
            </p:cNvSpPr>
            <p:nvPr/>
          </p:nvSpPr>
          <p:spPr bwMode="auto">
            <a:xfrm>
              <a:off x="1725613" y="2032001"/>
              <a:ext cx="6345237" cy="436563"/>
            </a:xfrm>
            <a:prstGeom prst="rect">
              <a:avLst/>
            </a:prstGeom>
            <a:noFill/>
            <a:ln w="3175">
              <a:solidFill>
                <a:srgbClr val="80808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6" name="Rectangle 12"/>
            <p:cNvSpPr>
              <a:spLocks noChangeArrowheads="1"/>
            </p:cNvSpPr>
            <p:nvPr/>
          </p:nvSpPr>
          <p:spPr bwMode="auto">
            <a:xfrm>
              <a:off x="1671638" y="1966914"/>
              <a:ext cx="1430337"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7" name="Rectangle 13"/>
            <p:cNvSpPr>
              <a:spLocks noChangeArrowheads="1"/>
            </p:cNvSpPr>
            <p:nvPr/>
          </p:nvSpPr>
          <p:spPr bwMode="auto">
            <a:xfrm>
              <a:off x="1671638" y="1966914"/>
              <a:ext cx="1430337"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8" name="Rectangle 14"/>
            <p:cNvSpPr>
              <a:spLocks noChangeArrowheads="1"/>
            </p:cNvSpPr>
            <p:nvPr/>
          </p:nvSpPr>
          <p:spPr bwMode="auto">
            <a:xfrm>
              <a:off x="2057400" y="2103439"/>
              <a:ext cx="776287"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Preamble</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59" name="Rectangle 15"/>
            <p:cNvSpPr>
              <a:spLocks noChangeArrowheads="1"/>
            </p:cNvSpPr>
            <p:nvPr/>
          </p:nvSpPr>
          <p:spPr bwMode="auto">
            <a:xfrm>
              <a:off x="3101975" y="1966914"/>
              <a:ext cx="1074737"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0" name="Rectangle 16"/>
            <p:cNvSpPr>
              <a:spLocks noChangeArrowheads="1"/>
            </p:cNvSpPr>
            <p:nvPr/>
          </p:nvSpPr>
          <p:spPr bwMode="auto">
            <a:xfrm>
              <a:off x="3101975" y="1966914"/>
              <a:ext cx="1074737"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1" name="Rectangle 17"/>
            <p:cNvSpPr>
              <a:spLocks noChangeArrowheads="1"/>
            </p:cNvSpPr>
            <p:nvPr/>
          </p:nvSpPr>
          <p:spPr bwMode="auto">
            <a:xfrm>
              <a:off x="3255963" y="2011364"/>
              <a:ext cx="942975"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Destination </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62" name="Rectangle 18"/>
            <p:cNvSpPr>
              <a:spLocks noChangeArrowheads="1"/>
            </p:cNvSpPr>
            <p:nvPr/>
          </p:nvSpPr>
          <p:spPr bwMode="auto">
            <a:xfrm>
              <a:off x="3365500" y="2197101"/>
              <a:ext cx="658812"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address</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63" name="Rectangle 19"/>
            <p:cNvSpPr>
              <a:spLocks noChangeArrowheads="1"/>
            </p:cNvSpPr>
            <p:nvPr/>
          </p:nvSpPr>
          <p:spPr bwMode="auto">
            <a:xfrm>
              <a:off x="4176713" y="1966914"/>
              <a:ext cx="1074737"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 name="Rectangle 20"/>
            <p:cNvSpPr>
              <a:spLocks noChangeArrowheads="1"/>
            </p:cNvSpPr>
            <p:nvPr/>
          </p:nvSpPr>
          <p:spPr bwMode="auto">
            <a:xfrm>
              <a:off x="4176713" y="1966914"/>
              <a:ext cx="1074737"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5" name="Rectangle 21"/>
            <p:cNvSpPr>
              <a:spLocks noChangeArrowheads="1"/>
            </p:cNvSpPr>
            <p:nvPr/>
          </p:nvSpPr>
          <p:spPr bwMode="auto">
            <a:xfrm>
              <a:off x="4470400" y="2011364"/>
              <a:ext cx="593725"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Source</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66" name="Rectangle 22"/>
            <p:cNvSpPr>
              <a:spLocks noChangeArrowheads="1"/>
            </p:cNvSpPr>
            <p:nvPr/>
          </p:nvSpPr>
          <p:spPr bwMode="auto">
            <a:xfrm>
              <a:off x="4438650" y="2197101"/>
              <a:ext cx="658812"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address</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67" name="Rectangle 23"/>
            <p:cNvSpPr>
              <a:spLocks noChangeArrowheads="1"/>
            </p:cNvSpPr>
            <p:nvPr/>
          </p:nvSpPr>
          <p:spPr bwMode="auto">
            <a:xfrm>
              <a:off x="5251450" y="1966914"/>
              <a:ext cx="355600"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 name="Rectangle 24"/>
            <p:cNvSpPr>
              <a:spLocks noChangeArrowheads="1"/>
            </p:cNvSpPr>
            <p:nvPr/>
          </p:nvSpPr>
          <p:spPr bwMode="auto">
            <a:xfrm>
              <a:off x="5251450" y="1966914"/>
              <a:ext cx="355600"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9" name="Rectangle 25"/>
            <p:cNvSpPr>
              <a:spLocks noChangeArrowheads="1"/>
            </p:cNvSpPr>
            <p:nvPr/>
          </p:nvSpPr>
          <p:spPr bwMode="auto">
            <a:xfrm>
              <a:off x="5259387" y="2103439"/>
              <a:ext cx="434975"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Type</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70" name="Rectangle 26"/>
            <p:cNvSpPr>
              <a:spLocks noChangeArrowheads="1"/>
            </p:cNvSpPr>
            <p:nvPr/>
          </p:nvSpPr>
          <p:spPr bwMode="auto">
            <a:xfrm>
              <a:off x="5607050" y="1966914"/>
              <a:ext cx="1082675"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 name="Rectangle 27"/>
            <p:cNvSpPr>
              <a:spLocks noChangeArrowheads="1"/>
            </p:cNvSpPr>
            <p:nvPr/>
          </p:nvSpPr>
          <p:spPr bwMode="auto">
            <a:xfrm>
              <a:off x="5607050" y="1966914"/>
              <a:ext cx="1082675"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2" name="Rectangle 28"/>
            <p:cNvSpPr>
              <a:spLocks noChangeArrowheads="1"/>
            </p:cNvSpPr>
            <p:nvPr/>
          </p:nvSpPr>
          <p:spPr bwMode="auto">
            <a:xfrm>
              <a:off x="5986462" y="2103439"/>
              <a:ext cx="419100"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Data</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73" name="Rectangle 29"/>
            <p:cNvSpPr>
              <a:spLocks noChangeArrowheads="1"/>
            </p:cNvSpPr>
            <p:nvPr/>
          </p:nvSpPr>
          <p:spPr bwMode="auto">
            <a:xfrm>
              <a:off x="6689725" y="1966914"/>
              <a:ext cx="541337"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4" name="Rectangle 30"/>
            <p:cNvSpPr>
              <a:spLocks noChangeArrowheads="1"/>
            </p:cNvSpPr>
            <p:nvPr/>
          </p:nvSpPr>
          <p:spPr bwMode="auto">
            <a:xfrm>
              <a:off x="6689725" y="1966914"/>
              <a:ext cx="541337"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5" name="Rectangle 31"/>
            <p:cNvSpPr>
              <a:spLocks noChangeArrowheads="1"/>
            </p:cNvSpPr>
            <p:nvPr/>
          </p:nvSpPr>
          <p:spPr bwMode="auto">
            <a:xfrm>
              <a:off x="6823075" y="2103439"/>
              <a:ext cx="363537"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Pad</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76" name="Rectangle 32"/>
            <p:cNvSpPr>
              <a:spLocks noChangeArrowheads="1"/>
            </p:cNvSpPr>
            <p:nvPr/>
          </p:nvSpPr>
          <p:spPr bwMode="auto">
            <a:xfrm>
              <a:off x="7231062" y="1966914"/>
              <a:ext cx="792162" cy="4349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7" name="Rectangle 33"/>
            <p:cNvSpPr>
              <a:spLocks noChangeArrowheads="1"/>
            </p:cNvSpPr>
            <p:nvPr/>
          </p:nvSpPr>
          <p:spPr bwMode="auto">
            <a:xfrm>
              <a:off x="7231062" y="1966914"/>
              <a:ext cx="792162" cy="434975"/>
            </a:xfrm>
            <a:prstGeom prst="rect">
              <a:avLst/>
            </a:prstGeom>
            <a:noFill/>
            <a:ln w="317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8" name="Rectangle 34"/>
            <p:cNvSpPr>
              <a:spLocks noChangeArrowheads="1"/>
            </p:cNvSpPr>
            <p:nvPr/>
          </p:nvSpPr>
          <p:spPr bwMode="auto">
            <a:xfrm>
              <a:off x="7261225" y="2103439"/>
              <a:ext cx="852487" cy="222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Checksum</a:t>
              </a:r>
              <a:endParaRPr kumimoji="0" lang="en-US" sz="2400" b="0" i="0" u="none" strike="noStrike" cap="none" normalizeH="0" baseline="0" smtClean="0">
                <a:ln>
                  <a:noFill/>
                </a:ln>
                <a:solidFill>
                  <a:schemeClr val="tx1"/>
                </a:solidFill>
                <a:effectLst/>
                <a:latin typeface="Times New Roman" pitchFamily="18" charset="0"/>
              </a:endParaRPr>
            </a:p>
          </p:txBody>
        </p:sp>
        <p:sp>
          <p:nvSpPr>
            <p:cNvPr id="79" name="Rectangle 35"/>
            <p:cNvSpPr>
              <a:spLocks noChangeArrowheads="1"/>
            </p:cNvSpPr>
            <p:nvPr/>
          </p:nvSpPr>
          <p:spPr bwMode="auto">
            <a:xfrm>
              <a:off x="1671638" y="1966914"/>
              <a:ext cx="6343649" cy="434975"/>
            </a:xfrm>
            <a:prstGeom prst="rect">
              <a:avLst/>
            </a:prstGeom>
            <a:noFill/>
            <a:ln w="23813">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0" name="Freeform 36"/>
            <p:cNvSpPr>
              <a:spLocks/>
            </p:cNvSpPr>
            <p:nvPr/>
          </p:nvSpPr>
          <p:spPr bwMode="auto">
            <a:xfrm>
              <a:off x="6105525" y="2338389"/>
              <a:ext cx="87312" cy="138113"/>
            </a:xfrm>
            <a:custGeom>
              <a:avLst/>
              <a:gdLst/>
              <a:ahLst/>
              <a:cxnLst>
                <a:cxn ang="0">
                  <a:pos x="10" y="84"/>
                </a:cxn>
                <a:cxn ang="0">
                  <a:pos x="7" y="80"/>
                </a:cxn>
                <a:cxn ang="0">
                  <a:pos x="3" y="75"/>
                </a:cxn>
                <a:cxn ang="0">
                  <a:pos x="1" y="68"/>
                </a:cxn>
                <a:cxn ang="0">
                  <a:pos x="1" y="61"/>
                </a:cxn>
                <a:cxn ang="0">
                  <a:pos x="3" y="54"/>
                </a:cxn>
                <a:cxn ang="0">
                  <a:pos x="7" y="48"/>
                </a:cxn>
                <a:cxn ang="0">
                  <a:pos x="11" y="45"/>
                </a:cxn>
                <a:cxn ang="0">
                  <a:pos x="17" y="39"/>
                </a:cxn>
                <a:cxn ang="0">
                  <a:pos x="21" y="35"/>
                </a:cxn>
                <a:cxn ang="0">
                  <a:pos x="23" y="29"/>
                </a:cxn>
                <a:cxn ang="0">
                  <a:pos x="24" y="22"/>
                </a:cxn>
                <a:cxn ang="0">
                  <a:pos x="23" y="16"/>
                </a:cxn>
                <a:cxn ang="0">
                  <a:pos x="21" y="11"/>
                </a:cxn>
                <a:cxn ang="0">
                  <a:pos x="17" y="8"/>
                </a:cxn>
                <a:cxn ang="0">
                  <a:pos x="11" y="4"/>
                </a:cxn>
                <a:cxn ang="0">
                  <a:pos x="10" y="1"/>
                </a:cxn>
                <a:cxn ang="0">
                  <a:pos x="10" y="1"/>
                </a:cxn>
                <a:cxn ang="0">
                  <a:pos x="13" y="1"/>
                </a:cxn>
                <a:cxn ang="0">
                  <a:pos x="19" y="0"/>
                </a:cxn>
                <a:cxn ang="0">
                  <a:pos x="28" y="1"/>
                </a:cxn>
                <a:cxn ang="0">
                  <a:pos x="36" y="1"/>
                </a:cxn>
                <a:cxn ang="0">
                  <a:pos x="41" y="2"/>
                </a:cxn>
                <a:cxn ang="0">
                  <a:pos x="47" y="6"/>
                </a:cxn>
                <a:cxn ang="0">
                  <a:pos x="51" y="11"/>
                </a:cxn>
                <a:cxn ang="0">
                  <a:pos x="54" y="15"/>
                </a:cxn>
                <a:cxn ang="0">
                  <a:pos x="55" y="21"/>
                </a:cxn>
                <a:cxn ang="0">
                  <a:pos x="54" y="28"/>
                </a:cxn>
                <a:cxn ang="0">
                  <a:pos x="51" y="35"/>
                </a:cxn>
                <a:cxn ang="0">
                  <a:pos x="47" y="40"/>
                </a:cxn>
                <a:cxn ang="0">
                  <a:pos x="42" y="45"/>
                </a:cxn>
                <a:cxn ang="0">
                  <a:pos x="35" y="50"/>
                </a:cxn>
                <a:cxn ang="0">
                  <a:pos x="33" y="55"/>
                </a:cxn>
                <a:cxn ang="0">
                  <a:pos x="31" y="61"/>
                </a:cxn>
                <a:cxn ang="0">
                  <a:pos x="31" y="67"/>
                </a:cxn>
                <a:cxn ang="0">
                  <a:pos x="34" y="74"/>
                </a:cxn>
                <a:cxn ang="0">
                  <a:pos x="35" y="78"/>
                </a:cxn>
                <a:cxn ang="0">
                  <a:pos x="40" y="82"/>
                </a:cxn>
                <a:cxn ang="0">
                  <a:pos x="42" y="85"/>
                </a:cxn>
                <a:cxn ang="0">
                  <a:pos x="42" y="87"/>
                </a:cxn>
                <a:cxn ang="0">
                  <a:pos x="41" y="87"/>
                </a:cxn>
                <a:cxn ang="0">
                  <a:pos x="36" y="87"/>
                </a:cxn>
                <a:cxn ang="0">
                  <a:pos x="28" y="87"/>
                </a:cxn>
                <a:cxn ang="0">
                  <a:pos x="20" y="85"/>
                </a:cxn>
                <a:cxn ang="0">
                  <a:pos x="14" y="85"/>
                </a:cxn>
              </a:cxnLst>
              <a:rect l="0" t="0" r="r" b="b"/>
              <a:pathLst>
                <a:path w="55" h="87">
                  <a:moveTo>
                    <a:pt x="13" y="85"/>
                  </a:moveTo>
                  <a:lnTo>
                    <a:pt x="10" y="84"/>
                  </a:lnTo>
                  <a:lnTo>
                    <a:pt x="8" y="82"/>
                  </a:lnTo>
                  <a:lnTo>
                    <a:pt x="7" y="80"/>
                  </a:lnTo>
                  <a:lnTo>
                    <a:pt x="4" y="77"/>
                  </a:lnTo>
                  <a:lnTo>
                    <a:pt x="3" y="75"/>
                  </a:lnTo>
                  <a:lnTo>
                    <a:pt x="2" y="71"/>
                  </a:lnTo>
                  <a:lnTo>
                    <a:pt x="1" y="68"/>
                  </a:lnTo>
                  <a:lnTo>
                    <a:pt x="0" y="64"/>
                  </a:lnTo>
                  <a:lnTo>
                    <a:pt x="1" y="61"/>
                  </a:lnTo>
                  <a:lnTo>
                    <a:pt x="1" y="57"/>
                  </a:lnTo>
                  <a:lnTo>
                    <a:pt x="3" y="54"/>
                  </a:lnTo>
                  <a:lnTo>
                    <a:pt x="4" y="52"/>
                  </a:lnTo>
                  <a:lnTo>
                    <a:pt x="7" y="48"/>
                  </a:lnTo>
                  <a:lnTo>
                    <a:pt x="9" y="46"/>
                  </a:lnTo>
                  <a:lnTo>
                    <a:pt x="11" y="45"/>
                  </a:lnTo>
                  <a:lnTo>
                    <a:pt x="14" y="42"/>
                  </a:lnTo>
                  <a:lnTo>
                    <a:pt x="17" y="39"/>
                  </a:lnTo>
                  <a:lnTo>
                    <a:pt x="19" y="38"/>
                  </a:lnTo>
                  <a:lnTo>
                    <a:pt x="21" y="35"/>
                  </a:lnTo>
                  <a:lnTo>
                    <a:pt x="22" y="32"/>
                  </a:lnTo>
                  <a:lnTo>
                    <a:pt x="23" y="29"/>
                  </a:lnTo>
                  <a:lnTo>
                    <a:pt x="24" y="26"/>
                  </a:lnTo>
                  <a:lnTo>
                    <a:pt x="24" y="22"/>
                  </a:lnTo>
                  <a:lnTo>
                    <a:pt x="24" y="20"/>
                  </a:lnTo>
                  <a:lnTo>
                    <a:pt x="23" y="16"/>
                  </a:lnTo>
                  <a:lnTo>
                    <a:pt x="22" y="13"/>
                  </a:lnTo>
                  <a:lnTo>
                    <a:pt x="21" y="11"/>
                  </a:lnTo>
                  <a:lnTo>
                    <a:pt x="20" y="9"/>
                  </a:lnTo>
                  <a:lnTo>
                    <a:pt x="17" y="8"/>
                  </a:lnTo>
                  <a:lnTo>
                    <a:pt x="14" y="5"/>
                  </a:lnTo>
                  <a:lnTo>
                    <a:pt x="11" y="4"/>
                  </a:lnTo>
                  <a:lnTo>
                    <a:pt x="10" y="2"/>
                  </a:lnTo>
                  <a:lnTo>
                    <a:pt x="10" y="1"/>
                  </a:lnTo>
                  <a:lnTo>
                    <a:pt x="10" y="1"/>
                  </a:lnTo>
                  <a:lnTo>
                    <a:pt x="10" y="1"/>
                  </a:lnTo>
                  <a:lnTo>
                    <a:pt x="11" y="1"/>
                  </a:lnTo>
                  <a:lnTo>
                    <a:pt x="13" y="1"/>
                  </a:lnTo>
                  <a:lnTo>
                    <a:pt x="15" y="0"/>
                  </a:lnTo>
                  <a:lnTo>
                    <a:pt x="19" y="0"/>
                  </a:lnTo>
                  <a:lnTo>
                    <a:pt x="23" y="0"/>
                  </a:lnTo>
                  <a:lnTo>
                    <a:pt x="28" y="1"/>
                  </a:lnTo>
                  <a:lnTo>
                    <a:pt x="31" y="1"/>
                  </a:lnTo>
                  <a:lnTo>
                    <a:pt x="36" y="1"/>
                  </a:lnTo>
                  <a:lnTo>
                    <a:pt x="38" y="2"/>
                  </a:lnTo>
                  <a:lnTo>
                    <a:pt x="41" y="2"/>
                  </a:lnTo>
                  <a:lnTo>
                    <a:pt x="43" y="4"/>
                  </a:lnTo>
                  <a:lnTo>
                    <a:pt x="47" y="6"/>
                  </a:lnTo>
                  <a:lnTo>
                    <a:pt x="49" y="8"/>
                  </a:lnTo>
                  <a:lnTo>
                    <a:pt x="51" y="11"/>
                  </a:lnTo>
                  <a:lnTo>
                    <a:pt x="52" y="13"/>
                  </a:lnTo>
                  <a:lnTo>
                    <a:pt x="54" y="15"/>
                  </a:lnTo>
                  <a:lnTo>
                    <a:pt x="55" y="19"/>
                  </a:lnTo>
                  <a:lnTo>
                    <a:pt x="55" y="21"/>
                  </a:lnTo>
                  <a:lnTo>
                    <a:pt x="55" y="25"/>
                  </a:lnTo>
                  <a:lnTo>
                    <a:pt x="54" y="28"/>
                  </a:lnTo>
                  <a:lnTo>
                    <a:pt x="52" y="32"/>
                  </a:lnTo>
                  <a:lnTo>
                    <a:pt x="51" y="35"/>
                  </a:lnTo>
                  <a:lnTo>
                    <a:pt x="49" y="38"/>
                  </a:lnTo>
                  <a:lnTo>
                    <a:pt x="47" y="40"/>
                  </a:lnTo>
                  <a:lnTo>
                    <a:pt x="44" y="42"/>
                  </a:lnTo>
                  <a:lnTo>
                    <a:pt x="42" y="45"/>
                  </a:lnTo>
                  <a:lnTo>
                    <a:pt x="37" y="48"/>
                  </a:lnTo>
                  <a:lnTo>
                    <a:pt x="35" y="50"/>
                  </a:lnTo>
                  <a:lnTo>
                    <a:pt x="34" y="53"/>
                  </a:lnTo>
                  <a:lnTo>
                    <a:pt x="33" y="55"/>
                  </a:lnTo>
                  <a:lnTo>
                    <a:pt x="31" y="59"/>
                  </a:lnTo>
                  <a:lnTo>
                    <a:pt x="31" y="61"/>
                  </a:lnTo>
                  <a:lnTo>
                    <a:pt x="30" y="64"/>
                  </a:lnTo>
                  <a:lnTo>
                    <a:pt x="31" y="67"/>
                  </a:lnTo>
                  <a:lnTo>
                    <a:pt x="33" y="70"/>
                  </a:lnTo>
                  <a:lnTo>
                    <a:pt x="34" y="74"/>
                  </a:lnTo>
                  <a:lnTo>
                    <a:pt x="35" y="77"/>
                  </a:lnTo>
                  <a:lnTo>
                    <a:pt x="35" y="78"/>
                  </a:lnTo>
                  <a:lnTo>
                    <a:pt x="37" y="80"/>
                  </a:lnTo>
                  <a:lnTo>
                    <a:pt x="40" y="82"/>
                  </a:lnTo>
                  <a:lnTo>
                    <a:pt x="41" y="84"/>
                  </a:lnTo>
                  <a:lnTo>
                    <a:pt x="42" y="85"/>
                  </a:lnTo>
                  <a:lnTo>
                    <a:pt x="42" y="85"/>
                  </a:lnTo>
                  <a:lnTo>
                    <a:pt x="42" y="87"/>
                  </a:lnTo>
                  <a:lnTo>
                    <a:pt x="41" y="87"/>
                  </a:lnTo>
                  <a:lnTo>
                    <a:pt x="41" y="87"/>
                  </a:lnTo>
                  <a:lnTo>
                    <a:pt x="40" y="87"/>
                  </a:lnTo>
                  <a:lnTo>
                    <a:pt x="36" y="87"/>
                  </a:lnTo>
                  <a:lnTo>
                    <a:pt x="33" y="87"/>
                  </a:lnTo>
                  <a:lnTo>
                    <a:pt x="28" y="87"/>
                  </a:lnTo>
                  <a:lnTo>
                    <a:pt x="23" y="87"/>
                  </a:lnTo>
                  <a:lnTo>
                    <a:pt x="20" y="85"/>
                  </a:lnTo>
                  <a:lnTo>
                    <a:pt x="15" y="85"/>
                  </a:lnTo>
                  <a:lnTo>
                    <a:pt x="14" y="85"/>
                  </a:lnTo>
                  <a:lnTo>
                    <a:pt x="13"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 name="Freeform 37"/>
            <p:cNvSpPr>
              <a:spLocks/>
            </p:cNvSpPr>
            <p:nvPr/>
          </p:nvSpPr>
          <p:spPr bwMode="auto">
            <a:xfrm>
              <a:off x="6103937" y="2339976"/>
              <a:ext cx="38100" cy="133350"/>
            </a:xfrm>
            <a:custGeom>
              <a:avLst/>
              <a:gdLst/>
              <a:ahLst/>
              <a:cxnLst>
                <a:cxn ang="0">
                  <a:pos x="12" y="84"/>
                </a:cxn>
                <a:cxn ang="0">
                  <a:pos x="11" y="83"/>
                </a:cxn>
                <a:cxn ang="0">
                  <a:pos x="10" y="83"/>
                </a:cxn>
                <a:cxn ang="0">
                  <a:pos x="8" y="81"/>
                </a:cxn>
                <a:cxn ang="0">
                  <a:pos x="5" y="79"/>
                </a:cxn>
                <a:cxn ang="0">
                  <a:pos x="4" y="76"/>
                </a:cxn>
                <a:cxn ang="0">
                  <a:pos x="2" y="73"/>
                </a:cxn>
                <a:cxn ang="0">
                  <a:pos x="1" y="69"/>
                </a:cxn>
                <a:cxn ang="0">
                  <a:pos x="0" y="66"/>
                </a:cxn>
                <a:cxn ang="0">
                  <a:pos x="0" y="63"/>
                </a:cxn>
                <a:cxn ang="0">
                  <a:pos x="0" y="60"/>
                </a:cxn>
                <a:cxn ang="0">
                  <a:pos x="1" y="56"/>
                </a:cxn>
                <a:cxn ang="0">
                  <a:pos x="2" y="54"/>
                </a:cxn>
                <a:cxn ang="0">
                  <a:pos x="3" y="52"/>
                </a:cxn>
                <a:cxn ang="0">
                  <a:pos x="5" y="49"/>
                </a:cxn>
                <a:cxn ang="0">
                  <a:pos x="8" y="47"/>
                </a:cxn>
                <a:cxn ang="0">
                  <a:pos x="10" y="45"/>
                </a:cxn>
                <a:cxn ang="0">
                  <a:pos x="12" y="42"/>
                </a:cxn>
                <a:cxn ang="0">
                  <a:pos x="15" y="40"/>
                </a:cxn>
                <a:cxn ang="0">
                  <a:pos x="17" y="38"/>
                </a:cxn>
                <a:cxn ang="0">
                  <a:pos x="18" y="35"/>
                </a:cxn>
                <a:cxn ang="0">
                  <a:pos x="21" y="33"/>
                </a:cxn>
                <a:cxn ang="0">
                  <a:pos x="22" y="31"/>
                </a:cxn>
                <a:cxn ang="0">
                  <a:pos x="23" y="27"/>
                </a:cxn>
                <a:cxn ang="0">
                  <a:pos x="24" y="24"/>
                </a:cxn>
                <a:cxn ang="0">
                  <a:pos x="24" y="20"/>
                </a:cxn>
                <a:cxn ang="0">
                  <a:pos x="24" y="17"/>
                </a:cxn>
                <a:cxn ang="0">
                  <a:pos x="23" y="14"/>
                </a:cxn>
                <a:cxn ang="0">
                  <a:pos x="22" y="12"/>
                </a:cxn>
                <a:cxn ang="0">
                  <a:pos x="20" y="10"/>
                </a:cxn>
                <a:cxn ang="0">
                  <a:pos x="20" y="8"/>
                </a:cxn>
                <a:cxn ang="0">
                  <a:pos x="17" y="6"/>
                </a:cxn>
                <a:cxn ang="0">
                  <a:pos x="15" y="4"/>
                </a:cxn>
                <a:cxn ang="0">
                  <a:pos x="11" y="1"/>
                </a:cxn>
                <a:cxn ang="0">
                  <a:pos x="10" y="1"/>
                </a:cxn>
                <a:cxn ang="0">
                  <a:pos x="9" y="0"/>
                </a:cxn>
              </a:cxnLst>
              <a:rect l="0" t="0" r="r" b="b"/>
              <a:pathLst>
                <a:path w="24" h="84">
                  <a:moveTo>
                    <a:pt x="12" y="84"/>
                  </a:moveTo>
                  <a:lnTo>
                    <a:pt x="11" y="83"/>
                  </a:lnTo>
                  <a:lnTo>
                    <a:pt x="10" y="83"/>
                  </a:lnTo>
                  <a:lnTo>
                    <a:pt x="8" y="81"/>
                  </a:lnTo>
                  <a:lnTo>
                    <a:pt x="5" y="79"/>
                  </a:lnTo>
                  <a:lnTo>
                    <a:pt x="4" y="76"/>
                  </a:lnTo>
                  <a:lnTo>
                    <a:pt x="2" y="73"/>
                  </a:lnTo>
                  <a:lnTo>
                    <a:pt x="1" y="69"/>
                  </a:lnTo>
                  <a:lnTo>
                    <a:pt x="0" y="66"/>
                  </a:lnTo>
                  <a:lnTo>
                    <a:pt x="0" y="63"/>
                  </a:lnTo>
                  <a:lnTo>
                    <a:pt x="0" y="60"/>
                  </a:lnTo>
                  <a:lnTo>
                    <a:pt x="1" y="56"/>
                  </a:lnTo>
                  <a:lnTo>
                    <a:pt x="2" y="54"/>
                  </a:lnTo>
                  <a:lnTo>
                    <a:pt x="3" y="52"/>
                  </a:lnTo>
                  <a:lnTo>
                    <a:pt x="5" y="49"/>
                  </a:lnTo>
                  <a:lnTo>
                    <a:pt x="8" y="47"/>
                  </a:lnTo>
                  <a:lnTo>
                    <a:pt x="10" y="45"/>
                  </a:lnTo>
                  <a:lnTo>
                    <a:pt x="12" y="42"/>
                  </a:lnTo>
                  <a:lnTo>
                    <a:pt x="15" y="40"/>
                  </a:lnTo>
                  <a:lnTo>
                    <a:pt x="17" y="38"/>
                  </a:lnTo>
                  <a:lnTo>
                    <a:pt x="18" y="35"/>
                  </a:lnTo>
                  <a:lnTo>
                    <a:pt x="21" y="33"/>
                  </a:lnTo>
                  <a:lnTo>
                    <a:pt x="22" y="31"/>
                  </a:lnTo>
                  <a:lnTo>
                    <a:pt x="23" y="27"/>
                  </a:lnTo>
                  <a:lnTo>
                    <a:pt x="24" y="24"/>
                  </a:lnTo>
                  <a:lnTo>
                    <a:pt x="24" y="20"/>
                  </a:lnTo>
                  <a:lnTo>
                    <a:pt x="24" y="17"/>
                  </a:lnTo>
                  <a:lnTo>
                    <a:pt x="23" y="14"/>
                  </a:lnTo>
                  <a:lnTo>
                    <a:pt x="22" y="12"/>
                  </a:lnTo>
                  <a:lnTo>
                    <a:pt x="20" y="10"/>
                  </a:lnTo>
                  <a:lnTo>
                    <a:pt x="20" y="8"/>
                  </a:lnTo>
                  <a:lnTo>
                    <a:pt x="17" y="6"/>
                  </a:lnTo>
                  <a:lnTo>
                    <a:pt x="15" y="4"/>
                  </a:lnTo>
                  <a:lnTo>
                    <a:pt x="11" y="1"/>
                  </a:lnTo>
                  <a:lnTo>
                    <a:pt x="10"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2" name="Freeform 38"/>
            <p:cNvSpPr>
              <a:spLocks/>
            </p:cNvSpPr>
            <p:nvPr/>
          </p:nvSpPr>
          <p:spPr bwMode="auto">
            <a:xfrm>
              <a:off x="6151562" y="2339976"/>
              <a:ext cx="39687" cy="133350"/>
            </a:xfrm>
            <a:custGeom>
              <a:avLst/>
              <a:gdLst/>
              <a:ahLst/>
              <a:cxnLst>
                <a:cxn ang="0">
                  <a:pos x="13" y="84"/>
                </a:cxn>
                <a:cxn ang="0">
                  <a:pos x="12" y="83"/>
                </a:cxn>
                <a:cxn ang="0">
                  <a:pos x="11" y="83"/>
                </a:cxn>
                <a:cxn ang="0">
                  <a:pos x="8" y="81"/>
                </a:cxn>
                <a:cxn ang="0">
                  <a:pos x="6" y="79"/>
                </a:cxn>
                <a:cxn ang="0">
                  <a:pos x="5" y="76"/>
                </a:cxn>
                <a:cxn ang="0">
                  <a:pos x="2" y="73"/>
                </a:cxn>
                <a:cxn ang="0">
                  <a:pos x="1" y="69"/>
                </a:cxn>
                <a:cxn ang="0">
                  <a:pos x="0" y="66"/>
                </a:cxn>
                <a:cxn ang="0">
                  <a:pos x="0" y="63"/>
                </a:cxn>
                <a:cxn ang="0">
                  <a:pos x="0" y="60"/>
                </a:cxn>
                <a:cxn ang="0">
                  <a:pos x="1" y="56"/>
                </a:cxn>
                <a:cxn ang="0">
                  <a:pos x="2" y="54"/>
                </a:cxn>
                <a:cxn ang="0">
                  <a:pos x="4" y="52"/>
                </a:cxn>
                <a:cxn ang="0">
                  <a:pos x="6" y="49"/>
                </a:cxn>
                <a:cxn ang="0">
                  <a:pos x="8" y="47"/>
                </a:cxn>
                <a:cxn ang="0">
                  <a:pos x="11" y="45"/>
                </a:cxn>
                <a:cxn ang="0">
                  <a:pos x="13" y="42"/>
                </a:cxn>
                <a:cxn ang="0">
                  <a:pos x="15" y="40"/>
                </a:cxn>
                <a:cxn ang="0">
                  <a:pos x="18" y="38"/>
                </a:cxn>
                <a:cxn ang="0">
                  <a:pos x="19" y="35"/>
                </a:cxn>
                <a:cxn ang="0">
                  <a:pos x="21" y="33"/>
                </a:cxn>
                <a:cxn ang="0">
                  <a:pos x="22" y="31"/>
                </a:cxn>
                <a:cxn ang="0">
                  <a:pos x="23" y="27"/>
                </a:cxn>
                <a:cxn ang="0">
                  <a:pos x="25" y="24"/>
                </a:cxn>
                <a:cxn ang="0">
                  <a:pos x="25" y="20"/>
                </a:cxn>
                <a:cxn ang="0">
                  <a:pos x="25" y="17"/>
                </a:cxn>
                <a:cxn ang="0">
                  <a:pos x="23" y="14"/>
                </a:cxn>
                <a:cxn ang="0">
                  <a:pos x="22" y="12"/>
                </a:cxn>
                <a:cxn ang="0">
                  <a:pos x="21" y="10"/>
                </a:cxn>
                <a:cxn ang="0">
                  <a:pos x="20" y="8"/>
                </a:cxn>
                <a:cxn ang="0">
                  <a:pos x="18" y="6"/>
                </a:cxn>
                <a:cxn ang="0">
                  <a:pos x="15" y="4"/>
                </a:cxn>
                <a:cxn ang="0">
                  <a:pos x="12" y="1"/>
                </a:cxn>
                <a:cxn ang="0">
                  <a:pos x="11" y="1"/>
                </a:cxn>
                <a:cxn ang="0">
                  <a:pos x="9" y="0"/>
                </a:cxn>
              </a:cxnLst>
              <a:rect l="0" t="0" r="r" b="b"/>
              <a:pathLst>
                <a:path w="25" h="84">
                  <a:moveTo>
                    <a:pt x="13" y="84"/>
                  </a:moveTo>
                  <a:lnTo>
                    <a:pt x="12" y="83"/>
                  </a:lnTo>
                  <a:lnTo>
                    <a:pt x="11" y="83"/>
                  </a:lnTo>
                  <a:lnTo>
                    <a:pt x="8" y="81"/>
                  </a:lnTo>
                  <a:lnTo>
                    <a:pt x="6" y="79"/>
                  </a:lnTo>
                  <a:lnTo>
                    <a:pt x="5" y="76"/>
                  </a:lnTo>
                  <a:lnTo>
                    <a:pt x="2" y="73"/>
                  </a:lnTo>
                  <a:lnTo>
                    <a:pt x="1" y="69"/>
                  </a:lnTo>
                  <a:lnTo>
                    <a:pt x="0" y="66"/>
                  </a:lnTo>
                  <a:lnTo>
                    <a:pt x="0" y="63"/>
                  </a:lnTo>
                  <a:lnTo>
                    <a:pt x="0" y="60"/>
                  </a:lnTo>
                  <a:lnTo>
                    <a:pt x="1" y="56"/>
                  </a:lnTo>
                  <a:lnTo>
                    <a:pt x="2" y="54"/>
                  </a:lnTo>
                  <a:lnTo>
                    <a:pt x="4" y="52"/>
                  </a:lnTo>
                  <a:lnTo>
                    <a:pt x="6" y="49"/>
                  </a:lnTo>
                  <a:lnTo>
                    <a:pt x="8" y="47"/>
                  </a:lnTo>
                  <a:lnTo>
                    <a:pt x="11" y="45"/>
                  </a:lnTo>
                  <a:lnTo>
                    <a:pt x="13" y="42"/>
                  </a:lnTo>
                  <a:lnTo>
                    <a:pt x="15" y="40"/>
                  </a:lnTo>
                  <a:lnTo>
                    <a:pt x="18" y="38"/>
                  </a:lnTo>
                  <a:lnTo>
                    <a:pt x="19" y="35"/>
                  </a:lnTo>
                  <a:lnTo>
                    <a:pt x="21" y="33"/>
                  </a:lnTo>
                  <a:lnTo>
                    <a:pt x="22" y="31"/>
                  </a:lnTo>
                  <a:lnTo>
                    <a:pt x="23" y="27"/>
                  </a:lnTo>
                  <a:lnTo>
                    <a:pt x="25" y="24"/>
                  </a:lnTo>
                  <a:lnTo>
                    <a:pt x="25" y="20"/>
                  </a:lnTo>
                  <a:lnTo>
                    <a:pt x="25" y="17"/>
                  </a:lnTo>
                  <a:lnTo>
                    <a:pt x="23" y="14"/>
                  </a:lnTo>
                  <a:lnTo>
                    <a:pt x="22" y="12"/>
                  </a:lnTo>
                  <a:lnTo>
                    <a:pt x="21" y="10"/>
                  </a:lnTo>
                  <a:lnTo>
                    <a:pt x="20" y="8"/>
                  </a:lnTo>
                  <a:lnTo>
                    <a:pt x="18" y="6"/>
                  </a:lnTo>
                  <a:lnTo>
                    <a:pt x="15" y="4"/>
                  </a:lnTo>
                  <a:lnTo>
                    <a:pt x="12" y="1"/>
                  </a:lnTo>
                  <a:lnTo>
                    <a:pt x="11"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3" name="Freeform 39"/>
            <p:cNvSpPr>
              <a:spLocks/>
            </p:cNvSpPr>
            <p:nvPr/>
          </p:nvSpPr>
          <p:spPr bwMode="auto">
            <a:xfrm>
              <a:off x="6105525" y="2338389"/>
              <a:ext cx="87312" cy="138113"/>
            </a:xfrm>
            <a:custGeom>
              <a:avLst/>
              <a:gdLst/>
              <a:ahLst/>
              <a:cxnLst>
                <a:cxn ang="0">
                  <a:pos x="10" y="84"/>
                </a:cxn>
                <a:cxn ang="0">
                  <a:pos x="7" y="80"/>
                </a:cxn>
                <a:cxn ang="0">
                  <a:pos x="3" y="75"/>
                </a:cxn>
                <a:cxn ang="0">
                  <a:pos x="1" y="68"/>
                </a:cxn>
                <a:cxn ang="0">
                  <a:pos x="1" y="61"/>
                </a:cxn>
                <a:cxn ang="0">
                  <a:pos x="3" y="54"/>
                </a:cxn>
                <a:cxn ang="0">
                  <a:pos x="7" y="48"/>
                </a:cxn>
                <a:cxn ang="0">
                  <a:pos x="11" y="45"/>
                </a:cxn>
                <a:cxn ang="0">
                  <a:pos x="17" y="39"/>
                </a:cxn>
                <a:cxn ang="0">
                  <a:pos x="21" y="35"/>
                </a:cxn>
                <a:cxn ang="0">
                  <a:pos x="23" y="29"/>
                </a:cxn>
                <a:cxn ang="0">
                  <a:pos x="24" y="22"/>
                </a:cxn>
                <a:cxn ang="0">
                  <a:pos x="23" y="16"/>
                </a:cxn>
                <a:cxn ang="0">
                  <a:pos x="21" y="11"/>
                </a:cxn>
                <a:cxn ang="0">
                  <a:pos x="17" y="8"/>
                </a:cxn>
                <a:cxn ang="0">
                  <a:pos x="11" y="4"/>
                </a:cxn>
                <a:cxn ang="0">
                  <a:pos x="10" y="1"/>
                </a:cxn>
                <a:cxn ang="0">
                  <a:pos x="10" y="1"/>
                </a:cxn>
                <a:cxn ang="0">
                  <a:pos x="13" y="1"/>
                </a:cxn>
                <a:cxn ang="0">
                  <a:pos x="19" y="0"/>
                </a:cxn>
                <a:cxn ang="0">
                  <a:pos x="28" y="1"/>
                </a:cxn>
                <a:cxn ang="0">
                  <a:pos x="36" y="1"/>
                </a:cxn>
                <a:cxn ang="0">
                  <a:pos x="41" y="2"/>
                </a:cxn>
                <a:cxn ang="0">
                  <a:pos x="47" y="6"/>
                </a:cxn>
                <a:cxn ang="0">
                  <a:pos x="51" y="11"/>
                </a:cxn>
                <a:cxn ang="0">
                  <a:pos x="54" y="15"/>
                </a:cxn>
                <a:cxn ang="0">
                  <a:pos x="55" y="21"/>
                </a:cxn>
                <a:cxn ang="0">
                  <a:pos x="54" y="28"/>
                </a:cxn>
                <a:cxn ang="0">
                  <a:pos x="51" y="35"/>
                </a:cxn>
                <a:cxn ang="0">
                  <a:pos x="47" y="40"/>
                </a:cxn>
                <a:cxn ang="0">
                  <a:pos x="42" y="45"/>
                </a:cxn>
                <a:cxn ang="0">
                  <a:pos x="35" y="50"/>
                </a:cxn>
                <a:cxn ang="0">
                  <a:pos x="33" y="55"/>
                </a:cxn>
                <a:cxn ang="0">
                  <a:pos x="31" y="61"/>
                </a:cxn>
                <a:cxn ang="0">
                  <a:pos x="31" y="67"/>
                </a:cxn>
                <a:cxn ang="0">
                  <a:pos x="34" y="74"/>
                </a:cxn>
                <a:cxn ang="0">
                  <a:pos x="35" y="78"/>
                </a:cxn>
                <a:cxn ang="0">
                  <a:pos x="40" y="82"/>
                </a:cxn>
                <a:cxn ang="0">
                  <a:pos x="42" y="85"/>
                </a:cxn>
                <a:cxn ang="0">
                  <a:pos x="42" y="87"/>
                </a:cxn>
                <a:cxn ang="0">
                  <a:pos x="41" y="87"/>
                </a:cxn>
                <a:cxn ang="0">
                  <a:pos x="36" y="87"/>
                </a:cxn>
                <a:cxn ang="0">
                  <a:pos x="28" y="87"/>
                </a:cxn>
                <a:cxn ang="0">
                  <a:pos x="20" y="85"/>
                </a:cxn>
                <a:cxn ang="0">
                  <a:pos x="14" y="85"/>
                </a:cxn>
              </a:cxnLst>
              <a:rect l="0" t="0" r="r" b="b"/>
              <a:pathLst>
                <a:path w="55" h="87">
                  <a:moveTo>
                    <a:pt x="13" y="85"/>
                  </a:moveTo>
                  <a:lnTo>
                    <a:pt x="10" y="84"/>
                  </a:lnTo>
                  <a:lnTo>
                    <a:pt x="8" y="82"/>
                  </a:lnTo>
                  <a:lnTo>
                    <a:pt x="7" y="80"/>
                  </a:lnTo>
                  <a:lnTo>
                    <a:pt x="4" y="77"/>
                  </a:lnTo>
                  <a:lnTo>
                    <a:pt x="3" y="75"/>
                  </a:lnTo>
                  <a:lnTo>
                    <a:pt x="2" y="71"/>
                  </a:lnTo>
                  <a:lnTo>
                    <a:pt x="1" y="68"/>
                  </a:lnTo>
                  <a:lnTo>
                    <a:pt x="0" y="64"/>
                  </a:lnTo>
                  <a:lnTo>
                    <a:pt x="1" y="61"/>
                  </a:lnTo>
                  <a:lnTo>
                    <a:pt x="1" y="57"/>
                  </a:lnTo>
                  <a:lnTo>
                    <a:pt x="3" y="54"/>
                  </a:lnTo>
                  <a:lnTo>
                    <a:pt x="4" y="52"/>
                  </a:lnTo>
                  <a:lnTo>
                    <a:pt x="7" y="48"/>
                  </a:lnTo>
                  <a:lnTo>
                    <a:pt x="9" y="46"/>
                  </a:lnTo>
                  <a:lnTo>
                    <a:pt x="11" y="45"/>
                  </a:lnTo>
                  <a:lnTo>
                    <a:pt x="14" y="42"/>
                  </a:lnTo>
                  <a:lnTo>
                    <a:pt x="17" y="39"/>
                  </a:lnTo>
                  <a:lnTo>
                    <a:pt x="19" y="38"/>
                  </a:lnTo>
                  <a:lnTo>
                    <a:pt x="21" y="35"/>
                  </a:lnTo>
                  <a:lnTo>
                    <a:pt x="22" y="32"/>
                  </a:lnTo>
                  <a:lnTo>
                    <a:pt x="23" y="29"/>
                  </a:lnTo>
                  <a:lnTo>
                    <a:pt x="24" y="26"/>
                  </a:lnTo>
                  <a:lnTo>
                    <a:pt x="24" y="22"/>
                  </a:lnTo>
                  <a:lnTo>
                    <a:pt x="24" y="20"/>
                  </a:lnTo>
                  <a:lnTo>
                    <a:pt x="23" y="16"/>
                  </a:lnTo>
                  <a:lnTo>
                    <a:pt x="22" y="13"/>
                  </a:lnTo>
                  <a:lnTo>
                    <a:pt x="21" y="11"/>
                  </a:lnTo>
                  <a:lnTo>
                    <a:pt x="20" y="9"/>
                  </a:lnTo>
                  <a:lnTo>
                    <a:pt x="17" y="8"/>
                  </a:lnTo>
                  <a:lnTo>
                    <a:pt x="14" y="5"/>
                  </a:lnTo>
                  <a:lnTo>
                    <a:pt x="11" y="4"/>
                  </a:lnTo>
                  <a:lnTo>
                    <a:pt x="10" y="2"/>
                  </a:lnTo>
                  <a:lnTo>
                    <a:pt x="10" y="1"/>
                  </a:lnTo>
                  <a:lnTo>
                    <a:pt x="10" y="1"/>
                  </a:lnTo>
                  <a:lnTo>
                    <a:pt x="10" y="1"/>
                  </a:lnTo>
                  <a:lnTo>
                    <a:pt x="11" y="1"/>
                  </a:lnTo>
                  <a:lnTo>
                    <a:pt x="13" y="1"/>
                  </a:lnTo>
                  <a:lnTo>
                    <a:pt x="15" y="0"/>
                  </a:lnTo>
                  <a:lnTo>
                    <a:pt x="19" y="0"/>
                  </a:lnTo>
                  <a:lnTo>
                    <a:pt x="23" y="0"/>
                  </a:lnTo>
                  <a:lnTo>
                    <a:pt x="28" y="1"/>
                  </a:lnTo>
                  <a:lnTo>
                    <a:pt x="31" y="1"/>
                  </a:lnTo>
                  <a:lnTo>
                    <a:pt x="36" y="1"/>
                  </a:lnTo>
                  <a:lnTo>
                    <a:pt x="38" y="2"/>
                  </a:lnTo>
                  <a:lnTo>
                    <a:pt x="41" y="2"/>
                  </a:lnTo>
                  <a:lnTo>
                    <a:pt x="43" y="4"/>
                  </a:lnTo>
                  <a:lnTo>
                    <a:pt x="47" y="6"/>
                  </a:lnTo>
                  <a:lnTo>
                    <a:pt x="49" y="8"/>
                  </a:lnTo>
                  <a:lnTo>
                    <a:pt x="51" y="11"/>
                  </a:lnTo>
                  <a:lnTo>
                    <a:pt x="52" y="13"/>
                  </a:lnTo>
                  <a:lnTo>
                    <a:pt x="54" y="15"/>
                  </a:lnTo>
                  <a:lnTo>
                    <a:pt x="55" y="19"/>
                  </a:lnTo>
                  <a:lnTo>
                    <a:pt x="55" y="21"/>
                  </a:lnTo>
                  <a:lnTo>
                    <a:pt x="55" y="25"/>
                  </a:lnTo>
                  <a:lnTo>
                    <a:pt x="54" y="28"/>
                  </a:lnTo>
                  <a:lnTo>
                    <a:pt x="52" y="32"/>
                  </a:lnTo>
                  <a:lnTo>
                    <a:pt x="51" y="35"/>
                  </a:lnTo>
                  <a:lnTo>
                    <a:pt x="49" y="38"/>
                  </a:lnTo>
                  <a:lnTo>
                    <a:pt x="47" y="40"/>
                  </a:lnTo>
                  <a:lnTo>
                    <a:pt x="44" y="42"/>
                  </a:lnTo>
                  <a:lnTo>
                    <a:pt x="42" y="45"/>
                  </a:lnTo>
                  <a:lnTo>
                    <a:pt x="37" y="48"/>
                  </a:lnTo>
                  <a:lnTo>
                    <a:pt x="35" y="50"/>
                  </a:lnTo>
                  <a:lnTo>
                    <a:pt x="34" y="53"/>
                  </a:lnTo>
                  <a:lnTo>
                    <a:pt x="33" y="55"/>
                  </a:lnTo>
                  <a:lnTo>
                    <a:pt x="31" y="59"/>
                  </a:lnTo>
                  <a:lnTo>
                    <a:pt x="31" y="61"/>
                  </a:lnTo>
                  <a:lnTo>
                    <a:pt x="30" y="64"/>
                  </a:lnTo>
                  <a:lnTo>
                    <a:pt x="31" y="67"/>
                  </a:lnTo>
                  <a:lnTo>
                    <a:pt x="33" y="70"/>
                  </a:lnTo>
                  <a:lnTo>
                    <a:pt x="34" y="74"/>
                  </a:lnTo>
                  <a:lnTo>
                    <a:pt x="35" y="77"/>
                  </a:lnTo>
                  <a:lnTo>
                    <a:pt x="35" y="78"/>
                  </a:lnTo>
                  <a:lnTo>
                    <a:pt x="37" y="80"/>
                  </a:lnTo>
                  <a:lnTo>
                    <a:pt x="40" y="82"/>
                  </a:lnTo>
                  <a:lnTo>
                    <a:pt x="41" y="84"/>
                  </a:lnTo>
                  <a:lnTo>
                    <a:pt x="42" y="85"/>
                  </a:lnTo>
                  <a:lnTo>
                    <a:pt x="42" y="85"/>
                  </a:lnTo>
                  <a:lnTo>
                    <a:pt x="42" y="87"/>
                  </a:lnTo>
                  <a:lnTo>
                    <a:pt x="41" y="87"/>
                  </a:lnTo>
                  <a:lnTo>
                    <a:pt x="41" y="87"/>
                  </a:lnTo>
                  <a:lnTo>
                    <a:pt x="40" y="87"/>
                  </a:lnTo>
                  <a:lnTo>
                    <a:pt x="36" y="87"/>
                  </a:lnTo>
                  <a:lnTo>
                    <a:pt x="33" y="87"/>
                  </a:lnTo>
                  <a:lnTo>
                    <a:pt x="28" y="87"/>
                  </a:lnTo>
                  <a:lnTo>
                    <a:pt x="23" y="87"/>
                  </a:lnTo>
                  <a:lnTo>
                    <a:pt x="20" y="85"/>
                  </a:lnTo>
                  <a:lnTo>
                    <a:pt x="15" y="85"/>
                  </a:lnTo>
                  <a:lnTo>
                    <a:pt x="14" y="85"/>
                  </a:lnTo>
                  <a:lnTo>
                    <a:pt x="13"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 name="Freeform 40"/>
            <p:cNvSpPr>
              <a:spLocks/>
            </p:cNvSpPr>
            <p:nvPr/>
          </p:nvSpPr>
          <p:spPr bwMode="auto">
            <a:xfrm>
              <a:off x="6103937" y="2339976"/>
              <a:ext cx="38100" cy="133350"/>
            </a:xfrm>
            <a:custGeom>
              <a:avLst/>
              <a:gdLst/>
              <a:ahLst/>
              <a:cxnLst>
                <a:cxn ang="0">
                  <a:pos x="12" y="84"/>
                </a:cxn>
                <a:cxn ang="0">
                  <a:pos x="11" y="83"/>
                </a:cxn>
                <a:cxn ang="0">
                  <a:pos x="10" y="83"/>
                </a:cxn>
                <a:cxn ang="0">
                  <a:pos x="8" y="81"/>
                </a:cxn>
                <a:cxn ang="0">
                  <a:pos x="5" y="79"/>
                </a:cxn>
                <a:cxn ang="0">
                  <a:pos x="4" y="76"/>
                </a:cxn>
                <a:cxn ang="0">
                  <a:pos x="2" y="73"/>
                </a:cxn>
                <a:cxn ang="0">
                  <a:pos x="1" y="69"/>
                </a:cxn>
                <a:cxn ang="0">
                  <a:pos x="0" y="66"/>
                </a:cxn>
                <a:cxn ang="0">
                  <a:pos x="0" y="63"/>
                </a:cxn>
                <a:cxn ang="0">
                  <a:pos x="0" y="60"/>
                </a:cxn>
                <a:cxn ang="0">
                  <a:pos x="1" y="56"/>
                </a:cxn>
                <a:cxn ang="0">
                  <a:pos x="2" y="54"/>
                </a:cxn>
                <a:cxn ang="0">
                  <a:pos x="3" y="52"/>
                </a:cxn>
                <a:cxn ang="0">
                  <a:pos x="5" y="49"/>
                </a:cxn>
                <a:cxn ang="0">
                  <a:pos x="8" y="47"/>
                </a:cxn>
                <a:cxn ang="0">
                  <a:pos x="10" y="45"/>
                </a:cxn>
                <a:cxn ang="0">
                  <a:pos x="12" y="42"/>
                </a:cxn>
                <a:cxn ang="0">
                  <a:pos x="15" y="40"/>
                </a:cxn>
                <a:cxn ang="0">
                  <a:pos x="17" y="38"/>
                </a:cxn>
                <a:cxn ang="0">
                  <a:pos x="18" y="35"/>
                </a:cxn>
                <a:cxn ang="0">
                  <a:pos x="21" y="33"/>
                </a:cxn>
                <a:cxn ang="0">
                  <a:pos x="22" y="31"/>
                </a:cxn>
                <a:cxn ang="0">
                  <a:pos x="23" y="27"/>
                </a:cxn>
                <a:cxn ang="0">
                  <a:pos x="24" y="24"/>
                </a:cxn>
                <a:cxn ang="0">
                  <a:pos x="24" y="20"/>
                </a:cxn>
                <a:cxn ang="0">
                  <a:pos x="24" y="17"/>
                </a:cxn>
                <a:cxn ang="0">
                  <a:pos x="23" y="14"/>
                </a:cxn>
                <a:cxn ang="0">
                  <a:pos x="22" y="12"/>
                </a:cxn>
                <a:cxn ang="0">
                  <a:pos x="20" y="10"/>
                </a:cxn>
                <a:cxn ang="0">
                  <a:pos x="20" y="8"/>
                </a:cxn>
                <a:cxn ang="0">
                  <a:pos x="17" y="6"/>
                </a:cxn>
                <a:cxn ang="0">
                  <a:pos x="15" y="4"/>
                </a:cxn>
                <a:cxn ang="0">
                  <a:pos x="11" y="1"/>
                </a:cxn>
                <a:cxn ang="0">
                  <a:pos x="10" y="1"/>
                </a:cxn>
                <a:cxn ang="0">
                  <a:pos x="9" y="0"/>
                </a:cxn>
              </a:cxnLst>
              <a:rect l="0" t="0" r="r" b="b"/>
              <a:pathLst>
                <a:path w="24" h="84">
                  <a:moveTo>
                    <a:pt x="12" y="84"/>
                  </a:moveTo>
                  <a:lnTo>
                    <a:pt x="11" y="83"/>
                  </a:lnTo>
                  <a:lnTo>
                    <a:pt x="10" y="83"/>
                  </a:lnTo>
                  <a:lnTo>
                    <a:pt x="8" y="81"/>
                  </a:lnTo>
                  <a:lnTo>
                    <a:pt x="5" y="79"/>
                  </a:lnTo>
                  <a:lnTo>
                    <a:pt x="4" y="76"/>
                  </a:lnTo>
                  <a:lnTo>
                    <a:pt x="2" y="73"/>
                  </a:lnTo>
                  <a:lnTo>
                    <a:pt x="1" y="69"/>
                  </a:lnTo>
                  <a:lnTo>
                    <a:pt x="0" y="66"/>
                  </a:lnTo>
                  <a:lnTo>
                    <a:pt x="0" y="63"/>
                  </a:lnTo>
                  <a:lnTo>
                    <a:pt x="0" y="60"/>
                  </a:lnTo>
                  <a:lnTo>
                    <a:pt x="1" y="56"/>
                  </a:lnTo>
                  <a:lnTo>
                    <a:pt x="2" y="54"/>
                  </a:lnTo>
                  <a:lnTo>
                    <a:pt x="3" y="52"/>
                  </a:lnTo>
                  <a:lnTo>
                    <a:pt x="5" y="49"/>
                  </a:lnTo>
                  <a:lnTo>
                    <a:pt x="8" y="47"/>
                  </a:lnTo>
                  <a:lnTo>
                    <a:pt x="10" y="45"/>
                  </a:lnTo>
                  <a:lnTo>
                    <a:pt x="12" y="42"/>
                  </a:lnTo>
                  <a:lnTo>
                    <a:pt x="15" y="40"/>
                  </a:lnTo>
                  <a:lnTo>
                    <a:pt x="17" y="38"/>
                  </a:lnTo>
                  <a:lnTo>
                    <a:pt x="18" y="35"/>
                  </a:lnTo>
                  <a:lnTo>
                    <a:pt x="21" y="33"/>
                  </a:lnTo>
                  <a:lnTo>
                    <a:pt x="22" y="31"/>
                  </a:lnTo>
                  <a:lnTo>
                    <a:pt x="23" y="27"/>
                  </a:lnTo>
                  <a:lnTo>
                    <a:pt x="24" y="24"/>
                  </a:lnTo>
                  <a:lnTo>
                    <a:pt x="24" y="20"/>
                  </a:lnTo>
                  <a:lnTo>
                    <a:pt x="24" y="17"/>
                  </a:lnTo>
                  <a:lnTo>
                    <a:pt x="23" y="14"/>
                  </a:lnTo>
                  <a:lnTo>
                    <a:pt x="22" y="12"/>
                  </a:lnTo>
                  <a:lnTo>
                    <a:pt x="20" y="10"/>
                  </a:lnTo>
                  <a:lnTo>
                    <a:pt x="20" y="8"/>
                  </a:lnTo>
                  <a:lnTo>
                    <a:pt x="17" y="6"/>
                  </a:lnTo>
                  <a:lnTo>
                    <a:pt x="15" y="4"/>
                  </a:lnTo>
                  <a:lnTo>
                    <a:pt x="11" y="1"/>
                  </a:lnTo>
                  <a:lnTo>
                    <a:pt x="10"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Freeform 41"/>
            <p:cNvSpPr>
              <a:spLocks/>
            </p:cNvSpPr>
            <p:nvPr/>
          </p:nvSpPr>
          <p:spPr bwMode="auto">
            <a:xfrm>
              <a:off x="6151562" y="2339976"/>
              <a:ext cx="39687" cy="133350"/>
            </a:xfrm>
            <a:custGeom>
              <a:avLst/>
              <a:gdLst/>
              <a:ahLst/>
              <a:cxnLst>
                <a:cxn ang="0">
                  <a:pos x="13" y="84"/>
                </a:cxn>
                <a:cxn ang="0">
                  <a:pos x="12" y="83"/>
                </a:cxn>
                <a:cxn ang="0">
                  <a:pos x="11" y="83"/>
                </a:cxn>
                <a:cxn ang="0">
                  <a:pos x="8" y="81"/>
                </a:cxn>
                <a:cxn ang="0">
                  <a:pos x="6" y="79"/>
                </a:cxn>
                <a:cxn ang="0">
                  <a:pos x="5" y="76"/>
                </a:cxn>
                <a:cxn ang="0">
                  <a:pos x="2" y="73"/>
                </a:cxn>
                <a:cxn ang="0">
                  <a:pos x="1" y="69"/>
                </a:cxn>
                <a:cxn ang="0">
                  <a:pos x="0" y="66"/>
                </a:cxn>
                <a:cxn ang="0">
                  <a:pos x="0" y="63"/>
                </a:cxn>
                <a:cxn ang="0">
                  <a:pos x="0" y="60"/>
                </a:cxn>
                <a:cxn ang="0">
                  <a:pos x="1" y="56"/>
                </a:cxn>
                <a:cxn ang="0">
                  <a:pos x="2" y="54"/>
                </a:cxn>
                <a:cxn ang="0">
                  <a:pos x="4" y="52"/>
                </a:cxn>
                <a:cxn ang="0">
                  <a:pos x="6" y="49"/>
                </a:cxn>
                <a:cxn ang="0">
                  <a:pos x="8" y="47"/>
                </a:cxn>
                <a:cxn ang="0">
                  <a:pos x="11" y="45"/>
                </a:cxn>
                <a:cxn ang="0">
                  <a:pos x="13" y="42"/>
                </a:cxn>
                <a:cxn ang="0">
                  <a:pos x="15" y="40"/>
                </a:cxn>
                <a:cxn ang="0">
                  <a:pos x="18" y="38"/>
                </a:cxn>
                <a:cxn ang="0">
                  <a:pos x="19" y="35"/>
                </a:cxn>
                <a:cxn ang="0">
                  <a:pos x="21" y="33"/>
                </a:cxn>
                <a:cxn ang="0">
                  <a:pos x="22" y="31"/>
                </a:cxn>
                <a:cxn ang="0">
                  <a:pos x="23" y="27"/>
                </a:cxn>
                <a:cxn ang="0">
                  <a:pos x="25" y="24"/>
                </a:cxn>
                <a:cxn ang="0">
                  <a:pos x="25" y="20"/>
                </a:cxn>
                <a:cxn ang="0">
                  <a:pos x="25" y="17"/>
                </a:cxn>
                <a:cxn ang="0">
                  <a:pos x="23" y="14"/>
                </a:cxn>
                <a:cxn ang="0">
                  <a:pos x="22" y="12"/>
                </a:cxn>
                <a:cxn ang="0">
                  <a:pos x="21" y="10"/>
                </a:cxn>
                <a:cxn ang="0">
                  <a:pos x="20" y="8"/>
                </a:cxn>
                <a:cxn ang="0">
                  <a:pos x="18" y="6"/>
                </a:cxn>
                <a:cxn ang="0">
                  <a:pos x="15" y="4"/>
                </a:cxn>
                <a:cxn ang="0">
                  <a:pos x="12" y="1"/>
                </a:cxn>
                <a:cxn ang="0">
                  <a:pos x="11" y="1"/>
                </a:cxn>
                <a:cxn ang="0">
                  <a:pos x="9" y="0"/>
                </a:cxn>
              </a:cxnLst>
              <a:rect l="0" t="0" r="r" b="b"/>
              <a:pathLst>
                <a:path w="25" h="84">
                  <a:moveTo>
                    <a:pt x="13" y="84"/>
                  </a:moveTo>
                  <a:lnTo>
                    <a:pt x="12" y="83"/>
                  </a:lnTo>
                  <a:lnTo>
                    <a:pt x="11" y="83"/>
                  </a:lnTo>
                  <a:lnTo>
                    <a:pt x="8" y="81"/>
                  </a:lnTo>
                  <a:lnTo>
                    <a:pt x="6" y="79"/>
                  </a:lnTo>
                  <a:lnTo>
                    <a:pt x="5" y="76"/>
                  </a:lnTo>
                  <a:lnTo>
                    <a:pt x="2" y="73"/>
                  </a:lnTo>
                  <a:lnTo>
                    <a:pt x="1" y="69"/>
                  </a:lnTo>
                  <a:lnTo>
                    <a:pt x="0" y="66"/>
                  </a:lnTo>
                  <a:lnTo>
                    <a:pt x="0" y="63"/>
                  </a:lnTo>
                  <a:lnTo>
                    <a:pt x="0" y="60"/>
                  </a:lnTo>
                  <a:lnTo>
                    <a:pt x="1" y="56"/>
                  </a:lnTo>
                  <a:lnTo>
                    <a:pt x="2" y="54"/>
                  </a:lnTo>
                  <a:lnTo>
                    <a:pt x="4" y="52"/>
                  </a:lnTo>
                  <a:lnTo>
                    <a:pt x="6" y="49"/>
                  </a:lnTo>
                  <a:lnTo>
                    <a:pt x="8" y="47"/>
                  </a:lnTo>
                  <a:lnTo>
                    <a:pt x="11" y="45"/>
                  </a:lnTo>
                  <a:lnTo>
                    <a:pt x="13" y="42"/>
                  </a:lnTo>
                  <a:lnTo>
                    <a:pt x="15" y="40"/>
                  </a:lnTo>
                  <a:lnTo>
                    <a:pt x="18" y="38"/>
                  </a:lnTo>
                  <a:lnTo>
                    <a:pt x="19" y="35"/>
                  </a:lnTo>
                  <a:lnTo>
                    <a:pt x="21" y="33"/>
                  </a:lnTo>
                  <a:lnTo>
                    <a:pt x="22" y="31"/>
                  </a:lnTo>
                  <a:lnTo>
                    <a:pt x="23" y="27"/>
                  </a:lnTo>
                  <a:lnTo>
                    <a:pt x="25" y="24"/>
                  </a:lnTo>
                  <a:lnTo>
                    <a:pt x="25" y="20"/>
                  </a:lnTo>
                  <a:lnTo>
                    <a:pt x="25" y="17"/>
                  </a:lnTo>
                  <a:lnTo>
                    <a:pt x="23" y="14"/>
                  </a:lnTo>
                  <a:lnTo>
                    <a:pt x="22" y="12"/>
                  </a:lnTo>
                  <a:lnTo>
                    <a:pt x="21" y="10"/>
                  </a:lnTo>
                  <a:lnTo>
                    <a:pt x="20" y="8"/>
                  </a:lnTo>
                  <a:lnTo>
                    <a:pt x="18" y="6"/>
                  </a:lnTo>
                  <a:lnTo>
                    <a:pt x="15" y="4"/>
                  </a:lnTo>
                  <a:lnTo>
                    <a:pt x="12" y="1"/>
                  </a:lnTo>
                  <a:lnTo>
                    <a:pt x="11"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Freeform 42"/>
            <p:cNvSpPr>
              <a:spLocks/>
            </p:cNvSpPr>
            <p:nvPr/>
          </p:nvSpPr>
          <p:spPr bwMode="auto">
            <a:xfrm>
              <a:off x="6105525" y="1898651"/>
              <a:ext cx="87312" cy="138113"/>
            </a:xfrm>
            <a:custGeom>
              <a:avLst/>
              <a:gdLst/>
              <a:ahLst/>
              <a:cxnLst>
                <a:cxn ang="0">
                  <a:pos x="10" y="83"/>
                </a:cxn>
                <a:cxn ang="0">
                  <a:pos x="7" y="79"/>
                </a:cxn>
                <a:cxn ang="0">
                  <a:pos x="3" y="74"/>
                </a:cxn>
                <a:cxn ang="0">
                  <a:pos x="1" y="68"/>
                </a:cxn>
                <a:cxn ang="0">
                  <a:pos x="1" y="61"/>
                </a:cxn>
                <a:cxn ang="0">
                  <a:pos x="3" y="54"/>
                </a:cxn>
                <a:cxn ang="0">
                  <a:pos x="7" y="48"/>
                </a:cxn>
                <a:cxn ang="0">
                  <a:pos x="11" y="43"/>
                </a:cxn>
                <a:cxn ang="0">
                  <a:pos x="17" y="39"/>
                </a:cxn>
                <a:cxn ang="0">
                  <a:pos x="21" y="34"/>
                </a:cxn>
                <a:cxn ang="0">
                  <a:pos x="23" y="28"/>
                </a:cxn>
                <a:cxn ang="0">
                  <a:pos x="24" y="22"/>
                </a:cxn>
                <a:cxn ang="0">
                  <a:pos x="23" y="15"/>
                </a:cxn>
                <a:cxn ang="0">
                  <a:pos x="21" y="9"/>
                </a:cxn>
                <a:cxn ang="0">
                  <a:pos x="17" y="7"/>
                </a:cxn>
                <a:cxn ang="0">
                  <a:pos x="11" y="3"/>
                </a:cxn>
                <a:cxn ang="0">
                  <a:pos x="10" y="1"/>
                </a:cxn>
                <a:cxn ang="0">
                  <a:pos x="10" y="0"/>
                </a:cxn>
                <a:cxn ang="0">
                  <a:pos x="13" y="0"/>
                </a:cxn>
                <a:cxn ang="0">
                  <a:pos x="19" y="0"/>
                </a:cxn>
                <a:cxn ang="0">
                  <a:pos x="28" y="0"/>
                </a:cxn>
                <a:cxn ang="0">
                  <a:pos x="36" y="1"/>
                </a:cxn>
                <a:cxn ang="0">
                  <a:pos x="41" y="2"/>
                </a:cxn>
                <a:cxn ang="0">
                  <a:pos x="47" y="5"/>
                </a:cxn>
                <a:cxn ang="0">
                  <a:pos x="51" y="11"/>
                </a:cxn>
                <a:cxn ang="0">
                  <a:pos x="54" y="15"/>
                </a:cxn>
                <a:cxn ang="0">
                  <a:pos x="55" y="21"/>
                </a:cxn>
                <a:cxn ang="0">
                  <a:pos x="54" y="28"/>
                </a:cxn>
                <a:cxn ang="0">
                  <a:pos x="51" y="35"/>
                </a:cxn>
                <a:cxn ang="0">
                  <a:pos x="47" y="40"/>
                </a:cxn>
                <a:cxn ang="0">
                  <a:pos x="42" y="43"/>
                </a:cxn>
                <a:cxn ang="0">
                  <a:pos x="35" y="50"/>
                </a:cxn>
                <a:cxn ang="0">
                  <a:pos x="33" y="55"/>
                </a:cxn>
                <a:cxn ang="0">
                  <a:pos x="31" y="61"/>
                </a:cxn>
                <a:cxn ang="0">
                  <a:pos x="31" y="67"/>
                </a:cxn>
                <a:cxn ang="0">
                  <a:pos x="34" y="72"/>
                </a:cxn>
                <a:cxn ang="0">
                  <a:pos x="35" y="77"/>
                </a:cxn>
                <a:cxn ang="0">
                  <a:pos x="40" y="82"/>
                </a:cxn>
                <a:cxn ang="0">
                  <a:pos x="42" y="84"/>
                </a:cxn>
                <a:cxn ang="0">
                  <a:pos x="42" y="85"/>
                </a:cxn>
                <a:cxn ang="0">
                  <a:pos x="41" y="85"/>
                </a:cxn>
                <a:cxn ang="0">
                  <a:pos x="36" y="87"/>
                </a:cxn>
                <a:cxn ang="0">
                  <a:pos x="28" y="85"/>
                </a:cxn>
                <a:cxn ang="0">
                  <a:pos x="20" y="85"/>
                </a:cxn>
                <a:cxn ang="0">
                  <a:pos x="14" y="85"/>
                </a:cxn>
              </a:cxnLst>
              <a:rect l="0" t="0" r="r" b="b"/>
              <a:pathLst>
                <a:path w="55" h="87">
                  <a:moveTo>
                    <a:pt x="13" y="85"/>
                  </a:moveTo>
                  <a:lnTo>
                    <a:pt x="10" y="83"/>
                  </a:lnTo>
                  <a:lnTo>
                    <a:pt x="8" y="82"/>
                  </a:lnTo>
                  <a:lnTo>
                    <a:pt x="7" y="79"/>
                  </a:lnTo>
                  <a:lnTo>
                    <a:pt x="4" y="77"/>
                  </a:lnTo>
                  <a:lnTo>
                    <a:pt x="3" y="74"/>
                  </a:lnTo>
                  <a:lnTo>
                    <a:pt x="2" y="70"/>
                  </a:lnTo>
                  <a:lnTo>
                    <a:pt x="1" y="68"/>
                  </a:lnTo>
                  <a:lnTo>
                    <a:pt x="0" y="64"/>
                  </a:lnTo>
                  <a:lnTo>
                    <a:pt x="1" y="61"/>
                  </a:lnTo>
                  <a:lnTo>
                    <a:pt x="1" y="57"/>
                  </a:lnTo>
                  <a:lnTo>
                    <a:pt x="3" y="54"/>
                  </a:lnTo>
                  <a:lnTo>
                    <a:pt x="4" y="50"/>
                  </a:lnTo>
                  <a:lnTo>
                    <a:pt x="7" y="48"/>
                  </a:lnTo>
                  <a:lnTo>
                    <a:pt x="9" y="46"/>
                  </a:lnTo>
                  <a:lnTo>
                    <a:pt x="11" y="43"/>
                  </a:lnTo>
                  <a:lnTo>
                    <a:pt x="14" y="42"/>
                  </a:lnTo>
                  <a:lnTo>
                    <a:pt x="17" y="39"/>
                  </a:lnTo>
                  <a:lnTo>
                    <a:pt x="19" y="36"/>
                  </a:lnTo>
                  <a:lnTo>
                    <a:pt x="21" y="34"/>
                  </a:lnTo>
                  <a:lnTo>
                    <a:pt x="22" y="32"/>
                  </a:lnTo>
                  <a:lnTo>
                    <a:pt x="23" y="28"/>
                  </a:lnTo>
                  <a:lnTo>
                    <a:pt x="24" y="25"/>
                  </a:lnTo>
                  <a:lnTo>
                    <a:pt x="24" y="22"/>
                  </a:lnTo>
                  <a:lnTo>
                    <a:pt x="24" y="19"/>
                  </a:lnTo>
                  <a:lnTo>
                    <a:pt x="23" y="15"/>
                  </a:lnTo>
                  <a:lnTo>
                    <a:pt x="22" y="13"/>
                  </a:lnTo>
                  <a:lnTo>
                    <a:pt x="21" y="9"/>
                  </a:lnTo>
                  <a:lnTo>
                    <a:pt x="20" y="8"/>
                  </a:lnTo>
                  <a:lnTo>
                    <a:pt x="17" y="7"/>
                  </a:lnTo>
                  <a:lnTo>
                    <a:pt x="14" y="5"/>
                  </a:lnTo>
                  <a:lnTo>
                    <a:pt x="11" y="3"/>
                  </a:lnTo>
                  <a:lnTo>
                    <a:pt x="10" y="2"/>
                  </a:lnTo>
                  <a:lnTo>
                    <a:pt x="10" y="1"/>
                  </a:lnTo>
                  <a:lnTo>
                    <a:pt x="10" y="1"/>
                  </a:lnTo>
                  <a:lnTo>
                    <a:pt x="10" y="0"/>
                  </a:lnTo>
                  <a:lnTo>
                    <a:pt x="11" y="0"/>
                  </a:lnTo>
                  <a:lnTo>
                    <a:pt x="13" y="0"/>
                  </a:lnTo>
                  <a:lnTo>
                    <a:pt x="15" y="0"/>
                  </a:lnTo>
                  <a:lnTo>
                    <a:pt x="19" y="0"/>
                  </a:lnTo>
                  <a:lnTo>
                    <a:pt x="23" y="0"/>
                  </a:lnTo>
                  <a:lnTo>
                    <a:pt x="28" y="0"/>
                  </a:lnTo>
                  <a:lnTo>
                    <a:pt x="31" y="0"/>
                  </a:lnTo>
                  <a:lnTo>
                    <a:pt x="36" y="1"/>
                  </a:lnTo>
                  <a:lnTo>
                    <a:pt x="38" y="1"/>
                  </a:lnTo>
                  <a:lnTo>
                    <a:pt x="41" y="2"/>
                  </a:lnTo>
                  <a:lnTo>
                    <a:pt x="43" y="3"/>
                  </a:lnTo>
                  <a:lnTo>
                    <a:pt x="47" y="5"/>
                  </a:lnTo>
                  <a:lnTo>
                    <a:pt x="49" y="7"/>
                  </a:lnTo>
                  <a:lnTo>
                    <a:pt x="51" y="11"/>
                  </a:lnTo>
                  <a:lnTo>
                    <a:pt x="52" y="13"/>
                  </a:lnTo>
                  <a:lnTo>
                    <a:pt x="54" y="15"/>
                  </a:lnTo>
                  <a:lnTo>
                    <a:pt x="55" y="18"/>
                  </a:lnTo>
                  <a:lnTo>
                    <a:pt x="55" y="21"/>
                  </a:lnTo>
                  <a:lnTo>
                    <a:pt x="55" y="25"/>
                  </a:lnTo>
                  <a:lnTo>
                    <a:pt x="54" y="28"/>
                  </a:lnTo>
                  <a:lnTo>
                    <a:pt x="52" y="32"/>
                  </a:lnTo>
                  <a:lnTo>
                    <a:pt x="51" y="35"/>
                  </a:lnTo>
                  <a:lnTo>
                    <a:pt x="49" y="37"/>
                  </a:lnTo>
                  <a:lnTo>
                    <a:pt x="47" y="40"/>
                  </a:lnTo>
                  <a:lnTo>
                    <a:pt x="44" y="41"/>
                  </a:lnTo>
                  <a:lnTo>
                    <a:pt x="42" y="43"/>
                  </a:lnTo>
                  <a:lnTo>
                    <a:pt x="37" y="48"/>
                  </a:lnTo>
                  <a:lnTo>
                    <a:pt x="35" y="50"/>
                  </a:lnTo>
                  <a:lnTo>
                    <a:pt x="34" y="53"/>
                  </a:lnTo>
                  <a:lnTo>
                    <a:pt x="33" y="55"/>
                  </a:lnTo>
                  <a:lnTo>
                    <a:pt x="31" y="57"/>
                  </a:lnTo>
                  <a:lnTo>
                    <a:pt x="31" y="61"/>
                  </a:lnTo>
                  <a:lnTo>
                    <a:pt x="30" y="63"/>
                  </a:lnTo>
                  <a:lnTo>
                    <a:pt x="31" y="67"/>
                  </a:lnTo>
                  <a:lnTo>
                    <a:pt x="33" y="70"/>
                  </a:lnTo>
                  <a:lnTo>
                    <a:pt x="34" y="72"/>
                  </a:lnTo>
                  <a:lnTo>
                    <a:pt x="35" y="76"/>
                  </a:lnTo>
                  <a:lnTo>
                    <a:pt x="35" y="77"/>
                  </a:lnTo>
                  <a:lnTo>
                    <a:pt x="37" y="79"/>
                  </a:lnTo>
                  <a:lnTo>
                    <a:pt x="40" y="82"/>
                  </a:lnTo>
                  <a:lnTo>
                    <a:pt x="41" y="83"/>
                  </a:lnTo>
                  <a:lnTo>
                    <a:pt x="42" y="84"/>
                  </a:lnTo>
                  <a:lnTo>
                    <a:pt x="42" y="85"/>
                  </a:lnTo>
                  <a:lnTo>
                    <a:pt x="42" y="85"/>
                  </a:lnTo>
                  <a:lnTo>
                    <a:pt x="41" y="85"/>
                  </a:lnTo>
                  <a:lnTo>
                    <a:pt x="41" y="85"/>
                  </a:lnTo>
                  <a:lnTo>
                    <a:pt x="40" y="87"/>
                  </a:lnTo>
                  <a:lnTo>
                    <a:pt x="36" y="87"/>
                  </a:lnTo>
                  <a:lnTo>
                    <a:pt x="33" y="87"/>
                  </a:lnTo>
                  <a:lnTo>
                    <a:pt x="28" y="85"/>
                  </a:lnTo>
                  <a:lnTo>
                    <a:pt x="23" y="85"/>
                  </a:lnTo>
                  <a:lnTo>
                    <a:pt x="20" y="85"/>
                  </a:lnTo>
                  <a:lnTo>
                    <a:pt x="15" y="85"/>
                  </a:lnTo>
                  <a:lnTo>
                    <a:pt x="14" y="85"/>
                  </a:lnTo>
                  <a:lnTo>
                    <a:pt x="13"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Freeform 43"/>
            <p:cNvSpPr>
              <a:spLocks/>
            </p:cNvSpPr>
            <p:nvPr/>
          </p:nvSpPr>
          <p:spPr bwMode="auto">
            <a:xfrm>
              <a:off x="6103937" y="1898651"/>
              <a:ext cx="38100" cy="133350"/>
            </a:xfrm>
            <a:custGeom>
              <a:avLst/>
              <a:gdLst/>
              <a:ahLst/>
              <a:cxnLst>
                <a:cxn ang="0">
                  <a:pos x="12" y="84"/>
                </a:cxn>
                <a:cxn ang="0">
                  <a:pos x="11" y="84"/>
                </a:cxn>
                <a:cxn ang="0">
                  <a:pos x="10" y="83"/>
                </a:cxn>
                <a:cxn ang="0">
                  <a:pos x="8" y="81"/>
                </a:cxn>
                <a:cxn ang="0">
                  <a:pos x="5" y="78"/>
                </a:cxn>
                <a:cxn ang="0">
                  <a:pos x="4" y="76"/>
                </a:cxn>
                <a:cxn ang="0">
                  <a:pos x="2" y="74"/>
                </a:cxn>
                <a:cxn ang="0">
                  <a:pos x="1" y="70"/>
                </a:cxn>
                <a:cxn ang="0">
                  <a:pos x="0" y="67"/>
                </a:cxn>
                <a:cxn ang="0">
                  <a:pos x="0" y="63"/>
                </a:cxn>
                <a:cxn ang="0">
                  <a:pos x="0" y="61"/>
                </a:cxn>
                <a:cxn ang="0">
                  <a:pos x="1" y="57"/>
                </a:cxn>
                <a:cxn ang="0">
                  <a:pos x="2" y="54"/>
                </a:cxn>
                <a:cxn ang="0">
                  <a:pos x="3" y="51"/>
                </a:cxn>
                <a:cxn ang="0">
                  <a:pos x="5" y="49"/>
                </a:cxn>
                <a:cxn ang="0">
                  <a:pos x="8" y="47"/>
                </a:cxn>
                <a:cxn ang="0">
                  <a:pos x="10" y="44"/>
                </a:cxn>
                <a:cxn ang="0">
                  <a:pos x="12" y="42"/>
                </a:cxn>
                <a:cxn ang="0">
                  <a:pos x="15" y="40"/>
                </a:cxn>
                <a:cxn ang="0">
                  <a:pos x="17" y="39"/>
                </a:cxn>
                <a:cxn ang="0">
                  <a:pos x="18" y="36"/>
                </a:cxn>
                <a:cxn ang="0">
                  <a:pos x="21" y="34"/>
                </a:cxn>
                <a:cxn ang="0">
                  <a:pos x="22" y="30"/>
                </a:cxn>
                <a:cxn ang="0">
                  <a:pos x="23" y="27"/>
                </a:cxn>
                <a:cxn ang="0">
                  <a:pos x="24" y="23"/>
                </a:cxn>
                <a:cxn ang="0">
                  <a:pos x="24" y="20"/>
                </a:cxn>
                <a:cxn ang="0">
                  <a:pos x="24" y="18"/>
                </a:cxn>
                <a:cxn ang="0">
                  <a:pos x="23" y="14"/>
                </a:cxn>
                <a:cxn ang="0">
                  <a:pos x="22" y="12"/>
                </a:cxn>
                <a:cxn ang="0">
                  <a:pos x="20" y="9"/>
                </a:cxn>
                <a:cxn ang="0">
                  <a:pos x="20" y="8"/>
                </a:cxn>
                <a:cxn ang="0">
                  <a:pos x="17" y="7"/>
                </a:cxn>
                <a:cxn ang="0">
                  <a:pos x="15" y="5"/>
                </a:cxn>
                <a:cxn ang="0">
                  <a:pos x="11" y="2"/>
                </a:cxn>
                <a:cxn ang="0">
                  <a:pos x="10" y="1"/>
                </a:cxn>
                <a:cxn ang="0">
                  <a:pos x="9" y="0"/>
                </a:cxn>
              </a:cxnLst>
              <a:rect l="0" t="0" r="r" b="b"/>
              <a:pathLst>
                <a:path w="24" h="84">
                  <a:moveTo>
                    <a:pt x="12" y="84"/>
                  </a:moveTo>
                  <a:lnTo>
                    <a:pt x="11" y="84"/>
                  </a:lnTo>
                  <a:lnTo>
                    <a:pt x="10" y="83"/>
                  </a:lnTo>
                  <a:lnTo>
                    <a:pt x="8" y="81"/>
                  </a:lnTo>
                  <a:lnTo>
                    <a:pt x="5" y="78"/>
                  </a:lnTo>
                  <a:lnTo>
                    <a:pt x="4" y="76"/>
                  </a:lnTo>
                  <a:lnTo>
                    <a:pt x="2" y="74"/>
                  </a:lnTo>
                  <a:lnTo>
                    <a:pt x="1" y="70"/>
                  </a:lnTo>
                  <a:lnTo>
                    <a:pt x="0" y="67"/>
                  </a:lnTo>
                  <a:lnTo>
                    <a:pt x="0" y="63"/>
                  </a:lnTo>
                  <a:lnTo>
                    <a:pt x="0" y="61"/>
                  </a:lnTo>
                  <a:lnTo>
                    <a:pt x="1" y="57"/>
                  </a:lnTo>
                  <a:lnTo>
                    <a:pt x="2" y="54"/>
                  </a:lnTo>
                  <a:lnTo>
                    <a:pt x="3" y="51"/>
                  </a:lnTo>
                  <a:lnTo>
                    <a:pt x="5" y="49"/>
                  </a:lnTo>
                  <a:lnTo>
                    <a:pt x="8" y="47"/>
                  </a:lnTo>
                  <a:lnTo>
                    <a:pt x="10" y="44"/>
                  </a:lnTo>
                  <a:lnTo>
                    <a:pt x="12" y="42"/>
                  </a:lnTo>
                  <a:lnTo>
                    <a:pt x="15" y="40"/>
                  </a:lnTo>
                  <a:lnTo>
                    <a:pt x="17" y="39"/>
                  </a:lnTo>
                  <a:lnTo>
                    <a:pt x="18" y="36"/>
                  </a:lnTo>
                  <a:lnTo>
                    <a:pt x="21" y="34"/>
                  </a:lnTo>
                  <a:lnTo>
                    <a:pt x="22" y="30"/>
                  </a:lnTo>
                  <a:lnTo>
                    <a:pt x="23" y="27"/>
                  </a:lnTo>
                  <a:lnTo>
                    <a:pt x="24" y="23"/>
                  </a:lnTo>
                  <a:lnTo>
                    <a:pt x="24" y="20"/>
                  </a:lnTo>
                  <a:lnTo>
                    <a:pt x="24" y="18"/>
                  </a:lnTo>
                  <a:lnTo>
                    <a:pt x="23" y="14"/>
                  </a:lnTo>
                  <a:lnTo>
                    <a:pt x="22" y="12"/>
                  </a:lnTo>
                  <a:lnTo>
                    <a:pt x="20" y="9"/>
                  </a:lnTo>
                  <a:lnTo>
                    <a:pt x="20" y="8"/>
                  </a:lnTo>
                  <a:lnTo>
                    <a:pt x="17" y="7"/>
                  </a:lnTo>
                  <a:lnTo>
                    <a:pt x="15" y="5"/>
                  </a:lnTo>
                  <a:lnTo>
                    <a:pt x="11" y="2"/>
                  </a:lnTo>
                  <a:lnTo>
                    <a:pt x="10"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8" name="Freeform 44"/>
            <p:cNvSpPr>
              <a:spLocks/>
            </p:cNvSpPr>
            <p:nvPr/>
          </p:nvSpPr>
          <p:spPr bwMode="auto">
            <a:xfrm>
              <a:off x="6151562" y="1898651"/>
              <a:ext cx="39687" cy="133350"/>
            </a:xfrm>
            <a:custGeom>
              <a:avLst/>
              <a:gdLst/>
              <a:ahLst/>
              <a:cxnLst>
                <a:cxn ang="0">
                  <a:pos x="13" y="84"/>
                </a:cxn>
                <a:cxn ang="0">
                  <a:pos x="12" y="84"/>
                </a:cxn>
                <a:cxn ang="0">
                  <a:pos x="11" y="83"/>
                </a:cxn>
                <a:cxn ang="0">
                  <a:pos x="8" y="81"/>
                </a:cxn>
                <a:cxn ang="0">
                  <a:pos x="6" y="78"/>
                </a:cxn>
                <a:cxn ang="0">
                  <a:pos x="5" y="76"/>
                </a:cxn>
                <a:cxn ang="0">
                  <a:pos x="2" y="74"/>
                </a:cxn>
                <a:cxn ang="0">
                  <a:pos x="1" y="70"/>
                </a:cxn>
                <a:cxn ang="0">
                  <a:pos x="0" y="67"/>
                </a:cxn>
                <a:cxn ang="0">
                  <a:pos x="0" y="63"/>
                </a:cxn>
                <a:cxn ang="0">
                  <a:pos x="0" y="61"/>
                </a:cxn>
                <a:cxn ang="0">
                  <a:pos x="1" y="57"/>
                </a:cxn>
                <a:cxn ang="0">
                  <a:pos x="2" y="54"/>
                </a:cxn>
                <a:cxn ang="0">
                  <a:pos x="4" y="51"/>
                </a:cxn>
                <a:cxn ang="0">
                  <a:pos x="6" y="49"/>
                </a:cxn>
                <a:cxn ang="0">
                  <a:pos x="8" y="47"/>
                </a:cxn>
                <a:cxn ang="0">
                  <a:pos x="11" y="44"/>
                </a:cxn>
                <a:cxn ang="0">
                  <a:pos x="13" y="42"/>
                </a:cxn>
                <a:cxn ang="0">
                  <a:pos x="15" y="40"/>
                </a:cxn>
                <a:cxn ang="0">
                  <a:pos x="18" y="39"/>
                </a:cxn>
                <a:cxn ang="0">
                  <a:pos x="19" y="36"/>
                </a:cxn>
                <a:cxn ang="0">
                  <a:pos x="21" y="34"/>
                </a:cxn>
                <a:cxn ang="0">
                  <a:pos x="22" y="30"/>
                </a:cxn>
                <a:cxn ang="0">
                  <a:pos x="23" y="27"/>
                </a:cxn>
                <a:cxn ang="0">
                  <a:pos x="25" y="23"/>
                </a:cxn>
                <a:cxn ang="0">
                  <a:pos x="25" y="20"/>
                </a:cxn>
                <a:cxn ang="0">
                  <a:pos x="25" y="18"/>
                </a:cxn>
                <a:cxn ang="0">
                  <a:pos x="23" y="14"/>
                </a:cxn>
                <a:cxn ang="0">
                  <a:pos x="22" y="12"/>
                </a:cxn>
                <a:cxn ang="0">
                  <a:pos x="21" y="9"/>
                </a:cxn>
                <a:cxn ang="0">
                  <a:pos x="20" y="8"/>
                </a:cxn>
                <a:cxn ang="0">
                  <a:pos x="18" y="7"/>
                </a:cxn>
                <a:cxn ang="0">
                  <a:pos x="15" y="5"/>
                </a:cxn>
                <a:cxn ang="0">
                  <a:pos x="12" y="2"/>
                </a:cxn>
                <a:cxn ang="0">
                  <a:pos x="11" y="1"/>
                </a:cxn>
                <a:cxn ang="0">
                  <a:pos x="9" y="0"/>
                </a:cxn>
              </a:cxnLst>
              <a:rect l="0" t="0" r="r" b="b"/>
              <a:pathLst>
                <a:path w="25" h="84">
                  <a:moveTo>
                    <a:pt x="13" y="84"/>
                  </a:moveTo>
                  <a:lnTo>
                    <a:pt x="12" y="84"/>
                  </a:lnTo>
                  <a:lnTo>
                    <a:pt x="11" y="83"/>
                  </a:lnTo>
                  <a:lnTo>
                    <a:pt x="8" y="81"/>
                  </a:lnTo>
                  <a:lnTo>
                    <a:pt x="6" y="78"/>
                  </a:lnTo>
                  <a:lnTo>
                    <a:pt x="5" y="76"/>
                  </a:lnTo>
                  <a:lnTo>
                    <a:pt x="2" y="74"/>
                  </a:lnTo>
                  <a:lnTo>
                    <a:pt x="1" y="70"/>
                  </a:lnTo>
                  <a:lnTo>
                    <a:pt x="0" y="67"/>
                  </a:lnTo>
                  <a:lnTo>
                    <a:pt x="0" y="63"/>
                  </a:lnTo>
                  <a:lnTo>
                    <a:pt x="0" y="61"/>
                  </a:lnTo>
                  <a:lnTo>
                    <a:pt x="1" y="57"/>
                  </a:lnTo>
                  <a:lnTo>
                    <a:pt x="2" y="54"/>
                  </a:lnTo>
                  <a:lnTo>
                    <a:pt x="4" y="51"/>
                  </a:lnTo>
                  <a:lnTo>
                    <a:pt x="6" y="49"/>
                  </a:lnTo>
                  <a:lnTo>
                    <a:pt x="8" y="47"/>
                  </a:lnTo>
                  <a:lnTo>
                    <a:pt x="11" y="44"/>
                  </a:lnTo>
                  <a:lnTo>
                    <a:pt x="13" y="42"/>
                  </a:lnTo>
                  <a:lnTo>
                    <a:pt x="15" y="40"/>
                  </a:lnTo>
                  <a:lnTo>
                    <a:pt x="18" y="39"/>
                  </a:lnTo>
                  <a:lnTo>
                    <a:pt x="19" y="36"/>
                  </a:lnTo>
                  <a:lnTo>
                    <a:pt x="21" y="34"/>
                  </a:lnTo>
                  <a:lnTo>
                    <a:pt x="22" y="30"/>
                  </a:lnTo>
                  <a:lnTo>
                    <a:pt x="23" y="27"/>
                  </a:lnTo>
                  <a:lnTo>
                    <a:pt x="25" y="23"/>
                  </a:lnTo>
                  <a:lnTo>
                    <a:pt x="25" y="20"/>
                  </a:lnTo>
                  <a:lnTo>
                    <a:pt x="25" y="18"/>
                  </a:lnTo>
                  <a:lnTo>
                    <a:pt x="23" y="14"/>
                  </a:lnTo>
                  <a:lnTo>
                    <a:pt x="22" y="12"/>
                  </a:lnTo>
                  <a:lnTo>
                    <a:pt x="21" y="9"/>
                  </a:lnTo>
                  <a:lnTo>
                    <a:pt x="20" y="8"/>
                  </a:lnTo>
                  <a:lnTo>
                    <a:pt x="18" y="7"/>
                  </a:lnTo>
                  <a:lnTo>
                    <a:pt x="15" y="5"/>
                  </a:lnTo>
                  <a:lnTo>
                    <a:pt x="12" y="2"/>
                  </a:lnTo>
                  <a:lnTo>
                    <a:pt x="11"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Freeform 45"/>
            <p:cNvSpPr>
              <a:spLocks/>
            </p:cNvSpPr>
            <p:nvPr/>
          </p:nvSpPr>
          <p:spPr bwMode="auto">
            <a:xfrm>
              <a:off x="6105525" y="1898651"/>
              <a:ext cx="87312" cy="138113"/>
            </a:xfrm>
            <a:custGeom>
              <a:avLst/>
              <a:gdLst/>
              <a:ahLst/>
              <a:cxnLst>
                <a:cxn ang="0">
                  <a:pos x="10" y="83"/>
                </a:cxn>
                <a:cxn ang="0">
                  <a:pos x="7" y="79"/>
                </a:cxn>
                <a:cxn ang="0">
                  <a:pos x="3" y="74"/>
                </a:cxn>
                <a:cxn ang="0">
                  <a:pos x="1" y="68"/>
                </a:cxn>
                <a:cxn ang="0">
                  <a:pos x="1" y="61"/>
                </a:cxn>
                <a:cxn ang="0">
                  <a:pos x="3" y="54"/>
                </a:cxn>
                <a:cxn ang="0">
                  <a:pos x="7" y="48"/>
                </a:cxn>
                <a:cxn ang="0">
                  <a:pos x="11" y="43"/>
                </a:cxn>
                <a:cxn ang="0">
                  <a:pos x="17" y="39"/>
                </a:cxn>
                <a:cxn ang="0">
                  <a:pos x="21" y="34"/>
                </a:cxn>
                <a:cxn ang="0">
                  <a:pos x="23" y="28"/>
                </a:cxn>
                <a:cxn ang="0">
                  <a:pos x="24" y="22"/>
                </a:cxn>
                <a:cxn ang="0">
                  <a:pos x="23" y="15"/>
                </a:cxn>
                <a:cxn ang="0">
                  <a:pos x="21" y="9"/>
                </a:cxn>
                <a:cxn ang="0">
                  <a:pos x="17" y="7"/>
                </a:cxn>
                <a:cxn ang="0">
                  <a:pos x="11" y="3"/>
                </a:cxn>
                <a:cxn ang="0">
                  <a:pos x="10" y="1"/>
                </a:cxn>
                <a:cxn ang="0">
                  <a:pos x="10" y="0"/>
                </a:cxn>
                <a:cxn ang="0">
                  <a:pos x="13" y="0"/>
                </a:cxn>
                <a:cxn ang="0">
                  <a:pos x="19" y="0"/>
                </a:cxn>
                <a:cxn ang="0">
                  <a:pos x="28" y="0"/>
                </a:cxn>
                <a:cxn ang="0">
                  <a:pos x="36" y="1"/>
                </a:cxn>
                <a:cxn ang="0">
                  <a:pos x="41" y="2"/>
                </a:cxn>
                <a:cxn ang="0">
                  <a:pos x="47" y="5"/>
                </a:cxn>
                <a:cxn ang="0">
                  <a:pos x="51" y="11"/>
                </a:cxn>
                <a:cxn ang="0">
                  <a:pos x="54" y="15"/>
                </a:cxn>
                <a:cxn ang="0">
                  <a:pos x="55" y="21"/>
                </a:cxn>
                <a:cxn ang="0">
                  <a:pos x="54" y="28"/>
                </a:cxn>
                <a:cxn ang="0">
                  <a:pos x="51" y="35"/>
                </a:cxn>
                <a:cxn ang="0">
                  <a:pos x="47" y="40"/>
                </a:cxn>
                <a:cxn ang="0">
                  <a:pos x="42" y="43"/>
                </a:cxn>
                <a:cxn ang="0">
                  <a:pos x="35" y="50"/>
                </a:cxn>
                <a:cxn ang="0">
                  <a:pos x="33" y="55"/>
                </a:cxn>
                <a:cxn ang="0">
                  <a:pos x="31" y="61"/>
                </a:cxn>
                <a:cxn ang="0">
                  <a:pos x="31" y="67"/>
                </a:cxn>
                <a:cxn ang="0">
                  <a:pos x="34" y="72"/>
                </a:cxn>
                <a:cxn ang="0">
                  <a:pos x="35" y="77"/>
                </a:cxn>
                <a:cxn ang="0">
                  <a:pos x="40" y="82"/>
                </a:cxn>
                <a:cxn ang="0">
                  <a:pos x="42" y="84"/>
                </a:cxn>
                <a:cxn ang="0">
                  <a:pos x="42" y="85"/>
                </a:cxn>
                <a:cxn ang="0">
                  <a:pos x="41" y="85"/>
                </a:cxn>
                <a:cxn ang="0">
                  <a:pos x="36" y="87"/>
                </a:cxn>
                <a:cxn ang="0">
                  <a:pos x="28" y="85"/>
                </a:cxn>
                <a:cxn ang="0">
                  <a:pos x="20" y="85"/>
                </a:cxn>
                <a:cxn ang="0">
                  <a:pos x="14" y="85"/>
                </a:cxn>
              </a:cxnLst>
              <a:rect l="0" t="0" r="r" b="b"/>
              <a:pathLst>
                <a:path w="55" h="87">
                  <a:moveTo>
                    <a:pt x="13" y="85"/>
                  </a:moveTo>
                  <a:lnTo>
                    <a:pt x="10" y="83"/>
                  </a:lnTo>
                  <a:lnTo>
                    <a:pt x="8" y="82"/>
                  </a:lnTo>
                  <a:lnTo>
                    <a:pt x="7" y="79"/>
                  </a:lnTo>
                  <a:lnTo>
                    <a:pt x="4" y="77"/>
                  </a:lnTo>
                  <a:lnTo>
                    <a:pt x="3" y="74"/>
                  </a:lnTo>
                  <a:lnTo>
                    <a:pt x="2" y="70"/>
                  </a:lnTo>
                  <a:lnTo>
                    <a:pt x="1" y="68"/>
                  </a:lnTo>
                  <a:lnTo>
                    <a:pt x="0" y="64"/>
                  </a:lnTo>
                  <a:lnTo>
                    <a:pt x="1" y="61"/>
                  </a:lnTo>
                  <a:lnTo>
                    <a:pt x="1" y="57"/>
                  </a:lnTo>
                  <a:lnTo>
                    <a:pt x="3" y="54"/>
                  </a:lnTo>
                  <a:lnTo>
                    <a:pt x="4" y="50"/>
                  </a:lnTo>
                  <a:lnTo>
                    <a:pt x="7" y="48"/>
                  </a:lnTo>
                  <a:lnTo>
                    <a:pt x="9" y="46"/>
                  </a:lnTo>
                  <a:lnTo>
                    <a:pt x="11" y="43"/>
                  </a:lnTo>
                  <a:lnTo>
                    <a:pt x="14" y="42"/>
                  </a:lnTo>
                  <a:lnTo>
                    <a:pt x="17" y="39"/>
                  </a:lnTo>
                  <a:lnTo>
                    <a:pt x="19" y="36"/>
                  </a:lnTo>
                  <a:lnTo>
                    <a:pt x="21" y="34"/>
                  </a:lnTo>
                  <a:lnTo>
                    <a:pt x="22" y="32"/>
                  </a:lnTo>
                  <a:lnTo>
                    <a:pt x="23" y="28"/>
                  </a:lnTo>
                  <a:lnTo>
                    <a:pt x="24" y="25"/>
                  </a:lnTo>
                  <a:lnTo>
                    <a:pt x="24" y="22"/>
                  </a:lnTo>
                  <a:lnTo>
                    <a:pt x="24" y="19"/>
                  </a:lnTo>
                  <a:lnTo>
                    <a:pt x="23" y="15"/>
                  </a:lnTo>
                  <a:lnTo>
                    <a:pt x="22" y="13"/>
                  </a:lnTo>
                  <a:lnTo>
                    <a:pt x="21" y="9"/>
                  </a:lnTo>
                  <a:lnTo>
                    <a:pt x="20" y="8"/>
                  </a:lnTo>
                  <a:lnTo>
                    <a:pt x="17" y="7"/>
                  </a:lnTo>
                  <a:lnTo>
                    <a:pt x="14" y="5"/>
                  </a:lnTo>
                  <a:lnTo>
                    <a:pt x="11" y="3"/>
                  </a:lnTo>
                  <a:lnTo>
                    <a:pt x="10" y="2"/>
                  </a:lnTo>
                  <a:lnTo>
                    <a:pt x="10" y="1"/>
                  </a:lnTo>
                  <a:lnTo>
                    <a:pt x="10" y="1"/>
                  </a:lnTo>
                  <a:lnTo>
                    <a:pt x="10" y="0"/>
                  </a:lnTo>
                  <a:lnTo>
                    <a:pt x="11" y="0"/>
                  </a:lnTo>
                  <a:lnTo>
                    <a:pt x="13" y="0"/>
                  </a:lnTo>
                  <a:lnTo>
                    <a:pt x="15" y="0"/>
                  </a:lnTo>
                  <a:lnTo>
                    <a:pt x="19" y="0"/>
                  </a:lnTo>
                  <a:lnTo>
                    <a:pt x="23" y="0"/>
                  </a:lnTo>
                  <a:lnTo>
                    <a:pt x="28" y="0"/>
                  </a:lnTo>
                  <a:lnTo>
                    <a:pt x="31" y="0"/>
                  </a:lnTo>
                  <a:lnTo>
                    <a:pt x="36" y="1"/>
                  </a:lnTo>
                  <a:lnTo>
                    <a:pt x="38" y="1"/>
                  </a:lnTo>
                  <a:lnTo>
                    <a:pt x="41" y="2"/>
                  </a:lnTo>
                  <a:lnTo>
                    <a:pt x="43" y="3"/>
                  </a:lnTo>
                  <a:lnTo>
                    <a:pt x="47" y="5"/>
                  </a:lnTo>
                  <a:lnTo>
                    <a:pt x="49" y="7"/>
                  </a:lnTo>
                  <a:lnTo>
                    <a:pt x="51" y="11"/>
                  </a:lnTo>
                  <a:lnTo>
                    <a:pt x="52" y="13"/>
                  </a:lnTo>
                  <a:lnTo>
                    <a:pt x="54" y="15"/>
                  </a:lnTo>
                  <a:lnTo>
                    <a:pt x="55" y="18"/>
                  </a:lnTo>
                  <a:lnTo>
                    <a:pt x="55" y="21"/>
                  </a:lnTo>
                  <a:lnTo>
                    <a:pt x="55" y="25"/>
                  </a:lnTo>
                  <a:lnTo>
                    <a:pt x="54" y="28"/>
                  </a:lnTo>
                  <a:lnTo>
                    <a:pt x="52" y="32"/>
                  </a:lnTo>
                  <a:lnTo>
                    <a:pt x="51" y="35"/>
                  </a:lnTo>
                  <a:lnTo>
                    <a:pt x="49" y="37"/>
                  </a:lnTo>
                  <a:lnTo>
                    <a:pt x="47" y="40"/>
                  </a:lnTo>
                  <a:lnTo>
                    <a:pt x="44" y="41"/>
                  </a:lnTo>
                  <a:lnTo>
                    <a:pt x="42" y="43"/>
                  </a:lnTo>
                  <a:lnTo>
                    <a:pt x="37" y="48"/>
                  </a:lnTo>
                  <a:lnTo>
                    <a:pt x="35" y="50"/>
                  </a:lnTo>
                  <a:lnTo>
                    <a:pt x="34" y="53"/>
                  </a:lnTo>
                  <a:lnTo>
                    <a:pt x="33" y="55"/>
                  </a:lnTo>
                  <a:lnTo>
                    <a:pt x="31" y="57"/>
                  </a:lnTo>
                  <a:lnTo>
                    <a:pt x="31" y="61"/>
                  </a:lnTo>
                  <a:lnTo>
                    <a:pt x="30" y="63"/>
                  </a:lnTo>
                  <a:lnTo>
                    <a:pt x="31" y="67"/>
                  </a:lnTo>
                  <a:lnTo>
                    <a:pt x="33" y="70"/>
                  </a:lnTo>
                  <a:lnTo>
                    <a:pt x="34" y="72"/>
                  </a:lnTo>
                  <a:lnTo>
                    <a:pt x="35" y="76"/>
                  </a:lnTo>
                  <a:lnTo>
                    <a:pt x="35" y="77"/>
                  </a:lnTo>
                  <a:lnTo>
                    <a:pt x="37" y="79"/>
                  </a:lnTo>
                  <a:lnTo>
                    <a:pt x="40" y="82"/>
                  </a:lnTo>
                  <a:lnTo>
                    <a:pt x="41" y="83"/>
                  </a:lnTo>
                  <a:lnTo>
                    <a:pt x="42" y="84"/>
                  </a:lnTo>
                  <a:lnTo>
                    <a:pt x="42" y="85"/>
                  </a:lnTo>
                  <a:lnTo>
                    <a:pt x="42" y="85"/>
                  </a:lnTo>
                  <a:lnTo>
                    <a:pt x="41" y="85"/>
                  </a:lnTo>
                  <a:lnTo>
                    <a:pt x="41" y="85"/>
                  </a:lnTo>
                  <a:lnTo>
                    <a:pt x="40" y="87"/>
                  </a:lnTo>
                  <a:lnTo>
                    <a:pt x="36" y="87"/>
                  </a:lnTo>
                  <a:lnTo>
                    <a:pt x="33" y="87"/>
                  </a:lnTo>
                  <a:lnTo>
                    <a:pt x="28" y="85"/>
                  </a:lnTo>
                  <a:lnTo>
                    <a:pt x="23" y="85"/>
                  </a:lnTo>
                  <a:lnTo>
                    <a:pt x="20" y="85"/>
                  </a:lnTo>
                  <a:lnTo>
                    <a:pt x="15" y="85"/>
                  </a:lnTo>
                  <a:lnTo>
                    <a:pt x="14" y="85"/>
                  </a:lnTo>
                  <a:lnTo>
                    <a:pt x="13"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Freeform 46"/>
            <p:cNvSpPr>
              <a:spLocks/>
            </p:cNvSpPr>
            <p:nvPr/>
          </p:nvSpPr>
          <p:spPr bwMode="auto">
            <a:xfrm>
              <a:off x="6103937" y="1898651"/>
              <a:ext cx="38100" cy="133350"/>
            </a:xfrm>
            <a:custGeom>
              <a:avLst/>
              <a:gdLst/>
              <a:ahLst/>
              <a:cxnLst>
                <a:cxn ang="0">
                  <a:pos x="12" y="84"/>
                </a:cxn>
                <a:cxn ang="0">
                  <a:pos x="11" y="84"/>
                </a:cxn>
                <a:cxn ang="0">
                  <a:pos x="10" y="83"/>
                </a:cxn>
                <a:cxn ang="0">
                  <a:pos x="8" y="81"/>
                </a:cxn>
                <a:cxn ang="0">
                  <a:pos x="5" y="78"/>
                </a:cxn>
                <a:cxn ang="0">
                  <a:pos x="4" y="76"/>
                </a:cxn>
                <a:cxn ang="0">
                  <a:pos x="2" y="74"/>
                </a:cxn>
                <a:cxn ang="0">
                  <a:pos x="1" y="70"/>
                </a:cxn>
                <a:cxn ang="0">
                  <a:pos x="0" y="67"/>
                </a:cxn>
                <a:cxn ang="0">
                  <a:pos x="0" y="63"/>
                </a:cxn>
                <a:cxn ang="0">
                  <a:pos x="0" y="61"/>
                </a:cxn>
                <a:cxn ang="0">
                  <a:pos x="1" y="57"/>
                </a:cxn>
                <a:cxn ang="0">
                  <a:pos x="2" y="54"/>
                </a:cxn>
                <a:cxn ang="0">
                  <a:pos x="3" y="51"/>
                </a:cxn>
                <a:cxn ang="0">
                  <a:pos x="5" y="49"/>
                </a:cxn>
                <a:cxn ang="0">
                  <a:pos x="8" y="47"/>
                </a:cxn>
                <a:cxn ang="0">
                  <a:pos x="10" y="44"/>
                </a:cxn>
                <a:cxn ang="0">
                  <a:pos x="12" y="42"/>
                </a:cxn>
                <a:cxn ang="0">
                  <a:pos x="15" y="40"/>
                </a:cxn>
                <a:cxn ang="0">
                  <a:pos x="17" y="39"/>
                </a:cxn>
                <a:cxn ang="0">
                  <a:pos x="18" y="36"/>
                </a:cxn>
                <a:cxn ang="0">
                  <a:pos x="21" y="34"/>
                </a:cxn>
                <a:cxn ang="0">
                  <a:pos x="22" y="30"/>
                </a:cxn>
                <a:cxn ang="0">
                  <a:pos x="23" y="27"/>
                </a:cxn>
                <a:cxn ang="0">
                  <a:pos x="24" y="23"/>
                </a:cxn>
                <a:cxn ang="0">
                  <a:pos x="24" y="20"/>
                </a:cxn>
                <a:cxn ang="0">
                  <a:pos x="24" y="18"/>
                </a:cxn>
                <a:cxn ang="0">
                  <a:pos x="23" y="14"/>
                </a:cxn>
                <a:cxn ang="0">
                  <a:pos x="22" y="12"/>
                </a:cxn>
                <a:cxn ang="0">
                  <a:pos x="20" y="9"/>
                </a:cxn>
                <a:cxn ang="0">
                  <a:pos x="20" y="8"/>
                </a:cxn>
                <a:cxn ang="0">
                  <a:pos x="17" y="7"/>
                </a:cxn>
                <a:cxn ang="0">
                  <a:pos x="15" y="5"/>
                </a:cxn>
                <a:cxn ang="0">
                  <a:pos x="11" y="2"/>
                </a:cxn>
                <a:cxn ang="0">
                  <a:pos x="10" y="1"/>
                </a:cxn>
                <a:cxn ang="0">
                  <a:pos x="9" y="0"/>
                </a:cxn>
              </a:cxnLst>
              <a:rect l="0" t="0" r="r" b="b"/>
              <a:pathLst>
                <a:path w="24" h="84">
                  <a:moveTo>
                    <a:pt x="12" y="84"/>
                  </a:moveTo>
                  <a:lnTo>
                    <a:pt x="11" y="84"/>
                  </a:lnTo>
                  <a:lnTo>
                    <a:pt x="10" y="83"/>
                  </a:lnTo>
                  <a:lnTo>
                    <a:pt x="8" y="81"/>
                  </a:lnTo>
                  <a:lnTo>
                    <a:pt x="5" y="78"/>
                  </a:lnTo>
                  <a:lnTo>
                    <a:pt x="4" y="76"/>
                  </a:lnTo>
                  <a:lnTo>
                    <a:pt x="2" y="74"/>
                  </a:lnTo>
                  <a:lnTo>
                    <a:pt x="1" y="70"/>
                  </a:lnTo>
                  <a:lnTo>
                    <a:pt x="0" y="67"/>
                  </a:lnTo>
                  <a:lnTo>
                    <a:pt x="0" y="63"/>
                  </a:lnTo>
                  <a:lnTo>
                    <a:pt x="0" y="61"/>
                  </a:lnTo>
                  <a:lnTo>
                    <a:pt x="1" y="57"/>
                  </a:lnTo>
                  <a:lnTo>
                    <a:pt x="2" y="54"/>
                  </a:lnTo>
                  <a:lnTo>
                    <a:pt x="3" y="51"/>
                  </a:lnTo>
                  <a:lnTo>
                    <a:pt x="5" y="49"/>
                  </a:lnTo>
                  <a:lnTo>
                    <a:pt x="8" y="47"/>
                  </a:lnTo>
                  <a:lnTo>
                    <a:pt x="10" y="44"/>
                  </a:lnTo>
                  <a:lnTo>
                    <a:pt x="12" y="42"/>
                  </a:lnTo>
                  <a:lnTo>
                    <a:pt x="15" y="40"/>
                  </a:lnTo>
                  <a:lnTo>
                    <a:pt x="17" y="39"/>
                  </a:lnTo>
                  <a:lnTo>
                    <a:pt x="18" y="36"/>
                  </a:lnTo>
                  <a:lnTo>
                    <a:pt x="21" y="34"/>
                  </a:lnTo>
                  <a:lnTo>
                    <a:pt x="22" y="30"/>
                  </a:lnTo>
                  <a:lnTo>
                    <a:pt x="23" y="27"/>
                  </a:lnTo>
                  <a:lnTo>
                    <a:pt x="24" y="23"/>
                  </a:lnTo>
                  <a:lnTo>
                    <a:pt x="24" y="20"/>
                  </a:lnTo>
                  <a:lnTo>
                    <a:pt x="24" y="18"/>
                  </a:lnTo>
                  <a:lnTo>
                    <a:pt x="23" y="14"/>
                  </a:lnTo>
                  <a:lnTo>
                    <a:pt x="22" y="12"/>
                  </a:lnTo>
                  <a:lnTo>
                    <a:pt x="20" y="9"/>
                  </a:lnTo>
                  <a:lnTo>
                    <a:pt x="20" y="8"/>
                  </a:lnTo>
                  <a:lnTo>
                    <a:pt x="17" y="7"/>
                  </a:lnTo>
                  <a:lnTo>
                    <a:pt x="15" y="5"/>
                  </a:lnTo>
                  <a:lnTo>
                    <a:pt x="11" y="2"/>
                  </a:lnTo>
                  <a:lnTo>
                    <a:pt x="10"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1" name="Freeform 47"/>
            <p:cNvSpPr>
              <a:spLocks/>
            </p:cNvSpPr>
            <p:nvPr/>
          </p:nvSpPr>
          <p:spPr bwMode="auto">
            <a:xfrm>
              <a:off x="6151562" y="1898651"/>
              <a:ext cx="39687" cy="133350"/>
            </a:xfrm>
            <a:custGeom>
              <a:avLst/>
              <a:gdLst/>
              <a:ahLst/>
              <a:cxnLst>
                <a:cxn ang="0">
                  <a:pos x="13" y="84"/>
                </a:cxn>
                <a:cxn ang="0">
                  <a:pos x="12" y="84"/>
                </a:cxn>
                <a:cxn ang="0">
                  <a:pos x="11" y="83"/>
                </a:cxn>
                <a:cxn ang="0">
                  <a:pos x="8" y="81"/>
                </a:cxn>
                <a:cxn ang="0">
                  <a:pos x="6" y="78"/>
                </a:cxn>
                <a:cxn ang="0">
                  <a:pos x="5" y="76"/>
                </a:cxn>
                <a:cxn ang="0">
                  <a:pos x="2" y="74"/>
                </a:cxn>
                <a:cxn ang="0">
                  <a:pos x="1" y="70"/>
                </a:cxn>
                <a:cxn ang="0">
                  <a:pos x="0" y="67"/>
                </a:cxn>
                <a:cxn ang="0">
                  <a:pos x="0" y="63"/>
                </a:cxn>
                <a:cxn ang="0">
                  <a:pos x="0" y="61"/>
                </a:cxn>
                <a:cxn ang="0">
                  <a:pos x="1" y="57"/>
                </a:cxn>
                <a:cxn ang="0">
                  <a:pos x="2" y="54"/>
                </a:cxn>
                <a:cxn ang="0">
                  <a:pos x="4" y="51"/>
                </a:cxn>
                <a:cxn ang="0">
                  <a:pos x="6" y="49"/>
                </a:cxn>
                <a:cxn ang="0">
                  <a:pos x="8" y="47"/>
                </a:cxn>
                <a:cxn ang="0">
                  <a:pos x="11" y="44"/>
                </a:cxn>
                <a:cxn ang="0">
                  <a:pos x="13" y="42"/>
                </a:cxn>
                <a:cxn ang="0">
                  <a:pos x="15" y="40"/>
                </a:cxn>
                <a:cxn ang="0">
                  <a:pos x="18" y="39"/>
                </a:cxn>
                <a:cxn ang="0">
                  <a:pos x="19" y="36"/>
                </a:cxn>
                <a:cxn ang="0">
                  <a:pos x="21" y="34"/>
                </a:cxn>
                <a:cxn ang="0">
                  <a:pos x="22" y="30"/>
                </a:cxn>
                <a:cxn ang="0">
                  <a:pos x="23" y="27"/>
                </a:cxn>
                <a:cxn ang="0">
                  <a:pos x="25" y="23"/>
                </a:cxn>
                <a:cxn ang="0">
                  <a:pos x="25" y="20"/>
                </a:cxn>
                <a:cxn ang="0">
                  <a:pos x="25" y="18"/>
                </a:cxn>
                <a:cxn ang="0">
                  <a:pos x="23" y="14"/>
                </a:cxn>
                <a:cxn ang="0">
                  <a:pos x="22" y="12"/>
                </a:cxn>
                <a:cxn ang="0">
                  <a:pos x="21" y="9"/>
                </a:cxn>
                <a:cxn ang="0">
                  <a:pos x="20" y="8"/>
                </a:cxn>
                <a:cxn ang="0">
                  <a:pos x="18" y="7"/>
                </a:cxn>
                <a:cxn ang="0">
                  <a:pos x="15" y="5"/>
                </a:cxn>
                <a:cxn ang="0">
                  <a:pos x="12" y="2"/>
                </a:cxn>
                <a:cxn ang="0">
                  <a:pos x="11" y="1"/>
                </a:cxn>
                <a:cxn ang="0">
                  <a:pos x="9" y="0"/>
                </a:cxn>
              </a:cxnLst>
              <a:rect l="0" t="0" r="r" b="b"/>
              <a:pathLst>
                <a:path w="25" h="84">
                  <a:moveTo>
                    <a:pt x="13" y="84"/>
                  </a:moveTo>
                  <a:lnTo>
                    <a:pt x="12" y="84"/>
                  </a:lnTo>
                  <a:lnTo>
                    <a:pt x="11" y="83"/>
                  </a:lnTo>
                  <a:lnTo>
                    <a:pt x="8" y="81"/>
                  </a:lnTo>
                  <a:lnTo>
                    <a:pt x="6" y="78"/>
                  </a:lnTo>
                  <a:lnTo>
                    <a:pt x="5" y="76"/>
                  </a:lnTo>
                  <a:lnTo>
                    <a:pt x="2" y="74"/>
                  </a:lnTo>
                  <a:lnTo>
                    <a:pt x="1" y="70"/>
                  </a:lnTo>
                  <a:lnTo>
                    <a:pt x="0" y="67"/>
                  </a:lnTo>
                  <a:lnTo>
                    <a:pt x="0" y="63"/>
                  </a:lnTo>
                  <a:lnTo>
                    <a:pt x="0" y="61"/>
                  </a:lnTo>
                  <a:lnTo>
                    <a:pt x="1" y="57"/>
                  </a:lnTo>
                  <a:lnTo>
                    <a:pt x="2" y="54"/>
                  </a:lnTo>
                  <a:lnTo>
                    <a:pt x="4" y="51"/>
                  </a:lnTo>
                  <a:lnTo>
                    <a:pt x="6" y="49"/>
                  </a:lnTo>
                  <a:lnTo>
                    <a:pt x="8" y="47"/>
                  </a:lnTo>
                  <a:lnTo>
                    <a:pt x="11" y="44"/>
                  </a:lnTo>
                  <a:lnTo>
                    <a:pt x="13" y="42"/>
                  </a:lnTo>
                  <a:lnTo>
                    <a:pt x="15" y="40"/>
                  </a:lnTo>
                  <a:lnTo>
                    <a:pt x="18" y="39"/>
                  </a:lnTo>
                  <a:lnTo>
                    <a:pt x="19" y="36"/>
                  </a:lnTo>
                  <a:lnTo>
                    <a:pt x="21" y="34"/>
                  </a:lnTo>
                  <a:lnTo>
                    <a:pt x="22" y="30"/>
                  </a:lnTo>
                  <a:lnTo>
                    <a:pt x="23" y="27"/>
                  </a:lnTo>
                  <a:lnTo>
                    <a:pt x="25" y="23"/>
                  </a:lnTo>
                  <a:lnTo>
                    <a:pt x="25" y="20"/>
                  </a:lnTo>
                  <a:lnTo>
                    <a:pt x="25" y="18"/>
                  </a:lnTo>
                  <a:lnTo>
                    <a:pt x="23" y="14"/>
                  </a:lnTo>
                  <a:lnTo>
                    <a:pt x="22" y="12"/>
                  </a:lnTo>
                  <a:lnTo>
                    <a:pt x="21" y="9"/>
                  </a:lnTo>
                  <a:lnTo>
                    <a:pt x="20" y="8"/>
                  </a:lnTo>
                  <a:lnTo>
                    <a:pt x="18" y="7"/>
                  </a:lnTo>
                  <a:lnTo>
                    <a:pt x="15" y="5"/>
                  </a:lnTo>
                  <a:lnTo>
                    <a:pt x="12" y="2"/>
                  </a:lnTo>
                  <a:lnTo>
                    <a:pt x="11" y="1"/>
                  </a:lnTo>
                  <a:lnTo>
                    <a:pt x="9" y="0"/>
                  </a:lnTo>
                </a:path>
              </a:pathLst>
            </a:custGeom>
            <a:noFill/>
            <a:ln w="317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MPDU Size for 802.15.4</a:t>
            </a:r>
            <a:endParaRPr lang="en-US" dirty="0"/>
          </a:p>
        </p:txBody>
      </p:sp>
      <p:sp>
        <p:nvSpPr>
          <p:cNvPr id="3" name="Content Placeholder 2"/>
          <p:cNvSpPr>
            <a:spLocks noGrp="1"/>
          </p:cNvSpPr>
          <p:nvPr>
            <p:ph idx="1"/>
          </p:nvPr>
        </p:nvSpPr>
        <p:spPr/>
        <p:txBody>
          <a:bodyPr/>
          <a:lstStyle/>
          <a:p>
            <a:r>
              <a:rPr lang="en-US" dirty="0" smtClean="0"/>
              <a:t>802.15.4 amendments that can support 1500 octets: 802.15.4g, 802.15.4m</a:t>
            </a:r>
          </a:p>
          <a:p>
            <a:r>
              <a:rPr lang="en-US" dirty="0" smtClean="0"/>
              <a:t>Others like 802.15.4k do not</a:t>
            </a:r>
          </a:p>
          <a:p>
            <a:r>
              <a:rPr lang="en-US" dirty="0" smtClean="0"/>
              <a:t>Limit the adaptation to those that can support</a:t>
            </a:r>
          </a:p>
          <a:p>
            <a:r>
              <a:rPr lang="en-US" dirty="0" smtClean="0"/>
              <a:t>Limit point to point link establishment to those that can support</a:t>
            </a:r>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Behcet Sarikaya, Huawei</a:t>
            </a:r>
            <a:endParaRPr lang="en-US" dirty="0"/>
          </a:p>
        </p:txBody>
      </p:sp>
      <p:sp>
        <p:nvSpPr>
          <p:cNvPr id="6" name="Slide Number Placeholder 5"/>
          <p:cNvSpPr>
            <a:spLocks noGrp="1"/>
          </p:cNvSpPr>
          <p:nvPr>
            <p:ph type="sldNum" sz="quarter" idx="12"/>
          </p:nvPr>
        </p:nvSpPr>
        <p:spPr/>
        <p:txBody>
          <a:bodyPr/>
          <a:lstStyle/>
          <a:p>
            <a:r>
              <a:rPr lang="en-US" smtClean="0"/>
              <a:t>Slide </a:t>
            </a:r>
            <a:fld id="{A994C979-70EF-45AA-B95D-3A3902A9AAA8}"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85800" y="378281"/>
            <a:ext cx="1600200" cy="215444"/>
          </a:xfrm>
        </p:spPr>
        <p:txBody>
          <a:bodyPr/>
          <a:lstStyle/>
          <a:p>
            <a:r>
              <a:rPr lang="en-US" dirty="0" smtClean="0"/>
              <a:t>September 2014</a:t>
            </a:r>
            <a:endParaRPr lang="en-US" dirty="0"/>
          </a:p>
        </p:txBody>
      </p:sp>
      <p:sp>
        <p:nvSpPr>
          <p:cNvPr id="5" name="Footer Placeholder 4"/>
          <p:cNvSpPr>
            <a:spLocks noGrp="1"/>
          </p:cNvSpPr>
          <p:nvPr>
            <p:ph type="ftr" sz="quarter" idx="11"/>
          </p:nvPr>
        </p:nvSpPr>
        <p:spPr/>
        <p:txBody>
          <a:bodyPr/>
          <a:lstStyle/>
          <a:p>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smtClean="0"/>
              <a:t>Slide </a:t>
            </a:r>
            <a:fld id="{A994C979-70EF-45AA-B95D-3A3902A9AAA8}" type="slidenum">
              <a:rPr lang="en-US" smtClean="0"/>
              <a:pPr/>
              <a:t>9</a:t>
            </a:fld>
            <a:endParaRPr lang="en-US"/>
          </a:p>
        </p:txBody>
      </p:sp>
      <p:sp>
        <p:nvSpPr>
          <p:cNvPr id="7" name="Rectangle 2"/>
          <p:cNvSpPr txBox="1">
            <a:spLocks noChangeArrowheads="1"/>
          </p:cNvSpPr>
          <p:nvPr/>
        </p:nvSpPr>
        <p:spPr bwMode="auto">
          <a:xfrm>
            <a:off x="609600" y="26670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smtClean="0">
                <a:ln>
                  <a:noFill/>
                </a:ln>
                <a:solidFill>
                  <a:schemeClr val="tx2"/>
                </a:solidFill>
                <a:effectLst/>
                <a:uLnTx/>
                <a:uFillTx/>
                <a:latin typeface="+mj-lt"/>
                <a:ea typeface="+mj-ea"/>
                <a:cs typeface="+mj-cs"/>
              </a:rPr>
              <a:t>Thank you!</a:t>
            </a:r>
            <a:br>
              <a:rPr kumimoji="0" lang="en-US" sz="3600" b="0" i="0" u="none" strike="noStrike" kern="0" cap="none" spc="0" normalizeH="0" baseline="0" noProof="0" smtClean="0">
                <a:ln>
                  <a:noFill/>
                </a:ln>
                <a:solidFill>
                  <a:schemeClr val="tx2"/>
                </a:solidFill>
                <a:effectLst/>
                <a:uLnTx/>
                <a:uFillTx/>
                <a:latin typeface="+mj-lt"/>
                <a:ea typeface="+mj-ea"/>
                <a:cs typeface="+mj-cs"/>
              </a:rPr>
            </a:br>
            <a:r>
              <a:rPr kumimoji="0" lang="en-US" sz="3600" b="0" i="0" u="none" strike="noStrike" kern="0" cap="none" spc="0" normalizeH="0" baseline="0" noProof="0" smtClean="0">
                <a:ln>
                  <a:noFill/>
                </a:ln>
                <a:solidFill>
                  <a:schemeClr val="tx2"/>
                </a:solidFill>
                <a:effectLst/>
                <a:uLnTx/>
                <a:uFillTx/>
                <a:latin typeface="+mj-lt"/>
                <a:ea typeface="+mj-ea"/>
                <a:cs typeface="+mj-cs"/>
              </a:rPr>
              <a:t/>
            </a:r>
            <a:br>
              <a:rPr kumimoji="0" lang="en-US" sz="3600" b="0" i="0" u="none" strike="noStrike" kern="0" cap="none" spc="0" normalizeH="0" baseline="0" noProof="0" smtClean="0">
                <a:ln>
                  <a:noFill/>
                </a:ln>
                <a:solidFill>
                  <a:schemeClr val="tx2"/>
                </a:solidFill>
                <a:effectLst/>
                <a:uLnTx/>
                <a:uFillTx/>
                <a:latin typeface="+mj-lt"/>
                <a:ea typeface="+mj-ea"/>
                <a:cs typeface="+mj-cs"/>
              </a:rPr>
            </a:br>
            <a:r>
              <a:rPr kumimoji="0" lang="en-US" sz="2800" b="0" i="0" u="none" strike="noStrike" kern="0" cap="none" spc="0" normalizeH="0" baseline="0" noProof="0" smtClean="0">
                <a:ln>
                  <a:noFill/>
                </a:ln>
                <a:solidFill>
                  <a:schemeClr val="tx2"/>
                </a:solidFill>
                <a:effectLst/>
                <a:uLnTx/>
                <a:uFillTx/>
                <a:latin typeface="Arial" charset="0"/>
                <a:ea typeface="+mj-ea"/>
                <a:cs typeface="+mj-cs"/>
              </a:rPr>
              <a:t>Questions</a:t>
            </a:r>
            <a:endParaRPr kumimoji="0" lang="en-US" sz="2800" b="0" i="0" u="none" strike="noStrike" kern="0" cap="none" spc="0" normalizeH="0" baseline="0" noProof="0" dirty="0">
              <a:ln>
                <a:noFill/>
              </a:ln>
              <a:solidFill>
                <a:schemeClr val="tx2"/>
              </a:solidFill>
              <a:effectLst/>
              <a:uLnTx/>
              <a:uFillTx/>
              <a:latin typeface="Arial" charset="0"/>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521</TotalTime>
  <Words>417</Words>
  <Application>Microsoft Office PowerPoint</Application>
  <PresentationFormat>On-screen Show (4:3)</PresentationFormat>
  <Paragraphs>99</Paragraphs>
  <Slides>9</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2" baseType="lpstr">
      <vt:lpstr>IEEE-P802_15</vt:lpstr>
      <vt:lpstr>Custom Design</vt:lpstr>
      <vt:lpstr>Worksheet</vt:lpstr>
      <vt:lpstr>Slide 1</vt:lpstr>
      <vt:lpstr>802.15.4 and 802.3 Interconnection and L2R</vt:lpstr>
      <vt:lpstr>OmniRAN TG</vt:lpstr>
      <vt:lpstr>Multiple Interface Issue</vt:lpstr>
      <vt:lpstr>What Can 802.15 do? </vt:lpstr>
      <vt:lpstr>802.15.4 to 802.3 Adaptation</vt:lpstr>
      <vt:lpstr>Frame Formats</vt:lpstr>
      <vt:lpstr>MPDU Size for 802.15.4</vt:lpstr>
      <vt:lpstr>Slide 9</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s73654</dc:creator>
  <dc:description>&lt;doc#&gt;</dc:description>
  <cp:lastModifiedBy>s73654</cp:lastModifiedBy>
  <cp:revision>43</cp:revision>
  <cp:lastPrinted>1998-02-10T13:28:06Z</cp:lastPrinted>
  <dcterms:created xsi:type="dcterms:W3CDTF">2014-08-20T21:43:31Z</dcterms:created>
  <dcterms:modified xsi:type="dcterms:W3CDTF">2014-09-15T13:37:40Z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_ms_pID_72543">
    <vt:lpwstr>(3)1NIoaibBkUs7O2HHkdp0PmqmSShimYbroejujJO8C6PnrBcWtyg53Ta+rI94tCik71OTOE44_x000d_
+VuB11nW/1lwbYy1Y4taA50g+USmwLJDv12ErpEQx8N3YbGVhDtAEHtoqlq7NR5iZR+tj50e_x000d_
X0Yju8ZSwQ2hr9X/tAMagsk9+jSdKnycKxhiZtI3UXeNHwgNvo/qqo/hS8+e77m+XMyi+qx0_x000d_
jej1eldmeyobSzbHK1</vt:lpwstr>
  </property>
  <property fmtid="{D5CDD505-2E9C-101B-9397-08002B2CF9AE}" pid="3" name="_new_ms_pID_725431">
    <vt:lpwstr>1tP7WTMyzJAkb0C8zugRIEkXuB2LIrdFkMNqFtmD7zvmW/k9vrkfr3_x000d_
VKQ5xO6gtT3l5C+NVTFdUtNshkQ15UCHEJP/FyRgd1ReAhB4No49zm941KdH+jrG2/aV2Ofl_x000d_
fZARwhO6kaJLOLzbudoDg34jT9Na3tz81VLvmwYI6QHQXIAfTGAcBR+jCvhXp5K63BGxltUa_x000d_
WE8hM71ejUo19mByiGeKDbd8d9e06mNfmrg7</vt:lpwstr>
  </property>
  <property fmtid="{D5CDD505-2E9C-101B-9397-08002B2CF9AE}" pid="4" name="_new_ms_pID_725432">
    <vt:lpwstr>QEzdQFlRbOKFnlvs/r0MlZBK9Agfdm9dmHxi_x000d_
sFIpnXut</vt:lpwstr>
  </property>
  <property fmtid="{D5CDD505-2E9C-101B-9397-08002B2CF9AE}" pid="5" name="sflag">
    <vt:lpwstr>1410786859</vt:lpwstr>
  </property>
</Properties>
</file>