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9" r:id="rId2"/>
    <p:sldId id="258" r:id="rId3"/>
    <p:sldId id="256" r:id="rId4"/>
    <p:sldId id="273"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764" y="-9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13D95F1C-D405-453C-8FCA-34E1AD746936}"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395061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DD3A749A-BF08-4F70-B84D-451298DB6710}"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93466090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8116AEAF-F226-46D0-BA6E-8DAD28B4E5C3}" type="slidenum">
              <a:rPr lang="en-US" altLang="ja-JP"/>
              <a:pPr/>
              <a:t>3</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September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Keiji Akiyama (Sony Corporation)</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92C4F13F-DC6E-497F-8B95-27C5A7BABAD7}" type="slidenum">
              <a:rPr lang="en-US" altLang="ja-JP"/>
              <a:pPr/>
              <a:t>‹#›</a:t>
            </a:fld>
            <a:endParaRPr lang="en-US" altLang="ja-JP"/>
          </a:p>
        </p:txBody>
      </p:sp>
    </p:spTree>
    <p:extLst>
      <p:ext uri="{BB962C8B-B14F-4D97-AF65-F5344CB8AC3E}">
        <p14:creationId xmlns:p14="http://schemas.microsoft.com/office/powerpoint/2010/main" val="3282284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September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Keiji Akiyama (Sony Corporation)</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0204C67E-334F-4A2D-BBEC-C524F329137A}" type="slidenum">
              <a:rPr lang="en-US" altLang="ja-JP"/>
              <a:pPr/>
              <a:t>‹#›</a:t>
            </a:fld>
            <a:endParaRPr lang="en-US" altLang="ja-JP"/>
          </a:p>
        </p:txBody>
      </p:sp>
    </p:spTree>
    <p:extLst>
      <p:ext uri="{BB962C8B-B14F-4D97-AF65-F5344CB8AC3E}">
        <p14:creationId xmlns:p14="http://schemas.microsoft.com/office/powerpoint/2010/main" val="1786614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September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Keiji Akiyama (Sony Corporation)</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8AAE1695-5190-46F1-9068-AEABD79268C1}" type="slidenum">
              <a:rPr lang="en-US" altLang="ja-JP"/>
              <a:pPr/>
              <a:t>‹#›</a:t>
            </a:fld>
            <a:endParaRPr lang="en-US" altLang="ja-JP"/>
          </a:p>
        </p:txBody>
      </p:sp>
    </p:spTree>
    <p:extLst>
      <p:ext uri="{BB962C8B-B14F-4D97-AF65-F5344CB8AC3E}">
        <p14:creationId xmlns:p14="http://schemas.microsoft.com/office/powerpoint/2010/main" val="2318528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September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Keiji Akiyama (Sony Corporation)</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63B77006-F351-4AA6-9043-8C9DFB3CDABE}" type="slidenum">
              <a:rPr lang="en-US" altLang="ja-JP"/>
              <a:pPr/>
              <a:t>‹#›</a:t>
            </a:fld>
            <a:endParaRPr lang="en-US" altLang="ja-JP"/>
          </a:p>
        </p:txBody>
      </p:sp>
    </p:spTree>
    <p:extLst>
      <p:ext uri="{BB962C8B-B14F-4D97-AF65-F5344CB8AC3E}">
        <p14:creationId xmlns:p14="http://schemas.microsoft.com/office/powerpoint/2010/main" val="3351972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September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Keiji Akiyama (Sony Corporation)</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96DCFEB2-CECA-4F6C-B7F7-99BFF989AE5E}" type="slidenum">
              <a:rPr lang="en-US" altLang="ja-JP"/>
              <a:pPr/>
              <a:t>‹#›</a:t>
            </a:fld>
            <a:endParaRPr lang="en-US" altLang="ja-JP"/>
          </a:p>
        </p:txBody>
      </p:sp>
    </p:spTree>
    <p:extLst>
      <p:ext uri="{BB962C8B-B14F-4D97-AF65-F5344CB8AC3E}">
        <p14:creationId xmlns:p14="http://schemas.microsoft.com/office/powerpoint/2010/main" val="815894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September 2014</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Keiji Akiyama (Sony Corporation)</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CC2AA17E-519F-4AF7-8EFB-5E2870EF89BD}" type="slidenum">
              <a:rPr lang="en-US" altLang="ja-JP"/>
              <a:pPr/>
              <a:t>‹#›</a:t>
            </a:fld>
            <a:endParaRPr lang="en-US" altLang="ja-JP"/>
          </a:p>
        </p:txBody>
      </p:sp>
    </p:spTree>
    <p:extLst>
      <p:ext uri="{BB962C8B-B14F-4D97-AF65-F5344CB8AC3E}">
        <p14:creationId xmlns:p14="http://schemas.microsoft.com/office/powerpoint/2010/main" val="3756821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September 2014</a:t>
            </a:r>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en-US" altLang="ja-JP" smtClean="0"/>
              <a:t>Keiji Akiyama (Sony Corporation)</a:t>
            </a:r>
            <a:endParaRPr lang="en-US" altLang="ja-JP"/>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3CE9D371-DCE7-45A2-92FD-B829B697D892}" type="slidenum">
              <a:rPr lang="en-US" altLang="ja-JP"/>
              <a:pPr/>
              <a:t>‹#›</a:t>
            </a:fld>
            <a:endParaRPr lang="en-US" altLang="ja-JP"/>
          </a:p>
        </p:txBody>
      </p:sp>
    </p:spTree>
    <p:extLst>
      <p:ext uri="{BB962C8B-B14F-4D97-AF65-F5344CB8AC3E}">
        <p14:creationId xmlns:p14="http://schemas.microsoft.com/office/powerpoint/2010/main" val="1094601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September 2014</a:t>
            </a:r>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en-US" altLang="ja-JP" smtClean="0"/>
              <a:t>Keiji Akiyama (Sony Corporation)</a:t>
            </a:r>
            <a:endParaRPr lang="en-US" altLang="ja-JP"/>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3B2C7397-7490-47A7-A63F-271C3092B418}" type="slidenum">
              <a:rPr lang="en-US" altLang="ja-JP"/>
              <a:pPr/>
              <a:t>‹#›</a:t>
            </a:fld>
            <a:endParaRPr lang="en-US" altLang="ja-JP"/>
          </a:p>
        </p:txBody>
      </p:sp>
    </p:spTree>
    <p:extLst>
      <p:ext uri="{BB962C8B-B14F-4D97-AF65-F5344CB8AC3E}">
        <p14:creationId xmlns:p14="http://schemas.microsoft.com/office/powerpoint/2010/main" val="2598405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September 2014</a:t>
            </a:r>
            <a:endParaRPr lang="en-US" altLang="ja-JP"/>
          </a:p>
        </p:txBody>
      </p:sp>
      <p:sp>
        <p:nvSpPr>
          <p:cNvPr id="3" name="フッター プレースホルダー 2"/>
          <p:cNvSpPr>
            <a:spLocks noGrp="1"/>
          </p:cNvSpPr>
          <p:nvPr>
            <p:ph type="ftr" sz="quarter" idx="11"/>
          </p:nvPr>
        </p:nvSpPr>
        <p:spPr/>
        <p:txBody>
          <a:bodyPr/>
          <a:lstStyle>
            <a:lvl1pPr>
              <a:defRPr/>
            </a:lvl1pPr>
          </a:lstStyle>
          <a:p>
            <a:r>
              <a:rPr lang="en-US" altLang="ja-JP" smtClean="0"/>
              <a:t>Keiji Akiyama (Sony Corporation)</a:t>
            </a:r>
            <a:endParaRPr lang="en-US" altLang="ja-JP"/>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27F560DC-835C-4A9F-A29C-50A29AEAA793}" type="slidenum">
              <a:rPr lang="en-US" altLang="ja-JP"/>
              <a:pPr/>
              <a:t>‹#›</a:t>
            </a:fld>
            <a:endParaRPr lang="en-US" altLang="ja-JP"/>
          </a:p>
        </p:txBody>
      </p:sp>
    </p:spTree>
    <p:extLst>
      <p:ext uri="{BB962C8B-B14F-4D97-AF65-F5344CB8AC3E}">
        <p14:creationId xmlns:p14="http://schemas.microsoft.com/office/powerpoint/2010/main" val="632200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September 2014</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Keiji Akiyama (Sony Corporation)</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13AA77DC-0CA0-4426-B068-D6F35CC22F4D}" type="slidenum">
              <a:rPr lang="en-US" altLang="ja-JP"/>
              <a:pPr/>
              <a:t>‹#›</a:t>
            </a:fld>
            <a:endParaRPr lang="en-US" altLang="ja-JP"/>
          </a:p>
        </p:txBody>
      </p:sp>
    </p:spTree>
    <p:extLst>
      <p:ext uri="{BB962C8B-B14F-4D97-AF65-F5344CB8AC3E}">
        <p14:creationId xmlns:p14="http://schemas.microsoft.com/office/powerpoint/2010/main" val="625627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September 2014</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Keiji Akiyama (Sony Corporation)</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F15A9AE6-B5A2-4A02-8921-373D0D5C41EE}" type="slidenum">
              <a:rPr lang="en-US" altLang="ja-JP"/>
              <a:pPr/>
              <a:t>‹#›</a:t>
            </a:fld>
            <a:endParaRPr lang="en-US" altLang="ja-JP"/>
          </a:p>
        </p:txBody>
      </p:sp>
    </p:spTree>
    <p:extLst>
      <p:ext uri="{BB962C8B-B14F-4D97-AF65-F5344CB8AC3E}">
        <p14:creationId xmlns:p14="http://schemas.microsoft.com/office/powerpoint/2010/main" val="3654088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September 2014</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smtClean="0"/>
              <a:t>Keiji Akiyama (Sony Corporation)</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a:t>Slide </a:t>
            </a:r>
            <a:fld id="{C16324B7-4385-40AB-826A-7F46B63AB401}" type="slidenum">
              <a:rPr lang="en-US" altLang="ja-JP"/>
              <a:pPr/>
              <a:t>‹#›</a:t>
            </a:fld>
            <a:endParaRPr lang="en-US" altLang="ja-JP"/>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charset="-128"/>
              </a:rPr>
              <a:t>doc.: IEEE </a:t>
            </a:r>
            <a:r>
              <a:rPr lang="en-US" altLang="ja-JP" sz="1400" b="1" dirty="0" smtClean="0">
                <a:ea typeface="ＭＳ Ｐゴシック" charset="-128"/>
              </a:rPr>
              <a:t>802.15-14-0521-00-003d</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5/dcn/14/15-14-0304-03-003d-applications-requirement-document-ard.docx" TargetMode="External"/><Relationship Id="rId2" Type="http://schemas.openxmlformats.org/officeDocument/2006/relationships/hyperlink" Target="http://www.iso.org/iso/catalogue_detail.htm?csnumber=60037"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smtClean="0"/>
              <a:t>September 2014</a:t>
            </a:r>
            <a:endParaRPr lang="en-US" altLang="ja-JP" dirty="0"/>
          </a:p>
        </p:txBody>
      </p:sp>
      <p:sp>
        <p:nvSpPr>
          <p:cNvPr id="5" name="フッター プレースホルダー 2"/>
          <p:cNvSpPr>
            <a:spLocks noGrp="1"/>
          </p:cNvSpPr>
          <p:nvPr>
            <p:ph type="ftr" sz="quarter" idx="11"/>
          </p:nvPr>
        </p:nvSpPr>
        <p:spPr/>
        <p:txBody>
          <a:bodyPr/>
          <a:lstStyle/>
          <a:p>
            <a:r>
              <a:rPr lang="en-US" altLang="ja-JP" smtClean="0"/>
              <a:t>Keiji Akiyama (Sony Corporation)</a:t>
            </a:r>
            <a:endParaRPr lang="en-US" altLang="ja-JP"/>
          </a:p>
        </p:txBody>
      </p:sp>
      <p:sp>
        <p:nvSpPr>
          <p:cNvPr id="6" name="スライド番号プレースホルダー 3"/>
          <p:cNvSpPr>
            <a:spLocks noGrp="1"/>
          </p:cNvSpPr>
          <p:nvPr>
            <p:ph type="sldNum" sz="quarter" idx="12"/>
          </p:nvPr>
        </p:nvSpPr>
        <p:spPr/>
        <p:txBody>
          <a:bodyPr/>
          <a:lstStyle/>
          <a:p>
            <a:r>
              <a:rPr lang="en-US" altLang="ja-JP"/>
              <a:t>Slide </a:t>
            </a:r>
            <a:fld id="{A72D5A1A-08E2-4327-8063-2E65E33C2EB9}" type="slidenum">
              <a:rPr lang="en-US" altLang="ja-JP"/>
              <a:pPr/>
              <a:t>1</a:t>
            </a:fld>
            <a:endParaRPr lang="en-US" altLang="ja-JP"/>
          </a:p>
        </p:txBody>
      </p:sp>
      <p:sp>
        <p:nvSpPr>
          <p:cNvPr id="27651" name="Rectangle 3"/>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Overview of ISO/IEC 17568:2013 MAC Specification</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 </a:t>
            </a:r>
            <a:r>
              <a:rPr lang="en-US" altLang="ja-JP" sz="1600" dirty="0" smtClean="0">
                <a:ea typeface="ＭＳ Ｐゴシック" charset="-128"/>
              </a:rPr>
              <a:t>02</a:t>
            </a:r>
            <a:r>
              <a:rPr lang="en-US" altLang="ja-JP" sz="1600" dirty="0" smtClean="0">
                <a:ea typeface="ＭＳ Ｐゴシック" charset="-128"/>
              </a:rPr>
              <a:t> </a:t>
            </a:r>
            <a:r>
              <a:rPr lang="en-US" altLang="ja-JP" sz="1600" dirty="0" smtClean="0">
                <a:ea typeface="ＭＳ Ｐゴシック" charset="-128"/>
              </a:rPr>
              <a:t>Sept, 2014</a:t>
            </a:r>
            <a:endParaRPr lang="en-US" altLang="ja-JP" sz="1600" dirty="0">
              <a:ea typeface="ＭＳ Ｐゴシック" charset="-128"/>
            </a:endParaRP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 Keiji Akiyama and </a:t>
            </a:r>
            <a:r>
              <a:rPr lang="en-US" altLang="ja-JP" sz="1600" dirty="0">
                <a:ea typeface="ＭＳ Ｐゴシック" charset="-128"/>
              </a:rPr>
              <a:t>Kiyoshi </a:t>
            </a:r>
            <a:r>
              <a:rPr lang="en-US" altLang="ja-JP" sz="1600" dirty="0" err="1" smtClean="0">
                <a:ea typeface="ＭＳ Ｐゴシック" charset="-128"/>
              </a:rPr>
              <a:t>Toshimitsu</a:t>
            </a:r>
            <a:endParaRPr lang="en-US" altLang="ja-JP" sz="1600" dirty="0" smtClean="0">
              <a:ea typeface="ＭＳ Ｐゴシック" charset="-128"/>
            </a:endParaRPr>
          </a:p>
          <a:p>
            <a:r>
              <a:rPr lang="en-US" altLang="ja-JP" sz="1600" dirty="0" smtClean="0">
                <a:ea typeface="ＭＳ Ｐゴシック" charset="-128"/>
              </a:rPr>
              <a:t>Company: Sony Corporation and Toshiba Corporation</a:t>
            </a:r>
          </a:p>
          <a:p>
            <a:r>
              <a:rPr lang="en-US" altLang="ja-JP" sz="1600" dirty="0" smtClean="0">
                <a:ea typeface="ＭＳ Ｐゴシック" charset="-128"/>
              </a:rPr>
              <a:t>               Address  1-7-1 Konan Minato-</a:t>
            </a:r>
            <a:r>
              <a:rPr lang="en-US" altLang="ja-JP" sz="1600" dirty="0" err="1" smtClean="0">
                <a:ea typeface="ＭＳ Ｐゴシック" charset="-128"/>
              </a:rPr>
              <a:t>ku</a:t>
            </a:r>
            <a:r>
              <a:rPr lang="en-US" altLang="ja-JP" sz="1600" dirty="0" smtClean="0">
                <a:ea typeface="ＭＳ Ｐゴシック" charset="-128"/>
              </a:rPr>
              <a:t>, Tokyo, 108-0075 Japan</a:t>
            </a:r>
          </a:p>
          <a:p>
            <a:r>
              <a:rPr lang="en-US" altLang="ja-JP" sz="1600" dirty="0" smtClean="0">
                <a:ea typeface="ＭＳ Ｐゴシック" charset="-128"/>
              </a:rPr>
              <a:t>               Voice:+81 50 3141 2629, </a:t>
            </a:r>
            <a:r>
              <a:rPr lang="en-US" altLang="ja-JP" sz="1600" dirty="0">
                <a:ea typeface="ＭＳ Ｐゴシック" charset="-128"/>
              </a:rPr>
              <a:t>FAX: </a:t>
            </a:r>
            <a:r>
              <a:rPr lang="en-US" altLang="ja-JP" sz="1600" dirty="0" smtClean="0">
                <a:ea typeface="ＭＳ Ｐゴシック" charset="-128"/>
              </a:rPr>
              <a:t>+81 3 6748 4268, E-Mail:</a:t>
            </a:r>
            <a:r>
              <a:rPr lang="ja-JP" altLang="en-US" sz="1600" dirty="0" smtClean="0">
                <a:ea typeface="ＭＳ Ｐゴシック" charset="-128"/>
              </a:rPr>
              <a:t>　</a:t>
            </a:r>
            <a:r>
              <a:rPr lang="en-US" altLang="ja-JP" sz="1600" dirty="0" smtClean="0">
                <a:ea typeface="ＭＳ Ｐゴシック" charset="-128"/>
              </a:rPr>
              <a:t>Keiji.Akiyama@jp.sony.com</a:t>
            </a:r>
          </a:p>
          <a:p>
            <a:pPr>
              <a:spcBef>
                <a:spcPts val="600"/>
              </a:spcBef>
              <a:spcAft>
                <a:spcPts val="600"/>
              </a:spcAft>
            </a:pPr>
            <a:r>
              <a:rPr lang="en-US" altLang="ja-JP" sz="1600" b="1" dirty="0" smtClean="0">
                <a:ea typeface="ＭＳ Ｐゴシック" charset="-128"/>
              </a:rPr>
              <a:t>Re</a:t>
            </a:r>
            <a:r>
              <a:rPr lang="en-US" altLang="ja-JP" sz="1600" b="1" dirty="0">
                <a:ea typeface="ＭＳ Ｐゴシック" charset="-128"/>
              </a:rPr>
              <a:t>:</a:t>
            </a:r>
            <a:r>
              <a:rPr lang="en-US" altLang="ja-JP" sz="1600" dirty="0">
                <a:ea typeface="ＭＳ Ｐゴシック" charset="-128"/>
              </a:rPr>
              <a:t> </a:t>
            </a:r>
            <a:r>
              <a:rPr lang="en-US" altLang="ja-JP" sz="1600" dirty="0" smtClean="0">
                <a:ea typeface="ＭＳ Ｐゴシック" charset="-128"/>
              </a:rPr>
              <a:t>N/A</a:t>
            </a:r>
            <a:endParaRPr lang="en-US" altLang="ja-JP" dirty="0">
              <a:ea typeface="ＭＳ Ｐゴシック" charset="-128"/>
            </a:endParaRPr>
          </a:p>
          <a:p>
            <a:pPr>
              <a:spcBef>
                <a:spcPts val="600"/>
              </a:spcBef>
              <a:spcAft>
                <a:spcPts val="600"/>
              </a:spcAft>
            </a:pPr>
            <a:r>
              <a:rPr lang="en-US" altLang="ja-JP" sz="1600" b="1" dirty="0">
                <a:ea typeface="ＭＳ Ｐゴシック" charset="-128"/>
              </a:rPr>
              <a:t>Abstract:</a:t>
            </a:r>
            <a:r>
              <a:rPr lang="en-US" altLang="ja-JP" sz="1600" dirty="0">
                <a:ea typeface="ＭＳ Ｐゴシック" charset="-128"/>
              </a:rPr>
              <a:t>	</a:t>
            </a:r>
            <a:r>
              <a:rPr lang="en-US" altLang="ja-JP" sz="1600" dirty="0" smtClean="0">
                <a:ea typeface="ＭＳ Ｐゴシック" charset="-128"/>
              </a:rPr>
              <a:t>This presentation provides information about an overview</a:t>
            </a:r>
            <a:r>
              <a:rPr lang="ja-JP" altLang="en-US" sz="1600" dirty="0">
                <a:ea typeface="ＭＳ Ｐゴシック" charset="-128"/>
              </a:rPr>
              <a:t> </a:t>
            </a:r>
            <a:r>
              <a:rPr lang="en-US" altLang="ja-JP" sz="1600" dirty="0" smtClean="0">
                <a:ea typeface="ＭＳ Ｐゴシック" charset="-128"/>
              </a:rPr>
              <a:t>on ISO/IEC 17568:2013 MAC Specification operating in 4.48GHz band</a:t>
            </a:r>
            <a:endParaRPr lang="en-US" altLang="ja-JP" sz="1600" dirty="0">
              <a:ea typeface="ＭＳ Ｐゴシック" charset="-128"/>
            </a:endParaRPr>
          </a:p>
          <a:p>
            <a:pPr>
              <a:spcBef>
                <a:spcPts val="600"/>
              </a:spcBef>
              <a:spcAft>
                <a:spcPts val="600"/>
              </a:spcAft>
            </a:pPr>
            <a:r>
              <a:rPr lang="en-US" altLang="ja-JP" sz="1600" b="1" dirty="0">
                <a:ea typeface="ＭＳ Ｐゴシック" charset="-128"/>
              </a:rPr>
              <a:t>Purpose:</a:t>
            </a:r>
            <a:r>
              <a:rPr lang="en-US" altLang="ja-JP" sz="1600" dirty="0">
                <a:ea typeface="ＭＳ Ｐゴシック" charset="-128"/>
              </a:rPr>
              <a:t>	</a:t>
            </a:r>
            <a:r>
              <a:rPr lang="en-US" altLang="ja-JP" sz="1600" dirty="0" smtClean="0">
                <a:ea typeface="ＭＳ Ｐゴシック" charset="-128"/>
              </a:rPr>
              <a:t>Informational only</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MAC </a:t>
            </a:r>
            <a:r>
              <a:rPr lang="en-US" altLang="ja-JP" dirty="0" smtClean="0"/>
              <a:t>Frames - Data Frame (1)</a:t>
            </a:r>
            <a:endParaRPr kumimoji="1" lang="ja-JP" altLang="en-US" dirty="0"/>
          </a:p>
        </p:txBody>
      </p:sp>
      <p:sp>
        <p:nvSpPr>
          <p:cNvPr id="3" name="コンテンツ プレースホルダー 2"/>
          <p:cNvSpPr>
            <a:spLocks noGrp="1"/>
          </p:cNvSpPr>
          <p:nvPr>
            <p:ph idx="1"/>
          </p:nvPr>
        </p:nvSpPr>
        <p:spPr/>
        <p:txBody>
          <a:bodyPr/>
          <a:lstStyle/>
          <a:p>
            <a:r>
              <a:rPr lang="en-US" altLang="ja-JP" dirty="0"/>
              <a:t>Data Frame</a:t>
            </a:r>
          </a:p>
          <a:p>
            <a:pPr lvl="1"/>
            <a:r>
              <a:rPr lang="en-US" altLang="ja-JP" sz="2400" dirty="0" smtClean="0"/>
              <a:t>Exchange of </a:t>
            </a:r>
            <a:r>
              <a:rPr lang="en-US" altLang="ja-JP" sz="2400" dirty="0"/>
              <a:t>User Data</a:t>
            </a:r>
          </a:p>
          <a:p>
            <a:pPr lvl="1"/>
            <a:r>
              <a:rPr lang="en-US" altLang="ja-JP" sz="2400" dirty="0"/>
              <a:t>Maximum </a:t>
            </a:r>
            <a:r>
              <a:rPr lang="en-US" altLang="ja-JP" sz="2400" dirty="0" smtClean="0"/>
              <a:t>of two </a:t>
            </a:r>
            <a:r>
              <a:rPr lang="en-US" altLang="ja-JP" sz="2400" dirty="0" err="1"/>
              <a:t>SubFrames</a:t>
            </a:r>
            <a:r>
              <a:rPr lang="en-US" altLang="ja-JP" sz="2400" dirty="0"/>
              <a:t> are available </a:t>
            </a:r>
            <a:r>
              <a:rPr lang="en-US" altLang="ja-JP" sz="2400" dirty="0" smtClean="0"/>
              <a:t>within one </a:t>
            </a:r>
            <a:r>
              <a:rPr lang="en-US" altLang="ja-JP" sz="2400" dirty="0"/>
              <a:t>MAC Frame</a:t>
            </a:r>
          </a:p>
          <a:p>
            <a:pPr lvl="1"/>
            <a:r>
              <a:rPr lang="en-US" altLang="ja-JP" sz="2400" dirty="0"/>
              <a:t>0 to 4096 bytes of </a:t>
            </a:r>
            <a:r>
              <a:rPr lang="en-US" altLang="ja-JP" sz="2400" dirty="0" smtClean="0"/>
              <a:t>payload (User data) </a:t>
            </a:r>
            <a:r>
              <a:rPr lang="en-US" altLang="ja-JP" sz="2400" dirty="0"/>
              <a:t>per one </a:t>
            </a:r>
            <a:r>
              <a:rPr lang="en-US" altLang="ja-JP" sz="2400" dirty="0" err="1"/>
              <a:t>SubFrame</a:t>
            </a:r>
            <a:endParaRPr lang="en-US" altLang="ja-JP" sz="2400" dirty="0"/>
          </a:p>
          <a:p>
            <a:pPr lvl="1"/>
            <a:r>
              <a:rPr lang="en-US" altLang="ja-JP" sz="2400" dirty="0" smtClean="0"/>
              <a:t>Maximum of 8192 </a:t>
            </a:r>
            <a:r>
              <a:rPr lang="en-US" altLang="ja-JP" sz="2400" dirty="0"/>
              <a:t>bytes of payload </a:t>
            </a:r>
            <a:r>
              <a:rPr lang="en-US" altLang="ja-JP" sz="2400" dirty="0" smtClean="0"/>
              <a:t>available per </a:t>
            </a:r>
            <a:r>
              <a:rPr lang="en-US" altLang="ja-JP" sz="2400" dirty="0"/>
              <a:t>one Frame</a:t>
            </a:r>
          </a:p>
          <a:p>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2014</a:t>
            </a:r>
            <a:endParaRPr lang="en-US" altLang="ja-JP"/>
          </a:p>
        </p:txBody>
      </p:sp>
      <p:sp>
        <p:nvSpPr>
          <p:cNvPr id="5" name="フッター プレースホルダー 4"/>
          <p:cNvSpPr>
            <a:spLocks noGrp="1"/>
          </p:cNvSpPr>
          <p:nvPr>
            <p:ph type="ftr" sz="quarter" idx="11"/>
          </p:nvPr>
        </p:nvSpPr>
        <p:spPr/>
        <p:txBody>
          <a:bodyPr/>
          <a:lstStyle/>
          <a:p>
            <a:r>
              <a:rPr lang="en-US" altLang="ja-JP" smtClean="0"/>
              <a:t>Keiji Akiyama (Sony Corporation)</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63B77006-F351-4AA6-9043-8C9DFB3CDABE}" type="slidenum">
              <a:rPr lang="en-US" altLang="ja-JP" smtClean="0"/>
              <a:pPr/>
              <a:t>10</a:t>
            </a:fld>
            <a:endParaRPr lang="en-US" altLang="ja-JP"/>
          </a:p>
        </p:txBody>
      </p:sp>
    </p:spTree>
    <p:extLst>
      <p:ext uri="{BB962C8B-B14F-4D97-AF65-F5344CB8AC3E}">
        <p14:creationId xmlns:p14="http://schemas.microsoft.com/office/powerpoint/2010/main" val="17892780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MAC Frames - Data Frame (2)</a:t>
            </a:r>
            <a:endParaRPr kumimoji="1" lang="ja-JP" altLang="en-US" dirty="0"/>
          </a:p>
        </p:txBody>
      </p:sp>
      <p:sp>
        <p:nvSpPr>
          <p:cNvPr id="3" name="コンテンツ プレースホルダー 2"/>
          <p:cNvSpPr>
            <a:spLocks noGrp="1"/>
          </p:cNvSpPr>
          <p:nvPr>
            <p:ph idx="1"/>
          </p:nvPr>
        </p:nvSpPr>
        <p:spPr>
          <a:xfrm>
            <a:off x="685800" y="1842120"/>
            <a:ext cx="7772400" cy="4467200"/>
          </a:xfrm>
        </p:spPr>
        <p:txBody>
          <a:bodyPr/>
          <a:lstStyle/>
          <a:p>
            <a:r>
              <a:rPr lang="en-US" altLang="ja-JP" sz="2800" dirty="0"/>
              <a:t>Data Frame</a:t>
            </a:r>
          </a:p>
          <a:p>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2014</a:t>
            </a:r>
            <a:endParaRPr lang="en-US" altLang="ja-JP"/>
          </a:p>
        </p:txBody>
      </p:sp>
      <p:sp>
        <p:nvSpPr>
          <p:cNvPr id="5" name="フッター プレースホルダー 4"/>
          <p:cNvSpPr>
            <a:spLocks noGrp="1"/>
          </p:cNvSpPr>
          <p:nvPr>
            <p:ph type="ftr" sz="quarter" idx="11"/>
          </p:nvPr>
        </p:nvSpPr>
        <p:spPr/>
        <p:txBody>
          <a:bodyPr/>
          <a:lstStyle/>
          <a:p>
            <a:r>
              <a:rPr lang="en-US" altLang="ja-JP" smtClean="0"/>
              <a:t>Keiji Akiyama (Sony Corporation)</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63B77006-F351-4AA6-9043-8C9DFB3CDABE}" type="slidenum">
              <a:rPr lang="en-US" altLang="ja-JP" smtClean="0"/>
              <a:pPr/>
              <a:t>11</a:t>
            </a:fld>
            <a:endParaRPr lang="en-US" altLang="ja-JP"/>
          </a:p>
        </p:txBody>
      </p:sp>
      <p:pic>
        <p:nvPicPr>
          <p:cNvPr id="8" name="Picture 3"/>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470" t="4997" r="2298" b="51003"/>
          <a:stretch/>
        </p:blipFill>
        <p:spPr bwMode="auto">
          <a:xfrm>
            <a:off x="881576" y="3566145"/>
            <a:ext cx="7705725" cy="942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左中かっこ 12"/>
          <p:cNvSpPr/>
          <p:nvPr/>
        </p:nvSpPr>
        <p:spPr>
          <a:xfrm rot="5400000">
            <a:off x="1819174" y="2432817"/>
            <a:ext cx="187329" cy="187220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 name="テキスト ボックス 13"/>
          <p:cNvSpPr txBox="1"/>
          <p:nvPr/>
        </p:nvSpPr>
        <p:spPr>
          <a:xfrm>
            <a:off x="1295617" y="3031969"/>
            <a:ext cx="1417376" cy="307777"/>
          </a:xfrm>
          <a:prstGeom prst="rect">
            <a:avLst/>
          </a:prstGeom>
          <a:noFill/>
        </p:spPr>
        <p:txBody>
          <a:bodyPr wrap="none" rtlCol="0">
            <a:spAutoFit/>
          </a:bodyPr>
          <a:lstStyle/>
          <a:p>
            <a:r>
              <a:rPr kumimoji="1" lang="en-US" altLang="ja-JP" sz="1400" dirty="0" smtClean="0"/>
              <a:t>Common Header</a:t>
            </a:r>
            <a:endParaRPr kumimoji="1" lang="ja-JP" altLang="en-US" sz="1400" dirty="0"/>
          </a:p>
        </p:txBody>
      </p:sp>
      <p:sp>
        <p:nvSpPr>
          <p:cNvPr id="15" name="左中かっこ 14"/>
          <p:cNvSpPr/>
          <p:nvPr/>
        </p:nvSpPr>
        <p:spPr>
          <a:xfrm rot="5400000">
            <a:off x="4195437" y="2000772"/>
            <a:ext cx="187331" cy="2736303"/>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 name="テキスト ボックス 15"/>
          <p:cNvSpPr txBox="1"/>
          <p:nvPr/>
        </p:nvSpPr>
        <p:spPr>
          <a:xfrm>
            <a:off x="2850456" y="3031969"/>
            <a:ext cx="2967479" cy="307777"/>
          </a:xfrm>
          <a:prstGeom prst="rect">
            <a:avLst/>
          </a:prstGeom>
          <a:noFill/>
        </p:spPr>
        <p:txBody>
          <a:bodyPr wrap="none" rtlCol="0">
            <a:spAutoFit/>
          </a:bodyPr>
          <a:lstStyle/>
          <a:p>
            <a:r>
              <a:rPr kumimoji="1" lang="en-US" altLang="ja-JP" sz="1400" dirty="0" smtClean="0"/>
              <a:t>#1 Sub Frame(Sub Header + Payload )</a:t>
            </a:r>
            <a:endParaRPr kumimoji="1" lang="ja-JP" altLang="en-US" sz="1400" dirty="0"/>
          </a:p>
        </p:txBody>
      </p:sp>
      <p:sp>
        <p:nvSpPr>
          <p:cNvPr id="17" name="左中かっこ 16"/>
          <p:cNvSpPr/>
          <p:nvPr/>
        </p:nvSpPr>
        <p:spPr>
          <a:xfrm rot="5400000">
            <a:off x="6999085" y="2009002"/>
            <a:ext cx="187331" cy="2736303"/>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テキスト ボックス 17"/>
          <p:cNvSpPr txBox="1"/>
          <p:nvPr/>
        </p:nvSpPr>
        <p:spPr>
          <a:xfrm>
            <a:off x="5718174" y="2804192"/>
            <a:ext cx="2922595" cy="523220"/>
          </a:xfrm>
          <a:prstGeom prst="rect">
            <a:avLst/>
          </a:prstGeom>
          <a:noFill/>
        </p:spPr>
        <p:txBody>
          <a:bodyPr wrap="none" rtlCol="0">
            <a:spAutoFit/>
          </a:bodyPr>
          <a:lstStyle/>
          <a:p>
            <a:r>
              <a:rPr kumimoji="1" lang="en-US" altLang="ja-JP" sz="1400" dirty="0" smtClean="0"/>
              <a:t>#2 Sub Frame(Sub Header + Payload)</a:t>
            </a:r>
          </a:p>
          <a:p>
            <a:r>
              <a:rPr kumimoji="1" lang="en-US" altLang="ja-JP" sz="1400" dirty="0"/>
              <a:t> </a:t>
            </a:r>
            <a:r>
              <a:rPr kumimoji="1" lang="en-US" altLang="ja-JP" sz="1400" dirty="0" smtClean="0"/>
              <a:t>(Optional)</a:t>
            </a:r>
            <a:endParaRPr kumimoji="1" lang="ja-JP" altLang="en-US" sz="1400" dirty="0"/>
          </a:p>
        </p:txBody>
      </p:sp>
    </p:spTree>
    <p:extLst>
      <p:ext uri="{BB962C8B-B14F-4D97-AF65-F5344CB8AC3E}">
        <p14:creationId xmlns:p14="http://schemas.microsoft.com/office/powerpoint/2010/main" val="429436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MAC </a:t>
            </a:r>
            <a:r>
              <a:rPr lang="en-US" altLang="ja-JP" dirty="0" smtClean="0"/>
              <a:t>Frames -</a:t>
            </a:r>
            <a:br>
              <a:rPr lang="en-US" altLang="ja-JP" dirty="0" smtClean="0"/>
            </a:br>
            <a:r>
              <a:rPr lang="en-US" altLang="ja-JP" dirty="0" smtClean="0"/>
              <a:t>Management and ACK Frame (1)</a:t>
            </a:r>
            <a:endParaRPr kumimoji="1" lang="ja-JP" altLang="en-US" dirty="0"/>
          </a:p>
        </p:txBody>
      </p:sp>
      <p:sp>
        <p:nvSpPr>
          <p:cNvPr id="3" name="コンテンツ プレースホルダー 2"/>
          <p:cNvSpPr>
            <a:spLocks noGrp="1"/>
          </p:cNvSpPr>
          <p:nvPr>
            <p:ph idx="1"/>
          </p:nvPr>
        </p:nvSpPr>
        <p:spPr>
          <a:xfrm>
            <a:off x="757808" y="2194520"/>
            <a:ext cx="7918648" cy="4114800"/>
          </a:xfrm>
        </p:spPr>
        <p:txBody>
          <a:bodyPr/>
          <a:lstStyle/>
          <a:p>
            <a:r>
              <a:rPr lang="en-US" altLang="ja-JP" dirty="0"/>
              <a:t>Management Frame</a:t>
            </a:r>
          </a:p>
          <a:p>
            <a:pPr lvl="1"/>
            <a:r>
              <a:rPr lang="en-US" altLang="ja-JP" sz="2400" dirty="0"/>
              <a:t>For Link Management</a:t>
            </a:r>
          </a:p>
          <a:p>
            <a:pPr lvl="1"/>
            <a:r>
              <a:rPr lang="en-US" altLang="ja-JP" sz="2400" dirty="0"/>
              <a:t>Fixed 32bytes of </a:t>
            </a:r>
            <a:r>
              <a:rPr lang="en-US" altLang="ja-JP" sz="2400" dirty="0" smtClean="0"/>
              <a:t>payload (Management Messages)</a:t>
            </a:r>
            <a:endParaRPr lang="en-US" altLang="ja-JP" sz="2400" dirty="0"/>
          </a:p>
          <a:p>
            <a:r>
              <a:rPr lang="en-US" altLang="ja-JP" dirty="0"/>
              <a:t>ACK Frame</a:t>
            </a:r>
          </a:p>
          <a:p>
            <a:pPr lvl="1"/>
            <a:r>
              <a:rPr lang="en-US" altLang="ja-JP" sz="2400" dirty="0"/>
              <a:t>ACK for both Data and Management Frames</a:t>
            </a:r>
          </a:p>
          <a:p>
            <a:pPr lvl="1"/>
            <a:r>
              <a:rPr lang="en-US" altLang="ja-JP" sz="2400" dirty="0"/>
              <a:t>Only Headers </a:t>
            </a:r>
            <a:r>
              <a:rPr lang="en-US" altLang="ja-JP" sz="2400" dirty="0" smtClean="0"/>
              <a:t>(No payload)</a:t>
            </a:r>
            <a:endParaRPr lang="en-US" altLang="ja-JP" sz="2400" dirty="0"/>
          </a:p>
          <a:p>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2014</a:t>
            </a:r>
            <a:endParaRPr lang="en-US" altLang="ja-JP"/>
          </a:p>
        </p:txBody>
      </p:sp>
      <p:sp>
        <p:nvSpPr>
          <p:cNvPr id="5" name="フッター プレースホルダー 4"/>
          <p:cNvSpPr>
            <a:spLocks noGrp="1"/>
          </p:cNvSpPr>
          <p:nvPr>
            <p:ph type="ftr" sz="quarter" idx="11"/>
          </p:nvPr>
        </p:nvSpPr>
        <p:spPr/>
        <p:txBody>
          <a:bodyPr/>
          <a:lstStyle/>
          <a:p>
            <a:r>
              <a:rPr lang="en-US" altLang="ja-JP" smtClean="0"/>
              <a:t>Keiji Akiyama (Sony Corporation)</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63B77006-F351-4AA6-9043-8C9DFB3CDABE}" type="slidenum">
              <a:rPr lang="en-US" altLang="ja-JP" smtClean="0"/>
              <a:pPr/>
              <a:t>12</a:t>
            </a:fld>
            <a:endParaRPr lang="en-US" altLang="ja-JP"/>
          </a:p>
        </p:txBody>
      </p:sp>
    </p:spTree>
    <p:extLst>
      <p:ext uri="{BB962C8B-B14F-4D97-AF65-F5344CB8AC3E}">
        <p14:creationId xmlns:p14="http://schemas.microsoft.com/office/powerpoint/2010/main" val="1752971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MAC Frames -</a:t>
            </a:r>
            <a:br>
              <a:rPr lang="en-US" altLang="ja-JP" dirty="0" smtClean="0"/>
            </a:br>
            <a:r>
              <a:rPr lang="en-US" altLang="ja-JP" dirty="0" smtClean="0"/>
              <a:t>Management and ACK Frame (2)</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2014</a:t>
            </a:r>
            <a:endParaRPr lang="en-US" altLang="ja-JP"/>
          </a:p>
        </p:txBody>
      </p:sp>
      <p:sp>
        <p:nvSpPr>
          <p:cNvPr id="5" name="フッター プレースホルダー 4"/>
          <p:cNvSpPr>
            <a:spLocks noGrp="1"/>
          </p:cNvSpPr>
          <p:nvPr>
            <p:ph type="ftr" sz="quarter" idx="11"/>
          </p:nvPr>
        </p:nvSpPr>
        <p:spPr/>
        <p:txBody>
          <a:bodyPr/>
          <a:lstStyle/>
          <a:p>
            <a:r>
              <a:rPr lang="en-US" altLang="ja-JP" smtClean="0"/>
              <a:t>Keiji Akiyama (Sony Corporation)</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63B77006-F351-4AA6-9043-8C9DFB3CDABE}" type="slidenum">
              <a:rPr lang="en-US" altLang="ja-JP" smtClean="0"/>
              <a:pPr/>
              <a:t>13</a:t>
            </a:fld>
            <a:endParaRPr lang="en-US" altLang="ja-JP"/>
          </a:p>
        </p:txBody>
      </p:sp>
      <p:pic>
        <p:nvPicPr>
          <p:cNvPr id="8" name="Picture 3"/>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076" t="5421" r="25765" b="47871"/>
          <a:stretch/>
        </p:blipFill>
        <p:spPr bwMode="auto">
          <a:xfrm>
            <a:off x="971600" y="5112715"/>
            <a:ext cx="3729609" cy="9805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12" name="グループ化 11"/>
          <p:cNvGrpSpPr/>
          <p:nvPr/>
        </p:nvGrpSpPr>
        <p:grpSpPr>
          <a:xfrm>
            <a:off x="971600" y="2927887"/>
            <a:ext cx="4852491" cy="1048968"/>
            <a:chOff x="914399" y="2002704"/>
            <a:chExt cx="4852491" cy="1048968"/>
          </a:xfrm>
        </p:grpSpPr>
        <p:pic>
          <p:nvPicPr>
            <p:cNvPr id="7"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513" t="4334" r="1668" b="52124"/>
            <a:stretch/>
          </p:blipFill>
          <p:spPr bwMode="auto">
            <a:xfrm>
              <a:off x="914399" y="2002704"/>
              <a:ext cx="4852491" cy="10489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直線コネクタ 9"/>
            <p:cNvCxnSpPr/>
            <p:nvPr/>
          </p:nvCxnSpPr>
          <p:spPr bwMode="auto">
            <a:xfrm>
              <a:off x="5691390" y="2044018"/>
              <a:ext cx="0" cy="99082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1" name="左中かっこ 10"/>
          <p:cNvSpPr/>
          <p:nvPr/>
        </p:nvSpPr>
        <p:spPr>
          <a:xfrm rot="5400000">
            <a:off x="1922050" y="1712582"/>
            <a:ext cx="187331" cy="194421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 name="テキスト ボックス 12"/>
          <p:cNvSpPr txBox="1"/>
          <p:nvPr/>
        </p:nvSpPr>
        <p:spPr>
          <a:xfrm>
            <a:off x="1391185" y="2348880"/>
            <a:ext cx="1249060" cy="276999"/>
          </a:xfrm>
          <a:prstGeom prst="rect">
            <a:avLst/>
          </a:prstGeom>
          <a:noFill/>
        </p:spPr>
        <p:txBody>
          <a:bodyPr wrap="none" rtlCol="0">
            <a:spAutoFit/>
          </a:bodyPr>
          <a:lstStyle/>
          <a:p>
            <a:r>
              <a:rPr kumimoji="1" lang="en-US" altLang="ja-JP" sz="1200" dirty="0" smtClean="0"/>
              <a:t>Common Header</a:t>
            </a:r>
            <a:endParaRPr kumimoji="1" lang="ja-JP" altLang="en-US" sz="1200" dirty="0"/>
          </a:p>
        </p:txBody>
      </p:sp>
      <p:sp>
        <p:nvSpPr>
          <p:cNvPr id="14" name="左中かっこ 13"/>
          <p:cNvSpPr/>
          <p:nvPr/>
        </p:nvSpPr>
        <p:spPr>
          <a:xfrm rot="5400000">
            <a:off x="4274541" y="1304306"/>
            <a:ext cx="187330" cy="276076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 name="テキスト ボックス 14"/>
          <p:cNvSpPr txBox="1"/>
          <p:nvPr/>
        </p:nvSpPr>
        <p:spPr>
          <a:xfrm>
            <a:off x="2979350" y="2358730"/>
            <a:ext cx="3538148" cy="276999"/>
          </a:xfrm>
          <a:prstGeom prst="rect">
            <a:avLst/>
          </a:prstGeom>
          <a:noFill/>
        </p:spPr>
        <p:txBody>
          <a:bodyPr wrap="none" rtlCol="0">
            <a:spAutoFit/>
          </a:bodyPr>
          <a:lstStyle/>
          <a:p>
            <a:r>
              <a:rPr kumimoji="1" lang="en-US" altLang="ja-JP" sz="1200" dirty="0" smtClean="0"/>
              <a:t>Sub Frame(Sub Header + 32bytes Management Data )</a:t>
            </a:r>
            <a:endParaRPr kumimoji="1" lang="ja-JP" altLang="en-US" sz="1200" dirty="0"/>
          </a:p>
        </p:txBody>
      </p:sp>
      <p:sp>
        <p:nvSpPr>
          <p:cNvPr id="16" name="左中かっこ 15"/>
          <p:cNvSpPr/>
          <p:nvPr/>
        </p:nvSpPr>
        <p:spPr>
          <a:xfrm rot="5400000">
            <a:off x="1922050" y="3976868"/>
            <a:ext cx="187332" cy="194421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7" name="テキスト ボックス 16"/>
          <p:cNvSpPr txBox="1"/>
          <p:nvPr/>
        </p:nvSpPr>
        <p:spPr>
          <a:xfrm>
            <a:off x="1362491" y="4623015"/>
            <a:ext cx="1249060" cy="276999"/>
          </a:xfrm>
          <a:prstGeom prst="rect">
            <a:avLst/>
          </a:prstGeom>
          <a:noFill/>
        </p:spPr>
        <p:txBody>
          <a:bodyPr wrap="none" rtlCol="0">
            <a:spAutoFit/>
          </a:bodyPr>
          <a:lstStyle/>
          <a:p>
            <a:r>
              <a:rPr kumimoji="1" lang="en-US" altLang="ja-JP" sz="1200" dirty="0" smtClean="0"/>
              <a:t>Common Header</a:t>
            </a:r>
            <a:endParaRPr kumimoji="1" lang="ja-JP" altLang="en-US" sz="1200" dirty="0"/>
          </a:p>
        </p:txBody>
      </p:sp>
      <p:sp>
        <p:nvSpPr>
          <p:cNvPr id="18" name="左中かっこ 17"/>
          <p:cNvSpPr/>
          <p:nvPr/>
        </p:nvSpPr>
        <p:spPr>
          <a:xfrm rot="5400000">
            <a:off x="3722249" y="4120884"/>
            <a:ext cx="187332" cy="165618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テキスト ボックス 18"/>
          <p:cNvSpPr txBox="1"/>
          <p:nvPr/>
        </p:nvSpPr>
        <p:spPr>
          <a:xfrm>
            <a:off x="3003311" y="4623015"/>
            <a:ext cx="2018566" cy="276999"/>
          </a:xfrm>
          <a:prstGeom prst="rect">
            <a:avLst/>
          </a:prstGeom>
          <a:noFill/>
        </p:spPr>
        <p:txBody>
          <a:bodyPr wrap="none" rtlCol="0">
            <a:spAutoFit/>
          </a:bodyPr>
          <a:lstStyle/>
          <a:p>
            <a:r>
              <a:rPr kumimoji="1" lang="en-US" altLang="ja-JP" sz="1200" dirty="0" smtClean="0"/>
              <a:t>Sub Frame( Only Sub Header)</a:t>
            </a:r>
            <a:endParaRPr kumimoji="1" lang="ja-JP" altLang="en-US" sz="1200" dirty="0"/>
          </a:p>
        </p:txBody>
      </p:sp>
      <p:sp>
        <p:nvSpPr>
          <p:cNvPr id="20" name="コンテンツ プレースホルダー 2"/>
          <p:cNvSpPr txBox="1">
            <a:spLocks/>
          </p:cNvSpPr>
          <p:nvPr/>
        </p:nvSpPr>
        <p:spPr>
          <a:xfrm>
            <a:off x="683568" y="1916832"/>
            <a:ext cx="3528392" cy="350235"/>
          </a:xfrm>
          <a:prstGeom prst="rect">
            <a:avLst/>
          </a:prstGeom>
        </p:spPr>
        <p:txBody>
          <a:bodyPr>
            <a:normAutofit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1800" kern="0" dirty="0" smtClean="0"/>
              <a:t>Management Frame</a:t>
            </a:r>
          </a:p>
          <a:p>
            <a:pPr marL="0" indent="0">
              <a:buFontTx/>
              <a:buNone/>
            </a:pPr>
            <a:endParaRPr lang="en-US" altLang="ja-JP" sz="1800" kern="0" dirty="0" smtClean="0"/>
          </a:p>
        </p:txBody>
      </p:sp>
      <p:sp>
        <p:nvSpPr>
          <p:cNvPr id="21" name="コンテンツ プレースホルダー 2"/>
          <p:cNvSpPr txBox="1">
            <a:spLocks/>
          </p:cNvSpPr>
          <p:nvPr/>
        </p:nvSpPr>
        <p:spPr>
          <a:xfrm>
            <a:off x="755576" y="4252196"/>
            <a:ext cx="3528392" cy="350235"/>
          </a:xfrm>
          <a:prstGeom prst="rect">
            <a:avLst/>
          </a:prstGeom>
        </p:spPr>
        <p:txBody>
          <a:bodyPr>
            <a:normAutofit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1800" kern="0" dirty="0" smtClean="0"/>
              <a:t>ACK Frame</a:t>
            </a:r>
          </a:p>
          <a:p>
            <a:pPr marL="0" indent="0">
              <a:buFontTx/>
              <a:buNone/>
            </a:pPr>
            <a:endParaRPr lang="en-US" altLang="ja-JP" sz="1800" kern="0" dirty="0" smtClean="0"/>
          </a:p>
        </p:txBody>
      </p:sp>
    </p:spTree>
    <p:extLst>
      <p:ext uri="{BB962C8B-B14F-4D97-AF65-F5344CB8AC3E}">
        <p14:creationId xmlns:p14="http://schemas.microsoft.com/office/powerpoint/2010/main" val="36431753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正方形/長方形 47"/>
          <p:cNvSpPr/>
          <p:nvPr/>
        </p:nvSpPr>
        <p:spPr bwMode="auto">
          <a:xfrm>
            <a:off x="4499992" y="4941168"/>
            <a:ext cx="3169871" cy="1288618"/>
          </a:xfrm>
          <a:prstGeom prst="rect">
            <a:avLst/>
          </a:prstGeom>
          <a:solidFill>
            <a:schemeClr val="accent2">
              <a:lumMod val="20000"/>
              <a:lumOff val="80000"/>
            </a:schemeClr>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6" name="正方形/長方形 45"/>
          <p:cNvSpPr/>
          <p:nvPr/>
        </p:nvSpPr>
        <p:spPr bwMode="auto">
          <a:xfrm>
            <a:off x="3572514" y="3250870"/>
            <a:ext cx="1630937" cy="1053259"/>
          </a:xfrm>
          <a:prstGeom prst="rect">
            <a:avLst/>
          </a:prstGeom>
          <a:solidFill>
            <a:schemeClr val="accent2">
              <a:lumMod val="20000"/>
              <a:lumOff val="80000"/>
            </a:schemeClr>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5" name="正方形/長方形 44"/>
          <p:cNvSpPr/>
          <p:nvPr/>
        </p:nvSpPr>
        <p:spPr bwMode="auto">
          <a:xfrm>
            <a:off x="1853913" y="4941168"/>
            <a:ext cx="2646080" cy="1288618"/>
          </a:xfrm>
          <a:prstGeom prst="rect">
            <a:avLst/>
          </a:prstGeom>
          <a:solidFill>
            <a:schemeClr val="accent5">
              <a:lumMod val="40000"/>
              <a:lumOff val="60000"/>
            </a:schemeClr>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3" name="正方形/長方形 22"/>
          <p:cNvSpPr/>
          <p:nvPr/>
        </p:nvSpPr>
        <p:spPr bwMode="auto">
          <a:xfrm>
            <a:off x="3589135" y="2218688"/>
            <a:ext cx="1630937" cy="1053259"/>
          </a:xfrm>
          <a:prstGeom prst="rect">
            <a:avLst/>
          </a:prstGeom>
          <a:solidFill>
            <a:schemeClr val="accent5">
              <a:lumMod val="40000"/>
              <a:lumOff val="60000"/>
            </a:schemeClr>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 name="タイトル 1"/>
          <p:cNvSpPr>
            <a:spLocks noGrp="1"/>
          </p:cNvSpPr>
          <p:nvPr>
            <p:ph type="title"/>
          </p:nvPr>
        </p:nvSpPr>
        <p:spPr/>
        <p:txBody>
          <a:bodyPr/>
          <a:lstStyle/>
          <a:p>
            <a:r>
              <a:rPr lang="en-US" altLang="ja-JP" dirty="0"/>
              <a:t>Connection Setup Procedure</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September 2014</a:t>
            </a:r>
            <a:endParaRPr lang="en-US" altLang="ja-JP"/>
          </a:p>
        </p:txBody>
      </p:sp>
      <p:sp>
        <p:nvSpPr>
          <p:cNvPr id="4" name="フッター プレースホルダー 3"/>
          <p:cNvSpPr>
            <a:spLocks noGrp="1"/>
          </p:cNvSpPr>
          <p:nvPr>
            <p:ph type="ftr" sz="quarter" idx="11"/>
          </p:nvPr>
        </p:nvSpPr>
        <p:spPr/>
        <p:txBody>
          <a:bodyPr/>
          <a:lstStyle/>
          <a:p>
            <a:r>
              <a:rPr lang="en-US" altLang="ja-JP" dirty="0" smtClean="0"/>
              <a:t>Keiji Akiyama (Sony Corporation)</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smtClean="0"/>
              <a:t>Slide </a:t>
            </a:r>
            <a:fld id="{3B2C7397-7490-47A7-A63F-271C3092B418}" type="slidenum">
              <a:rPr lang="en-US" altLang="ja-JP" smtClean="0"/>
              <a:pPr/>
              <a:t>14</a:t>
            </a:fld>
            <a:endParaRPr lang="en-US" altLang="ja-JP"/>
          </a:p>
        </p:txBody>
      </p:sp>
      <p:pic>
        <p:nvPicPr>
          <p:cNvPr id="6" name="Picture 2"/>
          <p:cNvPicPr>
            <a:picLocks noChangeAspect="1" noChangeArrowheads="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3771" t="8401" r="4000" b="29237"/>
          <a:stretch/>
        </p:blipFill>
        <p:spPr bwMode="auto">
          <a:xfrm>
            <a:off x="1031442" y="5023972"/>
            <a:ext cx="6746725" cy="12058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テキスト ボックス 7"/>
          <p:cNvSpPr txBox="1"/>
          <p:nvPr/>
        </p:nvSpPr>
        <p:spPr>
          <a:xfrm>
            <a:off x="3237757" y="1612572"/>
            <a:ext cx="702756" cy="276999"/>
          </a:xfrm>
          <a:prstGeom prst="rect">
            <a:avLst/>
          </a:prstGeom>
          <a:noFill/>
        </p:spPr>
        <p:txBody>
          <a:bodyPr wrap="none" rtlCol="0">
            <a:spAutoFit/>
          </a:bodyPr>
          <a:lstStyle/>
          <a:p>
            <a:r>
              <a:rPr kumimoji="1" lang="en-US" altLang="ja-JP" b="1" dirty="0" smtClean="0">
                <a:latin typeface="Calibri" panose="020F0502020204030204" pitchFamily="34" charset="0"/>
              </a:rPr>
              <a:t>Initiator</a:t>
            </a:r>
            <a:endParaRPr kumimoji="1" lang="ja-JP" altLang="en-US" b="1" dirty="0">
              <a:latin typeface="Calibri" panose="020F0502020204030204" pitchFamily="34" charset="0"/>
            </a:endParaRPr>
          </a:p>
        </p:txBody>
      </p:sp>
      <p:sp>
        <p:nvSpPr>
          <p:cNvPr id="9" name="テキスト ボックス 8"/>
          <p:cNvSpPr txBox="1"/>
          <p:nvPr/>
        </p:nvSpPr>
        <p:spPr>
          <a:xfrm>
            <a:off x="5156170" y="1612572"/>
            <a:ext cx="871713" cy="276999"/>
          </a:xfrm>
          <a:prstGeom prst="rect">
            <a:avLst/>
          </a:prstGeom>
          <a:noFill/>
        </p:spPr>
        <p:txBody>
          <a:bodyPr wrap="none" rtlCol="0">
            <a:spAutoFit/>
          </a:bodyPr>
          <a:lstStyle/>
          <a:p>
            <a:r>
              <a:rPr kumimoji="1" lang="en-US" altLang="ja-JP" b="1" dirty="0" smtClean="0">
                <a:latin typeface="Calibri" panose="020F0502020204030204" pitchFamily="34" charset="0"/>
              </a:rPr>
              <a:t>Responder</a:t>
            </a:r>
            <a:endParaRPr kumimoji="1" lang="ja-JP" altLang="en-US" b="1" dirty="0">
              <a:latin typeface="Calibri" panose="020F0502020204030204" pitchFamily="34" charset="0"/>
            </a:endParaRPr>
          </a:p>
        </p:txBody>
      </p:sp>
      <p:sp>
        <p:nvSpPr>
          <p:cNvPr id="12" name="テキスト ボックス 11"/>
          <p:cNvSpPr txBox="1"/>
          <p:nvPr/>
        </p:nvSpPr>
        <p:spPr>
          <a:xfrm>
            <a:off x="7760821" y="4725144"/>
            <a:ext cx="915635" cy="461665"/>
          </a:xfrm>
          <a:prstGeom prst="rect">
            <a:avLst/>
          </a:prstGeom>
          <a:noFill/>
        </p:spPr>
        <p:txBody>
          <a:bodyPr wrap="none" rtlCol="0">
            <a:spAutoFit/>
          </a:bodyPr>
          <a:lstStyle/>
          <a:p>
            <a:r>
              <a:rPr kumimoji="1" lang="en-US" altLang="ja-JP" b="1" i="1" dirty="0" smtClean="0">
                <a:latin typeface="Calibri" panose="020F0502020204030204" pitchFamily="34" charset="0"/>
              </a:rPr>
              <a:t>Connection</a:t>
            </a:r>
          </a:p>
          <a:p>
            <a:r>
              <a:rPr kumimoji="1" lang="en-US" altLang="ja-JP" b="1" i="1" dirty="0" smtClean="0">
                <a:latin typeface="Calibri" panose="020F0502020204030204" pitchFamily="34" charset="0"/>
              </a:rPr>
              <a:t>Established</a:t>
            </a:r>
          </a:p>
        </p:txBody>
      </p:sp>
      <p:cxnSp>
        <p:nvCxnSpPr>
          <p:cNvPr id="13" name="直線コネクタ 12"/>
          <p:cNvCxnSpPr/>
          <p:nvPr/>
        </p:nvCxnSpPr>
        <p:spPr>
          <a:xfrm>
            <a:off x="7669864" y="5030138"/>
            <a:ext cx="0" cy="936104"/>
          </a:xfrm>
          <a:prstGeom prst="line">
            <a:avLst/>
          </a:prstGeom>
          <a:ln w="4445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a:off x="7669864" y="5291748"/>
            <a:ext cx="574544"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2195736" y="4869160"/>
            <a:ext cx="561372" cy="276999"/>
          </a:xfrm>
          <a:prstGeom prst="rect">
            <a:avLst/>
          </a:prstGeom>
          <a:noFill/>
        </p:spPr>
        <p:txBody>
          <a:bodyPr wrap="none" rtlCol="0">
            <a:spAutoFit/>
          </a:bodyPr>
          <a:lstStyle/>
          <a:p>
            <a:r>
              <a:rPr kumimoji="1" lang="en-US" altLang="ja-JP" sz="1200" b="1" dirty="0" smtClean="0">
                <a:latin typeface="Calibri" panose="020F0502020204030204" pitchFamily="34" charset="0"/>
              </a:rPr>
              <a:t>100us</a:t>
            </a:r>
            <a:endParaRPr kumimoji="1" lang="ja-JP" altLang="en-US" sz="1200" b="1" dirty="0">
              <a:latin typeface="Calibri" panose="020F0502020204030204" pitchFamily="34" charset="0"/>
            </a:endParaRPr>
          </a:p>
        </p:txBody>
      </p:sp>
      <p:cxnSp>
        <p:nvCxnSpPr>
          <p:cNvPr id="16" name="直線矢印コネクタ 15"/>
          <p:cNvCxnSpPr/>
          <p:nvPr/>
        </p:nvCxnSpPr>
        <p:spPr>
          <a:xfrm>
            <a:off x="2007153" y="5552410"/>
            <a:ext cx="397261"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1925097" y="5545517"/>
            <a:ext cx="606256" cy="276999"/>
          </a:xfrm>
          <a:prstGeom prst="rect">
            <a:avLst/>
          </a:prstGeom>
          <a:noFill/>
        </p:spPr>
        <p:txBody>
          <a:bodyPr wrap="none" rtlCol="0">
            <a:spAutoFit/>
          </a:bodyPr>
          <a:lstStyle/>
          <a:p>
            <a:r>
              <a:rPr kumimoji="1" lang="en-US" altLang="ja-JP" b="1" dirty="0" smtClean="0">
                <a:latin typeface="Calibri" panose="020F0502020204030204" pitchFamily="34" charset="0"/>
              </a:rPr>
              <a:t>29.3us</a:t>
            </a:r>
            <a:endParaRPr kumimoji="1" lang="ja-JP" altLang="en-US" b="1" dirty="0">
              <a:latin typeface="Calibri" panose="020F0502020204030204" pitchFamily="34" charset="0"/>
            </a:endParaRPr>
          </a:p>
        </p:txBody>
      </p:sp>
      <p:sp>
        <p:nvSpPr>
          <p:cNvPr id="18" name="テキスト ボックス 17"/>
          <p:cNvSpPr txBox="1"/>
          <p:nvPr/>
        </p:nvSpPr>
        <p:spPr>
          <a:xfrm>
            <a:off x="7164288" y="2655460"/>
            <a:ext cx="1561261" cy="276999"/>
          </a:xfrm>
          <a:prstGeom prst="rect">
            <a:avLst/>
          </a:prstGeom>
          <a:noFill/>
        </p:spPr>
        <p:txBody>
          <a:bodyPr wrap="none" rtlCol="0">
            <a:spAutoFit/>
          </a:bodyPr>
          <a:lstStyle/>
          <a:p>
            <a:r>
              <a:rPr kumimoji="1" lang="en-US" altLang="ja-JP" b="1" dirty="0" smtClean="0">
                <a:latin typeface="Calibri" panose="020F0502020204030204" pitchFamily="34" charset="0"/>
              </a:rPr>
              <a:t>Notify to Upper </a:t>
            </a:r>
            <a:r>
              <a:rPr kumimoji="1" lang="en-US" altLang="ja-JP" b="1" dirty="0">
                <a:latin typeface="Calibri" panose="020F0502020204030204" pitchFamily="34" charset="0"/>
              </a:rPr>
              <a:t>Layer</a:t>
            </a:r>
            <a:endParaRPr kumimoji="1" lang="ja-JP" altLang="en-US" b="1" dirty="0">
              <a:latin typeface="Calibri" panose="020F0502020204030204" pitchFamily="34" charset="0"/>
            </a:endParaRPr>
          </a:p>
        </p:txBody>
      </p:sp>
      <p:sp>
        <p:nvSpPr>
          <p:cNvPr id="24" name="テキスト ボックス 23"/>
          <p:cNvSpPr txBox="1"/>
          <p:nvPr/>
        </p:nvSpPr>
        <p:spPr>
          <a:xfrm>
            <a:off x="3147348" y="4872134"/>
            <a:ext cx="561372" cy="276999"/>
          </a:xfrm>
          <a:prstGeom prst="rect">
            <a:avLst/>
          </a:prstGeom>
          <a:noFill/>
        </p:spPr>
        <p:txBody>
          <a:bodyPr wrap="none" rtlCol="0">
            <a:spAutoFit/>
          </a:bodyPr>
          <a:lstStyle/>
          <a:p>
            <a:r>
              <a:rPr kumimoji="1" lang="en-US" altLang="ja-JP" sz="1200" b="1" dirty="0" smtClean="0">
                <a:latin typeface="Calibri" panose="020F0502020204030204" pitchFamily="34" charset="0"/>
              </a:rPr>
              <a:t>100us</a:t>
            </a:r>
            <a:endParaRPr kumimoji="1" lang="ja-JP" altLang="en-US" sz="1200" b="1" dirty="0">
              <a:latin typeface="Calibri" panose="020F0502020204030204" pitchFamily="34" charset="0"/>
            </a:endParaRPr>
          </a:p>
        </p:txBody>
      </p:sp>
      <p:cxnSp>
        <p:nvCxnSpPr>
          <p:cNvPr id="25" name="直線矢印コネクタ 24"/>
          <p:cNvCxnSpPr/>
          <p:nvPr/>
        </p:nvCxnSpPr>
        <p:spPr>
          <a:xfrm>
            <a:off x="4641977" y="6042494"/>
            <a:ext cx="397261"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6" name="テキスト ボックス 25"/>
          <p:cNvSpPr txBox="1"/>
          <p:nvPr/>
        </p:nvSpPr>
        <p:spPr>
          <a:xfrm>
            <a:off x="4559921" y="6018349"/>
            <a:ext cx="606256" cy="276999"/>
          </a:xfrm>
          <a:prstGeom prst="rect">
            <a:avLst/>
          </a:prstGeom>
          <a:noFill/>
        </p:spPr>
        <p:txBody>
          <a:bodyPr wrap="none" rtlCol="0">
            <a:spAutoFit/>
          </a:bodyPr>
          <a:lstStyle/>
          <a:p>
            <a:r>
              <a:rPr kumimoji="1" lang="en-US" altLang="ja-JP" b="1" dirty="0" smtClean="0">
                <a:latin typeface="Calibri" panose="020F0502020204030204" pitchFamily="34" charset="0"/>
              </a:rPr>
              <a:t>29.3us</a:t>
            </a:r>
            <a:endParaRPr kumimoji="1" lang="ja-JP" altLang="en-US" b="1" dirty="0">
              <a:latin typeface="Calibri" panose="020F0502020204030204" pitchFamily="34" charset="0"/>
            </a:endParaRPr>
          </a:p>
        </p:txBody>
      </p:sp>
      <p:sp>
        <p:nvSpPr>
          <p:cNvPr id="30" name="テキスト ボックス 29"/>
          <p:cNvSpPr txBox="1"/>
          <p:nvPr/>
        </p:nvSpPr>
        <p:spPr>
          <a:xfrm>
            <a:off x="7164288" y="3271947"/>
            <a:ext cx="1366143" cy="276999"/>
          </a:xfrm>
          <a:prstGeom prst="rect">
            <a:avLst/>
          </a:prstGeom>
          <a:noFill/>
        </p:spPr>
        <p:txBody>
          <a:bodyPr wrap="none" rtlCol="0">
            <a:spAutoFit/>
          </a:bodyPr>
          <a:lstStyle/>
          <a:p>
            <a:r>
              <a:rPr kumimoji="1" lang="en-US" altLang="ja-JP" b="1" dirty="0">
                <a:latin typeface="Calibri" panose="020F0502020204030204" pitchFamily="34" charset="0"/>
              </a:rPr>
              <a:t>Upper </a:t>
            </a:r>
            <a:r>
              <a:rPr kumimoji="1" lang="en-US" altLang="ja-JP" b="1" dirty="0" smtClean="0">
                <a:latin typeface="Calibri" panose="020F0502020204030204" pitchFamily="34" charset="0"/>
              </a:rPr>
              <a:t>Layer Order</a:t>
            </a:r>
            <a:endParaRPr kumimoji="1" lang="ja-JP" altLang="en-US" b="1" dirty="0">
              <a:latin typeface="Calibri" panose="020F0502020204030204" pitchFamily="34" charset="0"/>
            </a:endParaRPr>
          </a:p>
        </p:txBody>
      </p:sp>
      <p:cxnSp>
        <p:nvCxnSpPr>
          <p:cNvPr id="31" name="直線矢印コネクタ 30"/>
          <p:cNvCxnSpPr/>
          <p:nvPr/>
        </p:nvCxnSpPr>
        <p:spPr>
          <a:xfrm>
            <a:off x="7308304" y="2937195"/>
            <a:ext cx="1" cy="339488"/>
          </a:xfrm>
          <a:prstGeom prst="straightConnector1">
            <a:avLst/>
          </a:prstGeom>
          <a:ln w="19050">
            <a:solidFill>
              <a:schemeClr val="accent5">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36" name="テキスト ボックス 35"/>
          <p:cNvSpPr txBox="1"/>
          <p:nvPr/>
        </p:nvSpPr>
        <p:spPr>
          <a:xfrm>
            <a:off x="7339956" y="2968439"/>
            <a:ext cx="1376146" cy="276999"/>
          </a:xfrm>
          <a:prstGeom prst="rect">
            <a:avLst/>
          </a:prstGeom>
          <a:noFill/>
        </p:spPr>
        <p:txBody>
          <a:bodyPr wrap="none" rtlCol="0">
            <a:spAutoFit/>
          </a:bodyPr>
          <a:lstStyle/>
          <a:p>
            <a:r>
              <a:rPr kumimoji="1" lang="en-US" altLang="ja-JP" b="1" i="1" dirty="0" smtClean="0">
                <a:latin typeface="Calibri" panose="020F0502020204030204" pitchFamily="34" charset="0"/>
              </a:rPr>
              <a:t>(Software Process)</a:t>
            </a:r>
            <a:endParaRPr kumimoji="1" lang="ja-JP" altLang="en-US" b="1" i="1" dirty="0">
              <a:latin typeface="Calibri" panose="020F0502020204030204" pitchFamily="34" charset="0"/>
            </a:endParaRPr>
          </a:p>
        </p:txBody>
      </p:sp>
      <p:pic>
        <p:nvPicPr>
          <p:cNvPr id="7" name="Picture 3"/>
          <p:cNvPicPr>
            <a:picLocks noChangeAspect="1" noChangeArrowheads="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3033" t="4429" r="4650" b="5518"/>
          <a:stretch/>
        </p:blipFill>
        <p:spPr bwMode="auto">
          <a:xfrm>
            <a:off x="1794307" y="1817563"/>
            <a:ext cx="5233728" cy="25787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8" name="Picture 3"/>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3033" t="46915" r="65197" b="15576"/>
          <a:stretch/>
        </p:blipFill>
        <p:spPr bwMode="auto">
          <a:xfrm>
            <a:off x="1787970" y="3202794"/>
            <a:ext cx="1801165" cy="10740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0" name="テキスト ボックス 39"/>
          <p:cNvSpPr txBox="1"/>
          <p:nvPr/>
        </p:nvSpPr>
        <p:spPr>
          <a:xfrm>
            <a:off x="107504" y="3383857"/>
            <a:ext cx="1561261" cy="276999"/>
          </a:xfrm>
          <a:prstGeom prst="rect">
            <a:avLst/>
          </a:prstGeom>
          <a:noFill/>
        </p:spPr>
        <p:txBody>
          <a:bodyPr wrap="none" rtlCol="0">
            <a:spAutoFit/>
          </a:bodyPr>
          <a:lstStyle/>
          <a:p>
            <a:r>
              <a:rPr kumimoji="1" lang="en-US" altLang="ja-JP" b="1" dirty="0" smtClean="0">
                <a:latin typeface="Calibri" panose="020F0502020204030204" pitchFamily="34" charset="0"/>
              </a:rPr>
              <a:t>Notify to Upper </a:t>
            </a:r>
            <a:r>
              <a:rPr kumimoji="1" lang="en-US" altLang="ja-JP" b="1" dirty="0">
                <a:latin typeface="Calibri" panose="020F0502020204030204" pitchFamily="34" charset="0"/>
              </a:rPr>
              <a:t>Layer</a:t>
            </a:r>
            <a:endParaRPr kumimoji="1" lang="ja-JP" altLang="en-US" b="1" dirty="0">
              <a:latin typeface="Calibri" panose="020F0502020204030204" pitchFamily="34" charset="0"/>
            </a:endParaRPr>
          </a:p>
        </p:txBody>
      </p:sp>
      <p:cxnSp>
        <p:nvCxnSpPr>
          <p:cNvPr id="41" name="直線矢印コネクタ 40"/>
          <p:cNvCxnSpPr/>
          <p:nvPr/>
        </p:nvCxnSpPr>
        <p:spPr>
          <a:xfrm flipH="1" flipV="1">
            <a:off x="1694605" y="3534655"/>
            <a:ext cx="511178" cy="2332"/>
          </a:xfrm>
          <a:prstGeom prst="straightConnector1">
            <a:avLst/>
          </a:prstGeom>
          <a:ln w="19050">
            <a:solidFill>
              <a:schemeClr val="accent5">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42" name="テキスト ボックス 41"/>
          <p:cNvSpPr txBox="1"/>
          <p:nvPr/>
        </p:nvSpPr>
        <p:spPr>
          <a:xfrm>
            <a:off x="228274" y="3777500"/>
            <a:ext cx="1366143" cy="276999"/>
          </a:xfrm>
          <a:prstGeom prst="rect">
            <a:avLst/>
          </a:prstGeom>
          <a:noFill/>
        </p:spPr>
        <p:txBody>
          <a:bodyPr wrap="none" rtlCol="0">
            <a:spAutoFit/>
          </a:bodyPr>
          <a:lstStyle/>
          <a:p>
            <a:r>
              <a:rPr kumimoji="1" lang="en-US" altLang="ja-JP" b="1" dirty="0">
                <a:latin typeface="Calibri" panose="020F0502020204030204" pitchFamily="34" charset="0"/>
              </a:rPr>
              <a:t>Upper </a:t>
            </a:r>
            <a:r>
              <a:rPr kumimoji="1" lang="en-US" altLang="ja-JP" b="1" dirty="0" smtClean="0">
                <a:latin typeface="Calibri" panose="020F0502020204030204" pitchFamily="34" charset="0"/>
              </a:rPr>
              <a:t>Layer Order</a:t>
            </a:r>
            <a:endParaRPr kumimoji="1" lang="ja-JP" altLang="en-US" b="1" dirty="0">
              <a:latin typeface="Calibri" panose="020F0502020204030204" pitchFamily="34" charset="0"/>
            </a:endParaRPr>
          </a:p>
        </p:txBody>
      </p:sp>
      <p:cxnSp>
        <p:nvCxnSpPr>
          <p:cNvPr id="43" name="直線矢印コネクタ 42"/>
          <p:cNvCxnSpPr/>
          <p:nvPr/>
        </p:nvCxnSpPr>
        <p:spPr>
          <a:xfrm>
            <a:off x="1475656" y="3630070"/>
            <a:ext cx="0" cy="205956"/>
          </a:xfrm>
          <a:prstGeom prst="straightConnector1">
            <a:avLst/>
          </a:prstGeom>
          <a:ln w="19050">
            <a:solidFill>
              <a:schemeClr val="accent5">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44" name="テキスト ボックス 43"/>
          <p:cNvSpPr txBox="1"/>
          <p:nvPr/>
        </p:nvSpPr>
        <p:spPr>
          <a:xfrm>
            <a:off x="99510" y="3594549"/>
            <a:ext cx="1376146" cy="276999"/>
          </a:xfrm>
          <a:prstGeom prst="rect">
            <a:avLst/>
          </a:prstGeom>
          <a:noFill/>
        </p:spPr>
        <p:txBody>
          <a:bodyPr wrap="none" rtlCol="0">
            <a:spAutoFit/>
          </a:bodyPr>
          <a:lstStyle/>
          <a:p>
            <a:r>
              <a:rPr kumimoji="1" lang="en-US" altLang="ja-JP" b="1" i="1" dirty="0" smtClean="0">
                <a:latin typeface="Calibri" panose="020F0502020204030204" pitchFamily="34" charset="0"/>
              </a:rPr>
              <a:t>(Software Process)</a:t>
            </a:r>
            <a:endParaRPr kumimoji="1" lang="ja-JP" altLang="en-US" b="1" i="1" dirty="0">
              <a:latin typeface="Calibri" panose="020F0502020204030204" pitchFamily="34" charset="0"/>
            </a:endParaRPr>
          </a:p>
        </p:txBody>
      </p:sp>
      <p:cxnSp>
        <p:nvCxnSpPr>
          <p:cNvPr id="47" name="直線矢印コネクタ 46"/>
          <p:cNvCxnSpPr/>
          <p:nvPr/>
        </p:nvCxnSpPr>
        <p:spPr>
          <a:xfrm>
            <a:off x="1619672" y="3896425"/>
            <a:ext cx="234240" cy="0"/>
          </a:xfrm>
          <a:prstGeom prst="straightConnector1">
            <a:avLst/>
          </a:prstGeom>
          <a:ln w="19050">
            <a:solidFill>
              <a:schemeClr val="accent5">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a:stCxn id="30" idx="1"/>
          </p:cNvCxnSpPr>
          <p:nvPr/>
        </p:nvCxnSpPr>
        <p:spPr>
          <a:xfrm flipH="1" flipV="1">
            <a:off x="6948264" y="3410446"/>
            <a:ext cx="216024" cy="1"/>
          </a:xfrm>
          <a:prstGeom prst="straightConnector1">
            <a:avLst/>
          </a:prstGeom>
          <a:ln w="19050">
            <a:solidFill>
              <a:schemeClr val="accent5">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6726865" y="2793959"/>
            <a:ext cx="437423" cy="0"/>
          </a:xfrm>
          <a:prstGeom prst="straightConnector1">
            <a:avLst/>
          </a:prstGeom>
          <a:ln w="19050">
            <a:solidFill>
              <a:schemeClr val="accent5">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a:xfrm>
            <a:off x="3572514" y="4295277"/>
            <a:ext cx="1622478" cy="0"/>
          </a:xfrm>
          <a:prstGeom prst="line">
            <a:avLst/>
          </a:prstGeom>
          <a:ln w="44450" cmpd="dbl">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3537995" y="4304129"/>
            <a:ext cx="1665456" cy="276999"/>
          </a:xfrm>
          <a:prstGeom prst="rect">
            <a:avLst/>
          </a:prstGeom>
          <a:noFill/>
        </p:spPr>
        <p:txBody>
          <a:bodyPr wrap="none" rtlCol="0">
            <a:spAutoFit/>
          </a:bodyPr>
          <a:lstStyle/>
          <a:p>
            <a:r>
              <a:rPr kumimoji="1" lang="en-US" altLang="ja-JP" b="1" i="1" dirty="0" smtClean="0">
                <a:latin typeface="Calibri" panose="020F0502020204030204" pitchFamily="34" charset="0"/>
              </a:rPr>
              <a:t>Connection Established</a:t>
            </a:r>
            <a:endParaRPr kumimoji="1" lang="ja-JP" altLang="en-US" b="1" i="1" dirty="0">
              <a:latin typeface="Calibri" panose="020F0502020204030204" pitchFamily="34" charset="0"/>
            </a:endParaRPr>
          </a:p>
        </p:txBody>
      </p:sp>
      <p:sp>
        <p:nvSpPr>
          <p:cNvPr id="59" name="テキスト ボックス 58"/>
          <p:cNvSpPr txBox="1"/>
          <p:nvPr/>
        </p:nvSpPr>
        <p:spPr>
          <a:xfrm>
            <a:off x="5587660" y="2106067"/>
            <a:ext cx="791370" cy="276999"/>
          </a:xfrm>
          <a:prstGeom prst="rect">
            <a:avLst/>
          </a:prstGeom>
          <a:noFill/>
        </p:spPr>
        <p:txBody>
          <a:bodyPr wrap="none" rtlCol="0">
            <a:spAutoFit/>
          </a:bodyPr>
          <a:lstStyle/>
          <a:p>
            <a:r>
              <a:rPr kumimoji="1" lang="en-US" altLang="ja-JP" b="1" dirty="0">
                <a:solidFill>
                  <a:schemeClr val="accent6"/>
                </a:solidFill>
                <a:latin typeface="Calibri" panose="020F0502020204030204" pitchFamily="34" charset="0"/>
              </a:rPr>
              <a:t>[</a:t>
            </a:r>
            <a:r>
              <a:rPr kumimoji="1" lang="en-US" altLang="ja-JP" b="1" dirty="0" smtClean="0">
                <a:solidFill>
                  <a:schemeClr val="accent6"/>
                </a:solidFill>
                <a:latin typeface="Calibri" panose="020F0502020204030204" pitchFamily="34" charset="0"/>
              </a:rPr>
              <a:t>standby</a:t>
            </a:r>
            <a:r>
              <a:rPr kumimoji="1" lang="en-US" altLang="ja-JP" b="1" dirty="0">
                <a:solidFill>
                  <a:schemeClr val="accent6"/>
                </a:solidFill>
                <a:latin typeface="Calibri" panose="020F0502020204030204" pitchFamily="34" charset="0"/>
              </a:rPr>
              <a:t>]</a:t>
            </a:r>
            <a:endParaRPr kumimoji="1" lang="ja-JP" altLang="en-US" b="1" dirty="0">
              <a:solidFill>
                <a:schemeClr val="accent6"/>
              </a:solidFill>
              <a:latin typeface="Calibri" panose="020F0502020204030204" pitchFamily="34" charset="0"/>
            </a:endParaRPr>
          </a:p>
        </p:txBody>
      </p:sp>
      <p:sp>
        <p:nvSpPr>
          <p:cNvPr id="60" name="テキスト ボックス 59"/>
          <p:cNvSpPr txBox="1"/>
          <p:nvPr/>
        </p:nvSpPr>
        <p:spPr>
          <a:xfrm>
            <a:off x="5580112" y="2415693"/>
            <a:ext cx="657552" cy="276999"/>
          </a:xfrm>
          <a:prstGeom prst="rect">
            <a:avLst/>
          </a:prstGeom>
          <a:noFill/>
        </p:spPr>
        <p:txBody>
          <a:bodyPr wrap="none" rtlCol="0">
            <a:spAutoFit/>
          </a:bodyPr>
          <a:lstStyle/>
          <a:p>
            <a:r>
              <a:rPr kumimoji="1" lang="en-US" altLang="ja-JP" b="1" dirty="0">
                <a:solidFill>
                  <a:srgbClr val="FF0000"/>
                </a:solidFill>
                <a:latin typeface="Calibri" panose="020F0502020204030204" pitchFamily="34" charset="0"/>
              </a:rPr>
              <a:t>[active]</a:t>
            </a:r>
            <a:endParaRPr kumimoji="1" lang="ja-JP" altLang="en-US" b="1" dirty="0">
              <a:solidFill>
                <a:srgbClr val="FF0000"/>
              </a:solidFill>
              <a:latin typeface="Calibri" panose="020F0502020204030204" pitchFamily="34" charset="0"/>
            </a:endParaRPr>
          </a:p>
        </p:txBody>
      </p:sp>
      <p:sp>
        <p:nvSpPr>
          <p:cNvPr id="39" name="テキスト ボックス 38"/>
          <p:cNvSpPr txBox="1"/>
          <p:nvPr/>
        </p:nvSpPr>
        <p:spPr>
          <a:xfrm>
            <a:off x="5040496" y="5221191"/>
            <a:ext cx="1789721" cy="276999"/>
          </a:xfrm>
          <a:prstGeom prst="rect">
            <a:avLst/>
          </a:prstGeom>
          <a:noFill/>
        </p:spPr>
        <p:txBody>
          <a:bodyPr wrap="none" rtlCol="0">
            <a:spAutoFit/>
          </a:bodyPr>
          <a:lstStyle/>
          <a:p>
            <a:r>
              <a:rPr kumimoji="1" lang="en-US" altLang="ja-JP" b="1" dirty="0" smtClean="0">
                <a:latin typeface="Calibri" panose="020F0502020204030204" pitchFamily="34" charset="0"/>
              </a:rPr>
              <a:t>43.3us + Random </a:t>
            </a:r>
            <a:r>
              <a:rPr kumimoji="1" lang="en-US" altLang="ja-JP" b="1" dirty="0" err="1" smtClean="0">
                <a:latin typeface="Calibri" panose="020F0502020204030204" pitchFamily="34" charset="0"/>
              </a:rPr>
              <a:t>backoff</a:t>
            </a:r>
            <a:endParaRPr kumimoji="1" lang="ja-JP" altLang="en-US" b="1" dirty="0">
              <a:latin typeface="Calibri" panose="020F0502020204030204" pitchFamily="34" charset="0"/>
            </a:endParaRPr>
          </a:p>
        </p:txBody>
      </p:sp>
      <p:cxnSp>
        <p:nvCxnSpPr>
          <p:cNvPr id="22" name="直線矢印コネクタ 21"/>
          <p:cNvCxnSpPr/>
          <p:nvPr/>
        </p:nvCxnSpPr>
        <p:spPr bwMode="auto">
          <a:xfrm flipH="1">
            <a:off x="4995422" y="5411446"/>
            <a:ext cx="152122" cy="13850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テキスト ボックス 48"/>
          <p:cNvSpPr txBox="1"/>
          <p:nvPr/>
        </p:nvSpPr>
        <p:spPr>
          <a:xfrm>
            <a:off x="6959135" y="1817563"/>
            <a:ext cx="1776448" cy="430887"/>
          </a:xfrm>
          <a:prstGeom prst="rect">
            <a:avLst/>
          </a:prstGeom>
          <a:noFill/>
          <a:ln>
            <a:solidFill>
              <a:schemeClr val="tx1"/>
            </a:solidFill>
          </a:ln>
        </p:spPr>
        <p:txBody>
          <a:bodyPr wrap="none" rtlCol="0">
            <a:spAutoFit/>
          </a:bodyPr>
          <a:lstStyle/>
          <a:p>
            <a:r>
              <a:rPr kumimoji="1" lang="en-US" altLang="ja-JP" sz="1100" b="1" dirty="0" smtClean="0">
                <a:latin typeface="Calibri" panose="020F0502020204030204" pitchFamily="34" charset="0"/>
              </a:rPr>
              <a:t>C-</a:t>
            </a:r>
            <a:r>
              <a:rPr kumimoji="1" lang="en-US" altLang="ja-JP" sz="1100" b="1" dirty="0" err="1" smtClean="0">
                <a:latin typeface="Calibri" panose="020F0502020204030204" pitchFamily="34" charset="0"/>
              </a:rPr>
              <a:t>Req</a:t>
            </a:r>
            <a:r>
              <a:rPr kumimoji="1" lang="en-US" altLang="ja-JP" sz="1100" b="1" dirty="0" smtClean="0">
                <a:latin typeface="Calibri" panose="020F0502020204030204" pitchFamily="34" charset="0"/>
              </a:rPr>
              <a:t>: Connection Request</a:t>
            </a:r>
          </a:p>
          <a:p>
            <a:r>
              <a:rPr kumimoji="1" lang="en-US" altLang="ja-JP" sz="1100" b="1" dirty="0" smtClean="0">
                <a:latin typeface="Calibri" panose="020F0502020204030204" pitchFamily="34" charset="0"/>
              </a:rPr>
              <a:t>C-</a:t>
            </a:r>
            <a:r>
              <a:rPr kumimoji="1" lang="en-US" altLang="ja-JP" sz="1100" b="1" dirty="0" err="1" smtClean="0">
                <a:latin typeface="Calibri" panose="020F0502020204030204" pitchFamily="34" charset="0"/>
              </a:rPr>
              <a:t>Acc</a:t>
            </a:r>
            <a:r>
              <a:rPr kumimoji="1" lang="en-US" altLang="ja-JP" sz="1100" b="1" dirty="0" smtClean="0">
                <a:latin typeface="Calibri" panose="020F0502020204030204" pitchFamily="34" charset="0"/>
              </a:rPr>
              <a:t>:  Connection Accept</a:t>
            </a:r>
            <a:endParaRPr kumimoji="1" lang="ja-JP" altLang="en-US" sz="1100" b="1" dirty="0">
              <a:latin typeface="Calibri" panose="020F0502020204030204" pitchFamily="34" charset="0"/>
            </a:endParaRPr>
          </a:p>
        </p:txBody>
      </p:sp>
    </p:spTree>
    <p:extLst>
      <p:ext uri="{BB962C8B-B14F-4D97-AF65-F5344CB8AC3E}">
        <p14:creationId xmlns:p14="http://schemas.microsoft.com/office/powerpoint/2010/main" val="3522202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Sequence Number</a:t>
            </a:r>
            <a:endParaRPr kumimoji="1" lang="ja-JP" altLang="en-US" dirty="0"/>
          </a:p>
        </p:txBody>
      </p:sp>
      <p:sp>
        <p:nvSpPr>
          <p:cNvPr id="7" name="コンテンツ プレースホルダー 6"/>
          <p:cNvSpPr>
            <a:spLocks noGrp="1"/>
          </p:cNvSpPr>
          <p:nvPr>
            <p:ph idx="1"/>
          </p:nvPr>
        </p:nvSpPr>
        <p:spPr>
          <a:xfrm>
            <a:off x="611560" y="1556792"/>
            <a:ext cx="7772400" cy="2291229"/>
          </a:xfrm>
        </p:spPr>
        <p:txBody>
          <a:bodyPr/>
          <a:lstStyle/>
          <a:p>
            <a:r>
              <a:rPr lang="en-US" altLang="ja-JP" sz="1800" dirty="0"/>
              <a:t>Sequence </a:t>
            </a:r>
            <a:r>
              <a:rPr lang="en-US" altLang="ja-JP" sz="1800" dirty="0" smtClean="0"/>
              <a:t>Number (</a:t>
            </a:r>
            <a:r>
              <a:rPr lang="en-US" altLang="ja-JP" sz="1800" dirty="0" err="1"/>
              <a:t>SeqNum</a:t>
            </a:r>
            <a:r>
              <a:rPr lang="en-US" altLang="ja-JP" sz="1800" dirty="0"/>
              <a:t>) is a cyclic incrementing sequence of integers within the range of 0 to 255 </a:t>
            </a:r>
            <a:r>
              <a:rPr lang="en-US" altLang="ja-JP" sz="1800" dirty="0" smtClean="0"/>
              <a:t>indicating to the other </a:t>
            </a:r>
            <a:r>
              <a:rPr lang="en-US" altLang="ja-JP" sz="1800" dirty="0"/>
              <a:t>entity </a:t>
            </a:r>
            <a:r>
              <a:rPr lang="en-US" altLang="ja-JP" sz="1800" dirty="0" smtClean="0"/>
              <a:t>about </a:t>
            </a:r>
            <a:r>
              <a:rPr lang="en-US" altLang="ja-JP" sz="1800" dirty="0"/>
              <a:t>the order of Data or Management frame bodies.</a:t>
            </a:r>
            <a:endParaRPr lang="ja-JP" altLang="ja-JP" sz="1800" dirty="0"/>
          </a:p>
          <a:p>
            <a:r>
              <a:rPr lang="en-US" altLang="ja-JP" sz="1800" dirty="0"/>
              <a:t>ACK Frame always returns the sequence number of the last frame body that has been received in </a:t>
            </a:r>
            <a:r>
              <a:rPr lang="en-US" altLang="ja-JP" sz="1800" dirty="0" smtClean="0"/>
              <a:t>correct sequence</a:t>
            </a:r>
            <a:r>
              <a:rPr lang="en-US" altLang="ja-JP" sz="1800" dirty="0"/>
              <a:t>. </a:t>
            </a:r>
            <a:endParaRPr lang="en-US" altLang="ja-JP" sz="1800" dirty="0" smtClean="0"/>
          </a:p>
          <a:p>
            <a:r>
              <a:rPr lang="en-US" altLang="ja-JP" sz="1800" dirty="0"/>
              <a:t>If ACK is not received within ACK Timeout or the sequence number in ACK frame is smaller than that of the frame </a:t>
            </a:r>
            <a:r>
              <a:rPr lang="en-US" altLang="ja-JP" sz="1800" dirty="0" smtClean="0"/>
              <a:t>body last sent, </a:t>
            </a:r>
            <a:r>
              <a:rPr lang="en-US" altLang="ja-JP" sz="1800" dirty="0"/>
              <a:t>the sender shall retransmit the missed data frame or management frame.</a:t>
            </a:r>
            <a:endParaRPr kumimoji="1" lang="ja-JP" altLang="en-US" sz="1800" dirty="0"/>
          </a:p>
        </p:txBody>
      </p:sp>
      <p:sp>
        <p:nvSpPr>
          <p:cNvPr id="3" name="日付プレースホルダー 2"/>
          <p:cNvSpPr>
            <a:spLocks noGrp="1"/>
          </p:cNvSpPr>
          <p:nvPr>
            <p:ph type="dt" sz="half" idx="10"/>
          </p:nvPr>
        </p:nvSpPr>
        <p:spPr/>
        <p:txBody>
          <a:bodyPr/>
          <a:lstStyle/>
          <a:p>
            <a:r>
              <a:rPr lang="en-US" altLang="ja-JP" smtClean="0"/>
              <a:t>September 2014</a:t>
            </a:r>
            <a:endParaRPr lang="en-US" altLang="ja-JP"/>
          </a:p>
        </p:txBody>
      </p:sp>
      <p:sp>
        <p:nvSpPr>
          <p:cNvPr id="4" name="フッター プレースホルダー 3"/>
          <p:cNvSpPr>
            <a:spLocks noGrp="1"/>
          </p:cNvSpPr>
          <p:nvPr>
            <p:ph type="ftr" sz="quarter" idx="11"/>
          </p:nvPr>
        </p:nvSpPr>
        <p:spPr/>
        <p:txBody>
          <a:bodyPr/>
          <a:lstStyle/>
          <a:p>
            <a:r>
              <a:rPr lang="en-US" altLang="ja-JP" smtClean="0"/>
              <a:t>Keiji Akiyama (Sony Corporation)</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3B2C7397-7490-47A7-A63F-271C3092B418}" type="slidenum">
              <a:rPr lang="en-US" altLang="ja-JP" smtClean="0"/>
              <a:pPr/>
              <a:t>15</a:t>
            </a:fld>
            <a:endParaRPr lang="en-US" altLang="ja-JP"/>
          </a:p>
        </p:txBody>
      </p:sp>
      <p:pic>
        <p:nvPicPr>
          <p:cNvPr id="8"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6427" t="7769" r="10861" b="15623"/>
          <a:stretch/>
        </p:blipFill>
        <p:spPr bwMode="auto">
          <a:xfrm>
            <a:off x="2627784" y="4005064"/>
            <a:ext cx="3913382" cy="24482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9" name="直線コネクタ 8"/>
          <p:cNvCxnSpPr/>
          <p:nvPr/>
        </p:nvCxnSpPr>
        <p:spPr>
          <a:xfrm>
            <a:off x="3690652" y="4321154"/>
            <a:ext cx="1457412" cy="1"/>
          </a:xfrm>
          <a:prstGeom prst="line">
            <a:avLst/>
          </a:prstGeom>
          <a:ln w="44450" cmpd="dbl">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5282808" y="4232121"/>
            <a:ext cx="1665456" cy="276999"/>
          </a:xfrm>
          <a:prstGeom prst="rect">
            <a:avLst/>
          </a:prstGeom>
          <a:noFill/>
        </p:spPr>
        <p:txBody>
          <a:bodyPr wrap="none" rtlCol="0">
            <a:spAutoFit/>
          </a:bodyPr>
          <a:lstStyle/>
          <a:p>
            <a:r>
              <a:rPr kumimoji="1" lang="en-US" altLang="ja-JP" b="1" i="1" dirty="0" smtClean="0">
                <a:latin typeface="Calibri" panose="020F0502020204030204" pitchFamily="34" charset="0"/>
              </a:rPr>
              <a:t>Connection Established</a:t>
            </a:r>
            <a:endParaRPr kumimoji="1" lang="ja-JP" altLang="en-US" b="1" i="1" dirty="0">
              <a:latin typeface="Calibri" panose="020F0502020204030204" pitchFamily="34" charset="0"/>
            </a:endParaRPr>
          </a:p>
        </p:txBody>
      </p:sp>
    </p:spTree>
    <p:extLst>
      <p:ext uri="{BB962C8B-B14F-4D97-AF65-F5344CB8AC3E}">
        <p14:creationId xmlns:p14="http://schemas.microsoft.com/office/powerpoint/2010/main" val="25935445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Summary</a:t>
            </a:r>
            <a:endParaRPr kumimoji="1" lang="ja-JP" altLang="en-US" dirty="0"/>
          </a:p>
        </p:txBody>
      </p:sp>
      <p:sp>
        <p:nvSpPr>
          <p:cNvPr id="3" name="コンテンツ プレースホルダー 2"/>
          <p:cNvSpPr>
            <a:spLocks noGrp="1"/>
          </p:cNvSpPr>
          <p:nvPr>
            <p:ph idx="1"/>
          </p:nvPr>
        </p:nvSpPr>
        <p:spPr>
          <a:xfrm>
            <a:off x="685800" y="1981200"/>
            <a:ext cx="7846640" cy="4114800"/>
          </a:xfrm>
        </p:spPr>
        <p:txBody>
          <a:bodyPr/>
          <a:lstStyle/>
          <a:p>
            <a:r>
              <a:rPr lang="en-US" altLang="ja-JP" dirty="0">
                <a:ea typeface="ＭＳ Ｐゴシック" charset="-128"/>
              </a:rPr>
              <a:t>Overview of ISO/IEC 17568:2013 </a:t>
            </a:r>
            <a:r>
              <a:rPr lang="en-US" altLang="ja-JP" dirty="0" smtClean="0">
                <a:ea typeface="ＭＳ Ｐゴシック" charset="-128"/>
              </a:rPr>
              <a:t>MAC Specification</a:t>
            </a:r>
            <a:r>
              <a:rPr lang="ja-JP" altLang="en-US" dirty="0">
                <a:ea typeface="ＭＳ Ｐゴシック" charset="-128"/>
              </a:rPr>
              <a:t> </a:t>
            </a:r>
            <a:r>
              <a:rPr lang="en-US" altLang="ja-JP" dirty="0" smtClean="0">
                <a:ea typeface="ＭＳ Ｐゴシック" charset="-128"/>
              </a:rPr>
              <a:t>designed specifically for </a:t>
            </a:r>
            <a:r>
              <a:rPr lang="en-US" altLang="ja-JP" dirty="0">
                <a:ea typeface="ＭＳ Ｐゴシック" charset="-128"/>
              </a:rPr>
              <a:t>P2P </a:t>
            </a:r>
            <a:r>
              <a:rPr lang="en-US" altLang="ja-JP" dirty="0" smtClean="0">
                <a:ea typeface="ＭＳ Ｐゴシック" charset="-128"/>
              </a:rPr>
              <a:t>(Point-to-Point) communications is described</a:t>
            </a:r>
            <a:r>
              <a:rPr lang="en-US" altLang="ja-JP" dirty="0" smtClean="0"/>
              <a:t>.</a:t>
            </a:r>
          </a:p>
          <a:p>
            <a:endParaRPr lang="en-US" altLang="ja-JP" dirty="0"/>
          </a:p>
        </p:txBody>
      </p:sp>
      <p:sp>
        <p:nvSpPr>
          <p:cNvPr id="4" name="日付プレースホルダー 3"/>
          <p:cNvSpPr>
            <a:spLocks noGrp="1"/>
          </p:cNvSpPr>
          <p:nvPr>
            <p:ph type="dt" sz="half" idx="10"/>
          </p:nvPr>
        </p:nvSpPr>
        <p:spPr/>
        <p:txBody>
          <a:bodyPr/>
          <a:lstStyle/>
          <a:p>
            <a:r>
              <a:rPr lang="en-US" altLang="ja-JP" smtClean="0"/>
              <a:t>September 2014</a:t>
            </a:r>
            <a:endParaRPr lang="en-US" altLang="ja-JP"/>
          </a:p>
        </p:txBody>
      </p:sp>
      <p:sp>
        <p:nvSpPr>
          <p:cNvPr id="5" name="フッター プレースホルダー 4"/>
          <p:cNvSpPr>
            <a:spLocks noGrp="1"/>
          </p:cNvSpPr>
          <p:nvPr>
            <p:ph type="ftr" sz="quarter" idx="11"/>
          </p:nvPr>
        </p:nvSpPr>
        <p:spPr/>
        <p:txBody>
          <a:bodyPr/>
          <a:lstStyle/>
          <a:p>
            <a:r>
              <a:rPr lang="en-US" altLang="ja-JP" smtClean="0"/>
              <a:t>Keiji Akiyama (Sony Corporation)</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63B77006-F351-4AA6-9043-8C9DFB3CDABE}" type="slidenum">
              <a:rPr lang="en-US" altLang="ja-JP" smtClean="0"/>
              <a:pPr/>
              <a:t>16</a:t>
            </a:fld>
            <a:endParaRPr lang="en-US" altLang="ja-JP"/>
          </a:p>
        </p:txBody>
      </p:sp>
    </p:spTree>
    <p:extLst>
      <p:ext uri="{BB962C8B-B14F-4D97-AF65-F5344CB8AC3E}">
        <p14:creationId xmlns:p14="http://schemas.microsoft.com/office/powerpoint/2010/main" val="26215851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References</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en-US" altLang="ja-JP" sz="2000" dirty="0" smtClean="0"/>
              <a:t>[1</a:t>
            </a:r>
            <a:r>
              <a:rPr lang="en-US" altLang="ja-JP" sz="2000" dirty="0"/>
              <a:t>] ISO/IEC 17568:2013 Information </a:t>
            </a:r>
            <a:r>
              <a:rPr lang="en-US" altLang="ja-JP" sz="2000" dirty="0" smtClean="0"/>
              <a:t>Technology </a:t>
            </a:r>
            <a:r>
              <a:rPr lang="en-US" altLang="ja-JP" sz="2000" dirty="0"/>
              <a:t>-- Telecommunications and information exchange between systems -- Close </a:t>
            </a:r>
            <a:r>
              <a:rPr lang="en-US" altLang="ja-JP" sz="2000" dirty="0" smtClean="0"/>
              <a:t>proximity </a:t>
            </a:r>
            <a:r>
              <a:rPr lang="en-US" altLang="ja-JP" sz="2000" dirty="0"/>
              <a:t>electric induction wireless communications</a:t>
            </a:r>
            <a:br>
              <a:rPr lang="en-US" altLang="ja-JP" sz="2000" dirty="0"/>
            </a:br>
            <a:r>
              <a:rPr lang="en-US" altLang="ja-JP" sz="2000" dirty="0">
                <a:hlinkClick r:id="rId2"/>
              </a:rPr>
              <a:t>http://</a:t>
            </a:r>
            <a:r>
              <a:rPr lang="en-US" altLang="ja-JP" sz="2000" dirty="0" smtClean="0">
                <a:hlinkClick r:id="rId2"/>
              </a:rPr>
              <a:t>www.iso.org/iso/catalogue_detail.htm?csnumber=60037</a:t>
            </a:r>
            <a:endParaRPr lang="en-US" altLang="ja-JP" sz="2000" dirty="0" smtClean="0"/>
          </a:p>
          <a:p>
            <a:pPr marL="0" indent="0">
              <a:buNone/>
            </a:pPr>
            <a:r>
              <a:rPr lang="en-US" altLang="ja-JP" sz="2000" dirty="0" smtClean="0"/>
              <a:t>[2]</a:t>
            </a:r>
            <a:r>
              <a:rPr lang="en-US" altLang="ja-JP" sz="2000" dirty="0"/>
              <a:t> Applications </a:t>
            </a:r>
            <a:r>
              <a:rPr lang="en-US" altLang="ja-JP" sz="2000" dirty="0" smtClean="0"/>
              <a:t>Requirements </a:t>
            </a:r>
            <a:r>
              <a:rPr lang="en-US" altLang="ja-JP" sz="2000" dirty="0"/>
              <a:t>Document (</a:t>
            </a:r>
            <a:r>
              <a:rPr lang="en-US" altLang="ja-JP" sz="2000" dirty="0" smtClean="0"/>
              <a:t>ARD) </a:t>
            </a:r>
            <a:r>
              <a:rPr lang="en-US" altLang="ja-JP" sz="2000" u="sng" dirty="0" smtClean="0">
                <a:hlinkClick r:id="rId3"/>
              </a:rPr>
              <a:t>https</a:t>
            </a:r>
            <a:r>
              <a:rPr lang="en-US" altLang="ja-JP" sz="2000" u="sng" dirty="0">
                <a:hlinkClick r:id="rId3"/>
              </a:rPr>
              <a:t>://mentor.ieee.org/802.15/dcn/14/15-14-0304-03-003d-applications-requirement-document-ard.docx</a:t>
            </a:r>
            <a:endParaRPr kumimoji="1" lang="ja-JP" altLang="en-US" sz="2000" dirty="0"/>
          </a:p>
        </p:txBody>
      </p:sp>
      <p:sp>
        <p:nvSpPr>
          <p:cNvPr id="4" name="日付プレースホルダー 3"/>
          <p:cNvSpPr>
            <a:spLocks noGrp="1"/>
          </p:cNvSpPr>
          <p:nvPr>
            <p:ph type="dt" sz="half" idx="10"/>
          </p:nvPr>
        </p:nvSpPr>
        <p:spPr/>
        <p:txBody>
          <a:bodyPr/>
          <a:lstStyle/>
          <a:p>
            <a:r>
              <a:rPr lang="en-US" altLang="ja-JP" smtClean="0"/>
              <a:t>September 2014</a:t>
            </a:r>
            <a:endParaRPr lang="en-US" altLang="ja-JP"/>
          </a:p>
        </p:txBody>
      </p:sp>
      <p:sp>
        <p:nvSpPr>
          <p:cNvPr id="5" name="フッター プレースホルダー 4"/>
          <p:cNvSpPr>
            <a:spLocks noGrp="1"/>
          </p:cNvSpPr>
          <p:nvPr>
            <p:ph type="ftr" sz="quarter" idx="11"/>
          </p:nvPr>
        </p:nvSpPr>
        <p:spPr/>
        <p:txBody>
          <a:bodyPr/>
          <a:lstStyle/>
          <a:p>
            <a:r>
              <a:rPr lang="en-US" altLang="ja-JP" smtClean="0"/>
              <a:t>Keiji Akiyama (Sony Corporation)</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63B77006-F351-4AA6-9043-8C9DFB3CDABE}" type="slidenum">
              <a:rPr lang="en-US" altLang="ja-JP" smtClean="0"/>
              <a:pPr/>
              <a:t>17</a:t>
            </a:fld>
            <a:endParaRPr lang="en-US" altLang="ja-JP"/>
          </a:p>
        </p:txBody>
      </p:sp>
    </p:spTree>
    <p:extLst>
      <p:ext uri="{BB962C8B-B14F-4D97-AF65-F5344CB8AC3E}">
        <p14:creationId xmlns:p14="http://schemas.microsoft.com/office/powerpoint/2010/main" val="4177965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September 2014</a:t>
            </a:r>
            <a:endParaRPr lang="en-US" altLang="ja-JP"/>
          </a:p>
        </p:txBody>
      </p:sp>
      <p:sp>
        <p:nvSpPr>
          <p:cNvPr id="5" name="フッター プレースホルダー 4"/>
          <p:cNvSpPr>
            <a:spLocks noGrp="1"/>
          </p:cNvSpPr>
          <p:nvPr>
            <p:ph type="ftr" sz="quarter" idx="11"/>
          </p:nvPr>
        </p:nvSpPr>
        <p:spPr/>
        <p:txBody>
          <a:bodyPr/>
          <a:lstStyle/>
          <a:p>
            <a:r>
              <a:rPr lang="en-US" altLang="ja-JP" smtClean="0"/>
              <a:t>Keiji Akiyama (Sony Corporation)</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DD059E1E-D84C-45D7-8400-1705F999A5B6}" type="slidenum">
              <a:rPr lang="en-US" altLang="ja-JP"/>
              <a:pPr/>
              <a:t>2</a:t>
            </a:fld>
            <a:endParaRPr lang="en-US" altLang="ja-JP"/>
          </a:p>
        </p:txBody>
      </p:sp>
      <p:sp>
        <p:nvSpPr>
          <p:cNvPr id="26626" name="Rectangle 2"/>
          <p:cNvSpPr>
            <a:spLocks noGrp="1" noChangeArrowheads="1"/>
          </p:cNvSpPr>
          <p:nvPr>
            <p:ph type="ctrTitle"/>
          </p:nvPr>
        </p:nvSpPr>
        <p:spPr>
          <a:xfrm>
            <a:off x="685800" y="2286000"/>
            <a:ext cx="7772400" cy="1143000"/>
          </a:xfrm>
        </p:spPr>
        <p:txBody>
          <a:bodyPr/>
          <a:lstStyle/>
          <a:p>
            <a:r>
              <a:rPr lang="en-US" altLang="ja-JP" dirty="0" smtClean="0">
                <a:ea typeface="ＭＳ Ｐゴシック" charset="-128"/>
              </a:rPr>
              <a:t>Overview of ISO/IEC 17568:2013 </a:t>
            </a:r>
            <a:br>
              <a:rPr lang="en-US" altLang="ja-JP" dirty="0" smtClean="0">
                <a:ea typeface="ＭＳ Ｐゴシック" charset="-128"/>
              </a:rPr>
            </a:br>
            <a:r>
              <a:rPr lang="en-US" altLang="ja-JP" dirty="0" smtClean="0">
                <a:ea typeface="ＭＳ Ｐゴシック" charset="-128"/>
              </a:rPr>
              <a:t>MAC Specifications</a:t>
            </a:r>
            <a:endParaRPr lang="ja-JP"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September 2014</a:t>
            </a:r>
            <a:endParaRPr lang="en-US" altLang="ja-JP"/>
          </a:p>
        </p:txBody>
      </p:sp>
      <p:sp>
        <p:nvSpPr>
          <p:cNvPr id="5" name="フッター プレースホルダー 4"/>
          <p:cNvSpPr>
            <a:spLocks noGrp="1"/>
          </p:cNvSpPr>
          <p:nvPr>
            <p:ph type="ftr" sz="quarter" idx="11"/>
          </p:nvPr>
        </p:nvSpPr>
        <p:spPr/>
        <p:txBody>
          <a:bodyPr/>
          <a:lstStyle/>
          <a:p>
            <a:r>
              <a:rPr lang="en-US" altLang="ja-JP" smtClean="0"/>
              <a:t>Keiji Akiyama (Sony Corporation)</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A0206920-02C7-4C62-9692-EA4D6B5B81AE}" type="slidenum">
              <a:rPr lang="en-US" altLang="ja-JP"/>
              <a:pPr/>
              <a:t>3</a:t>
            </a:fld>
            <a:endParaRPr lang="en-US" altLang="ja-JP"/>
          </a:p>
        </p:txBody>
      </p:sp>
      <p:sp>
        <p:nvSpPr>
          <p:cNvPr id="4098" name="Rectangle 2"/>
          <p:cNvSpPr>
            <a:spLocks noGrp="1" noChangeArrowheads="1"/>
          </p:cNvSpPr>
          <p:nvPr>
            <p:ph type="title"/>
          </p:nvPr>
        </p:nvSpPr>
        <p:spPr>
          <a:ln/>
        </p:spPr>
        <p:txBody>
          <a:bodyPr/>
          <a:lstStyle/>
          <a:p>
            <a:r>
              <a:rPr lang="en-US" altLang="ja-JP" dirty="0" smtClean="0"/>
              <a:t>ISO/IEC 17568:2013 System Overview</a:t>
            </a:r>
            <a:endParaRPr lang="ja-JP" altLang="ja-JP" dirty="0"/>
          </a:p>
        </p:txBody>
      </p:sp>
      <p:sp>
        <p:nvSpPr>
          <p:cNvPr id="4099" name="Rectangle 3"/>
          <p:cNvSpPr>
            <a:spLocks noGrp="1" noChangeArrowheads="1"/>
          </p:cNvSpPr>
          <p:nvPr>
            <p:ph type="body" idx="1"/>
          </p:nvPr>
        </p:nvSpPr>
        <p:spPr>
          <a:xfrm>
            <a:off x="539552" y="1978496"/>
            <a:ext cx="8352928" cy="4114800"/>
          </a:xfrm>
          <a:ln/>
        </p:spPr>
        <p:txBody>
          <a:bodyPr/>
          <a:lstStyle/>
          <a:p>
            <a:r>
              <a:rPr lang="en-US" altLang="ja-JP" sz="2000" dirty="0" smtClean="0"/>
              <a:t>PHY/MAC layer of this system is identical to that of </a:t>
            </a:r>
            <a:r>
              <a:rPr lang="en-US" altLang="ja-JP" sz="2000" dirty="0" err="1" smtClean="0"/>
              <a:t>TransferJet</a:t>
            </a:r>
            <a:r>
              <a:rPr lang="en-US" altLang="ja-JP" sz="2000" baseline="30000" dirty="0" err="1" smtClean="0"/>
              <a:t>TM</a:t>
            </a:r>
            <a:r>
              <a:rPr lang="en-US" altLang="ja-JP" sz="2000" baseline="30000" dirty="0" smtClean="0"/>
              <a:t> </a:t>
            </a:r>
            <a:r>
              <a:rPr lang="en-US" altLang="ja-JP" sz="2000" dirty="0" smtClean="0"/>
              <a:t>referred in the Draft ARD.</a:t>
            </a:r>
            <a:endParaRPr lang="en-US" altLang="ja-JP" sz="2000" baseline="30000" dirty="0" smtClean="0"/>
          </a:p>
          <a:p>
            <a:r>
              <a:rPr lang="en-US" altLang="ja-JP" sz="2000" dirty="0" smtClean="0"/>
              <a:t>“Close Proximity Electric Induction Wireless Communications” system is designed specifically for P2P (Point-to-Point) communications.</a:t>
            </a:r>
          </a:p>
          <a:p>
            <a:r>
              <a:rPr lang="en-US" altLang="ja-JP" sz="2000" dirty="0" smtClean="0"/>
              <a:t>Easy and quick “Touch-and-Get” Operation is possible. </a:t>
            </a:r>
          </a:p>
          <a:p>
            <a:r>
              <a:rPr lang="en-US" altLang="ja-JP" sz="2000" dirty="0" smtClean="0"/>
              <a:t>4.48GHz band</a:t>
            </a:r>
            <a:r>
              <a:rPr lang="ja-JP" altLang="en-US" sz="2000" dirty="0" smtClean="0"/>
              <a:t> </a:t>
            </a:r>
            <a:r>
              <a:rPr lang="en-US" altLang="ja-JP" sz="2000" dirty="0" smtClean="0"/>
              <a:t>is used as one channel</a:t>
            </a:r>
          </a:p>
          <a:p>
            <a:r>
              <a:rPr lang="en-US" altLang="ja-JP" sz="2000" dirty="0" smtClean="0"/>
              <a:t>560MHz bandwidth / 375Mbps MAC Throughput</a:t>
            </a:r>
          </a:p>
          <a:p>
            <a:r>
              <a:rPr lang="en-US" altLang="ja-JP" sz="2000" dirty="0" smtClean="0"/>
              <a:t>Range is intentionally restricted to a few centimeters by using an electric induction field antenna (“Coupler”).</a:t>
            </a:r>
          </a:p>
          <a:p>
            <a:r>
              <a:rPr lang="en-US" altLang="ja-JP" sz="2000" dirty="0" smtClean="0"/>
              <a:t>Each device is identified by a 64bit-long unique ID (UID).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ISO/IEC </a:t>
            </a:r>
            <a:r>
              <a:rPr lang="en-US" altLang="ja-JP" dirty="0"/>
              <a:t>17568:2013 System </a:t>
            </a:r>
            <a:r>
              <a:rPr lang="en-US" altLang="ja-JP" dirty="0" smtClean="0"/>
              <a:t>Overview(Cont’d)</a:t>
            </a:r>
            <a:endParaRPr kumimoji="1" lang="ja-JP" altLang="en-US" dirty="0"/>
          </a:p>
        </p:txBody>
      </p:sp>
      <p:sp>
        <p:nvSpPr>
          <p:cNvPr id="3" name="コンテンツ プレースホルダー 2"/>
          <p:cNvSpPr>
            <a:spLocks noGrp="1"/>
          </p:cNvSpPr>
          <p:nvPr>
            <p:ph idx="1"/>
          </p:nvPr>
        </p:nvSpPr>
        <p:spPr>
          <a:xfrm>
            <a:off x="827584" y="1988840"/>
            <a:ext cx="7846640" cy="4114800"/>
          </a:xfrm>
        </p:spPr>
        <p:txBody>
          <a:bodyPr/>
          <a:lstStyle/>
          <a:p>
            <a:r>
              <a:rPr kumimoji="1" lang="en-US" altLang="ja-JP" sz="2400" dirty="0" smtClean="0"/>
              <a:t>No </a:t>
            </a:r>
            <a:r>
              <a:rPr lang="en-US" altLang="ja-JP" sz="2400" dirty="0" err="1"/>
              <a:t>s</a:t>
            </a:r>
            <a:r>
              <a:rPr kumimoji="1" lang="en-US" altLang="ja-JP" sz="2400" dirty="0" err="1" smtClean="0"/>
              <a:t>uperframe</a:t>
            </a:r>
            <a:r>
              <a:rPr kumimoji="1" lang="en-US" altLang="ja-JP" sz="2400" dirty="0" smtClean="0"/>
              <a:t> like structure on the air</a:t>
            </a:r>
          </a:p>
          <a:p>
            <a:pPr lvl="1"/>
            <a:r>
              <a:rPr lang="en-US" altLang="ja-JP" sz="2000" dirty="0" smtClean="0"/>
              <a:t>Frames transmitted on demand</a:t>
            </a:r>
          </a:p>
          <a:p>
            <a:pPr lvl="1"/>
            <a:r>
              <a:rPr lang="en-US" altLang="ja-JP" sz="2000" dirty="0" smtClean="0"/>
              <a:t>No bandwidth reservation methods or  isochronous communication channels</a:t>
            </a:r>
          </a:p>
          <a:p>
            <a:pPr lvl="1"/>
            <a:r>
              <a:rPr kumimoji="1" lang="en-US" altLang="ja-JP" sz="2000" dirty="0" smtClean="0"/>
              <a:t>Communication with only one device within the “proximity area”</a:t>
            </a:r>
          </a:p>
          <a:p>
            <a:r>
              <a:rPr lang="en-US" altLang="ja-JP" sz="2400" dirty="0" smtClean="0"/>
              <a:t>No periodic beacon after establishing connection.</a:t>
            </a:r>
            <a:endParaRPr kumimoji="1" lang="ja-JP" altLang="en-US" sz="2400" dirty="0"/>
          </a:p>
        </p:txBody>
      </p:sp>
      <p:sp>
        <p:nvSpPr>
          <p:cNvPr id="4" name="日付プレースホルダー 3"/>
          <p:cNvSpPr>
            <a:spLocks noGrp="1"/>
          </p:cNvSpPr>
          <p:nvPr>
            <p:ph type="dt" sz="half" idx="10"/>
          </p:nvPr>
        </p:nvSpPr>
        <p:spPr/>
        <p:txBody>
          <a:bodyPr/>
          <a:lstStyle/>
          <a:p>
            <a:r>
              <a:rPr lang="en-US" altLang="ja-JP" smtClean="0"/>
              <a:t>September 2014</a:t>
            </a:r>
            <a:endParaRPr lang="en-US" altLang="ja-JP"/>
          </a:p>
        </p:txBody>
      </p:sp>
      <p:sp>
        <p:nvSpPr>
          <p:cNvPr id="5" name="フッター プレースホルダー 4"/>
          <p:cNvSpPr>
            <a:spLocks noGrp="1"/>
          </p:cNvSpPr>
          <p:nvPr>
            <p:ph type="ftr" sz="quarter" idx="11"/>
          </p:nvPr>
        </p:nvSpPr>
        <p:spPr/>
        <p:txBody>
          <a:bodyPr/>
          <a:lstStyle/>
          <a:p>
            <a:r>
              <a:rPr lang="en-US" altLang="ja-JP" smtClean="0"/>
              <a:t>Keiji Akiyama (Sony Corporation)</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63B77006-F351-4AA6-9043-8C9DFB3CDABE}" type="slidenum">
              <a:rPr lang="en-US" altLang="ja-JP" smtClean="0"/>
              <a:pPr/>
              <a:t>4</a:t>
            </a:fld>
            <a:endParaRPr lang="en-US" altLang="ja-JP"/>
          </a:p>
        </p:txBody>
      </p:sp>
    </p:spTree>
    <p:extLst>
      <p:ext uri="{BB962C8B-B14F-4D97-AF65-F5344CB8AC3E}">
        <p14:creationId xmlns:p14="http://schemas.microsoft.com/office/powerpoint/2010/main" val="1285271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ISO/IEC 17568:2013 PHY Summary</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650065676"/>
              </p:ext>
            </p:extLst>
          </p:nvPr>
        </p:nvGraphicFramePr>
        <p:xfrm>
          <a:off x="685800" y="1981200"/>
          <a:ext cx="7702624" cy="3235960"/>
        </p:xfrm>
        <a:graphic>
          <a:graphicData uri="http://schemas.openxmlformats.org/drawingml/2006/table">
            <a:tbl>
              <a:tblPr firstRow="1" bandRow="1">
                <a:tableStyleId>{5C22544A-7EE6-4342-B048-85BDC9FD1C3A}</a:tableStyleId>
              </a:tblPr>
              <a:tblGrid>
                <a:gridCol w="2302024"/>
                <a:gridCol w="5400600"/>
              </a:tblGrid>
              <a:tr h="370840">
                <a:tc>
                  <a:txBody>
                    <a:bodyPr/>
                    <a:lstStyle/>
                    <a:p>
                      <a:r>
                        <a:rPr kumimoji="1" lang="en-US" altLang="ja-JP" dirty="0" smtClean="0"/>
                        <a:t>Parameter</a:t>
                      </a:r>
                      <a:endParaRPr kumimoji="1" lang="ja-JP" altLang="en-US" dirty="0"/>
                    </a:p>
                  </a:txBody>
                  <a:tcPr/>
                </a:tc>
                <a:tc>
                  <a:txBody>
                    <a:bodyPr/>
                    <a:lstStyle/>
                    <a:p>
                      <a:r>
                        <a:rPr kumimoji="1" lang="en-US" altLang="ja-JP" dirty="0" smtClean="0"/>
                        <a:t>Specification</a:t>
                      </a:r>
                      <a:endParaRPr kumimoji="1" lang="ja-JP" altLang="en-US" dirty="0"/>
                    </a:p>
                  </a:txBody>
                  <a:tcPr/>
                </a:tc>
              </a:tr>
              <a:tr h="370840">
                <a:tc>
                  <a:txBody>
                    <a:bodyPr/>
                    <a:lstStyle/>
                    <a:p>
                      <a:r>
                        <a:rPr kumimoji="1" lang="en-US" altLang="ja-JP" dirty="0" smtClean="0"/>
                        <a:t>Chip</a:t>
                      </a:r>
                      <a:r>
                        <a:rPr kumimoji="1" lang="en-US" altLang="ja-JP" baseline="0" dirty="0" smtClean="0"/>
                        <a:t> Rate</a:t>
                      </a:r>
                      <a:endParaRPr kumimoji="1" lang="ja-JP" altLang="en-US" dirty="0"/>
                    </a:p>
                  </a:txBody>
                  <a:tcPr/>
                </a:tc>
                <a:tc>
                  <a:txBody>
                    <a:bodyPr/>
                    <a:lstStyle/>
                    <a:p>
                      <a:r>
                        <a:rPr kumimoji="1" lang="en-US" altLang="ja-JP" dirty="0" smtClean="0"/>
                        <a:t>560M cps</a:t>
                      </a:r>
                    </a:p>
                  </a:txBody>
                  <a:tcPr/>
                </a:tc>
              </a:tr>
              <a:tr h="370840">
                <a:tc>
                  <a:txBody>
                    <a:bodyPr/>
                    <a:lstStyle/>
                    <a:p>
                      <a:r>
                        <a:rPr kumimoji="1" lang="en-US" altLang="ja-JP" dirty="0" smtClean="0"/>
                        <a:t>Symbol Rate</a:t>
                      </a:r>
                      <a:endParaRPr kumimoji="1" lang="ja-JP" altLang="en-US" dirty="0"/>
                    </a:p>
                  </a:txBody>
                  <a:tcPr/>
                </a:tc>
                <a:tc>
                  <a:txBody>
                    <a:bodyPr/>
                    <a:lstStyle/>
                    <a:p>
                      <a:r>
                        <a:rPr kumimoji="1" lang="en-US" altLang="ja-JP" dirty="0" smtClean="0"/>
                        <a:t>280M</a:t>
                      </a:r>
                      <a:r>
                        <a:rPr kumimoji="1" lang="en-US" altLang="ja-JP" baseline="0" dirty="0" smtClean="0"/>
                        <a:t> </a:t>
                      </a:r>
                      <a:r>
                        <a:rPr kumimoji="1" lang="en-US" altLang="ja-JP" baseline="0" dirty="0" err="1" smtClean="0"/>
                        <a:t>sps</a:t>
                      </a:r>
                      <a:endParaRPr kumimoji="1" lang="ja-JP" altLang="en-US" dirty="0"/>
                    </a:p>
                  </a:txBody>
                  <a:tcPr/>
                </a:tc>
              </a:tr>
              <a:tr h="370840">
                <a:tc>
                  <a:txBody>
                    <a:bodyPr/>
                    <a:lstStyle/>
                    <a:p>
                      <a:r>
                        <a:rPr kumimoji="1" lang="en-US" altLang="ja-JP" dirty="0" smtClean="0"/>
                        <a:t>Modulation</a:t>
                      </a:r>
                      <a:endParaRPr kumimoji="1" lang="ja-JP" altLang="en-US" dirty="0"/>
                    </a:p>
                  </a:txBody>
                  <a:tcPr/>
                </a:tc>
                <a:tc>
                  <a:txBody>
                    <a:bodyPr/>
                    <a:lstStyle/>
                    <a:p>
                      <a:r>
                        <a:rPr kumimoji="1" lang="en-US" altLang="ja-JP" dirty="0" smtClean="0">
                          <a:latin typeface="Symbol" panose="05050102010706020507" pitchFamily="18" charset="2"/>
                        </a:rPr>
                        <a:t>p</a:t>
                      </a:r>
                      <a:r>
                        <a:rPr kumimoji="1" lang="en-US" altLang="ja-JP" dirty="0" smtClean="0">
                          <a:latin typeface="+mn-lt"/>
                        </a:rPr>
                        <a:t>/2 shift</a:t>
                      </a:r>
                      <a:r>
                        <a:rPr kumimoji="1" lang="en-US" altLang="ja-JP" baseline="0" dirty="0" smtClean="0">
                          <a:latin typeface="+mn-lt"/>
                        </a:rPr>
                        <a:t> BPSK + DSSS</a:t>
                      </a:r>
                      <a:endParaRPr kumimoji="1" lang="en-US" altLang="ja-JP" dirty="0" smtClean="0">
                        <a:latin typeface="Symbol" panose="05050102010706020507" pitchFamily="18" charset="2"/>
                      </a:endParaRPr>
                    </a:p>
                  </a:txBody>
                  <a:tcPr/>
                </a:tc>
              </a:tr>
              <a:tr h="370840">
                <a:tc>
                  <a:txBody>
                    <a:bodyPr/>
                    <a:lstStyle/>
                    <a:p>
                      <a:r>
                        <a:rPr kumimoji="1" lang="en-US" altLang="ja-JP" dirty="0" smtClean="0"/>
                        <a:t>Chip</a:t>
                      </a:r>
                      <a:r>
                        <a:rPr kumimoji="1" lang="en-US" altLang="ja-JP" baseline="0" dirty="0" smtClean="0"/>
                        <a:t> Rate Accuracy</a:t>
                      </a:r>
                      <a:endParaRPr kumimoji="1" lang="ja-JP" altLang="en-US" dirty="0"/>
                    </a:p>
                  </a:txBody>
                  <a:tcPr/>
                </a:tc>
                <a:tc>
                  <a:txBody>
                    <a:bodyPr/>
                    <a:lstStyle/>
                    <a:p>
                      <a:r>
                        <a:rPr kumimoji="1" lang="en-US" altLang="ja-JP" sz="1800" kern="1200" dirty="0" smtClean="0">
                          <a:solidFill>
                            <a:schemeClr val="dk1"/>
                          </a:solidFill>
                          <a:latin typeface="+mn-lt"/>
                          <a:ea typeface="+mn-ea"/>
                          <a:cs typeface="+mn-cs"/>
                        </a:rPr>
                        <a:t>+/- 50ppm</a:t>
                      </a:r>
                    </a:p>
                  </a:txBody>
                  <a:tcPr/>
                </a:tc>
              </a:tr>
              <a:tr h="370840">
                <a:tc>
                  <a:txBody>
                    <a:bodyPr/>
                    <a:lstStyle/>
                    <a:p>
                      <a:r>
                        <a:rPr kumimoji="1" lang="en-US" altLang="ja-JP" dirty="0" smtClean="0"/>
                        <a:t>FEC</a:t>
                      </a:r>
                      <a:endParaRPr kumimoji="1" lang="ja-JP" altLang="en-US" dirty="0"/>
                    </a:p>
                  </a:txBody>
                  <a:tcPr/>
                </a:tc>
                <a:tc>
                  <a:txBody>
                    <a:bodyPr/>
                    <a:lstStyle/>
                    <a:p>
                      <a:r>
                        <a:rPr kumimoji="1" lang="en-US" altLang="ja-JP" dirty="0" smtClean="0"/>
                        <a:t>½ Convolutional</a:t>
                      </a:r>
                      <a:r>
                        <a:rPr kumimoji="1" lang="en-US" altLang="ja-JP" baseline="0" dirty="0" smtClean="0"/>
                        <a:t> code + Reed Solomon Code</a:t>
                      </a:r>
                      <a:endParaRPr kumimoji="1" lang="ja-JP" altLang="en-US" dirty="0"/>
                    </a:p>
                  </a:txBody>
                  <a:tcPr/>
                </a:tc>
              </a:tr>
              <a:tr h="370840">
                <a:tc>
                  <a:txBody>
                    <a:bodyPr/>
                    <a:lstStyle/>
                    <a:p>
                      <a:r>
                        <a:rPr kumimoji="1" lang="en-US" altLang="ja-JP" dirty="0" smtClean="0"/>
                        <a:t>Transmit</a:t>
                      </a:r>
                      <a:r>
                        <a:rPr kumimoji="1" lang="en-US" altLang="ja-JP" baseline="0" dirty="0" smtClean="0"/>
                        <a:t> Power</a:t>
                      </a:r>
                      <a:endParaRPr kumimoji="1" lang="ja-JP" altLang="en-US" dirty="0"/>
                    </a:p>
                  </a:txBody>
                  <a:tcPr/>
                </a:tc>
                <a:tc>
                  <a:txBody>
                    <a:bodyPr/>
                    <a:lstStyle/>
                    <a:p>
                      <a:r>
                        <a:rPr kumimoji="1" lang="en-US" altLang="ja-JP" dirty="0" smtClean="0"/>
                        <a:t>-70dBm/MHz max.</a:t>
                      </a:r>
                      <a:endParaRPr kumimoji="1" lang="ja-JP" altLang="en-US" dirty="0"/>
                    </a:p>
                  </a:txBody>
                  <a:tcPr/>
                </a:tc>
              </a:tr>
              <a:tr h="370840">
                <a:tc>
                  <a:txBody>
                    <a:bodyPr/>
                    <a:lstStyle/>
                    <a:p>
                      <a:r>
                        <a:rPr kumimoji="1" lang="en-US" altLang="ja-JP" dirty="0" smtClean="0"/>
                        <a:t>Antenna</a:t>
                      </a:r>
                      <a:endParaRPr kumimoji="1" lang="ja-JP" altLang="en-US" dirty="0"/>
                    </a:p>
                  </a:txBody>
                  <a:tcPr/>
                </a:tc>
                <a:tc>
                  <a:txBody>
                    <a:bodyPr/>
                    <a:lstStyle/>
                    <a:p>
                      <a:r>
                        <a:rPr lang="en-US" altLang="ja-JP" sz="1800" baseline="0" dirty="0" smtClean="0"/>
                        <a:t>A specially designed “Coupler” antenna element for transmitting and receiving electric induction waves</a:t>
                      </a:r>
                      <a:r>
                        <a:rPr lang="en-US" altLang="ja-JP" sz="1800" dirty="0" smtClean="0"/>
                        <a:t> </a:t>
                      </a:r>
                      <a:endParaRPr kumimoji="1" lang="ja-JP" altLang="en-US" dirty="0"/>
                    </a:p>
                  </a:txBody>
                  <a:tcPr/>
                </a:tc>
              </a:tr>
            </a:tbl>
          </a:graphicData>
        </a:graphic>
      </p:graphicFrame>
      <p:sp>
        <p:nvSpPr>
          <p:cNvPr id="4" name="日付プレースホルダー 3"/>
          <p:cNvSpPr>
            <a:spLocks noGrp="1"/>
          </p:cNvSpPr>
          <p:nvPr>
            <p:ph type="dt" sz="half" idx="10"/>
          </p:nvPr>
        </p:nvSpPr>
        <p:spPr/>
        <p:txBody>
          <a:bodyPr/>
          <a:lstStyle/>
          <a:p>
            <a:r>
              <a:rPr lang="en-US" altLang="ja-JP" smtClean="0"/>
              <a:t>September 2014</a:t>
            </a:r>
            <a:endParaRPr lang="en-US" altLang="ja-JP"/>
          </a:p>
        </p:txBody>
      </p:sp>
      <p:sp>
        <p:nvSpPr>
          <p:cNvPr id="5" name="フッター プレースホルダー 4"/>
          <p:cNvSpPr>
            <a:spLocks noGrp="1"/>
          </p:cNvSpPr>
          <p:nvPr>
            <p:ph type="ftr" sz="quarter" idx="11"/>
          </p:nvPr>
        </p:nvSpPr>
        <p:spPr/>
        <p:txBody>
          <a:bodyPr/>
          <a:lstStyle/>
          <a:p>
            <a:r>
              <a:rPr lang="en-US" altLang="ja-JP" smtClean="0"/>
              <a:t>Keiji Akiyama (Sony Corporation)</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63B77006-F351-4AA6-9043-8C9DFB3CDABE}" type="slidenum">
              <a:rPr lang="en-US" altLang="ja-JP" smtClean="0"/>
              <a:pPr/>
              <a:t>5</a:t>
            </a:fld>
            <a:endParaRPr lang="en-US" altLang="ja-JP"/>
          </a:p>
        </p:txBody>
      </p:sp>
    </p:spTree>
    <p:extLst>
      <p:ext uri="{BB962C8B-B14F-4D97-AF65-F5344CB8AC3E}">
        <p14:creationId xmlns:p14="http://schemas.microsoft.com/office/powerpoint/2010/main" val="699787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System </a:t>
            </a:r>
            <a:r>
              <a:rPr lang="en-US" altLang="ja-JP" dirty="0" smtClean="0"/>
              <a:t>Connection Model</a:t>
            </a:r>
            <a:endParaRPr kumimoji="1" lang="ja-JP" altLang="en-US" dirty="0"/>
          </a:p>
        </p:txBody>
      </p:sp>
      <p:sp>
        <p:nvSpPr>
          <p:cNvPr id="3" name="コンテンツ プレースホルダー 2"/>
          <p:cNvSpPr>
            <a:spLocks noGrp="1"/>
          </p:cNvSpPr>
          <p:nvPr>
            <p:ph idx="1"/>
          </p:nvPr>
        </p:nvSpPr>
        <p:spPr>
          <a:xfrm>
            <a:off x="755576" y="4005064"/>
            <a:ext cx="7772400" cy="2160240"/>
          </a:xfrm>
        </p:spPr>
        <p:txBody>
          <a:bodyPr/>
          <a:lstStyle/>
          <a:p>
            <a:r>
              <a:rPr lang="en-US" altLang="ja-JP" sz="1800" dirty="0" smtClean="0"/>
              <a:t>Initiator </a:t>
            </a:r>
            <a:r>
              <a:rPr lang="en-US" altLang="ja-JP" sz="1800" dirty="0" smtClean="0">
                <a:sym typeface="Wingdings" pitchFamily="2" charset="2"/>
              </a:rPr>
              <a:t> </a:t>
            </a:r>
            <a:r>
              <a:rPr lang="en-US" altLang="ja-JP" sz="1800" dirty="0" smtClean="0"/>
              <a:t>Responder </a:t>
            </a:r>
            <a:r>
              <a:rPr lang="en-US" altLang="ja-JP" sz="1800" dirty="0"/>
              <a:t>Model</a:t>
            </a:r>
          </a:p>
          <a:p>
            <a:r>
              <a:rPr lang="en-US" altLang="ja-JP" sz="1800" dirty="0"/>
              <a:t>Initiator:  </a:t>
            </a:r>
            <a:r>
              <a:rPr lang="en-US" altLang="ja-JP" sz="1800" dirty="0" smtClean="0"/>
              <a:t>Entity which wishes to establish a </a:t>
            </a:r>
            <a:r>
              <a:rPr lang="en-US" altLang="ja-JP" sz="1800" dirty="0"/>
              <a:t>connection (</a:t>
            </a:r>
            <a:r>
              <a:rPr lang="en-US" altLang="ja-JP" sz="1800" dirty="0" smtClean="0"/>
              <a:t>send a connection </a:t>
            </a:r>
            <a:r>
              <a:rPr lang="en-US" altLang="ja-JP" sz="1800" dirty="0"/>
              <a:t>request) </a:t>
            </a:r>
            <a:r>
              <a:rPr lang="en-US" altLang="ja-JP" sz="1800" dirty="0" smtClean="0"/>
              <a:t>to the other entity. </a:t>
            </a:r>
            <a:r>
              <a:rPr lang="en-US" altLang="ja-JP" sz="1800" dirty="0"/>
              <a:t/>
            </a:r>
            <a:br>
              <a:rPr lang="en-US" altLang="ja-JP" sz="1800" dirty="0"/>
            </a:br>
            <a:r>
              <a:rPr lang="en-US" altLang="ja-JP" sz="1800" dirty="0"/>
              <a:t> ex.  </a:t>
            </a:r>
            <a:r>
              <a:rPr lang="en-US" altLang="ja-JP" sz="1800" dirty="0" smtClean="0"/>
              <a:t>sends content </a:t>
            </a:r>
            <a:r>
              <a:rPr lang="en-US" altLang="ja-JP" sz="1800" dirty="0"/>
              <a:t>to </a:t>
            </a:r>
            <a:r>
              <a:rPr lang="en-US" altLang="ja-JP" sz="1800" dirty="0" smtClean="0"/>
              <a:t>or retrieves content from the other entity.</a:t>
            </a:r>
            <a:endParaRPr lang="en-US" altLang="ja-JP" sz="1800" dirty="0"/>
          </a:p>
          <a:p>
            <a:r>
              <a:rPr lang="en-US" altLang="ja-JP" sz="1800" dirty="0"/>
              <a:t>Responder: </a:t>
            </a:r>
            <a:r>
              <a:rPr lang="en-US" altLang="ja-JP" sz="1800" dirty="0" smtClean="0"/>
              <a:t>Entity </a:t>
            </a:r>
            <a:r>
              <a:rPr lang="en-US" altLang="ja-JP" sz="1800" dirty="0"/>
              <a:t>which receives the connection request from </a:t>
            </a:r>
            <a:r>
              <a:rPr lang="en-US" altLang="ja-JP" sz="1800" dirty="0" smtClean="0"/>
              <a:t>the other entity.</a:t>
            </a:r>
            <a:r>
              <a:rPr lang="en-US" altLang="ja-JP" sz="1800" dirty="0"/>
              <a:t/>
            </a:r>
            <a:br>
              <a:rPr lang="en-US" altLang="ja-JP" sz="1800" dirty="0"/>
            </a:br>
            <a:r>
              <a:rPr lang="en-US" altLang="ja-JP" sz="1800" dirty="0"/>
              <a:t>  ex. receives </a:t>
            </a:r>
            <a:r>
              <a:rPr lang="en-US" altLang="ja-JP" sz="1800" dirty="0" smtClean="0"/>
              <a:t>content </a:t>
            </a:r>
            <a:r>
              <a:rPr lang="en-US" altLang="ja-JP" sz="1800" dirty="0"/>
              <a:t>from </a:t>
            </a:r>
            <a:r>
              <a:rPr lang="en-US" altLang="ja-JP" sz="1800" dirty="0" smtClean="0"/>
              <a:t>the other entity </a:t>
            </a:r>
            <a:r>
              <a:rPr lang="en-US" altLang="ja-JP" sz="1800" dirty="0"/>
              <a:t>or has </a:t>
            </a:r>
            <a:r>
              <a:rPr lang="en-US" altLang="ja-JP" sz="1800" dirty="0" smtClean="0"/>
              <a:t>content </a:t>
            </a:r>
            <a:r>
              <a:rPr lang="en-US" altLang="ja-JP" sz="1800" dirty="0"/>
              <a:t>to be </a:t>
            </a:r>
            <a:r>
              <a:rPr lang="en-US" altLang="ja-JP" sz="1800" dirty="0" smtClean="0"/>
              <a:t>sent.</a:t>
            </a:r>
            <a:endParaRPr lang="en-US" altLang="ja-JP" sz="1800" dirty="0"/>
          </a:p>
          <a:p>
            <a:endParaRPr kumimoji="1" lang="ja-JP" altLang="en-US" sz="1800" dirty="0"/>
          </a:p>
        </p:txBody>
      </p:sp>
      <p:sp>
        <p:nvSpPr>
          <p:cNvPr id="4" name="日付プレースホルダー 3"/>
          <p:cNvSpPr>
            <a:spLocks noGrp="1"/>
          </p:cNvSpPr>
          <p:nvPr>
            <p:ph type="dt" sz="half" idx="10"/>
          </p:nvPr>
        </p:nvSpPr>
        <p:spPr/>
        <p:txBody>
          <a:bodyPr/>
          <a:lstStyle/>
          <a:p>
            <a:r>
              <a:rPr lang="en-US" altLang="ja-JP" smtClean="0"/>
              <a:t>September 2014</a:t>
            </a:r>
            <a:endParaRPr lang="en-US" altLang="ja-JP"/>
          </a:p>
        </p:txBody>
      </p:sp>
      <p:sp>
        <p:nvSpPr>
          <p:cNvPr id="5" name="フッター プレースホルダー 4"/>
          <p:cNvSpPr>
            <a:spLocks noGrp="1"/>
          </p:cNvSpPr>
          <p:nvPr>
            <p:ph type="ftr" sz="quarter" idx="11"/>
          </p:nvPr>
        </p:nvSpPr>
        <p:spPr/>
        <p:txBody>
          <a:bodyPr/>
          <a:lstStyle/>
          <a:p>
            <a:r>
              <a:rPr lang="en-US" altLang="ja-JP" smtClean="0"/>
              <a:t>Keiji Akiyama (Sony Corporation)</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63B77006-F351-4AA6-9043-8C9DFB3CDABE}" type="slidenum">
              <a:rPr lang="en-US" altLang="ja-JP" smtClean="0"/>
              <a:pPr/>
              <a:t>6</a:t>
            </a:fld>
            <a:endParaRPr lang="en-US" altLang="ja-JP"/>
          </a:p>
        </p:txBody>
      </p:sp>
      <p:pic>
        <p:nvPicPr>
          <p:cNvPr id="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33" y="1988840"/>
            <a:ext cx="6917935" cy="18722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52688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OSI Reference Layer Model</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2014</a:t>
            </a:r>
            <a:endParaRPr lang="en-US" altLang="ja-JP"/>
          </a:p>
        </p:txBody>
      </p:sp>
      <p:sp>
        <p:nvSpPr>
          <p:cNvPr id="5" name="フッター プレースホルダー 4"/>
          <p:cNvSpPr>
            <a:spLocks noGrp="1"/>
          </p:cNvSpPr>
          <p:nvPr>
            <p:ph type="ftr" sz="quarter" idx="11"/>
          </p:nvPr>
        </p:nvSpPr>
        <p:spPr/>
        <p:txBody>
          <a:bodyPr/>
          <a:lstStyle/>
          <a:p>
            <a:r>
              <a:rPr lang="en-US" altLang="ja-JP" smtClean="0"/>
              <a:t>Keiji Akiyama (Sony Corporation)</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63B77006-F351-4AA6-9043-8C9DFB3CDABE}" type="slidenum">
              <a:rPr lang="en-US" altLang="ja-JP" smtClean="0"/>
              <a:pPr/>
              <a:t>7</a:t>
            </a:fld>
            <a:endParaRPr lang="en-US" altLang="ja-JP"/>
          </a:p>
        </p:txBody>
      </p:sp>
      <p:pic>
        <p:nvPicPr>
          <p:cNvPr id="7"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8748"/>
          <a:stretch/>
        </p:blipFill>
        <p:spPr bwMode="auto">
          <a:xfrm>
            <a:off x="1473417" y="2060848"/>
            <a:ext cx="5738754" cy="39425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右矢印 7"/>
          <p:cNvSpPr/>
          <p:nvPr/>
        </p:nvSpPr>
        <p:spPr>
          <a:xfrm>
            <a:off x="7214410" y="3558910"/>
            <a:ext cx="309918"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7557882" y="3491716"/>
            <a:ext cx="1190582" cy="369332"/>
          </a:xfrm>
          <a:prstGeom prst="rect">
            <a:avLst/>
          </a:prstGeom>
          <a:noFill/>
        </p:spPr>
        <p:txBody>
          <a:bodyPr wrap="none" rtlCol="0">
            <a:spAutoFit/>
          </a:bodyPr>
          <a:lstStyle/>
          <a:p>
            <a:r>
              <a:rPr kumimoji="1" lang="en-US" altLang="ja-JP" dirty="0" smtClean="0"/>
              <a:t>MAC Layer</a:t>
            </a:r>
            <a:endParaRPr kumimoji="1" lang="ja-JP" altLang="en-US" dirty="0"/>
          </a:p>
        </p:txBody>
      </p:sp>
    </p:spTree>
    <p:extLst>
      <p:ext uri="{BB962C8B-B14F-4D97-AF65-F5344CB8AC3E}">
        <p14:creationId xmlns:p14="http://schemas.microsoft.com/office/powerpoint/2010/main" val="1410105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PHY/MAC Frame Structure</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September 2014</a:t>
            </a:r>
            <a:endParaRPr lang="en-US" altLang="ja-JP"/>
          </a:p>
        </p:txBody>
      </p:sp>
      <p:sp>
        <p:nvSpPr>
          <p:cNvPr id="4" name="フッター プレースホルダー 3"/>
          <p:cNvSpPr>
            <a:spLocks noGrp="1"/>
          </p:cNvSpPr>
          <p:nvPr>
            <p:ph type="ftr" sz="quarter" idx="11"/>
          </p:nvPr>
        </p:nvSpPr>
        <p:spPr/>
        <p:txBody>
          <a:bodyPr/>
          <a:lstStyle/>
          <a:p>
            <a:r>
              <a:rPr lang="en-US" altLang="ja-JP" smtClean="0"/>
              <a:t>Keiji Akiyama (Sony Corporation)</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3B2C7397-7490-47A7-A63F-271C3092B418}" type="slidenum">
              <a:rPr lang="en-US" altLang="ja-JP" smtClean="0"/>
              <a:pPr/>
              <a:t>8</a:t>
            </a:fld>
            <a:endParaRPr lang="en-US" altLang="ja-JP"/>
          </a:p>
        </p:txBody>
      </p:sp>
      <p:pic>
        <p:nvPicPr>
          <p:cNvPr id="7"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792" r="-146" b="87365"/>
          <a:stretch/>
        </p:blipFill>
        <p:spPr bwMode="auto">
          <a:xfrm>
            <a:off x="1567762" y="1703807"/>
            <a:ext cx="7447158" cy="8899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テキスト ボックス 7"/>
          <p:cNvSpPr txBox="1"/>
          <p:nvPr/>
        </p:nvSpPr>
        <p:spPr>
          <a:xfrm>
            <a:off x="395536" y="1844824"/>
            <a:ext cx="999052" cy="276999"/>
          </a:xfrm>
          <a:prstGeom prst="rect">
            <a:avLst/>
          </a:prstGeom>
          <a:noFill/>
        </p:spPr>
        <p:txBody>
          <a:bodyPr wrap="square" rtlCol="0">
            <a:spAutoFit/>
          </a:bodyPr>
          <a:lstStyle/>
          <a:p>
            <a:r>
              <a:rPr kumimoji="1" lang="en-US" altLang="ja-JP" dirty="0" smtClean="0"/>
              <a:t>MAC Frame</a:t>
            </a:r>
            <a:endParaRPr kumimoji="1" lang="ja-JP" altLang="en-US" dirty="0"/>
          </a:p>
        </p:txBody>
      </p:sp>
      <p:sp>
        <p:nvSpPr>
          <p:cNvPr id="9" name="左中かっこ 8"/>
          <p:cNvSpPr/>
          <p:nvPr/>
        </p:nvSpPr>
        <p:spPr>
          <a:xfrm>
            <a:off x="1604469" y="1749608"/>
            <a:ext cx="144016" cy="449891"/>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 name="テキスト ボックス 11"/>
          <p:cNvSpPr txBox="1"/>
          <p:nvPr/>
        </p:nvSpPr>
        <p:spPr>
          <a:xfrm>
            <a:off x="395536" y="3429000"/>
            <a:ext cx="1292633" cy="276999"/>
          </a:xfrm>
          <a:prstGeom prst="rect">
            <a:avLst/>
          </a:prstGeom>
          <a:noFill/>
        </p:spPr>
        <p:txBody>
          <a:bodyPr wrap="square" rtlCol="0">
            <a:spAutoFit/>
          </a:bodyPr>
          <a:lstStyle/>
          <a:p>
            <a:r>
              <a:rPr kumimoji="1" lang="en-US" altLang="ja-JP" dirty="0" smtClean="0"/>
              <a:t>PHY(Air) Frame</a:t>
            </a:r>
            <a:endParaRPr kumimoji="1" lang="ja-JP" altLang="en-US" dirty="0"/>
          </a:p>
        </p:txBody>
      </p:sp>
      <p:sp>
        <p:nvSpPr>
          <p:cNvPr id="13" name="左中かっこ 12"/>
          <p:cNvSpPr/>
          <p:nvPr/>
        </p:nvSpPr>
        <p:spPr>
          <a:xfrm>
            <a:off x="1604469" y="3075796"/>
            <a:ext cx="136541" cy="106060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pic>
        <p:nvPicPr>
          <p:cNvPr id="15"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1075" t="80519" r="1862" b="4407"/>
          <a:stretch/>
        </p:blipFill>
        <p:spPr bwMode="auto">
          <a:xfrm>
            <a:off x="2062262" y="3220433"/>
            <a:ext cx="6799635" cy="10618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21" name="直線コネクタ 20"/>
          <p:cNvCxnSpPr>
            <a:cxnSpLocks noChangeAspect="1"/>
          </p:cNvCxnSpPr>
          <p:nvPr/>
        </p:nvCxnSpPr>
        <p:spPr bwMode="auto">
          <a:xfrm flipV="1">
            <a:off x="8748870" y="2593789"/>
            <a:ext cx="0" cy="645693"/>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4"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6339" r="2474" b="83557"/>
          <a:stretch/>
        </p:blipFill>
        <p:spPr bwMode="auto">
          <a:xfrm>
            <a:off x="1838528" y="4781712"/>
            <a:ext cx="7042825" cy="7678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9" name="テキスト ボックス 28"/>
          <p:cNvSpPr txBox="1"/>
          <p:nvPr/>
        </p:nvSpPr>
        <p:spPr>
          <a:xfrm>
            <a:off x="395536" y="4934410"/>
            <a:ext cx="969240" cy="276999"/>
          </a:xfrm>
          <a:prstGeom prst="rect">
            <a:avLst/>
          </a:prstGeom>
          <a:noFill/>
        </p:spPr>
        <p:txBody>
          <a:bodyPr wrap="none" rtlCol="0">
            <a:spAutoFit/>
          </a:bodyPr>
          <a:lstStyle/>
          <a:p>
            <a:r>
              <a:rPr kumimoji="1" lang="en-US" altLang="ja-JP" dirty="0" smtClean="0"/>
              <a:t>PHY Header</a:t>
            </a:r>
          </a:p>
        </p:txBody>
      </p:sp>
      <p:sp>
        <p:nvSpPr>
          <p:cNvPr id="30" name="左中かっこ 29"/>
          <p:cNvSpPr/>
          <p:nvPr/>
        </p:nvSpPr>
        <p:spPr>
          <a:xfrm>
            <a:off x="1604469" y="4559400"/>
            <a:ext cx="195036" cy="99012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35" name="直線コネクタ 34"/>
          <p:cNvCxnSpPr/>
          <p:nvPr/>
        </p:nvCxnSpPr>
        <p:spPr bwMode="auto">
          <a:xfrm flipH="1" flipV="1">
            <a:off x="2719248" y="2593789"/>
            <a:ext cx="2762288" cy="72378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直線コネクタ 44"/>
          <p:cNvCxnSpPr/>
          <p:nvPr/>
        </p:nvCxnSpPr>
        <p:spPr bwMode="auto">
          <a:xfrm flipH="1" flipV="1">
            <a:off x="5481536" y="4058726"/>
            <a:ext cx="3278672" cy="815783"/>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直線コネクタ 47"/>
          <p:cNvCxnSpPr/>
          <p:nvPr/>
        </p:nvCxnSpPr>
        <p:spPr bwMode="auto">
          <a:xfrm flipV="1">
            <a:off x="2719248" y="4058726"/>
            <a:ext cx="2068776" cy="81578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直線コネクタ 52"/>
          <p:cNvCxnSpPr>
            <a:cxnSpLocks noChangeAspect="1"/>
          </p:cNvCxnSpPr>
          <p:nvPr/>
        </p:nvCxnSpPr>
        <p:spPr bwMode="auto">
          <a:xfrm flipV="1">
            <a:off x="8760208" y="4124239"/>
            <a:ext cx="0" cy="645693"/>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166565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MAC </a:t>
            </a:r>
            <a:r>
              <a:rPr lang="en-US" altLang="ja-JP" dirty="0" smtClean="0"/>
              <a:t>Frames</a:t>
            </a:r>
            <a:r>
              <a:rPr lang="ja-JP" altLang="en-US" dirty="0" smtClean="0"/>
              <a:t> </a:t>
            </a:r>
            <a:r>
              <a:rPr lang="en-US" altLang="ja-JP" dirty="0" smtClean="0"/>
              <a:t>(1</a:t>
            </a:r>
            <a:r>
              <a:rPr lang="en-US" altLang="ja-JP" dirty="0"/>
              <a:t>)</a:t>
            </a:r>
            <a:endParaRPr kumimoji="1" lang="ja-JP" altLang="en-US" dirty="0"/>
          </a:p>
        </p:txBody>
      </p:sp>
      <p:sp>
        <p:nvSpPr>
          <p:cNvPr id="6" name="コンテンツ プレースホルダー 5"/>
          <p:cNvSpPr>
            <a:spLocks noGrp="1"/>
          </p:cNvSpPr>
          <p:nvPr>
            <p:ph idx="1"/>
          </p:nvPr>
        </p:nvSpPr>
        <p:spPr/>
        <p:txBody>
          <a:bodyPr/>
          <a:lstStyle/>
          <a:p>
            <a:r>
              <a:rPr lang="en-US" altLang="ja-JP" dirty="0" smtClean="0"/>
              <a:t>Three types of </a:t>
            </a:r>
            <a:r>
              <a:rPr lang="en-US" altLang="ja-JP" dirty="0"/>
              <a:t>MAC </a:t>
            </a:r>
            <a:r>
              <a:rPr lang="en-US" altLang="ja-JP" dirty="0" smtClean="0"/>
              <a:t>Frames are used:</a:t>
            </a:r>
            <a:endParaRPr lang="en-US" altLang="ja-JP" dirty="0"/>
          </a:p>
          <a:p>
            <a:pPr lvl="1"/>
            <a:r>
              <a:rPr lang="en-US" altLang="ja-JP" dirty="0"/>
              <a:t>Data Frame</a:t>
            </a:r>
          </a:p>
          <a:p>
            <a:pPr lvl="1"/>
            <a:r>
              <a:rPr lang="en-US" altLang="ja-JP" dirty="0"/>
              <a:t>Management Frame</a:t>
            </a:r>
          </a:p>
          <a:p>
            <a:pPr lvl="1"/>
            <a:r>
              <a:rPr lang="en-US" altLang="ja-JP" dirty="0"/>
              <a:t>ACK Frame</a:t>
            </a:r>
          </a:p>
          <a:p>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September 2014</a:t>
            </a:r>
            <a:endParaRPr lang="en-US" altLang="ja-JP"/>
          </a:p>
        </p:txBody>
      </p:sp>
      <p:sp>
        <p:nvSpPr>
          <p:cNvPr id="4" name="フッター プレースホルダー 3"/>
          <p:cNvSpPr>
            <a:spLocks noGrp="1"/>
          </p:cNvSpPr>
          <p:nvPr>
            <p:ph type="ftr" sz="quarter" idx="11"/>
          </p:nvPr>
        </p:nvSpPr>
        <p:spPr/>
        <p:txBody>
          <a:bodyPr/>
          <a:lstStyle/>
          <a:p>
            <a:r>
              <a:rPr lang="en-US" altLang="ja-JP" smtClean="0"/>
              <a:t>Keiji Akiyama (Sony Corporation)</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3B2C7397-7490-47A7-A63F-271C3092B418}" type="slidenum">
              <a:rPr lang="en-US" altLang="ja-JP" smtClean="0"/>
              <a:pPr/>
              <a:t>9</a:t>
            </a:fld>
            <a:endParaRPr lang="en-US" altLang="ja-JP"/>
          </a:p>
        </p:txBody>
      </p:sp>
    </p:spTree>
    <p:extLst>
      <p:ext uri="{BB962C8B-B14F-4D97-AF65-F5344CB8AC3E}">
        <p14:creationId xmlns:p14="http://schemas.microsoft.com/office/powerpoint/2010/main" val="945553462"/>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2540</TotalTime>
  <Words>793</Words>
  <Application>Microsoft Office PowerPoint</Application>
  <PresentationFormat>画面に合わせる (4:3)</PresentationFormat>
  <Paragraphs>172</Paragraphs>
  <Slides>17</Slides>
  <Notes>1</Notes>
  <HiddenSlides>0</HiddenSlides>
  <MMClips>0</MMClips>
  <ScaleCrop>false</ScaleCrop>
  <HeadingPairs>
    <vt:vector size="4" baseType="variant">
      <vt:variant>
        <vt:lpstr>テーマ</vt:lpstr>
      </vt:variant>
      <vt:variant>
        <vt:i4>1</vt:i4>
      </vt:variant>
      <vt:variant>
        <vt:lpstr>スライド タイトル</vt:lpstr>
      </vt:variant>
      <vt:variant>
        <vt:i4>17</vt:i4>
      </vt:variant>
    </vt:vector>
  </HeadingPairs>
  <TitlesOfParts>
    <vt:vector size="18" baseType="lpstr">
      <vt:lpstr>IEEE-P802_15</vt:lpstr>
      <vt:lpstr>PowerPoint プレゼンテーション</vt:lpstr>
      <vt:lpstr>Overview of ISO/IEC 17568:2013  MAC Specifications</vt:lpstr>
      <vt:lpstr>ISO/IEC 17568:2013 System Overview</vt:lpstr>
      <vt:lpstr>ISO/IEC 17568:2013 System Overview(Cont’d)</vt:lpstr>
      <vt:lpstr>ISO/IEC 17568:2013 PHY Summary</vt:lpstr>
      <vt:lpstr>System Connection Model</vt:lpstr>
      <vt:lpstr>OSI Reference Layer Model</vt:lpstr>
      <vt:lpstr>PHY/MAC Frame Structure</vt:lpstr>
      <vt:lpstr>MAC Frames (1)</vt:lpstr>
      <vt:lpstr>MAC Frames - Data Frame (1)</vt:lpstr>
      <vt:lpstr>MAC Frames - Data Frame (2)</vt:lpstr>
      <vt:lpstr>MAC Frames - Management and ACK Frame (1)</vt:lpstr>
      <vt:lpstr>MAC Frames - Management and ACK Frame (2)</vt:lpstr>
      <vt:lpstr>Connection Setup Procedure</vt:lpstr>
      <vt:lpstr>Sequence Number</vt:lpstr>
      <vt:lpstr>Summary</vt:lpstr>
      <vt:lpstr>References</vt:lpstr>
    </vt:vector>
  </TitlesOfParts>
  <Company>Sony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0000900007</dc:creator>
  <dc:description>&lt;doc#&gt;</dc:description>
  <cp:lastModifiedBy>0000900007</cp:lastModifiedBy>
  <cp:revision>88</cp:revision>
  <cp:lastPrinted>1998-02-10T13:28:06Z</cp:lastPrinted>
  <dcterms:created xsi:type="dcterms:W3CDTF">2014-08-11T08:25:52Z</dcterms:created>
  <dcterms:modified xsi:type="dcterms:W3CDTF">2014-09-02T07:15:05Z</dcterms:modified>
</cp:coreProperties>
</file>