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9" r:id="rId2"/>
    <p:sldId id="257" r:id="rId3"/>
  </p:sldIdLst>
  <p:sldSz cx="12192000" cy="6858000"/>
  <p:notesSz cx="6797675" cy="987425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76" autoAdjust="0"/>
    <p:restoredTop sz="94660"/>
  </p:normalViewPr>
  <p:slideViewPr>
    <p:cSldViewPr snapToGrid="0">
      <p:cViewPr varScale="1">
        <p:scale>
          <a:sx n="130" d="100"/>
          <a:sy n="130" d="100"/>
        </p:scale>
        <p:origin x="302" y="77"/>
      </p:cViewPr>
      <p:guideLst/>
    </p:cSldViewPr>
  </p:slideViewPr>
  <p:notesTextViewPr>
    <p:cViewPr>
      <p:scale>
        <a:sx n="1" d="1"/>
        <a:sy n="1" d="1"/>
      </p:scale>
      <p:origin x="0" y="0"/>
    </p:cViewPr>
  </p:notesTextViewPr>
  <p:notesViewPr>
    <p:cSldViewPr snapToGrid="0">
      <p:cViewPr varScale="1">
        <p:scale>
          <a:sx n="98" d="100"/>
          <a:sy n="98" d="100"/>
        </p:scale>
        <p:origin x="3898"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ko-KR" altLang="en-US" dirty="0"/>
          </a:p>
        </p:txBody>
      </p:sp>
      <p:sp>
        <p:nvSpPr>
          <p:cNvPr id="3" name="날짜 개체 틀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351943B7-6496-4FC3-ABC9-F6E8229BF425}" type="datetimeFigureOut">
              <a:rPr lang="ko-KR" altLang="en-US" smtClean="0"/>
              <a:t>2014-08-14</a:t>
            </a:fld>
            <a:endParaRPr lang="ko-KR" altLang="en-US"/>
          </a:p>
        </p:txBody>
      </p:sp>
      <p:sp>
        <p:nvSpPr>
          <p:cNvPr id="4" name="슬라이드 이미지 개체 틀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8AF24DFD-4D0E-4DAE-A9F2-6FBE6C66105C}" type="slidenum">
              <a:rPr lang="ko-KR" altLang="en-US" smtClean="0"/>
              <a:t>‹#›</a:t>
            </a:fld>
            <a:endParaRPr lang="ko-KR" altLang="en-US"/>
          </a:p>
        </p:txBody>
      </p:sp>
    </p:spTree>
    <p:extLst>
      <p:ext uri="{BB962C8B-B14F-4D97-AF65-F5344CB8AC3E}">
        <p14:creationId xmlns:p14="http://schemas.microsoft.com/office/powerpoint/2010/main" val="605488247"/>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398838" y="115888"/>
            <a:ext cx="2759075"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doc.: IEEE 802.15-&lt;doc#&gt;</a:t>
            </a:r>
            <a:endParaRPr lang="en-US" altLang="ko-KR" sz="1400" smtClean="0"/>
          </a:p>
        </p:txBody>
      </p:sp>
      <p:sp>
        <p:nvSpPr>
          <p:cNvPr id="35843" name="Rectangle 3"/>
          <p:cNvSpPr>
            <a:spLocks noGrp="1" noChangeArrowheads="1"/>
          </p:cNvSpPr>
          <p:nvPr>
            <p:ph type="dt" sz="quarter" idx="1"/>
          </p:nvPr>
        </p:nvSpPr>
        <p:spPr>
          <a:xfrm>
            <a:off x="641350" y="115888"/>
            <a:ext cx="2682875"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&lt;month year&gt;</a:t>
            </a:r>
            <a:endParaRPr lang="en-US" altLang="ko-KR" sz="1400" smtClean="0"/>
          </a:p>
        </p:txBody>
      </p:sp>
      <p:sp>
        <p:nvSpPr>
          <p:cNvPr id="35844" name="Rectangle 6"/>
          <p:cNvSpPr>
            <a:spLocks noGrp="1" noChangeArrowheads="1"/>
          </p:cNvSpPr>
          <p:nvPr>
            <p:ph type="ftr" sz="quarter" idx="4"/>
          </p:nvPr>
        </p:nvSpPr>
        <p:spPr>
          <a:xfrm>
            <a:off x="3697288" y="9559925"/>
            <a:ext cx="24606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ko-KR" altLang="en-US" smtClean="0"/>
              <a:t>&lt;author&gt;, &lt;company&gt;</a:t>
            </a:r>
            <a:endParaRPr lang="en-US" altLang="ko-KR" smtClean="0"/>
          </a:p>
        </p:txBody>
      </p:sp>
      <p:sp>
        <p:nvSpPr>
          <p:cNvPr id="35845" name="Rectangle 7"/>
          <p:cNvSpPr>
            <a:spLocks noGrp="1" noChangeArrowheads="1"/>
          </p:cNvSpPr>
          <p:nvPr>
            <p:ph type="sldNum" sz="quarter" idx="5"/>
          </p:nvPr>
        </p:nvSpPr>
        <p:spPr>
          <a:xfrm>
            <a:off x="2876550" y="9559925"/>
            <a:ext cx="7858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ko-KR" smtClean="0"/>
              <a:t>Page </a:t>
            </a:r>
            <a:fld id="{2233925E-5387-411E-96F7-A19A88A7B35B}" type="slidenum">
              <a:rPr lang="en-US" altLang="ko-KR" smtClean="0"/>
              <a:pPr/>
              <a:t>1</a:t>
            </a:fld>
            <a:endParaRPr lang="en-US" altLang="ko-KR" smtClean="0"/>
          </a:p>
        </p:txBody>
      </p:sp>
      <p:sp>
        <p:nvSpPr>
          <p:cNvPr id="35846" name="Rectangle 2"/>
          <p:cNvSpPr>
            <a:spLocks noGrp="1" noRot="1" noChangeAspect="1" noChangeArrowheads="1" noTextEdit="1"/>
          </p:cNvSpPr>
          <p:nvPr>
            <p:ph type="sldImg"/>
          </p:nvPr>
        </p:nvSpPr>
        <p:spPr>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굴림" pitchFamily="50" charset="-127"/>
            </a:endParaRPr>
          </a:p>
        </p:txBody>
      </p:sp>
    </p:spTree>
    <p:extLst>
      <p:ext uri="{BB962C8B-B14F-4D97-AF65-F5344CB8AC3E}">
        <p14:creationId xmlns:p14="http://schemas.microsoft.com/office/powerpoint/2010/main" val="1385754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xfrm>
            <a:off x="2977130" y="10700533"/>
            <a:ext cx="813519" cy="206691"/>
          </a:xfrm>
          <a:noFill/>
        </p:spPr>
        <p:txBody>
          <a:bodyPr/>
          <a:lstStyle/>
          <a:p>
            <a:fld id="{3691EED3-8296-42FC-9B7C-08C25F9CEF7F}" type="slidenum">
              <a:rPr lang="en-US" altLang="zh-CN" smtClean="0">
                <a:solidFill>
                  <a:srgbClr val="000000"/>
                </a:solidFill>
                <a:latin typeface="Arial" pitchFamily="34" charset="0"/>
              </a:rPr>
              <a:pPr/>
              <a:t>2</a:t>
            </a:fld>
            <a:endParaRPr lang="en-US" altLang="zh-CN" smtClean="0">
              <a:solidFill>
                <a:srgbClr val="000000"/>
              </a:solidFill>
              <a:latin typeface="Arial" pitchFamily="34" charset="0"/>
            </a:endParaRPr>
          </a:p>
        </p:txBody>
      </p:sp>
      <p:sp>
        <p:nvSpPr>
          <p:cNvPr id="77827" name="Slide Image Placeholder 1"/>
          <p:cNvSpPr>
            <a:spLocks noGrp="1" noRot="1" noChangeAspect="1" noTextEdit="1"/>
          </p:cNvSpPr>
          <p:nvPr>
            <p:ph type="sldImg"/>
          </p:nvPr>
        </p:nvSpPr>
        <p:spPr>
          <a:xfrm>
            <a:off x="-152400" y="835025"/>
            <a:ext cx="7340600" cy="4130675"/>
          </a:xfrm>
          <a:ln/>
        </p:spPr>
      </p:sp>
      <p:sp>
        <p:nvSpPr>
          <p:cNvPr id="77828" name="Notes Placeholder 2"/>
          <p:cNvSpPr>
            <a:spLocks noGrp="1"/>
          </p:cNvSpPr>
          <p:nvPr>
            <p:ph type="body" idx="1"/>
          </p:nvPr>
        </p:nvSpPr>
        <p:spPr>
          <a:noFill/>
          <a:ln/>
        </p:spPr>
        <p:txBody>
          <a:bodyPr/>
          <a:lstStyle/>
          <a:p>
            <a:pPr defTabSz="931795" eaLnBrk="1" hangingPunct="1">
              <a:spcBef>
                <a:spcPct val="0"/>
              </a:spcBef>
            </a:pPr>
            <a:endParaRPr lang="en-US" altLang="ko-KR" dirty="0" smtClean="0">
              <a:latin typeface="Arial" pitchFamily="34" charset="0"/>
            </a:endParaRPr>
          </a:p>
        </p:txBody>
      </p:sp>
      <p:sp>
        <p:nvSpPr>
          <p:cNvPr id="77829" name="Slide Number Placeholder 3"/>
          <p:cNvSpPr txBox="1">
            <a:spLocks noGrp="1"/>
          </p:cNvSpPr>
          <p:nvPr/>
        </p:nvSpPr>
        <p:spPr bwMode="auto">
          <a:xfrm>
            <a:off x="2977130" y="10700533"/>
            <a:ext cx="813519" cy="184666"/>
          </a:xfrm>
          <a:prstGeom prst="rect">
            <a:avLst/>
          </a:prstGeom>
          <a:noFill/>
          <a:ln w="9525">
            <a:noFill/>
            <a:miter lim="800000"/>
            <a:headEnd/>
            <a:tailEnd/>
          </a:ln>
        </p:spPr>
        <p:txBody>
          <a:bodyPr lIns="0" tIns="0" rIns="0" bIns="0">
            <a:spAutoFit/>
          </a:bodyPr>
          <a:lstStyle/>
          <a:p>
            <a:pPr algn="r" defTabSz="995289" eaLnBrk="0" fontAlgn="base" latinLnBrk="0" hangingPunct="0">
              <a:spcBef>
                <a:spcPct val="0"/>
              </a:spcBef>
              <a:spcAft>
                <a:spcPct val="0"/>
              </a:spcAft>
            </a:pPr>
            <a:fld id="{D5F8D333-7434-4815-9B97-EABB3F13BAE7}" type="slidenum">
              <a:rPr lang="en-US" altLang="ko-KR" sz="1200">
                <a:solidFill>
                  <a:srgbClr val="000000"/>
                </a:solidFill>
                <a:latin typeface="Times New Roman" pitchFamily="18" charset="0"/>
                <a:ea typeface="SimSun" pitchFamily="2" charset="-122"/>
              </a:rPr>
              <a:pPr algn="r" defTabSz="995289" eaLnBrk="0" fontAlgn="base" latinLnBrk="0" hangingPunct="0">
                <a:spcBef>
                  <a:spcPct val="0"/>
                </a:spcBef>
                <a:spcAft>
                  <a:spcPct val="0"/>
                </a:spcAft>
              </a:pPr>
              <a:t>2</a:t>
            </a:fld>
            <a:endParaRPr lang="en-US" altLang="ko-KR" sz="1200" dirty="0">
              <a:solidFill>
                <a:srgbClr val="000000"/>
              </a:solidFill>
              <a:latin typeface="Times New Roman" pitchFamily="18" charset="0"/>
              <a:ea typeface="SimSun" pitchFamily="2" charset="-122"/>
            </a:endParaRPr>
          </a:p>
        </p:txBody>
      </p:sp>
    </p:spTree>
    <p:extLst>
      <p:ext uri="{BB962C8B-B14F-4D97-AF65-F5344CB8AC3E}">
        <p14:creationId xmlns:p14="http://schemas.microsoft.com/office/powerpoint/2010/main" val="1441787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a:xfrm>
            <a:off x="5717196" y="6475413"/>
            <a:ext cx="1052881" cy="276999"/>
          </a:xfrm>
          <a:prstGeom prst="rect">
            <a:avLst/>
          </a:prstGeom>
        </p:spPr>
        <p:txBody>
          <a:bodyPr/>
          <a:lstStyle>
            <a:lvl1pPr>
              <a:defRPr/>
            </a:lvl1pPr>
          </a:lstStyle>
          <a:p>
            <a:r>
              <a:rPr lang="en-US">
                <a:solidFill>
                  <a:srgbClr val="000000"/>
                </a:solidFill>
              </a:rPr>
              <a:t>Slide </a:t>
            </a:r>
            <a:fld id="{CE18ABF4-FDB7-44A1-BD35-B850452E5D3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1461813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5717196" y="6475413"/>
            <a:ext cx="1111496" cy="276999"/>
          </a:xfrm>
          <a:prstGeom prst="rect">
            <a:avLst/>
          </a:prstGeom>
        </p:spPr>
        <p:txBody>
          <a:bodyPr/>
          <a:lstStyle>
            <a:lvl1pPr>
              <a:defRPr/>
            </a:lvl1pPr>
          </a:lstStyle>
          <a:p>
            <a:r>
              <a:rPr lang="en-US">
                <a:solidFill>
                  <a:srgbClr val="000000"/>
                </a:solidFill>
              </a:rPr>
              <a:t>Slide </a:t>
            </a:r>
            <a:fld id="{73B0C278-6AC6-476A-8463-F9AB6603EE6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970310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5717196" y="6475413"/>
            <a:ext cx="1070466" cy="276999"/>
          </a:xfrm>
          <a:prstGeom prst="rect">
            <a:avLst/>
          </a:prstGeom>
        </p:spPr>
        <p:txBody>
          <a:bodyPr/>
          <a:lstStyle>
            <a:lvl1pPr>
              <a:defRPr/>
            </a:lvl1pPr>
          </a:lstStyle>
          <a:p>
            <a:r>
              <a:rPr lang="en-US">
                <a:solidFill>
                  <a:srgbClr val="000000"/>
                </a:solidFill>
              </a:rPr>
              <a:t>Slide </a:t>
            </a:r>
            <a:fld id="{4B80409A-7C0D-40F2-A110-B6285B173C5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914993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a:xfrm>
            <a:off x="5717196" y="6475413"/>
            <a:ext cx="1099773" cy="276999"/>
          </a:xfrm>
          <a:prstGeom prst="rect">
            <a:avLst/>
          </a:prstGeom>
        </p:spPr>
        <p:txBody>
          <a:bodyPr/>
          <a:lstStyle>
            <a:lvl1pPr>
              <a:defRPr/>
            </a:lvl1pPr>
          </a:lstStyle>
          <a:p>
            <a:r>
              <a:rPr lang="en-US">
                <a:solidFill>
                  <a:srgbClr val="000000"/>
                </a:solidFill>
              </a:rPr>
              <a:t>Slide </a:t>
            </a:r>
            <a:fld id="{40545732-0B43-4A04-B416-A583AE296B8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6199507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5717196" y="6475413"/>
            <a:ext cx="1058742" cy="276999"/>
          </a:xfrm>
          <a:prstGeom prst="rect">
            <a:avLst/>
          </a:prstGeom>
        </p:spPr>
        <p:txBody>
          <a:bodyPr/>
          <a:lstStyle>
            <a:lvl1pPr>
              <a:defRPr/>
            </a:lvl1pPr>
          </a:lstStyle>
          <a:p>
            <a:r>
              <a:rPr lang="en-US">
                <a:solidFill>
                  <a:srgbClr val="000000"/>
                </a:solidFill>
              </a:rPr>
              <a:t>Slide </a:t>
            </a:r>
            <a:fld id="{C5D937D4-0006-4E68-8AC3-84F3F9A519B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4431702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ChangeArrowheads="1"/>
          </p:cNvSpPr>
          <p:nvPr/>
        </p:nvSpPr>
        <p:spPr bwMode="auto">
          <a:xfrm>
            <a:off x="2336800" y="394156"/>
            <a:ext cx="8940800" cy="215444"/>
          </a:xfrm>
          <a:prstGeom prst="rect">
            <a:avLst/>
          </a:prstGeom>
          <a:noFill/>
          <a:ln w="9525">
            <a:noFill/>
            <a:miter lim="800000"/>
            <a:headEnd/>
            <a:tailEnd/>
          </a:ln>
          <a:effectLst/>
        </p:spPr>
        <p:txBody>
          <a:bodyPr wrap="square" lIns="0" tIns="0" rIns="0" bIns="0" anchor="b">
            <a:spAutoFit/>
          </a:bodyPr>
          <a:lstStyle/>
          <a:p>
            <a:pPr lvl="4" algn="r"/>
            <a:r>
              <a:rPr lang="en-US" altLang="ko-KR" sz="1400" b="1" dirty="0" smtClean="0">
                <a:latin typeface="+mj-lt"/>
                <a:ea typeface="굴림" pitchFamily="50" charset="-127"/>
              </a:rPr>
              <a:t>doc.: IEEE 15-14-0501-00-0mag</a:t>
            </a:r>
            <a:endParaRPr lang="en-US" altLang="ko-KR" sz="1400" b="1" dirty="0">
              <a:latin typeface="+mj-lt"/>
              <a:ea typeface="굴림" pitchFamily="50" charset="-127"/>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fontAlgn="base" latinLnBrk="0" hangingPunct="0">
              <a:spcBef>
                <a:spcPct val="0"/>
              </a:spcBef>
              <a:spcAft>
                <a:spcPct val="0"/>
              </a:spcAft>
            </a:pPr>
            <a:endParaRPr lang="en-US" sz="1200">
              <a:solidFill>
                <a:srgbClr val="000000"/>
              </a:solidFill>
              <a:latin typeface="Times New Roman" pitchFamily="18" charset="0"/>
            </a:endParaRPr>
          </a:p>
        </p:txBody>
      </p:sp>
      <p:sp>
        <p:nvSpPr>
          <p:cNvPr id="1033" name="Rectangle 9"/>
          <p:cNvSpPr>
            <a:spLocks noChangeArrowheads="1"/>
          </p:cNvSpPr>
          <p:nvPr/>
        </p:nvSpPr>
        <p:spPr bwMode="auto">
          <a:xfrm>
            <a:off x="914400" y="6475413"/>
            <a:ext cx="3556000" cy="184666"/>
          </a:xfrm>
          <a:prstGeom prst="rect">
            <a:avLst/>
          </a:prstGeom>
          <a:noFill/>
          <a:ln w="9525">
            <a:noFill/>
            <a:miter lim="800000"/>
            <a:headEnd/>
            <a:tailEnd/>
          </a:ln>
          <a:effectLst/>
        </p:spPr>
        <p:txBody>
          <a:bodyPr wrap="square" lIns="0" tIns="0" rIns="0" bIns="0">
            <a:spAutoFit/>
          </a:bodyPr>
          <a:lstStyle/>
          <a:p>
            <a:r>
              <a:rPr lang="en-US" altLang="ko-KR" sz="1200" dirty="0" smtClean="0">
                <a:latin typeface="+mj-lt"/>
                <a:ea typeface="굴림" pitchFamily="50" charset="-127"/>
              </a:rPr>
              <a:t>Submission</a:t>
            </a:r>
            <a:endParaRPr lang="en-US" altLang="ko-KR" sz="1200" dirty="0">
              <a:latin typeface="+mj-lt"/>
              <a:ea typeface="굴림" pitchFamily="50" charset="-127"/>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fontAlgn="base" latinLnBrk="0" hangingPunct="0">
              <a:spcBef>
                <a:spcPct val="0"/>
              </a:spcBef>
              <a:spcAft>
                <a:spcPct val="0"/>
              </a:spcAft>
            </a:pPr>
            <a:endParaRPr lang="en-US" sz="1200">
              <a:solidFill>
                <a:srgbClr val="000000"/>
              </a:solidFill>
              <a:latin typeface="Times New Roman" pitchFamily="18" charset="0"/>
            </a:endParaRPr>
          </a:p>
        </p:txBody>
      </p:sp>
      <p:sp>
        <p:nvSpPr>
          <p:cNvPr id="2" name="TextBox 1"/>
          <p:cNvSpPr txBox="1"/>
          <p:nvPr/>
        </p:nvSpPr>
        <p:spPr>
          <a:xfrm>
            <a:off x="889001" y="363379"/>
            <a:ext cx="1332416" cy="307777"/>
          </a:xfrm>
          <a:prstGeom prst="rect">
            <a:avLst/>
          </a:prstGeom>
          <a:noFill/>
        </p:spPr>
        <p:txBody>
          <a:bodyPr wrap="none" rtlCol="0">
            <a:spAutoFit/>
          </a:bodyPr>
          <a:lstStyle/>
          <a:p>
            <a:pPr>
              <a:defRPr/>
            </a:pPr>
            <a:r>
              <a:rPr lang="en-US" altLang="ko-KR" sz="1400" dirty="0" smtClean="0">
                <a:latin typeface="+mj-lt"/>
              </a:rPr>
              <a:t>August 14 2012</a:t>
            </a:r>
            <a:endParaRPr lang="en-US" altLang="ko-KR" sz="1400" dirty="0">
              <a:latin typeface="+mj-lt"/>
            </a:endParaRPr>
          </a:p>
        </p:txBody>
      </p:sp>
      <p:sp>
        <p:nvSpPr>
          <p:cNvPr id="3" name="TextBox 2"/>
          <p:cNvSpPr txBox="1"/>
          <p:nvPr/>
        </p:nvSpPr>
        <p:spPr>
          <a:xfrm>
            <a:off x="9753601" y="6475414"/>
            <a:ext cx="1881092" cy="276999"/>
          </a:xfrm>
          <a:prstGeom prst="rect">
            <a:avLst/>
          </a:prstGeom>
          <a:noFill/>
        </p:spPr>
        <p:txBody>
          <a:bodyPr wrap="none" rtlCol="0">
            <a:spAutoFit/>
          </a:bodyPr>
          <a:lstStyle/>
          <a:p>
            <a:pPr eaLnBrk="0" fontAlgn="base" latinLnBrk="0" hangingPunct="0">
              <a:spcBef>
                <a:spcPct val="0"/>
              </a:spcBef>
              <a:spcAft>
                <a:spcPct val="0"/>
              </a:spcAft>
            </a:pPr>
            <a:r>
              <a:rPr lang="en-US" altLang="ko-KR" sz="1200" b="1" dirty="0" err="1">
                <a:solidFill>
                  <a:srgbClr val="000000"/>
                </a:solidFill>
                <a:latin typeface="Times New Roman" pitchFamily="18" charset="0"/>
              </a:rPr>
              <a:t>Wun-Cheol</a:t>
            </a:r>
            <a:r>
              <a:rPr lang="en-US" altLang="ko-KR" sz="1200" b="1" dirty="0">
                <a:solidFill>
                  <a:srgbClr val="000000"/>
                </a:solidFill>
                <a:latin typeface="Times New Roman" pitchFamily="18" charset="0"/>
              </a:rPr>
              <a:t> </a:t>
            </a:r>
            <a:r>
              <a:rPr lang="en-US" altLang="ko-KR" sz="1200" b="1" dirty="0" err="1" smtClean="0">
                <a:solidFill>
                  <a:srgbClr val="000000"/>
                </a:solidFill>
                <a:latin typeface="Times New Roman" pitchFamily="18" charset="0"/>
              </a:rPr>
              <a:t>Jeong</a:t>
            </a:r>
            <a:r>
              <a:rPr lang="en-US" altLang="ko-KR" sz="1200" b="1" dirty="0" smtClean="0">
                <a:solidFill>
                  <a:srgbClr val="000000"/>
                </a:solidFill>
                <a:latin typeface="Times New Roman" pitchFamily="18" charset="0"/>
              </a:rPr>
              <a:t> (ETRI)</a:t>
            </a:r>
            <a:endParaRPr lang="ko-KR" altLang="en-US" sz="1200" b="1" dirty="0">
              <a:solidFill>
                <a:srgbClr val="000000"/>
              </a:solidFill>
              <a:latin typeface="Times New Roman" pitchFamily="18" charset="0"/>
            </a:endParaRPr>
          </a:p>
        </p:txBody>
      </p:sp>
      <p:sp>
        <p:nvSpPr>
          <p:cNvPr id="11" name="Slide Number Placeholder 3"/>
          <p:cNvSpPr>
            <a:spLocks noGrp="1"/>
          </p:cNvSpPr>
          <p:nvPr>
            <p:ph type="sldNum" sz="quarter" idx="4"/>
          </p:nvPr>
        </p:nvSpPr>
        <p:spPr>
          <a:xfrm>
            <a:off x="5717196" y="6475413"/>
            <a:ext cx="1123219" cy="276999"/>
          </a:xfrm>
          <a:prstGeom prst="rect">
            <a:avLst/>
          </a:prstGeom>
        </p:spPr>
        <p:txBody>
          <a:bodyPr/>
          <a:lstStyle>
            <a:lvl1pPr>
              <a:defRPr sz="1600">
                <a:latin typeface="+mj-lt"/>
              </a:defRPr>
            </a:lvl1pPr>
          </a:lstStyle>
          <a:p>
            <a:r>
              <a:rPr lang="en-US" dirty="0" smtClean="0">
                <a:solidFill>
                  <a:srgbClr val="000000"/>
                </a:solidFill>
              </a:rPr>
              <a:t>Slide </a:t>
            </a:r>
            <a:fld id="{C5D937D4-0006-4E68-8AC3-84F3F9A519BD}"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342226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676401" y="609601"/>
            <a:ext cx="8812213" cy="4924425"/>
          </a:xfrm>
          <a:prstGeom prst="rect">
            <a:avLst/>
          </a:prstGeom>
          <a:noFill/>
          <a:ln w="12700">
            <a:noFill/>
            <a:miter lim="800000"/>
            <a:headEnd type="none" w="sm" len="sm"/>
            <a:tailEnd type="none" w="sm" len="sm"/>
          </a:ln>
          <a:effectLst/>
        </p:spPr>
        <p:txBody>
          <a:bodyPr>
            <a:spAutoFit/>
          </a:bodyPr>
          <a:lstStyle/>
          <a:p>
            <a:pPr algn="ctr">
              <a:defRPr/>
            </a:pPr>
            <a:r>
              <a:rPr lang="en-US" altLang="ko-KR" b="1" u="sng" dirty="0">
                <a:effectLst>
                  <a:outerShdw blurRad="38100" dist="38100" dir="2700000" algn="tl">
                    <a:srgbClr val="C0C0C0"/>
                  </a:outerShdw>
                </a:effectLst>
                <a:latin typeface="+mj-lt"/>
                <a:ea typeface="굴림" charset="-127"/>
              </a:rPr>
              <a:t>Project: IEEE P802.15 Working Group for Wireless Personal Area Networks (WPANs)</a:t>
            </a:r>
            <a:endParaRPr lang="en-US" altLang="ko-KR" sz="1600" b="1" dirty="0">
              <a:latin typeface="+mj-lt"/>
              <a:ea typeface="굴림" charset="-127"/>
            </a:endParaRPr>
          </a:p>
          <a:p>
            <a:pPr>
              <a:defRPr/>
            </a:pPr>
            <a:endParaRPr lang="en-US" altLang="ko-KR" sz="1600" dirty="0">
              <a:latin typeface="+mj-lt"/>
              <a:ea typeface="굴림" charset="-127"/>
            </a:endParaRPr>
          </a:p>
          <a:p>
            <a:pPr>
              <a:defRPr/>
            </a:pPr>
            <a:r>
              <a:rPr lang="en-US" altLang="ko-KR" sz="1600" b="1" dirty="0">
                <a:latin typeface="+mj-lt"/>
                <a:ea typeface="굴림" charset="-127"/>
              </a:rPr>
              <a:t>Submission Title:</a:t>
            </a:r>
            <a:r>
              <a:rPr lang="en-US" altLang="ko-KR" sz="1600" dirty="0">
                <a:latin typeface="+mj-lt"/>
                <a:ea typeface="굴림" charset="-127"/>
              </a:rPr>
              <a:t> </a:t>
            </a:r>
            <a:r>
              <a:rPr lang="en-US" altLang="ko-KR" sz="1600" dirty="0" smtClean="0">
                <a:latin typeface="+mj-lt"/>
                <a:ea typeface="굴림" charset="-127"/>
              </a:rPr>
              <a:t>Proposed resolutions for CIDs 30 and 527 from LB94</a:t>
            </a:r>
            <a:endParaRPr lang="en-US" altLang="ko-KR" sz="1600" dirty="0">
              <a:latin typeface="+mj-lt"/>
              <a:ea typeface="굴림" charset="-127"/>
            </a:endParaRPr>
          </a:p>
          <a:p>
            <a:pPr>
              <a:defRPr/>
            </a:pPr>
            <a:r>
              <a:rPr lang="en-US" altLang="ko-KR" sz="1600" b="1" dirty="0">
                <a:latin typeface="+mj-lt"/>
                <a:ea typeface="굴림" charset="-127"/>
              </a:rPr>
              <a:t>Date Submitted: </a:t>
            </a:r>
            <a:r>
              <a:rPr lang="en-US" altLang="ko-KR" sz="1600" dirty="0" smtClean="0">
                <a:latin typeface="+mj-lt"/>
                <a:ea typeface="굴림" charset="-127"/>
              </a:rPr>
              <a:t>14 August, 2014 </a:t>
            </a:r>
            <a:endParaRPr lang="en-US" altLang="ko-KR" sz="1600" dirty="0">
              <a:latin typeface="+mj-lt"/>
              <a:ea typeface="굴림" charset="-127"/>
            </a:endParaRPr>
          </a:p>
          <a:p>
            <a:pPr>
              <a:defRPr/>
            </a:pPr>
            <a:r>
              <a:rPr lang="en-US" altLang="ko-KR" sz="1600" b="1" dirty="0">
                <a:latin typeface="+mj-lt"/>
                <a:ea typeface="굴림" charset="-127"/>
              </a:rPr>
              <a:t>Source:</a:t>
            </a:r>
            <a:r>
              <a:rPr lang="en-US" altLang="ko-KR" sz="1600" dirty="0">
                <a:latin typeface="+mj-lt"/>
                <a:ea typeface="굴림" charset="-127"/>
              </a:rPr>
              <a:t>  </a:t>
            </a:r>
            <a:r>
              <a:rPr lang="en-US" altLang="ko-KR" sz="1600" dirty="0" err="1">
                <a:latin typeface="+mj-lt"/>
                <a:ea typeface="굴림" charset="-127"/>
              </a:rPr>
              <a:t>Wun-Cheol</a:t>
            </a:r>
            <a:r>
              <a:rPr lang="en-US" altLang="ko-KR" sz="1600" dirty="0">
                <a:latin typeface="+mj-lt"/>
                <a:ea typeface="굴림" charset="-127"/>
              </a:rPr>
              <a:t> </a:t>
            </a:r>
            <a:r>
              <a:rPr lang="en-US" altLang="ko-KR" sz="1600" dirty="0" err="1" smtClean="0">
                <a:latin typeface="+mj-lt"/>
                <a:ea typeface="굴림" charset="-127"/>
              </a:rPr>
              <a:t>Jeong</a:t>
            </a:r>
            <a:endParaRPr lang="en-US" altLang="ko-KR" sz="1600" dirty="0">
              <a:latin typeface="+mj-lt"/>
              <a:ea typeface="굴림" charset="-127"/>
            </a:endParaRPr>
          </a:p>
          <a:p>
            <a:pPr>
              <a:defRPr/>
            </a:pPr>
            <a:r>
              <a:rPr lang="en-US" altLang="ko-KR" sz="1600" dirty="0">
                <a:latin typeface="+mj-lt"/>
                <a:ea typeface="굴림" charset="-127"/>
              </a:rPr>
              <a:t>Company: ETRI</a:t>
            </a:r>
          </a:p>
          <a:p>
            <a:pPr>
              <a:defRPr/>
            </a:pPr>
            <a:r>
              <a:rPr lang="en-US" altLang="ko-KR" sz="1600" dirty="0">
                <a:latin typeface="+mj-lt"/>
                <a:ea typeface="굴림" charset="-127"/>
              </a:rPr>
              <a:t>Address: 161 </a:t>
            </a:r>
            <a:r>
              <a:rPr lang="en-US" altLang="ko-KR" sz="1600" dirty="0" err="1">
                <a:latin typeface="+mj-lt"/>
                <a:ea typeface="굴림" charset="-127"/>
              </a:rPr>
              <a:t>Gajeong</a:t>
            </a:r>
            <a:r>
              <a:rPr lang="en-US" altLang="ko-KR" sz="1600" dirty="0">
                <a:latin typeface="+mj-lt"/>
                <a:ea typeface="굴림" charset="-127"/>
              </a:rPr>
              <a:t>-dong, </a:t>
            </a:r>
            <a:r>
              <a:rPr lang="en-US" altLang="ko-KR" sz="1600" dirty="0" err="1">
                <a:latin typeface="+mj-lt"/>
                <a:ea typeface="굴림" charset="-127"/>
              </a:rPr>
              <a:t>Yuseong-gu</a:t>
            </a:r>
            <a:r>
              <a:rPr lang="en-US" altLang="ko-KR" sz="1600" dirty="0">
                <a:latin typeface="+mj-lt"/>
                <a:ea typeface="굴림" charset="-127"/>
              </a:rPr>
              <a:t>, </a:t>
            </a:r>
            <a:r>
              <a:rPr lang="en-US" altLang="ko-KR" sz="1600" dirty="0" err="1">
                <a:latin typeface="+mj-lt"/>
                <a:ea typeface="굴림" charset="-127"/>
              </a:rPr>
              <a:t>Daejeon</a:t>
            </a:r>
            <a:r>
              <a:rPr lang="en-US" altLang="ko-KR" sz="1600" dirty="0">
                <a:latin typeface="+mj-lt"/>
                <a:ea typeface="굴림" charset="-127"/>
              </a:rPr>
              <a:t>,  KOREA</a:t>
            </a:r>
          </a:p>
          <a:p>
            <a:pPr>
              <a:defRPr/>
            </a:pPr>
            <a:r>
              <a:rPr lang="en-US" altLang="ko-KR" sz="1600" dirty="0">
                <a:latin typeface="+mj-lt"/>
                <a:ea typeface="굴림" charset="-127"/>
              </a:rPr>
              <a:t>Voice: +82-42-860-5104, FAX: +82-42-860-4197, E-Mail: wjeong@etri.re.kr	</a:t>
            </a:r>
          </a:p>
          <a:p>
            <a:pPr>
              <a:spcBef>
                <a:spcPts val="600"/>
              </a:spcBef>
              <a:spcAft>
                <a:spcPts val="600"/>
              </a:spcAft>
              <a:defRPr/>
            </a:pPr>
            <a:r>
              <a:rPr lang="en-US" altLang="ko-KR" sz="1600" b="1" dirty="0">
                <a:latin typeface="+mj-lt"/>
                <a:ea typeface="굴림" charset="-127"/>
              </a:rPr>
              <a:t>Re:</a:t>
            </a:r>
            <a:r>
              <a:rPr lang="en-US" altLang="ko-KR" sz="1600" dirty="0">
                <a:latin typeface="+mj-lt"/>
                <a:ea typeface="굴림" charset="-127"/>
              </a:rPr>
              <a:t> </a:t>
            </a:r>
            <a:endParaRPr lang="en-US" altLang="ko-KR" dirty="0">
              <a:latin typeface="+mj-lt"/>
              <a:ea typeface="굴림" charset="-127"/>
            </a:endParaRPr>
          </a:p>
          <a:p>
            <a:pPr>
              <a:spcBef>
                <a:spcPts val="600"/>
              </a:spcBef>
              <a:spcAft>
                <a:spcPts val="600"/>
              </a:spcAft>
              <a:defRPr/>
            </a:pPr>
            <a:r>
              <a:rPr lang="en-US" altLang="ko-KR" sz="1600" b="1" dirty="0">
                <a:latin typeface="+mj-lt"/>
                <a:ea typeface="굴림" charset="-127"/>
              </a:rPr>
              <a:t>Abstract:</a:t>
            </a:r>
            <a:r>
              <a:rPr lang="en-US" altLang="ko-KR" sz="1600" dirty="0">
                <a:latin typeface="+mj-lt"/>
                <a:ea typeface="굴림" charset="-127"/>
              </a:rPr>
              <a:t>	 Proposed resolutions for </a:t>
            </a:r>
            <a:r>
              <a:rPr lang="en-US" altLang="ko-KR" sz="1600" dirty="0" smtClean="0">
                <a:latin typeface="+mj-lt"/>
                <a:ea typeface="굴림" charset="-127"/>
              </a:rPr>
              <a:t>CIDs 30 </a:t>
            </a:r>
            <a:r>
              <a:rPr lang="en-US" altLang="ko-KR" sz="1600" dirty="0">
                <a:latin typeface="+mj-lt"/>
                <a:ea typeface="굴림" charset="-127"/>
              </a:rPr>
              <a:t>and 527 from LB94</a:t>
            </a:r>
            <a:r>
              <a:rPr lang="en-US" altLang="ko-KR" sz="1600" dirty="0" smtClean="0">
                <a:latin typeface="+mj-lt"/>
                <a:ea typeface="굴림" charset="-127"/>
              </a:rPr>
              <a:t>. </a:t>
            </a:r>
            <a:endParaRPr lang="en-US" altLang="ko-KR" sz="1600" dirty="0">
              <a:latin typeface="+mj-lt"/>
              <a:ea typeface="굴림" charset="-127"/>
            </a:endParaRPr>
          </a:p>
          <a:p>
            <a:pPr marL="895350" indent="-895350">
              <a:spcBef>
                <a:spcPts val="600"/>
              </a:spcBef>
              <a:spcAft>
                <a:spcPts val="600"/>
              </a:spcAft>
              <a:defRPr/>
            </a:pPr>
            <a:r>
              <a:rPr lang="en-US" altLang="ko-KR" sz="1600" b="1" dirty="0">
                <a:latin typeface="+mj-lt"/>
                <a:ea typeface="굴림" charset="-127"/>
              </a:rPr>
              <a:t>Purpose:</a:t>
            </a:r>
            <a:r>
              <a:rPr lang="en-US" altLang="ko-KR" sz="1600" dirty="0">
                <a:latin typeface="+mj-lt"/>
                <a:ea typeface="굴림" charset="-127"/>
              </a:rPr>
              <a:t>	To propose </a:t>
            </a:r>
            <a:r>
              <a:rPr lang="en-US" altLang="ko-KR" sz="1600" dirty="0" smtClean="0">
                <a:latin typeface="+mj-lt"/>
                <a:ea typeface="굴림" charset="-127"/>
              </a:rPr>
              <a:t>resolutions for CIDs 30 and 527 from LB94</a:t>
            </a:r>
            <a:endParaRPr lang="en-US" altLang="ko-KR" sz="1600" dirty="0">
              <a:latin typeface="+mj-lt"/>
              <a:ea typeface="굴림" charset="-127"/>
            </a:endParaRPr>
          </a:p>
          <a:p>
            <a:pPr>
              <a:spcBef>
                <a:spcPts val="600"/>
              </a:spcBef>
              <a:spcAft>
                <a:spcPts val="600"/>
              </a:spcAft>
              <a:defRPr/>
            </a:pPr>
            <a:r>
              <a:rPr lang="en-US" altLang="ko-KR" sz="1600" b="1" dirty="0">
                <a:latin typeface="+mj-lt"/>
                <a:ea typeface="굴림" charset="-127"/>
              </a:rPr>
              <a:t>Notice:</a:t>
            </a:r>
            <a:r>
              <a:rPr lang="en-US" altLang="ko-KR" sz="1600" dirty="0">
                <a:latin typeface="+mj-lt"/>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latin typeface="+mj-lt"/>
                <a:ea typeface="굴림" charset="-127"/>
              </a:rPr>
              <a:t>Release:</a:t>
            </a:r>
            <a:r>
              <a:rPr lang="en-US" altLang="ko-KR" sz="1600" dirty="0">
                <a:latin typeface="+mj-lt"/>
                <a:ea typeface="굴림"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583266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제목 1"/>
          <p:cNvSpPr txBox="1">
            <a:spLocks/>
          </p:cNvSpPr>
          <p:nvPr/>
        </p:nvSpPr>
        <p:spPr bwMode="auto">
          <a:xfrm>
            <a:off x="2209800" y="609600"/>
            <a:ext cx="7772400" cy="1066800"/>
          </a:xfrm>
          <a:prstGeom prst="rect">
            <a:avLst/>
          </a:prstGeom>
          <a:noFill/>
          <a:ln w="9525">
            <a:noFill/>
            <a:miter lim="800000"/>
            <a:headEnd/>
            <a:tailEnd/>
          </a:ln>
        </p:spPr>
        <p:txBody>
          <a:bodyPr/>
          <a:lstStyle/>
          <a:p>
            <a:pPr algn="ctr" eaLnBrk="0" fontAlgn="base" latinLnBrk="0" hangingPunct="0">
              <a:spcBef>
                <a:spcPct val="0"/>
              </a:spcBef>
              <a:spcAft>
                <a:spcPct val="0"/>
              </a:spcAft>
            </a:pPr>
            <a:r>
              <a:rPr lang="en-US" altLang="ko-KR" sz="3600" b="1" dirty="0" smtClean="0">
                <a:solidFill>
                  <a:srgbClr val="000000"/>
                </a:solidFill>
                <a:latin typeface="Times New Roman" pitchFamily="18" charset="0"/>
                <a:ea typeface="굴림" pitchFamily="50" charset="-127"/>
              </a:rPr>
              <a:t>Figure 63</a:t>
            </a:r>
            <a:endParaRPr lang="ko-KR" altLang="en-US" sz="3600" b="1" dirty="0">
              <a:solidFill>
                <a:srgbClr val="000000"/>
              </a:solidFill>
              <a:latin typeface="Times New Roman" pitchFamily="18" charset="0"/>
              <a:ea typeface="굴림" pitchFamily="50" charset="-127"/>
            </a:endParaRPr>
          </a:p>
        </p:txBody>
      </p:sp>
      <p:pic>
        <p:nvPicPr>
          <p:cNvPr id="52226" name="Picture 8"/>
          <p:cNvPicPr>
            <a:picLocks noChangeAspect="1" noChangeArrowheads="1"/>
          </p:cNvPicPr>
          <p:nvPr/>
        </p:nvPicPr>
        <p:blipFill>
          <a:blip r:embed="rId3" cstate="print"/>
          <a:srcRect/>
          <a:stretch>
            <a:fillRect/>
          </a:stretch>
        </p:blipFill>
        <p:spPr bwMode="auto">
          <a:xfrm>
            <a:off x="4419601" y="1876426"/>
            <a:ext cx="2524125" cy="4143375"/>
          </a:xfrm>
          <a:prstGeom prst="rect">
            <a:avLst/>
          </a:prstGeom>
          <a:noFill/>
          <a:ln w="12700">
            <a:noFill/>
            <a:miter lim="800000"/>
            <a:headEnd type="none" w="sm" len="sm"/>
            <a:tailEnd type="none" w="sm" len="sm"/>
          </a:ln>
        </p:spPr>
      </p:pic>
      <p:sp>
        <p:nvSpPr>
          <p:cNvPr id="7" name="Oval 6"/>
          <p:cNvSpPr/>
          <p:nvPr/>
        </p:nvSpPr>
        <p:spPr bwMode="auto">
          <a:xfrm>
            <a:off x="2971800" y="1447800"/>
            <a:ext cx="3505200" cy="3429000"/>
          </a:xfrm>
          <a:prstGeom prst="ellipse">
            <a:avLst/>
          </a:prstGeom>
          <a:solidFill>
            <a:schemeClr val="bg2">
              <a:lumMod val="40000"/>
              <a:lumOff val="60000"/>
              <a:alpha val="20000"/>
            </a:schemeClr>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eaLnBrk="0" fontAlgn="base" latinLnBrk="0" hangingPunct="0">
              <a:spcBef>
                <a:spcPct val="0"/>
              </a:spcBef>
              <a:spcAft>
                <a:spcPct val="0"/>
              </a:spcAft>
            </a:pPr>
            <a:endParaRPr lang="en-US" altLang="ko-KR" sz="1200">
              <a:solidFill>
                <a:srgbClr val="FFFFFF"/>
              </a:solidFill>
              <a:ea typeface="SimSun" pitchFamily="2" charset="-122"/>
            </a:endParaRPr>
          </a:p>
        </p:txBody>
      </p:sp>
      <p:sp>
        <p:nvSpPr>
          <p:cNvPr id="52240" name="TextBox 9"/>
          <p:cNvSpPr txBox="1">
            <a:spLocks noChangeArrowheads="1"/>
          </p:cNvSpPr>
          <p:nvPr/>
        </p:nvSpPr>
        <p:spPr bwMode="auto">
          <a:xfrm>
            <a:off x="7569880" y="2751425"/>
            <a:ext cx="3624258" cy="1785104"/>
          </a:xfrm>
          <a:prstGeom prst="rect">
            <a:avLst/>
          </a:prstGeom>
          <a:noFill/>
          <a:ln w="9525">
            <a:noFill/>
            <a:miter lim="800000"/>
            <a:headEnd/>
            <a:tailEnd/>
          </a:ln>
        </p:spPr>
        <p:txBody>
          <a:bodyPr>
            <a:spAutoFit/>
          </a:bodyPr>
          <a:lstStyle/>
          <a:p>
            <a:pPr eaLnBrk="0" fontAlgn="base" latinLnBrk="0" hangingPunct="0">
              <a:spcBef>
                <a:spcPct val="0"/>
              </a:spcBef>
              <a:spcAft>
                <a:spcPct val="0"/>
              </a:spcAft>
            </a:pPr>
            <a:r>
              <a:rPr lang="en-US" altLang="ko-KR" sz="1400" dirty="0">
                <a:solidFill>
                  <a:srgbClr val="000000"/>
                </a:solidFill>
                <a:ea typeface="SimSun" pitchFamily="2" charset="-122"/>
              </a:rPr>
              <a:t>2. DSME-GTS Reply,  </a:t>
            </a:r>
            <a:r>
              <a:rPr lang="en-US" altLang="ko-KR" sz="1400" dirty="0" smtClean="0">
                <a:ea typeface="SimSun" pitchFamily="2" charset="-122"/>
              </a:rPr>
              <a:t>broadcast</a:t>
            </a:r>
          </a:p>
          <a:p>
            <a:pPr eaLnBrk="0" fontAlgn="base" latinLnBrk="0" hangingPunct="0">
              <a:spcBef>
                <a:spcPct val="0"/>
              </a:spcBef>
              <a:spcAft>
                <a:spcPct val="0"/>
              </a:spcAft>
            </a:pPr>
            <a:r>
              <a:rPr lang="en-US" altLang="ko-KR" sz="1200" dirty="0" smtClean="0">
                <a:solidFill>
                  <a:srgbClr val="000000"/>
                </a:solidFill>
                <a:ea typeface="SimSun" pitchFamily="2" charset="-122"/>
              </a:rPr>
              <a:t>Payload : </a:t>
            </a:r>
            <a:r>
              <a:rPr lang="en-US" altLang="ko-KR" sz="1200" dirty="0" err="1" smtClean="0">
                <a:solidFill>
                  <a:srgbClr val="000000"/>
                </a:solidFill>
                <a:ea typeface="SimSun" pitchFamily="2" charset="-122"/>
              </a:rPr>
              <a:t>Dst</a:t>
            </a:r>
            <a:r>
              <a:rPr lang="en-US" altLang="ko-KR" sz="1200" dirty="0" smtClean="0">
                <a:solidFill>
                  <a:srgbClr val="000000"/>
                </a:solidFill>
                <a:ea typeface="SimSun" pitchFamily="2" charset="-122"/>
              </a:rPr>
              <a:t> </a:t>
            </a:r>
            <a:r>
              <a:rPr lang="en-US" altLang="ko-KR" sz="1200" dirty="0" err="1" smtClean="0">
                <a:solidFill>
                  <a:srgbClr val="000000"/>
                </a:solidFill>
                <a:ea typeface="SimSun" pitchFamily="2" charset="-122"/>
              </a:rPr>
              <a:t>addr</a:t>
            </a:r>
            <a:r>
              <a:rPr lang="en-US" altLang="ko-KR" sz="1200" dirty="0" smtClean="0">
                <a:solidFill>
                  <a:srgbClr val="000000"/>
                </a:solidFill>
                <a:ea typeface="SimSun" pitchFamily="2" charset="-122"/>
              </a:rPr>
              <a:t> </a:t>
            </a:r>
            <a:r>
              <a:rPr lang="en-US" altLang="ko-KR" sz="1200" dirty="0" smtClean="0">
                <a:solidFill>
                  <a:srgbClr val="000000"/>
                </a:solidFill>
                <a:ea typeface="SimSun" pitchFamily="2" charset="-122"/>
              </a:rPr>
              <a:t>(0x3</a:t>
            </a:r>
            <a:r>
              <a:rPr lang="en-US" altLang="ko-KR" sz="1200" dirty="0" smtClean="0">
                <a:solidFill>
                  <a:srgbClr val="000000"/>
                </a:solidFill>
                <a:ea typeface="SimSun" pitchFamily="2" charset="-122"/>
              </a:rPr>
              <a:t>), Direction(</a:t>
            </a:r>
            <a:r>
              <a:rPr lang="en-US" altLang="ko-KR" sz="1200" dirty="0" err="1" smtClean="0">
                <a:solidFill>
                  <a:srgbClr val="000000"/>
                </a:solidFill>
                <a:ea typeface="SimSun" pitchFamily="2" charset="-122"/>
              </a:rPr>
              <a:t>Tx</a:t>
            </a:r>
            <a:r>
              <a:rPr lang="en-US" altLang="ko-KR" sz="1200" dirty="0" smtClean="0">
                <a:solidFill>
                  <a:srgbClr val="000000"/>
                </a:solidFill>
                <a:ea typeface="SimSun" pitchFamily="2" charset="-122"/>
              </a:rPr>
              <a:t>), </a:t>
            </a:r>
          </a:p>
          <a:p>
            <a:pPr eaLnBrk="0" fontAlgn="base" latinLnBrk="0" hangingPunct="0">
              <a:spcBef>
                <a:spcPct val="0"/>
              </a:spcBef>
              <a:spcAft>
                <a:spcPct val="0"/>
              </a:spcAft>
            </a:pPr>
            <a:r>
              <a:rPr lang="en-US" altLang="ko-KR" sz="1200" dirty="0">
                <a:solidFill>
                  <a:srgbClr val="000000"/>
                </a:solidFill>
                <a:ea typeface="SimSun" pitchFamily="2" charset="-122"/>
              </a:rPr>
              <a:t> </a:t>
            </a:r>
            <a:r>
              <a:rPr lang="en-US" altLang="ko-KR" sz="1200" dirty="0" smtClean="0">
                <a:solidFill>
                  <a:srgbClr val="000000"/>
                </a:solidFill>
                <a:ea typeface="SimSun" pitchFamily="2" charset="-122"/>
              </a:rPr>
              <a:t>              Preferred </a:t>
            </a:r>
            <a:r>
              <a:rPr lang="en-US" altLang="ko-KR" sz="1200" dirty="0" err="1" smtClean="0">
                <a:solidFill>
                  <a:srgbClr val="000000"/>
                </a:solidFill>
                <a:ea typeface="SimSun" pitchFamily="2" charset="-122"/>
              </a:rPr>
              <a:t>Superframe</a:t>
            </a:r>
            <a:r>
              <a:rPr lang="en-US" altLang="ko-KR" sz="1200" dirty="0" smtClean="0">
                <a:solidFill>
                  <a:srgbClr val="000000"/>
                </a:solidFill>
                <a:ea typeface="SimSun" pitchFamily="2" charset="-122"/>
              </a:rPr>
              <a:t> ID (1),</a:t>
            </a:r>
            <a:endParaRPr lang="en-US" altLang="ko-KR" sz="1200" dirty="0">
              <a:solidFill>
                <a:srgbClr val="000000"/>
              </a:solidFill>
              <a:ea typeface="SimSun" pitchFamily="2" charset="-122"/>
            </a:endParaRPr>
          </a:p>
          <a:p>
            <a:pPr lvl="1" eaLnBrk="0" fontAlgn="base" latinLnBrk="0" hangingPunct="0">
              <a:spcBef>
                <a:spcPct val="0"/>
              </a:spcBef>
              <a:spcAft>
                <a:spcPct val="0"/>
              </a:spcAft>
            </a:pPr>
            <a:r>
              <a:rPr lang="en-US" altLang="ko-KR" sz="1200" dirty="0" smtClean="0">
                <a:solidFill>
                  <a:srgbClr val="000000"/>
                </a:solidFill>
                <a:ea typeface="SimSun" pitchFamily="2" charset="-122"/>
              </a:rPr>
              <a:t>     newly allocated SAB </a:t>
            </a:r>
            <a:r>
              <a:rPr lang="en-US" altLang="ko-KR" sz="1200" dirty="0">
                <a:solidFill>
                  <a:srgbClr val="000000"/>
                </a:solidFill>
                <a:ea typeface="SimSun" pitchFamily="2" charset="-122"/>
              </a:rPr>
              <a:t>sub-block</a:t>
            </a:r>
          </a:p>
          <a:p>
            <a:pPr lvl="1" eaLnBrk="0" fontAlgn="base" latinLnBrk="0" hangingPunct="0">
              <a:spcBef>
                <a:spcPct val="0"/>
              </a:spcBef>
              <a:spcAft>
                <a:spcPct val="0"/>
              </a:spcAft>
            </a:pPr>
            <a:r>
              <a:rPr lang="en-US" altLang="ko-KR" sz="1200" dirty="0">
                <a:solidFill>
                  <a:srgbClr val="000000"/>
                </a:solidFill>
                <a:ea typeface="SimSun" pitchFamily="2" charset="-122"/>
              </a:rPr>
              <a:t>    	</a:t>
            </a:r>
            <a:r>
              <a:rPr lang="en-US" altLang="ko-KR" sz="1200" dirty="0">
                <a:solidFill>
                  <a:srgbClr val="000000"/>
                </a:solidFill>
              </a:rPr>
              <a:t>{0000000000000000</a:t>
            </a:r>
          </a:p>
          <a:p>
            <a:pPr lvl="1" eaLnBrk="0" fontAlgn="base" latinLnBrk="0" hangingPunct="0">
              <a:spcBef>
                <a:spcPct val="0"/>
              </a:spcBef>
              <a:spcAft>
                <a:spcPct val="0"/>
              </a:spcAft>
            </a:pPr>
            <a:r>
              <a:rPr lang="en-US" altLang="ko-KR" sz="1200" dirty="0">
                <a:solidFill>
                  <a:srgbClr val="000000"/>
                </a:solidFill>
              </a:rPr>
              <a:t>       	 </a:t>
            </a:r>
            <a:r>
              <a:rPr lang="en-US" altLang="ko-KR" sz="1200" dirty="0" smtClean="0">
                <a:solidFill>
                  <a:srgbClr val="000000"/>
                </a:solidFill>
              </a:rPr>
              <a:t>0000001000000000</a:t>
            </a:r>
          </a:p>
          <a:p>
            <a:pPr lvl="1" eaLnBrk="0" fontAlgn="base" latinLnBrk="0" hangingPunct="0">
              <a:spcBef>
                <a:spcPct val="0"/>
              </a:spcBef>
              <a:spcAft>
                <a:spcPct val="0"/>
              </a:spcAft>
            </a:pPr>
            <a:r>
              <a:rPr lang="en-US" altLang="ko-KR" sz="1200" dirty="0" smtClean="0">
                <a:solidFill>
                  <a:srgbClr val="000000"/>
                </a:solidFill>
              </a:rPr>
              <a:t> 	 0000001000000000</a:t>
            </a:r>
            <a:endParaRPr lang="en-US" altLang="ko-KR" sz="1200" dirty="0">
              <a:solidFill>
                <a:srgbClr val="000000"/>
              </a:solidFill>
            </a:endParaRPr>
          </a:p>
          <a:p>
            <a:pPr lvl="1" eaLnBrk="0" fontAlgn="base" latinLnBrk="0" hangingPunct="0">
              <a:spcBef>
                <a:spcPct val="0"/>
              </a:spcBef>
              <a:spcAft>
                <a:spcPct val="0"/>
              </a:spcAft>
            </a:pPr>
            <a:r>
              <a:rPr lang="en-US" altLang="ko-KR" sz="1200" dirty="0">
                <a:solidFill>
                  <a:srgbClr val="000000"/>
                </a:solidFill>
              </a:rPr>
              <a:t>	            …</a:t>
            </a:r>
          </a:p>
          <a:p>
            <a:pPr lvl="1" eaLnBrk="0" fontAlgn="base" latinLnBrk="0" hangingPunct="0">
              <a:spcBef>
                <a:spcPct val="0"/>
              </a:spcBef>
              <a:spcAft>
                <a:spcPct val="0"/>
              </a:spcAft>
            </a:pPr>
            <a:r>
              <a:rPr lang="en-US" altLang="ko-KR" sz="1200" dirty="0">
                <a:solidFill>
                  <a:srgbClr val="000000"/>
                </a:solidFill>
              </a:rPr>
              <a:t>       	 0000000000000000}</a:t>
            </a:r>
          </a:p>
        </p:txBody>
      </p:sp>
      <p:sp>
        <p:nvSpPr>
          <p:cNvPr id="52237" name="TextBox 7"/>
          <p:cNvSpPr txBox="1">
            <a:spLocks noChangeArrowheads="1"/>
          </p:cNvSpPr>
          <p:nvPr/>
        </p:nvSpPr>
        <p:spPr bwMode="auto">
          <a:xfrm>
            <a:off x="7554292" y="1143000"/>
            <a:ext cx="4485639" cy="1631216"/>
          </a:xfrm>
          <a:prstGeom prst="rect">
            <a:avLst/>
          </a:prstGeom>
          <a:noFill/>
          <a:ln w="9525">
            <a:noFill/>
            <a:miter lim="800000"/>
            <a:headEnd/>
            <a:tailEnd/>
          </a:ln>
        </p:spPr>
        <p:txBody>
          <a:bodyPr wrap="square">
            <a:spAutoFit/>
          </a:bodyPr>
          <a:lstStyle/>
          <a:p>
            <a:pPr marL="342900" indent="-342900" eaLnBrk="0" fontAlgn="base" latinLnBrk="0" hangingPunct="0">
              <a:spcBef>
                <a:spcPct val="0"/>
              </a:spcBef>
              <a:spcAft>
                <a:spcPct val="0"/>
              </a:spcAft>
              <a:buFontTx/>
              <a:buAutoNum type="arabicPeriod"/>
            </a:pPr>
            <a:r>
              <a:rPr lang="en-US" altLang="ko-KR" sz="1400" dirty="0">
                <a:solidFill>
                  <a:srgbClr val="000000"/>
                </a:solidFill>
              </a:rPr>
              <a:t>DSME-GTS Request,  </a:t>
            </a:r>
            <a:r>
              <a:rPr lang="en-US" altLang="ko-KR" sz="1400" dirty="0" smtClean="0"/>
              <a:t>unicast</a:t>
            </a:r>
          </a:p>
          <a:p>
            <a:pPr eaLnBrk="0" fontAlgn="base" latinLnBrk="0" hangingPunct="0">
              <a:spcBef>
                <a:spcPct val="0"/>
              </a:spcBef>
              <a:spcAft>
                <a:spcPct val="0"/>
              </a:spcAft>
            </a:pPr>
            <a:r>
              <a:rPr lang="en-US" altLang="ko-KR" sz="1200" dirty="0" smtClean="0">
                <a:solidFill>
                  <a:srgbClr val="000000"/>
                </a:solidFill>
              </a:rPr>
              <a:t>Payload : </a:t>
            </a:r>
            <a:r>
              <a:rPr lang="en-US" altLang="ko-KR" sz="1200" dirty="0">
                <a:solidFill>
                  <a:srgbClr val="000000"/>
                </a:solidFill>
              </a:rPr>
              <a:t>Number of </a:t>
            </a:r>
            <a:r>
              <a:rPr lang="en-US" altLang="ko-KR" sz="1200" dirty="0" smtClean="0">
                <a:solidFill>
                  <a:srgbClr val="000000"/>
                </a:solidFill>
              </a:rPr>
              <a:t>slots (2), Direction(</a:t>
            </a:r>
            <a:r>
              <a:rPr lang="en-US" altLang="ko-KR" sz="1200" dirty="0" err="1" smtClean="0">
                <a:solidFill>
                  <a:srgbClr val="000000"/>
                </a:solidFill>
              </a:rPr>
              <a:t>Tx</a:t>
            </a:r>
            <a:r>
              <a:rPr lang="en-US" altLang="ko-KR" sz="1200" dirty="0" smtClean="0">
                <a:solidFill>
                  <a:srgbClr val="000000"/>
                </a:solidFill>
              </a:rPr>
              <a:t>),</a:t>
            </a:r>
          </a:p>
          <a:p>
            <a:pPr marL="800100" lvl="1" indent="-342900" eaLnBrk="0" fontAlgn="base" latinLnBrk="0" hangingPunct="0">
              <a:spcBef>
                <a:spcPct val="0"/>
              </a:spcBef>
              <a:spcAft>
                <a:spcPct val="0"/>
              </a:spcAft>
            </a:pPr>
            <a:r>
              <a:rPr lang="en-US" altLang="ko-KR" sz="1200" dirty="0">
                <a:solidFill>
                  <a:srgbClr val="000000"/>
                </a:solidFill>
              </a:rPr>
              <a:t> </a:t>
            </a:r>
            <a:r>
              <a:rPr lang="en-US" altLang="ko-KR" sz="1200" dirty="0" smtClean="0">
                <a:solidFill>
                  <a:srgbClr val="000000"/>
                </a:solidFill>
              </a:rPr>
              <a:t>     Preferred </a:t>
            </a:r>
            <a:r>
              <a:rPr lang="en-US" altLang="ko-KR" sz="1200" dirty="0" err="1" smtClean="0">
                <a:solidFill>
                  <a:srgbClr val="000000"/>
                </a:solidFill>
              </a:rPr>
              <a:t>Superframe</a:t>
            </a:r>
            <a:r>
              <a:rPr lang="en-US" altLang="ko-KR" sz="1200" dirty="0" smtClean="0">
                <a:solidFill>
                  <a:srgbClr val="000000"/>
                </a:solidFill>
              </a:rPr>
              <a:t> ID(1),</a:t>
            </a:r>
            <a:endParaRPr lang="en-US" altLang="ko-KR" sz="1200" dirty="0">
              <a:solidFill>
                <a:srgbClr val="000000"/>
              </a:solidFill>
            </a:endParaRPr>
          </a:p>
          <a:p>
            <a:pPr marL="800100" lvl="1" indent="-342900" eaLnBrk="0" fontAlgn="base" latinLnBrk="0" hangingPunct="0">
              <a:spcBef>
                <a:spcPct val="0"/>
              </a:spcBef>
              <a:spcAft>
                <a:spcPct val="0"/>
              </a:spcAft>
            </a:pPr>
            <a:r>
              <a:rPr lang="en-US" altLang="ko-KR" sz="1200" dirty="0">
                <a:solidFill>
                  <a:srgbClr val="000000"/>
                </a:solidFill>
              </a:rPr>
              <a:t>      SAB sub-block </a:t>
            </a:r>
          </a:p>
          <a:p>
            <a:pPr marL="800100" lvl="1" indent="-342900" eaLnBrk="0" fontAlgn="base" latinLnBrk="0" hangingPunct="0">
              <a:spcBef>
                <a:spcPct val="0"/>
              </a:spcBef>
              <a:spcAft>
                <a:spcPct val="0"/>
              </a:spcAft>
            </a:pPr>
            <a:r>
              <a:rPr lang="en-US" altLang="ko-KR" sz="1200" dirty="0">
                <a:solidFill>
                  <a:srgbClr val="000000"/>
                </a:solidFill>
              </a:rPr>
              <a:t>	{</a:t>
            </a:r>
            <a:r>
              <a:rPr lang="en-US" altLang="ko-KR" sz="1200" dirty="0" smtClean="0">
                <a:solidFill>
                  <a:srgbClr val="000000"/>
                </a:solidFill>
              </a:rPr>
              <a:t>0000100010000000</a:t>
            </a:r>
            <a:endParaRPr lang="en-US" altLang="ko-KR" sz="1200" dirty="0">
              <a:solidFill>
                <a:srgbClr val="000000"/>
              </a:solidFill>
            </a:endParaRPr>
          </a:p>
          <a:p>
            <a:pPr marL="800100" lvl="1" indent="-342900" eaLnBrk="0" fontAlgn="base" latinLnBrk="0" hangingPunct="0">
              <a:spcBef>
                <a:spcPct val="0"/>
              </a:spcBef>
              <a:spcAft>
                <a:spcPct val="0"/>
              </a:spcAft>
            </a:pPr>
            <a:r>
              <a:rPr lang="en-US" altLang="ko-KR" sz="1200" dirty="0">
                <a:solidFill>
                  <a:srgbClr val="000000"/>
                </a:solidFill>
              </a:rPr>
              <a:t>       	 </a:t>
            </a:r>
            <a:r>
              <a:rPr lang="en-US" altLang="ko-KR" sz="1200" dirty="0" smtClean="0">
                <a:solidFill>
                  <a:srgbClr val="000000"/>
                </a:solidFill>
              </a:rPr>
              <a:t>0000000010000000</a:t>
            </a:r>
            <a:endParaRPr lang="en-US" altLang="ko-KR" sz="1200" dirty="0">
              <a:solidFill>
                <a:srgbClr val="000000"/>
              </a:solidFill>
            </a:endParaRPr>
          </a:p>
          <a:p>
            <a:pPr marL="800100" lvl="1" indent="-342900" eaLnBrk="0" fontAlgn="base" latinLnBrk="0" hangingPunct="0">
              <a:spcBef>
                <a:spcPct val="0"/>
              </a:spcBef>
              <a:spcAft>
                <a:spcPct val="0"/>
              </a:spcAft>
            </a:pPr>
            <a:r>
              <a:rPr lang="en-US" altLang="ko-KR" sz="1200" dirty="0">
                <a:solidFill>
                  <a:srgbClr val="000000"/>
                </a:solidFill>
              </a:rPr>
              <a:t>	            …</a:t>
            </a:r>
          </a:p>
          <a:p>
            <a:pPr marL="800100" lvl="1" indent="-342900" eaLnBrk="0" fontAlgn="base" latinLnBrk="0" hangingPunct="0">
              <a:spcBef>
                <a:spcPct val="0"/>
              </a:spcBef>
              <a:spcAft>
                <a:spcPct val="0"/>
              </a:spcAft>
            </a:pPr>
            <a:r>
              <a:rPr lang="en-US" altLang="ko-KR" sz="1200" dirty="0">
                <a:solidFill>
                  <a:srgbClr val="000000"/>
                </a:solidFill>
              </a:rPr>
              <a:t>       	 </a:t>
            </a:r>
            <a:r>
              <a:rPr lang="en-US" altLang="ko-KR" sz="1200" dirty="0" smtClean="0">
                <a:solidFill>
                  <a:srgbClr val="000000"/>
                </a:solidFill>
              </a:rPr>
              <a:t>0000000010000000</a:t>
            </a:r>
            <a:r>
              <a:rPr lang="en-US" altLang="ko-KR" sz="1200" dirty="0">
                <a:solidFill>
                  <a:srgbClr val="000000"/>
                </a:solidFill>
              </a:rPr>
              <a:t>}</a:t>
            </a:r>
          </a:p>
        </p:txBody>
      </p:sp>
      <p:sp>
        <p:nvSpPr>
          <p:cNvPr id="52238" name="Right Arrow 17"/>
          <p:cNvSpPr>
            <a:spLocks noChangeArrowheads="1"/>
          </p:cNvSpPr>
          <p:nvPr/>
        </p:nvSpPr>
        <p:spPr bwMode="auto">
          <a:xfrm rot="13389525">
            <a:off x="4491039" y="3526445"/>
            <a:ext cx="1295293" cy="305197"/>
          </a:xfrm>
          <a:prstGeom prst="rightArrow">
            <a:avLst>
              <a:gd name="adj1" fmla="val 50000"/>
              <a:gd name="adj2" fmla="val 49992"/>
            </a:avLst>
          </a:prstGeom>
          <a:solidFill>
            <a:schemeClr val="accent1"/>
          </a:solidFill>
          <a:ln w="12700" algn="ctr">
            <a:solidFill>
              <a:schemeClr val="tx1"/>
            </a:solidFill>
            <a:round/>
            <a:headEnd type="none" w="sm" len="sm"/>
            <a:tailEnd type="none" w="sm" len="sm"/>
          </a:ln>
        </p:spPr>
        <p:txBody>
          <a:bodyPr/>
          <a:lstStyle/>
          <a:p>
            <a:pPr eaLnBrk="0" fontAlgn="base" latinLnBrk="0" hangingPunct="0">
              <a:spcBef>
                <a:spcPct val="0"/>
              </a:spcBef>
              <a:spcAft>
                <a:spcPct val="0"/>
              </a:spcAft>
            </a:pPr>
            <a:endParaRPr lang="en-US" altLang="ko-KR" sz="1200">
              <a:solidFill>
                <a:srgbClr val="000000"/>
              </a:solidFill>
              <a:latin typeface="Times New Roman" pitchFamily="18" charset="0"/>
              <a:ea typeface="SimSun" pitchFamily="2" charset="-122"/>
            </a:endParaRPr>
          </a:p>
        </p:txBody>
      </p:sp>
      <p:sp>
        <p:nvSpPr>
          <p:cNvPr id="52230" name="Rectangle 18"/>
          <p:cNvSpPr>
            <a:spLocks noChangeArrowheads="1"/>
          </p:cNvSpPr>
          <p:nvPr/>
        </p:nvSpPr>
        <p:spPr bwMode="auto">
          <a:xfrm>
            <a:off x="701510" y="2585856"/>
            <a:ext cx="2297424" cy="276999"/>
          </a:xfrm>
          <a:prstGeom prst="rect">
            <a:avLst/>
          </a:prstGeom>
          <a:noFill/>
          <a:ln w="9525">
            <a:noFill/>
            <a:miter lim="800000"/>
            <a:headEnd/>
            <a:tailEnd/>
          </a:ln>
        </p:spPr>
        <p:txBody>
          <a:bodyPr wrap="none">
            <a:spAutoFit/>
          </a:bodyPr>
          <a:lstStyle/>
          <a:p>
            <a:pPr eaLnBrk="0" fontAlgn="base" hangingPunct="0">
              <a:spcBef>
                <a:spcPct val="0"/>
              </a:spcBef>
              <a:spcAft>
                <a:spcPct val="0"/>
              </a:spcAft>
            </a:pPr>
            <a:r>
              <a:rPr lang="en-US" altLang="ko-KR" sz="1200" dirty="0">
                <a:solidFill>
                  <a:srgbClr val="000000"/>
                </a:solidFill>
              </a:rPr>
              <a:t>Slot = </a:t>
            </a:r>
            <a:r>
              <a:rPr lang="en-US" altLang="ko-KR" sz="1200" dirty="0" err="1">
                <a:solidFill>
                  <a:srgbClr val="000000"/>
                </a:solidFill>
              </a:rPr>
              <a:t>tuple</a:t>
            </a:r>
            <a:r>
              <a:rPr lang="en-US" altLang="ko-KR" sz="1200" dirty="0">
                <a:solidFill>
                  <a:srgbClr val="000000"/>
                </a:solidFill>
              </a:rPr>
              <a:t> (time slot, channel)</a:t>
            </a:r>
          </a:p>
        </p:txBody>
      </p:sp>
      <p:sp>
        <p:nvSpPr>
          <p:cNvPr id="22" name="TextBox 21"/>
          <p:cNvSpPr txBox="1">
            <a:spLocks noChangeArrowheads="1"/>
          </p:cNvSpPr>
          <p:nvPr/>
        </p:nvSpPr>
        <p:spPr bwMode="auto">
          <a:xfrm>
            <a:off x="1693053" y="5412365"/>
            <a:ext cx="3219450" cy="461665"/>
          </a:xfrm>
          <a:prstGeom prst="rect">
            <a:avLst/>
          </a:prstGeom>
          <a:noFill/>
          <a:ln w="9525">
            <a:noFill/>
            <a:miter lim="800000"/>
            <a:headEnd/>
            <a:tailEnd/>
          </a:ln>
        </p:spPr>
        <p:txBody>
          <a:bodyPr wrap="square">
            <a:spAutoFit/>
          </a:bodyPr>
          <a:lstStyle/>
          <a:p>
            <a:pPr eaLnBrk="0" fontAlgn="base" latinLnBrk="0" hangingPunct="0">
              <a:spcBef>
                <a:spcPct val="0"/>
              </a:spcBef>
              <a:spcAft>
                <a:spcPct val="0"/>
              </a:spcAft>
            </a:pPr>
            <a:r>
              <a:rPr lang="en-US" altLang="ko-KR" sz="1200" dirty="0">
                <a:solidFill>
                  <a:srgbClr val="000000"/>
                </a:solidFill>
                <a:cs typeface="Times New Roman" pitchFamily="18" charset="0"/>
              </a:rPr>
              <a:t>Every node that hears the broadcasts updates its slot allocation bitmap  (SAB)</a:t>
            </a:r>
          </a:p>
        </p:txBody>
      </p:sp>
      <p:sp>
        <p:nvSpPr>
          <p:cNvPr id="14" name="Oval 13"/>
          <p:cNvSpPr/>
          <p:nvPr/>
        </p:nvSpPr>
        <p:spPr bwMode="auto">
          <a:xfrm>
            <a:off x="3886200" y="2514600"/>
            <a:ext cx="3581400" cy="3505200"/>
          </a:xfrm>
          <a:prstGeom prst="ellipse">
            <a:avLst/>
          </a:prstGeom>
          <a:solidFill>
            <a:schemeClr val="accent2">
              <a:alpha val="20000"/>
            </a:schemeClr>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eaLnBrk="0" fontAlgn="base" latinLnBrk="0" hangingPunct="0">
              <a:spcBef>
                <a:spcPct val="0"/>
              </a:spcBef>
              <a:spcAft>
                <a:spcPct val="0"/>
              </a:spcAft>
            </a:pPr>
            <a:endParaRPr lang="en-US" altLang="ko-KR" sz="1200">
              <a:solidFill>
                <a:srgbClr val="FFFFFF"/>
              </a:solidFill>
              <a:ea typeface="SimSun" pitchFamily="2" charset="-122"/>
            </a:endParaRPr>
          </a:p>
        </p:txBody>
      </p:sp>
      <p:sp>
        <p:nvSpPr>
          <p:cNvPr id="52236" name="TextBox 14"/>
          <p:cNvSpPr txBox="1">
            <a:spLocks noChangeArrowheads="1"/>
          </p:cNvSpPr>
          <p:nvPr/>
        </p:nvSpPr>
        <p:spPr bwMode="auto">
          <a:xfrm>
            <a:off x="7569880" y="4556849"/>
            <a:ext cx="3000375" cy="1785104"/>
          </a:xfrm>
          <a:prstGeom prst="rect">
            <a:avLst/>
          </a:prstGeom>
          <a:noFill/>
          <a:ln w="9525">
            <a:noFill/>
            <a:miter lim="800000"/>
            <a:headEnd/>
            <a:tailEnd/>
          </a:ln>
        </p:spPr>
        <p:txBody>
          <a:bodyPr>
            <a:spAutoFit/>
          </a:bodyPr>
          <a:lstStyle/>
          <a:p>
            <a:pPr eaLnBrk="0" fontAlgn="base" latinLnBrk="0" hangingPunct="0">
              <a:spcBef>
                <a:spcPct val="0"/>
              </a:spcBef>
              <a:spcAft>
                <a:spcPct val="0"/>
              </a:spcAft>
            </a:pPr>
            <a:r>
              <a:rPr lang="en-US" altLang="ko-KR" sz="1400" dirty="0">
                <a:solidFill>
                  <a:srgbClr val="000000"/>
                </a:solidFill>
                <a:ea typeface="SimSun" pitchFamily="2" charset="-122"/>
              </a:rPr>
              <a:t>3. DSME-GTS Notify,  </a:t>
            </a:r>
            <a:r>
              <a:rPr lang="en-US" altLang="ko-KR" sz="1400" dirty="0">
                <a:ea typeface="SimSun" pitchFamily="2" charset="-122"/>
              </a:rPr>
              <a:t>broadcast</a:t>
            </a:r>
          </a:p>
          <a:p>
            <a:pPr lvl="1" eaLnBrk="0" fontAlgn="base" latinLnBrk="0" hangingPunct="0">
              <a:spcBef>
                <a:spcPct val="0"/>
              </a:spcBef>
              <a:spcAft>
                <a:spcPct val="0"/>
              </a:spcAft>
            </a:pPr>
            <a:r>
              <a:rPr lang="en-US" altLang="ko-KR" sz="1200" dirty="0">
                <a:solidFill>
                  <a:srgbClr val="000000"/>
                </a:solidFill>
                <a:ea typeface="SimSun" pitchFamily="2" charset="-122"/>
              </a:rPr>
              <a:t>Payload </a:t>
            </a:r>
            <a:r>
              <a:rPr lang="en-US" altLang="ko-KR" sz="1200" dirty="0" smtClean="0">
                <a:solidFill>
                  <a:srgbClr val="000000"/>
                </a:solidFill>
                <a:ea typeface="SimSun" pitchFamily="2" charset="-122"/>
              </a:rPr>
              <a:t>: </a:t>
            </a:r>
            <a:r>
              <a:rPr lang="en-US" altLang="ko-KR" sz="1200" dirty="0" err="1" smtClean="0">
                <a:solidFill>
                  <a:srgbClr val="000000"/>
                </a:solidFill>
                <a:ea typeface="SimSun" pitchFamily="2" charset="-122"/>
              </a:rPr>
              <a:t>Dst</a:t>
            </a:r>
            <a:r>
              <a:rPr lang="en-US" altLang="ko-KR" sz="1200" dirty="0" smtClean="0">
                <a:solidFill>
                  <a:srgbClr val="000000"/>
                </a:solidFill>
                <a:ea typeface="SimSun" pitchFamily="2" charset="-122"/>
              </a:rPr>
              <a:t> </a:t>
            </a:r>
            <a:r>
              <a:rPr lang="en-US" altLang="ko-KR" sz="1200" dirty="0" err="1" smtClean="0">
                <a:solidFill>
                  <a:srgbClr val="000000"/>
                </a:solidFill>
                <a:ea typeface="SimSun" pitchFamily="2" charset="-122"/>
              </a:rPr>
              <a:t>addr</a:t>
            </a:r>
            <a:r>
              <a:rPr lang="en-US" altLang="ko-KR" sz="1200" dirty="0" smtClean="0">
                <a:solidFill>
                  <a:srgbClr val="000000"/>
                </a:solidFill>
                <a:ea typeface="SimSun" pitchFamily="2" charset="-122"/>
              </a:rPr>
              <a:t> </a:t>
            </a:r>
            <a:r>
              <a:rPr lang="en-US" altLang="ko-KR" sz="1200" dirty="0" smtClean="0">
                <a:solidFill>
                  <a:srgbClr val="000000"/>
                </a:solidFill>
                <a:ea typeface="SimSun" pitchFamily="2" charset="-122"/>
              </a:rPr>
              <a:t>(0x1</a:t>
            </a:r>
            <a:r>
              <a:rPr lang="en-US" altLang="ko-KR" sz="1200" dirty="0" smtClean="0">
                <a:solidFill>
                  <a:srgbClr val="000000"/>
                </a:solidFill>
                <a:ea typeface="SimSun" pitchFamily="2" charset="-122"/>
              </a:rPr>
              <a:t>), Direction (</a:t>
            </a:r>
            <a:r>
              <a:rPr lang="en-US" altLang="ko-KR" sz="1200" dirty="0" err="1" smtClean="0">
                <a:solidFill>
                  <a:srgbClr val="000000"/>
                </a:solidFill>
                <a:ea typeface="SimSun" pitchFamily="2" charset="-122"/>
              </a:rPr>
              <a:t>Tx</a:t>
            </a:r>
            <a:r>
              <a:rPr lang="en-US" altLang="ko-KR" sz="1200" dirty="0" smtClean="0">
                <a:solidFill>
                  <a:srgbClr val="000000"/>
                </a:solidFill>
                <a:ea typeface="SimSun" pitchFamily="2" charset="-122"/>
              </a:rPr>
              <a:t>), </a:t>
            </a:r>
            <a:endParaRPr lang="en-US" altLang="ko-KR" sz="1200" dirty="0">
              <a:solidFill>
                <a:srgbClr val="000000"/>
              </a:solidFill>
              <a:ea typeface="SimSun" pitchFamily="2" charset="-122"/>
            </a:endParaRPr>
          </a:p>
          <a:p>
            <a:pPr lvl="1" eaLnBrk="0" fontAlgn="base" latinLnBrk="0" hangingPunct="0">
              <a:spcBef>
                <a:spcPct val="0"/>
              </a:spcBef>
              <a:spcAft>
                <a:spcPct val="0"/>
              </a:spcAft>
            </a:pPr>
            <a:r>
              <a:rPr lang="en-US" altLang="ko-KR" sz="1200" dirty="0" smtClean="0">
                <a:solidFill>
                  <a:srgbClr val="000000"/>
                </a:solidFill>
                <a:ea typeface="SimSun" pitchFamily="2" charset="-122"/>
              </a:rPr>
              <a:t>newly </a:t>
            </a:r>
            <a:r>
              <a:rPr lang="en-US" altLang="ko-KR" sz="1200" dirty="0">
                <a:solidFill>
                  <a:srgbClr val="000000"/>
                </a:solidFill>
                <a:ea typeface="SimSun" pitchFamily="2" charset="-122"/>
              </a:rPr>
              <a:t>allocated SAB sub-block</a:t>
            </a:r>
          </a:p>
          <a:p>
            <a:pPr lvl="1" eaLnBrk="0" fontAlgn="base" latinLnBrk="0" hangingPunct="0">
              <a:spcBef>
                <a:spcPct val="0"/>
              </a:spcBef>
              <a:spcAft>
                <a:spcPct val="0"/>
              </a:spcAft>
            </a:pPr>
            <a:r>
              <a:rPr lang="en-US" altLang="ko-KR" sz="1200" dirty="0">
                <a:solidFill>
                  <a:srgbClr val="000000"/>
                </a:solidFill>
                <a:ea typeface="SimSun" pitchFamily="2" charset="-122"/>
              </a:rPr>
              <a:t>    	</a:t>
            </a:r>
            <a:r>
              <a:rPr lang="en-US" altLang="ko-KR" sz="1200" dirty="0">
                <a:solidFill>
                  <a:srgbClr val="000000"/>
                </a:solidFill>
              </a:rPr>
              <a:t>{0000000000000000</a:t>
            </a:r>
          </a:p>
          <a:p>
            <a:pPr lvl="1" eaLnBrk="0" fontAlgn="base" latinLnBrk="0" hangingPunct="0">
              <a:spcBef>
                <a:spcPct val="0"/>
              </a:spcBef>
              <a:spcAft>
                <a:spcPct val="0"/>
              </a:spcAft>
            </a:pPr>
            <a:r>
              <a:rPr lang="en-US" altLang="ko-KR" sz="1200" dirty="0">
                <a:solidFill>
                  <a:srgbClr val="000000"/>
                </a:solidFill>
              </a:rPr>
              <a:t>       	 </a:t>
            </a:r>
            <a:r>
              <a:rPr lang="en-US" altLang="ko-KR" sz="1200" dirty="0" smtClean="0">
                <a:solidFill>
                  <a:srgbClr val="000000"/>
                </a:solidFill>
              </a:rPr>
              <a:t>0000001000000000</a:t>
            </a:r>
          </a:p>
          <a:p>
            <a:pPr lvl="1" eaLnBrk="0" fontAlgn="base" latinLnBrk="0" hangingPunct="0">
              <a:spcBef>
                <a:spcPct val="0"/>
              </a:spcBef>
              <a:spcAft>
                <a:spcPct val="0"/>
              </a:spcAft>
            </a:pPr>
            <a:r>
              <a:rPr lang="en-US" altLang="ko-KR" sz="1200" dirty="0">
                <a:solidFill>
                  <a:srgbClr val="000000"/>
                </a:solidFill>
              </a:rPr>
              <a:t> 	 0000001000000000</a:t>
            </a:r>
          </a:p>
          <a:p>
            <a:pPr lvl="1" eaLnBrk="0" fontAlgn="base" latinLnBrk="0" hangingPunct="0">
              <a:spcBef>
                <a:spcPct val="0"/>
              </a:spcBef>
              <a:spcAft>
                <a:spcPct val="0"/>
              </a:spcAft>
            </a:pPr>
            <a:r>
              <a:rPr lang="en-US" altLang="ko-KR" sz="1200" dirty="0">
                <a:solidFill>
                  <a:srgbClr val="000000"/>
                </a:solidFill>
              </a:rPr>
              <a:t>	            …</a:t>
            </a:r>
          </a:p>
          <a:p>
            <a:pPr lvl="1" eaLnBrk="0" fontAlgn="base" latinLnBrk="0" hangingPunct="0">
              <a:spcBef>
                <a:spcPct val="0"/>
              </a:spcBef>
              <a:spcAft>
                <a:spcPct val="0"/>
              </a:spcAft>
            </a:pPr>
            <a:r>
              <a:rPr lang="en-US" altLang="ko-KR" sz="1200" dirty="0">
                <a:solidFill>
                  <a:srgbClr val="000000"/>
                </a:solidFill>
              </a:rPr>
              <a:t>       	 0000000000000000}</a:t>
            </a:r>
          </a:p>
        </p:txBody>
      </p:sp>
      <p:sp>
        <p:nvSpPr>
          <p:cNvPr id="19" name="슬라이드 번호 개체 틀 1"/>
          <p:cNvSpPr>
            <a:spLocks noGrp="1"/>
          </p:cNvSpPr>
          <p:nvPr>
            <p:ph type="sldNum" sz="quarter" idx="12"/>
          </p:nvPr>
        </p:nvSpPr>
        <p:spPr>
          <a:xfrm>
            <a:off x="5704496" y="6475413"/>
            <a:ext cx="859211" cy="276999"/>
          </a:xfrm>
        </p:spPr>
        <p:txBody>
          <a:bodyPr/>
          <a:lstStyle/>
          <a:p>
            <a:r>
              <a:rPr lang="en-US" dirty="0" smtClean="0">
                <a:solidFill>
                  <a:srgbClr val="000000"/>
                </a:solidFill>
              </a:rPr>
              <a:t>Slide </a:t>
            </a:r>
            <a:fld id="{C5D937D4-0006-4E68-8AC3-84F3F9A519BD}" type="slidenum">
              <a:rPr lang="en-US" smtClean="0">
                <a:solidFill>
                  <a:srgbClr val="000000"/>
                </a:solidFill>
              </a:rPr>
              <a:pPr/>
              <a:t>2</a:t>
            </a:fld>
            <a:endParaRPr lang="en-US" dirty="0">
              <a:solidFill>
                <a:srgbClr val="000000"/>
              </a:solidFill>
            </a:endParaRPr>
          </a:p>
        </p:txBody>
      </p:sp>
      <p:sp>
        <p:nvSpPr>
          <p:cNvPr id="5" name="TextBox 4"/>
          <p:cNvSpPr txBox="1"/>
          <p:nvPr/>
        </p:nvSpPr>
        <p:spPr>
          <a:xfrm rot="18810876">
            <a:off x="2874660" y="2040523"/>
            <a:ext cx="1882247" cy="338554"/>
          </a:xfrm>
          <a:prstGeom prst="rect">
            <a:avLst/>
          </a:prstGeom>
          <a:noFill/>
        </p:spPr>
        <p:txBody>
          <a:bodyPr wrap="none" rtlCol="0">
            <a:spAutoFit/>
          </a:bodyPr>
          <a:lstStyle/>
          <a:p>
            <a:r>
              <a:rPr lang="en-US" altLang="ko-KR" sz="1600" b="1" dirty="0" smtClean="0"/>
              <a:t>DSME-GTS Reply</a:t>
            </a:r>
            <a:endParaRPr lang="ko-KR" altLang="en-US" sz="1600" b="1" dirty="0"/>
          </a:p>
        </p:txBody>
      </p:sp>
      <p:sp>
        <p:nvSpPr>
          <p:cNvPr id="21" name="TextBox 20"/>
          <p:cNvSpPr txBox="1"/>
          <p:nvPr/>
        </p:nvSpPr>
        <p:spPr>
          <a:xfrm rot="18810876">
            <a:off x="5819130" y="4896979"/>
            <a:ext cx="1906291" cy="338554"/>
          </a:xfrm>
          <a:prstGeom prst="rect">
            <a:avLst/>
          </a:prstGeom>
          <a:noFill/>
        </p:spPr>
        <p:txBody>
          <a:bodyPr wrap="none" rtlCol="0">
            <a:spAutoFit/>
          </a:bodyPr>
          <a:lstStyle/>
          <a:p>
            <a:r>
              <a:rPr lang="en-US" altLang="ko-KR" sz="1600" b="1" dirty="0" smtClean="0"/>
              <a:t>DSME-GTS Notify</a:t>
            </a:r>
            <a:endParaRPr lang="ko-KR" altLang="en-US" sz="1600" b="1" dirty="0"/>
          </a:p>
        </p:txBody>
      </p:sp>
      <p:sp>
        <p:nvSpPr>
          <p:cNvPr id="23" name="TextBox 22"/>
          <p:cNvSpPr txBox="1"/>
          <p:nvPr/>
        </p:nvSpPr>
        <p:spPr>
          <a:xfrm rot="2831816">
            <a:off x="5094375" y="2839444"/>
            <a:ext cx="1266693" cy="584775"/>
          </a:xfrm>
          <a:prstGeom prst="rect">
            <a:avLst/>
          </a:prstGeom>
          <a:noFill/>
        </p:spPr>
        <p:txBody>
          <a:bodyPr wrap="none" rtlCol="0">
            <a:spAutoFit/>
          </a:bodyPr>
          <a:lstStyle/>
          <a:p>
            <a:pPr algn="ctr"/>
            <a:r>
              <a:rPr lang="en-US" altLang="ko-KR" sz="1600" b="1" dirty="0" smtClean="0"/>
              <a:t>DSME-GTS</a:t>
            </a:r>
          </a:p>
          <a:p>
            <a:pPr algn="ctr"/>
            <a:r>
              <a:rPr lang="en-US" altLang="ko-KR" sz="1600" b="1" dirty="0" smtClean="0"/>
              <a:t>Request</a:t>
            </a:r>
            <a:endParaRPr lang="ko-KR" altLang="en-US" sz="1600" b="1" dirty="0"/>
          </a:p>
        </p:txBody>
      </p:sp>
      <p:sp>
        <p:nvSpPr>
          <p:cNvPr id="6" name="TextBox 5"/>
          <p:cNvSpPr txBox="1"/>
          <p:nvPr/>
        </p:nvSpPr>
        <p:spPr>
          <a:xfrm>
            <a:off x="694159" y="869411"/>
            <a:ext cx="2762465" cy="461665"/>
          </a:xfrm>
          <a:prstGeom prst="rect">
            <a:avLst/>
          </a:prstGeom>
          <a:noFill/>
        </p:spPr>
        <p:txBody>
          <a:bodyPr wrap="square" rtlCol="0">
            <a:spAutoFit/>
          </a:bodyPr>
          <a:lstStyle/>
          <a:p>
            <a:r>
              <a:rPr lang="en-US" altLang="ko-KR" sz="1200" dirty="0" smtClean="0"/>
              <a:t>Node 3 is requesting 2 slots to transmit data frames to node 1.</a:t>
            </a:r>
            <a:endParaRPr lang="ko-KR" altLang="en-US" sz="1200" dirty="0"/>
          </a:p>
        </p:txBody>
      </p:sp>
      <p:sp>
        <p:nvSpPr>
          <p:cNvPr id="24" name="TextBox 23"/>
          <p:cNvSpPr txBox="1"/>
          <p:nvPr/>
        </p:nvSpPr>
        <p:spPr>
          <a:xfrm>
            <a:off x="694159" y="1379356"/>
            <a:ext cx="2762465" cy="830997"/>
          </a:xfrm>
          <a:prstGeom prst="rect">
            <a:avLst/>
          </a:prstGeom>
          <a:noFill/>
        </p:spPr>
        <p:txBody>
          <a:bodyPr wrap="square" rtlCol="0">
            <a:spAutoFit/>
          </a:bodyPr>
          <a:lstStyle/>
          <a:p>
            <a:r>
              <a:rPr lang="en-US" altLang="ko-KR" sz="1200" dirty="0" smtClean="0"/>
              <a:t>Assuming slot (0, 15) is already assigned by node 4 for transmitting data frames from node 4 to node 3 and channel 19 is a bad channel.</a:t>
            </a:r>
            <a:endParaRPr lang="ko-KR" altLang="en-US" sz="1200" dirty="0"/>
          </a:p>
        </p:txBody>
      </p:sp>
    </p:spTree>
    <p:extLst>
      <p:ext uri="{BB962C8B-B14F-4D97-AF65-F5344CB8AC3E}">
        <p14:creationId xmlns:p14="http://schemas.microsoft.com/office/powerpoint/2010/main" val="185551792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TotalTime>
  <Words>234</Words>
  <Application>Microsoft Office PowerPoint</Application>
  <PresentationFormat>와이드스크린</PresentationFormat>
  <Paragraphs>54</Paragraphs>
  <Slides>2</Slides>
  <Notes>2</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2</vt:i4>
      </vt:variant>
    </vt:vector>
  </HeadingPairs>
  <TitlesOfParts>
    <vt:vector size="9" baseType="lpstr">
      <vt:lpstr>SimSun</vt:lpstr>
      <vt:lpstr>SimSun</vt:lpstr>
      <vt:lpstr>굴림</vt:lpstr>
      <vt:lpstr>맑은 고딕</vt:lpstr>
      <vt:lpstr>Arial</vt:lpstr>
      <vt:lpstr>Times New Roman</vt:lpstr>
      <vt:lpstr>Office Theme</vt:lpstr>
      <vt:lpstr>PowerPoint 프레젠테이션</vt:lpstr>
      <vt:lpstr>PowerPoint 프레젠테이션</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wjeong_MBP</dc:creator>
  <cp:lastModifiedBy>wjeong_MBP</cp:lastModifiedBy>
  <cp:revision>12</cp:revision>
  <cp:lastPrinted>2014-08-12T08:16:21Z</cp:lastPrinted>
  <dcterms:created xsi:type="dcterms:W3CDTF">2014-08-11T06:40:06Z</dcterms:created>
  <dcterms:modified xsi:type="dcterms:W3CDTF">2014-08-14T02:13:31Z</dcterms:modified>
</cp:coreProperties>
</file>