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419" r:id="rId2"/>
    <p:sldId id="417" r:id="rId3"/>
    <p:sldId id="420" r:id="rId4"/>
    <p:sldId id="415" r:id="rId5"/>
    <p:sldId id="416" r:id="rId6"/>
    <p:sldId id="418"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70" d="100"/>
          <a:sy n="70" d="100"/>
        </p:scale>
        <p:origin x="-1290"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xmlns=""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xmlns=""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August 2014</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Jaehwan Kin (ETRI)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802.15-14-0499-00-0mag</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August 2014</a:t>
            </a:r>
            <a:endParaRPr lang="en-US" altLang="ko-KR" dirty="0" smtClean="0">
              <a:ea typeface="Gulim" pitchFamily="34" charset="-127"/>
            </a:endParaRPr>
          </a:p>
        </p:txBody>
      </p:sp>
      <p:sp>
        <p:nvSpPr>
          <p:cNvPr id="27651" name="Rectangle 3"/>
          <p:cNvSpPr>
            <a:spLocks noChangeArrowheads="1"/>
          </p:cNvSpPr>
          <p:nvPr/>
        </p:nvSpPr>
        <p:spPr bwMode="auto">
          <a:xfrm>
            <a:off x="152400" y="609600"/>
            <a:ext cx="8812213" cy="5032147"/>
          </a:xfrm>
          <a:prstGeom prst="rect">
            <a:avLst/>
          </a:prstGeom>
          <a:noFill/>
          <a:ln w="12700">
            <a:noFill/>
            <a:miter lim="800000"/>
            <a:headEnd type="none" w="sm" len="sm"/>
            <a:tailEnd type="none" w="sm" len="sm"/>
          </a:ln>
          <a:effectLst/>
        </p:spPr>
        <p:txBody>
          <a:bodyPr>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regarding TMCTP </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12</a:t>
            </a:r>
            <a:r>
              <a:rPr kumimoji="0" lang="en-US" altLang="ko-KR" sz="1600" dirty="0" smtClean="0"/>
              <a:t> August, </a:t>
            </a:r>
            <a:r>
              <a:rPr kumimoji="0" lang="en-US" altLang="ko-KR" sz="1600" dirty="0"/>
              <a:t>2014 </a:t>
            </a:r>
          </a:p>
          <a:p>
            <a:pPr>
              <a:defRPr/>
            </a:pPr>
            <a:r>
              <a:rPr kumimoji="0" lang="en-US" altLang="ko-KR" sz="1600" b="1" dirty="0"/>
              <a:t>Source:</a:t>
            </a:r>
            <a:r>
              <a:rPr kumimoji="0" lang="en-US" altLang="ko-KR" sz="1600" dirty="0"/>
              <a:t> </a:t>
            </a:r>
            <a:r>
              <a:rPr kumimoji="0" lang="en-US" altLang="ko-KR" sz="1600" dirty="0" err="1" smtClean="0"/>
              <a:t>Jaehwan</a:t>
            </a:r>
            <a:r>
              <a:rPr kumimoji="0" lang="en-US" altLang="ko-KR" sz="1600" dirty="0" smtClean="0"/>
              <a:t> </a:t>
            </a:r>
            <a:r>
              <a:rPr kumimoji="0" lang="en-US" altLang="ko-KR" sz="1600" dirty="0"/>
              <a:t>Kim, </a:t>
            </a:r>
            <a:r>
              <a:rPr kumimoji="0" lang="en-US" altLang="ko-KR" sz="1600" dirty="0" smtClean="0"/>
              <a:t>Young-</a:t>
            </a:r>
            <a:r>
              <a:rPr lang="en-US" altLang="ko-KR" sz="1600" dirty="0" err="1" smtClean="0"/>
              <a:t>Ae</a:t>
            </a:r>
            <a:r>
              <a:rPr lang="en-US" altLang="ko-KR" sz="1600" dirty="0" smtClean="0"/>
              <a:t> </a:t>
            </a:r>
            <a:r>
              <a:rPr lang="en-US" altLang="ko-KR" sz="1600" dirty="0" err="1" smtClean="0"/>
              <a:t>Jeon</a:t>
            </a:r>
            <a:r>
              <a:rPr lang="en-US" altLang="ko-KR" sz="1600" dirty="0" smtClean="0"/>
              <a:t>, </a:t>
            </a:r>
            <a:r>
              <a:rPr kumimoji="0" lang="en-US" altLang="ko-KR" sz="1600" dirty="0" err="1" smtClean="0"/>
              <a:t>Sangsung</a:t>
            </a:r>
            <a:r>
              <a:rPr kumimoji="0" lang="en-US" altLang="ko-KR" sz="1600" dirty="0" smtClean="0"/>
              <a:t> </a:t>
            </a:r>
            <a:r>
              <a:rPr kumimoji="0" lang="en-US" altLang="ko-KR" sz="1600" dirty="0"/>
              <a:t>Choi</a:t>
            </a:r>
            <a:r>
              <a:rPr kumimoji="0" lang="en-US" altLang="ko-KR" sz="1600" dirty="0"/>
              <a:t> (ETRI), and </a:t>
            </a:r>
            <a:r>
              <a:rPr lang="en-US" altLang="ko-KR" sz="1600" dirty="0" err="1" smtClean="0"/>
              <a:t>Soo</a:t>
            </a:r>
            <a:r>
              <a:rPr lang="en-US" altLang="ko-KR" sz="1600" dirty="0" smtClean="0"/>
              <a:t>-Young Chang (SYCA</a:t>
            </a:r>
            <a:r>
              <a:rPr lang="en-US" altLang="ko-KR" sz="1600" dirty="0" smtClean="0"/>
              <a:t>)</a:t>
            </a:r>
            <a:endParaRPr kumimoji="0" lang="en-US" altLang="ko-KR" sz="1600" dirty="0"/>
          </a:p>
          <a:p>
            <a:pPr>
              <a:defRPr/>
            </a:pPr>
            <a:r>
              <a:rPr kumimoji="0" lang="en-US" altLang="ko-KR" sz="1600" dirty="0"/>
              <a:t>Company: </a:t>
            </a:r>
            <a:r>
              <a:rPr kumimoji="0" lang="en-US" altLang="ko-KR" sz="1600" dirty="0" smtClean="0"/>
              <a:t>ETRI</a:t>
            </a:r>
            <a:r>
              <a:rPr kumimoji="0" lang="en-US" altLang="ko-KR" sz="1600" dirty="0"/>
              <a:t>, and </a:t>
            </a:r>
            <a:r>
              <a:rPr lang="en-US" altLang="ko-KR" sz="1600" dirty="0" smtClean="0"/>
              <a:t>SYCA, </a:t>
            </a:r>
            <a:endParaRPr kumimoji="0" lang="en-US" altLang="ko-KR" sz="1600" dirty="0"/>
          </a:p>
          <a:p>
            <a:pPr>
              <a:defRPr/>
            </a:pPr>
            <a:r>
              <a:rPr kumimoji="0" lang="en-US" altLang="ko-KR" sz="1600" dirty="0"/>
              <a:t>Address: </a:t>
            </a:r>
          </a:p>
          <a:p>
            <a:pPr>
              <a:defRPr/>
            </a:pPr>
            <a:r>
              <a:rPr kumimoji="0" lang="en-US" altLang="ko-KR" sz="1600" dirty="0"/>
              <a:t>Voice: </a:t>
            </a:r>
            <a:r>
              <a:rPr kumimoji="0" lang="en-US" altLang="ko-KR" sz="1600" dirty="0" smtClean="0"/>
              <a:t>+82-42-860-1572, </a:t>
            </a:r>
            <a:r>
              <a:rPr kumimoji="0" lang="en-US" altLang="ko-KR" sz="1600" dirty="0"/>
              <a:t>E-Mail: </a:t>
            </a:r>
            <a:r>
              <a:rPr lang="en-US" sz="1600" dirty="0" smtClean="0"/>
              <a:t>kimj@etri.re.kr </a:t>
            </a:r>
            <a:r>
              <a:rPr kumimoji="0" lang="en-US" altLang="ko-KR" sz="1600" dirty="0"/>
              <a:t>	</a:t>
            </a:r>
          </a:p>
          <a:p>
            <a:pPr>
              <a:spcBef>
                <a:spcPts val="600"/>
              </a:spcBef>
              <a:spcAft>
                <a:spcPts val="600"/>
              </a:spcAft>
              <a:defRPr/>
            </a:pPr>
            <a:r>
              <a:rPr kumimoji="0" lang="en-US" altLang="ko-KR" sz="1600" b="1" dirty="0"/>
              <a:t>Re:</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r>
              <a:rPr lang="en-US" altLang="ko-KR" sz="1600" dirty="0" smtClean="0"/>
              <a:t>Proposed resolution to resolve some issues </a:t>
            </a:r>
            <a:r>
              <a:rPr lang="en-US" altLang="ko-KR" sz="1600" dirty="0" smtClean="0"/>
              <a:t>regarding TMCTP </a:t>
            </a:r>
            <a:r>
              <a:rPr lang="en-US" altLang="ko-KR" sz="1600" dirty="0" smtClean="0"/>
              <a:t> raised by Pat Kinney</a:t>
            </a:r>
            <a:endParaRPr kumimoji="0" lang="en-US" altLang="ko-KR" sz="1600" dirty="0"/>
          </a:p>
          <a:p>
            <a:pPr>
              <a:spcBef>
                <a:spcPts val="600"/>
              </a:spcBef>
              <a:spcAft>
                <a:spcPts val="600"/>
              </a:spcAft>
              <a:defRPr/>
            </a:pPr>
            <a:r>
              <a:rPr kumimoji="0" lang="en-US" altLang="ko-KR" sz="1600" b="1" dirty="0"/>
              <a:t>Purpose:</a:t>
            </a:r>
            <a:r>
              <a:rPr kumimoji="0" lang="en-US" altLang="ko-KR" sz="1600" dirty="0"/>
              <a:t>	To suggest </a:t>
            </a:r>
            <a:r>
              <a:rPr kumimoji="0" lang="en-US" altLang="ko-KR" sz="1600" dirty="0" smtClean="0"/>
              <a:t>resolution for the issues regarding TMCTP </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486400" y="6475413"/>
            <a:ext cx="3124200" cy="184150"/>
          </a:xfrm>
          <a:noFill/>
        </p:spPr>
        <p:txBody>
          <a:bodyPr/>
          <a:lstStyle/>
          <a:p>
            <a:r>
              <a:rPr lang="de-DE" altLang="ko-KR" dirty="0" smtClean="0"/>
              <a:t>Jaehwan Kim (ETRI)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August 2014</a:t>
            </a:r>
          </a:p>
        </p:txBody>
      </p:sp>
      <p:sp>
        <p:nvSpPr>
          <p:cNvPr id="3075" name="바닥글 개체 틀 4"/>
          <p:cNvSpPr>
            <a:spLocks noGrp="1"/>
          </p:cNvSpPr>
          <p:nvPr>
            <p:ph type="ftr" sz="quarter" idx="11"/>
          </p:nvPr>
        </p:nvSpPr>
        <p:spPr>
          <a:noFill/>
        </p:spPr>
        <p:txBody>
          <a:bodyPr/>
          <a:lstStyle/>
          <a:p>
            <a:r>
              <a:rPr lang="de-DE" altLang="ko-KR" dirty="0" smtClean="0"/>
              <a:t>Jaehwan Kim (ETRI)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Introd</a:t>
            </a:r>
            <a:r>
              <a:rPr lang="en-US" altLang="ko-KR" dirty="0" smtClean="0">
                <a:ea typeface="굴림" charset="-127"/>
              </a:rPr>
              <a:t>uction</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ea typeface="굴림" charset="-127"/>
              </a:rPr>
              <a:t>Some issues raised by Pat Kinney through emailing on July 29, 2014</a:t>
            </a:r>
            <a:endParaRPr lang="en-US" altLang="ko-KR" sz="2000" dirty="0" smtClean="0">
              <a:ea typeface="굴림" charset="-127"/>
            </a:endParaRPr>
          </a:p>
          <a:p>
            <a:pPr lvl="1"/>
            <a:r>
              <a:rPr lang="en-US" sz="1600" dirty="0" smtClean="0"/>
              <a:t>“ ……. In </a:t>
            </a:r>
            <a:r>
              <a:rPr lang="en-US" sz="1600" dirty="0" smtClean="0"/>
              <a:t>resolving comments, I have discovered that the draft does not invoke TMCTP as: mandatory, mandatory if TVWS is present, optional, optional if TVWS is present. While 4.11.1.3 states "TVWS allows the optional use of a </a:t>
            </a:r>
            <a:r>
              <a:rPr lang="en-US" sz="1600" dirty="0" err="1" smtClean="0"/>
              <a:t>superframe</a:t>
            </a:r>
            <a:r>
              <a:rPr lang="en-US" sz="1600" dirty="0" smtClean="0"/>
              <a:t> structure in a TMCTP" the first mention of TMCTP in a normative clause is 5.2 page 31. Even 5.14 Starting and maintaining TMCTPs doesn't have any mechanism for turning it on or off, or what a behaviors a device needs to have to participate. There is no way of identifying devices that are capable of operating in the TMCTP mode, e.g. SPC, TMCTP-parent coordinator, TMCTP-child coordinator, so the user cannot adequately specify a TMCTP device, in short it cannot work in the real world. For TMCTP to stay in the draft, it will have to be modified so that the user will know what 15.4 devices to buy and how to enable or disable it. </a:t>
            </a:r>
            <a:r>
              <a:rPr lang="en-US" sz="1600" dirty="0" smtClean="0"/>
              <a:t>…..”</a:t>
            </a:r>
          </a:p>
          <a:p>
            <a:r>
              <a:rPr lang="en-US" altLang="ko-KR" sz="2000" dirty="0" smtClean="0"/>
              <a:t>To</a:t>
            </a:r>
            <a:r>
              <a:rPr lang="en-US" altLang="ko-KR" sz="2000" dirty="0" smtClean="0"/>
              <a:t> resolve these issues, this document </a:t>
            </a:r>
            <a:r>
              <a:rPr lang="en-US" altLang="ko-KR" sz="2000" dirty="0" smtClean="0"/>
              <a:t>was prepared and resolutions are proposed.</a:t>
            </a:r>
            <a:endParaRPr lang="en-US" altLang="ko-KR" sz="2000"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August 2014</a:t>
            </a:r>
          </a:p>
        </p:txBody>
      </p:sp>
      <p:sp>
        <p:nvSpPr>
          <p:cNvPr id="3075" name="바닥글 개체 틀 4"/>
          <p:cNvSpPr>
            <a:spLocks noGrp="1"/>
          </p:cNvSpPr>
          <p:nvPr>
            <p:ph type="ftr" sz="quarter" idx="11"/>
          </p:nvPr>
        </p:nvSpPr>
        <p:spPr>
          <a:noFill/>
        </p:spPr>
        <p:txBody>
          <a:bodyPr/>
          <a:lstStyle/>
          <a:p>
            <a:r>
              <a:rPr lang="de-DE" altLang="ko-KR" dirty="0" smtClean="0"/>
              <a:t>Jaehwan Kim (ETRI)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a:ea typeface="굴림" charset="-127"/>
              </a:rPr>
              <a:t>Proposed </a:t>
            </a:r>
            <a:r>
              <a:rPr lang="en-US" altLang="ko-KR" dirty="0" smtClean="0">
                <a:ea typeface="굴림" charset="-127"/>
              </a:rPr>
              <a:t>Resolution</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dirty="0" smtClean="0">
                <a:ea typeface="굴림" charset="-127"/>
              </a:rPr>
              <a:t>Proposed Resolution</a:t>
            </a:r>
          </a:p>
          <a:p>
            <a:pPr lvl="1"/>
            <a:r>
              <a:rPr lang="en-US" altLang="ko-KR" dirty="0" smtClean="0">
                <a:ea typeface="굴림" charset="-127"/>
              </a:rPr>
              <a:t>Add </a:t>
            </a:r>
            <a:r>
              <a:rPr lang="en-US" altLang="ko-KR" dirty="0">
                <a:ea typeface="굴림" charset="-127"/>
              </a:rPr>
              <a:t>the following row in Table </a:t>
            </a:r>
            <a:r>
              <a:rPr lang="en-US" altLang="ko-KR" dirty="0" smtClean="0">
                <a:ea typeface="굴림" charset="-127"/>
              </a:rPr>
              <a:t>8 of 6.3.1.2 (p128):</a:t>
            </a:r>
          </a:p>
          <a:p>
            <a:pPr lvl="1"/>
            <a:endParaRPr lang="en-US" altLang="ko-KR" dirty="0">
              <a:ea typeface="굴림" charset="-127"/>
            </a:endParaRPr>
          </a:p>
          <a:p>
            <a:pPr lvl="1"/>
            <a:endParaRPr lang="en-US" altLang="ko-KR" dirty="0" smtClean="0">
              <a:ea typeface="굴림" charset="-127"/>
            </a:endParaRPr>
          </a:p>
          <a:p>
            <a:pPr lvl="1"/>
            <a:endParaRPr lang="en-US" altLang="ko-KR" dirty="0">
              <a:ea typeface="굴림" charset="-127"/>
            </a:endParaRPr>
          </a:p>
          <a:p>
            <a:pPr lvl="1"/>
            <a:endParaRPr lang="en-US" altLang="ko-KR" dirty="0" smtClean="0">
              <a:ea typeface="굴림" charset="-127"/>
            </a:endParaRPr>
          </a:p>
          <a:p>
            <a:pPr lvl="1"/>
            <a:r>
              <a:rPr lang="en-US" altLang="ko-KR" dirty="0" smtClean="0"/>
              <a:t>Add the following sentence before the first sentence of </a:t>
            </a:r>
            <a:r>
              <a:rPr lang="en-US" altLang="ko-KR" dirty="0" smtClean="0"/>
              <a:t>6.5.3.29 (</a:t>
            </a:r>
            <a:r>
              <a:rPr lang="en-US" altLang="ko-KR" dirty="0" smtClean="0"/>
              <a:t>p187).</a:t>
            </a:r>
          </a:p>
          <a:p>
            <a:pPr lvl="1"/>
            <a:endParaRPr lang="en-US" altLang="ko-KR" dirty="0" smtClean="0"/>
          </a:p>
        </p:txBody>
      </p:sp>
      <p:graphicFrame>
        <p:nvGraphicFramePr>
          <p:cNvPr id="2" name="표 1"/>
          <p:cNvGraphicFramePr>
            <a:graphicFrameLocks noGrp="1"/>
          </p:cNvGraphicFramePr>
          <p:nvPr>
            <p:extLst>
              <p:ext uri="{D42A27DB-BD31-4B8C-83A1-F6EECF244321}">
                <p14:modId xmlns:p14="http://schemas.microsoft.com/office/powerpoint/2010/main" xmlns="" val="1149400225"/>
              </p:ext>
            </p:extLst>
          </p:nvPr>
        </p:nvGraphicFramePr>
        <p:xfrm>
          <a:off x="1475655" y="2666608"/>
          <a:ext cx="6984776" cy="1036320"/>
        </p:xfrm>
        <a:graphic>
          <a:graphicData uri="http://schemas.openxmlformats.org/drawingml/2006/table">
            <a:tbl>
              <a:tblPr firstRow="1" bandRow="1">
                <a:tableStyleId>{5C22544A-7EE6-4342-B048-85BDC9FD1C3A}</a:tableStyleId>
              </a:tblPr>
              <a:tblGrid>
                <a:gridCol w="1286234"/>
                <a:gridCol w="2009739"/>
                <a:gridCol w="1045064"/>
                <a:gridCol w="2643739"/>
              </a:tblGrid>
              <a:tr h="119256">
                <a:tc>
                  <a:txBody>
                    <a:bodyPr/>
                    <a:lstStyle/>
                    <a:p>
                      <a:pPr marL="0" algn="l" defTabSz="914400" rtl="0" eaLnBrk="1" latinLnBrk="1" hangingPunct="1"/>
                      <a:r>
                        <a:rPr lang="en-US" altLang="ko-KR" sz="1400" b="1" i="0" u="none" strike="noStrike" kern="1200" baseline="0" dirty="0" smtClean="0">
                          <a:solidFill>
                            <a:schemeClr val="tx1"/>
                          </a:solidFill>
                          <a:latin typeface="+mn-lt"/>
                          <a:ea typeface="+mn-ea"/>
                          <a:cs typeface="+mn-cs"/>
                        </a:rPr>
                        <a:t>Attribute request ID</a:t>
                      </a:r>
                      <a:endParaRPr lang="ko-KR" altLang="en-US" sz="1400" b="1" i="0" u="none" strike="noStrike" kern="1200" baseline="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1" hangingPunct="1"/>
                      <a:r>
                        <a:rPr lang="en-US" altLang="ko-KR" sz="1400" b="1" i="0" u="none" strike="noStrike" kern="1200" baseline="0" smtClean="0">
                          <a:solidFill>
                            <a:schemeClr val="tx1"/>
                          </a:solidFill>
                          <a:latin typeface="+mn-lt"/>
                          <a:ea typeface="+mn-ea"/>
                          <a:cs typeface="+mn-cs"/>
                        </a:rPr>
                        <a:t>PIB attribute</a:t>
                      </a:r>
                      <a:endParaRPr lang="ko-KR" altLang="en-US" sz="1400" b="1" i="0" u="none" strike="noStrike" kern="1200" baseline="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1" hangingPunct="1"/>
                      <a:r>
                        <a:rPr lang="en-US" altLang="ko-KR" sz="1400" b="1" i="0" u="none" strike="noStrike" kern="1200" baseline="0" dirty="0" smtClean="0">
                          <a:solidFill>
                            <a:schemeClr val="tx1"/>
                          </a:solidFill>
                          <a:latin typeface="+mn-lt"/>
                          <a:ea typeface="+mn-ea"/>
                          <a:cs typeface="+mn-cs"/>
                        </a:rPr>
                        <a:t>IE type</a:t>
                      </a:r>
                      <a:endParaRPr lang="ko-KR" altLang="en-US" sz="1400" b="1" i="0" u="none" strike="noStrike" kern="1200" baseline="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1" hangingPunct="1"/>
                      <a:r>
                        <a:rPr lang="en-US" altLang="ko-KR" sz="1400" b="1" i="0" u="none" strike="noStrike" kern="1200" baseline="0" dirty="0" smtClean="0">
                          <a:solidFill>
                            <a:schemeClr val="tx1"/>
                          </a:solidFill>
                          <a:latin typeface="+mn-lt"/>
                          <a:ea typeface="+mn-ea"/>
                          <a:cs typeface="+mn-cs"/>
                        </a:rPr>
                        <a:t>IEs to include</a:t>
                      </a:r>
                      <a:endParaRPr lang="ko-KR" altLang="en-US" sz="1400" b="1" i="0" u="none" strike="noStrike" kern="1200" baseline="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latinLnBrk="1"/>
                      <a:r>
                        <a:rPr lang="en-US" altLang="ko-KR" sz="1400" b="0" i="1" u="none" strike="noStrike" kern="1200" baseline="0" dirty="0" smtClean="0">
                          <a:solidFill>
                            <a:schemeClr val="dk1"/>
                          </a:solidFill>
                          <a:latin typeface="+mn-lt"/>
                          <a:ea typeface="+mn-ea"/>
                          <a:cs typeface="+mn-cs"/>
                        </a:rPr>
                        <a:t>7</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atinLnBrk="1"/>
                      <a:r>
                        <a:rPr lang="en-US" altLang="ko-KR" sz="1400" b="0" i="1" u="none" strike="noStrike" kern="1200" baseline="0" dirty="0" err="1" smtClean="0">
                          <a:solidFill>
                            <a:schemeClr val="dk1"/>
                          </a:solidFill>
                          <a:latin typeface="+mn-lt"/>
                          <a:ea typeface="+mn-ea"/>
                          <a:cs typeface="+mn-cs"/>
                        </a:rPr>
                        <a:t>macTMCTPenabled</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ko-KR" sz="1400" b="0" i="0" u="none" strike="noStrike" kern="1200" baseline="0" dirty="0" smtClean="0">
                          <a:solidFill>
                            <a:schemeClr val="dk1"/>
                          </a:solidFill>
                          <a:latin typeface="+mn-lt"/>
                          <a:ea typeface="+mn-ea"/>
                          <a:cs typeface="+mn-cs"/>
                        </a:rPr>
                        <a:t>MLME</a:t>
                      </a:r>
                    </a:p>
                    <a:p>
                      <a:r>
                        <a:rPr lang="en-US" altLang="ko-KR" sz="1400" b="0" i="0" u="none" strike="noStrike" kern="1200" baseline="0" dirty="0" smtClean="0">
                          <a:solidFill>
                            <a:schemeClr val="dk1"/>
                          </a:solidFill>
                          <a:latin typeface="+mn-lt"/>
                          <a:ea typeface="+mn-ea"/>
                          <a:cs typeface="+mn-cs"/>
                        </a:rPr>
                        <a:t>Payload</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ko-KR" sz="1400" b="0" i="0" u="none" strike="noStrike" kern="1200" baseline="0" dirty="0" smtClean="0">
                          <a:solidFill>
                            <a:schemeClr val="dk1"/>
                          </a:solidFill>
                          <a:latin typeface="+mn-lt"/>
                          <a:ea typeface="+mn-ea"/>
                          <a:cs typeface="+mn-cs"/>
                        </a:rPr>
                        <a:t>TMCTP Specification (6.5.3.29)</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8" name="직사각형 7"/>
          <p:cNvSpPr/>
          <p:nvPr/>
        </p:nvSpPr>
        <p:spPr bwMode="auto">
          <a:xfrm>
            <a:off x="1475656" y="4797152"/>
            <a:ext cx="6984776" cy="79208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lvl="2">
              <a:buNone/>
            </a:pPr>
            <a:r>
              <a:rPr lang="en-US" altLang="ko-KR" sz="1600" dirty="0"/>
              <a:t>The TMCTP Specification IE shall be included in enhanced beacons that are sent every beacon interval in a TMCTP-enabled PAN.</a:t>
            </a:r>
            <a:endParaRPr lang="en-US" altLang="ko-KR" sz="1600" dirty="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August 2014</a:t>
            </a:r>
          </a:p>
        </p:txBody>
      </p:sp>
      <p:sp>
        <p:nvSpPr>
          <p:cNvPr id="3075" name="바닥글 개체 틀 4"/>
          <p:cNvSpPr>
            <a:spLocks noGrp="1"/>
          </p:cNvSpPr>
          <p:nvPr>
            <p:ph type="ftr" sz="quarter" idx="11"/>
          </p:nvPr>
        </p:nvSpPr>
        <p:spPr>
          <a:noFill/>
        </p:spPr>
        <p:txBody>
          <a:bodyPr/>
          <a:lstStyle/>
          <a:p>
            <a:r>
              <a:rPr lang="de-DE" altLang="ko-KR" dirty="0" smtClean="0"/>
              <a:t>Jaehwan Kim (ETRI)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a:ea typeface="굴림" charset="-127"/>
              </a:rPr>
              <a:t>Proposed </a:t>
            </a:r>
            <a:r>
              <a:rPr lang="en-US" altLang="ko-KR" dirty="0" smtClean="0">
                <a:ea typeface="굴림" charset="-127"/>
              </a:rPr>
              <a:t>Resolution (cont’d)</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dirty="0" smtClean="0">
                <a:ea typeface="굴림" charset="-127"/>
              </a:rPr>
              <a:t>Proposed Resolution</a:t>
            </a:r>
          </a:p>
          <a:p>
            <a:pPr lvl="1"/>
            <a:r>
              <a:rPr lang="en-US" altLang="ko-KR" dirty="0" smtClean="0">
                <a:ea typeface="굴림" charset="-127"/>
              </a:rPr>
              <a:t>Change </a:t>
            </a:r>
            <a:r>
              <a:rPr lang="en-US" altLang="ko-KR" dirty="0">
                <a:ea typeface="굴림" charset="-127"/>
              </a:rPr>
              <a:t>the </a:t>
            </a:r>
            <a:r>
              <a:rPr lang="en-US" altLang="ko-KR" dirty="0" smtClean="0">
                <a:ea typeface="굴림" charset="-127"/>
              </a:rPr>
              <a:t>third </a:t>
            </a:r>
            <a:r>
              <a:rPr lang="en-US" altLang="ko-KR" dirty="0">
                <a:ea typeface="굴림" charset="-127"/>
              </a:rPr>
              <a:t>sentence of the first paragraph of </a:t>
            </a:r>
            <a:r>
              <a:rPr lang="en-US" altLang="ko-KR" dirty="0" smtClean="0">
                <a:ea typeface="굴림" charset="-127"/>
              </a:rPr>
              <a:t>6.6.1(p190) </a:t>
            </a:r>
            <a:r>
              <a:rPr lang="en-US" altLang="ko-KR" dirty="0">
                <a:ea typeface="굴림" charset="-127"/>
              </a:rPr>
              <a:t>as </a:t>
            </a:r>
            <a:r>
              <a:rPr lang="en-US" altLang="ko-KR" dirty="0" smtClean="0">
                <a:ea typeface="굴림" charset="-127"/>
              </a:rPr>
              <a:t>indicted:</a:t>
            </a:r>
          </a:p>
          <a:p>
            <a:pPr marL="457200" lvl="1" indent="0">
              <a:buNone/>
            </a:pPr>
            <a:endParaRPr lang="en-US" altLang="ko-KR" dirty="0">
              <a:ea typeface="굴림" charset="-127"/>
            </a:endParaRPr>
          </a:p>
          <a:p>
            <a:pPr lvl="1"/>
            <a:endParaRPr lang="en-US" altLang="ko-KR" dirty="0" smtClean="0">
              <a:ea typeface="굴림" charset="-127"/>
            </a:endParaRPr>
          </a:p>
          <a:p>
            <a:pPr marL="457200" lvl="1" indent="0">
              <a:buNone/>
            </a:pPr>
            <a:endParaRPr lang="en-US" altLang="ko-KR" sz="1400" dirty="0" smtClean="0">
              <a:ea typeface="굴림" charset="-127"/>
            </a:endParaRPr>
          </a:p>
          <a:p>
            <a:pPr lvl="1"/>
            <a:endParaRPr lang="en-US" altLang="ko-KR" dirty="0" smtClean="0">
              <a:ea typeface="굴림" charset="-127"/>
            </a:endParaRPr>
          </a:p>
          <a:p>
            <a:pPr lvl="1"/>
            <a:r>
              <a:rPr lang="en-US" altLang="ko-KR" dirty="0" smtClean="0">
                <a:ea typeface="굴림" charset="-127"/>
              </a:rPr>
              <a:t>Add </a:t>
            </a:r>
            <a:r>
              <a:rPr lang="en-US" altLang="ko-KR" dirty="0">
                <a:ea typeface="굴림" charset="-127"/>
              </a:rPr>
              <a:t>the following row in Table </a:t>
            </a:r>
            <a:r>
              <a:rPr lang="en-US" altLang="ko-KR" dirty="0" smtClean="0">
                <a:ea typeface="굴림" charset="-127"/>
              </a:rPr>
              <a:t>136 of 7.4.2.1(p316):</a:t>
            </a:r>
          </a:p>
        </p:txBody>
      </p:sp>
      <p:graphicFrame>
        <p:nvGraphicFramePr>
          <p:cNvPr id="2" name="표 1"/>
          <p:cNvGraphicFramePr>
            <a:graphicFrameLocks noGrp="1"/>
          </p:cNvGraphicFramePr>
          <p:nvPr>
            <p:extLst>
              <p:ext uri="{D42A27DB-BD31-4B8C-83A1-F6EECF244321}">
                <p14:modId xmlns:p14="http://schemas.microsoft.com/office/powerpoint/2010/main" xmlns="" val="2306567367"/>
              </p:ext>
            </p:extLst>
          </p:nvPr>
        </p:nvGraphicFramePr>
        <p:xfrm>
          <a:off x="1475655" y="4754840"/>
          <a:ext cx="7056784" cy="1554480"/>
        </p:xfrm>
        <a:graphic>
          <a:graphicData uri="http://schemas.openxmlformats.org/drawingml/2006/table">
            <a:tbl>
              <a:tblPr firstRow="1" bandRow="1">
                <a:tableStyleId>{5C22544A-7EE6-4342-B048-85BDC9FD1C3A}</a:tableStyleId>
              </a:tblPr>
              <a:tblGrid>
                <a:gridCol w="1818760"/>
                <a:gridCol w="873004"/>
                <a:gridCol w="800254"/>
                <a:gridCol w="2764513"/>
                <a:gridCol w="800253"/>
              </a:tblGrid>
              <a:tr h="119256">
                <a:tc>
                  <a:txBody>
                    <a:bodyPr/>
                    <a:lstStyle/>
                    <a:p>
                      <a:pPr latinLnBrk="1"/>
                      <a:r>
                        <a:rPr lang="en-US" altLang="ko-KR" sz="1400" b="1" i="0" u="none" strike="noStrike" kern="1200" baseline="0" dirty="0" smtClean="0">
                          <a:solidFill>
                            <a:schemeClr val="tx1"/>
                          </a:solidFill>
                          <a:latin typeface="+mn-lt"/>
                          <a:ea typeface="+mn-ea"/>
                          <a:cs typeface="+mn-cs"/>
                        </a:rPr>
                        <a:t>Attribute</a:t>
                      </a:r>
                      <a:endParaRPr lang="ko-KR"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atinLnBrk="1"/>
                      <a:r>
                        <a:rPr lang="en-US" altLang="ko-KR" sz="1400" b="1" i="0" u="none" strike="noStrike" kern="1200" baseline="0" dirty="0" smtClean="0">
                          <a:solidFill>
                            <a:schemeClr val="tx1"/>
                          </a:solidFill>
                          <a:latin typeface="+mn-lt"/>
                          <a:ea typeface="+mn-ea"/>
                          <a:cs typeface="+mn-cs"/>
                        </a:rPr>
                        <a:t>Type</a:t>
                      </a:r>
                      <a:endParaRPr lang="ko-KR"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atinLnBrk="1"/>
                      <a:r>
                        <a:rPr lang="en-US" altLang="ko-KR" sz="1400" b="1" i="0" u="none" strike="noStrike" kern="1200" baseline="0" dirty="0" smtClean="0">
                          <a:solidFill>
                            <a:schemeClr val="tx1"/>
                          </a:solidFill>
                          <a:latin typeface="+mn-lt"/>
                          <a:ea typeface="+mn-ea"/>
                          <a:cs typeface="+mn-cs"/>
                        </a:rPr>
                        <a:t>Range</a:t>
                      </a:r>
                      <a:endParaRPr lang="ko-KR"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atinLnBrk="1"/>
                      <a:r>
                        <a:rPr lang="en-US" altLang="ko-KR" sz="1400" b="1" i="0" u="none" strike="noStrike" kern="1200" baseline="0" dirty="0" smtClean="0">
                          <a:solidFill>
                            <a:schemeClr val="tx1"/>
                          </a:solidFill>
                          <a:latin typeface="+mn-lt"/>
                          <a:ea typeface="+mn-ea"/>
                          <a:cs typeface="+mn-cs"/>
                        </a:rPr>
                        <a:t>Description</a:t>
                      </a:r>
                      <a:endParaRPr lang="ko-KR"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atinLnBrk="1"/>
                      <a:r>
                        <a:rPr lang="en-US" altLang="ko-KR" sz="1400" b="1" i="0" u="none" strike="noStrike" kern="1200" baseline="0" dirty="0" smtClean="0">
                          <a:solidFill>
                            <a:schemeClr val="tx1"/>
                          </a:solidFill>
                          <a:latin typeface="+mn-lt"/>
                          <a:ea typeface="+mn-ea"/>
                          <a:cs typeface="+mn-cs"/>
                        </a:rPr>
                        <a:t>Default</a:t>
                      </a:r>
                      <a:endParaRPr lang="ko-KR"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latinLnBrk="1"/>
                      <a:r>
                        <a:rPr lang="en-US" altLang="ko-KR" sz="1400" b="0" i="1" u="none" strike="noStrike" kern="1200" baseline="0" dirty="0" err="1" smtClean="0">
                          <a:solidFill>
                            <a:schemeClr val="dk1"/>
                          </a:solidFill>
                          <a:latin typeface="+mn-lt"/>
                          <a:ea typeface="+mn-ea"/>
                          <a:cs typeface="+mn-cs"/>
                        </a:rPr>
                        <a:t>macTMCTPcapable</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atinLnBrk="1"/>
                      <a:r>
                        <a:rPr lang="en-US" altLang="ko-KR" sz="1400" b="0" i="0" u="none" strike="noStrike" kern="1200" baseline="0" dirty="0" smtClean="0">
                          <a:solidFill>
                            <a:schemeClr val="dk1"/>
                          </a:solidFill>
                          <a:latin typeface="+mn-lt"/>
                          <a:ea typeface="+mn-ea"/>
                          <a:cs typeface="+mn-cs"/>
                        </a:rPr>
                        <a:t>Boolean</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ko-KR" sz="1400" b="0" i="0" u="none" strike="noStrike" kern="1200" baseline="0" dirty="0" smtClean="0">
                          <a:solidFill>
                            <a:schemeClr val="dk1"/>
                          </a:solidFill>
                          <a:latin typeface="+mn-lt"/>
                          <a:ea typeface="+mn-ea"/>
                          <a:cs typeface="+mn-cs"/>
                        </a:rPr>
                        <a:t>TRUE,</a:t>
                      </a:r>
                    </a:p>
                    <a:p>
                      <a:r>
                        <a:rPr lang="en-US" altLang="ko-KR" sz="1400" b="0" i="0" u="none" strike="noStrike" kern="1200" baseline="0" dirty="0" smtClean="0">
                          <a:solidFill>
                            <a:schemeClr val="dk1"/>
                          </a:solidFill>
                          <a:latin typeface="+mn-lt"/>
                          <a:ea typeface="+mn-ea"/>
                          <a:cs typeface="+mn-cs"/>
                        </a:rPr>
                        <a:t>FALSE</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ko-KR" sz="1400" b="0" i="0" u="none" strike="noStrike" kern="1200" baseline="0" dirty="0" smtClean="0">
                          <a:solidFill>
                            <a:schemeClr val="dk1"/>
                          </a:solidFill>
                          <a:latin typeface="+mn-lt"/>
                          <a:ea typeface="+mn-ea"/>
                          <a:cs typeface="+mn-cs"/>
                        </a:rPr>
                        <a:t>If TRUE, the device is capable of functionality specific to TMCTP</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atinLnBrk="1"/>
                      <a:r>
                        <a:rPr lang="en-US" altLang="ko-KR" sz="1400" dirty="0" smtClean="0"/>
                        <a:t>-</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latinLnBrk="1"/>
                      <a:r>
                        <a:rPr lang="en-US" altLang="ko-KR" sz="1400" b="0" i="1" u="none" strike="noStrike" kern="1200" baseline="0" dirty="0" err="1" smtClean="0">
                          <a:solidFill>
                            <a:schemeClr val="dk1"/>
                          </a:solidFill>
                          <a:latin typeface="+mn-lt"/>
                          <a:ea typeface="+mn-ea"/>
                          <a:cs typeface="+mn-cs"/>
                        </a:rPr>
                        <a:t>macTMCTPenabled</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atinLnBrk="1"/>
                      <a:r>
                        <a:rPr lang="en-US" altLang="ko-KR" sz="1400" b="0" i="0" u="none" strike="noStrike" kern="1200" baseline="0" dirty="0" smtClean="0">
                          <a:solidFill>
                            <a:schemeClr val="dk1"/>
                          </a:solidFill>
                          <a:latin typeface="+mn-lt"/>
                          <a:ea typeface="+mn-ea"/>
                          <a:cs typeface="+mn-cs"/>
                        </a:rPr>
                        <a:t>Boolean</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ko-KR" sz="1400" b="0" i="0" u="none" strike="noStrike" kern="1200" baseline="0" dirty="0" smtClean="0">
                          <a:solidFill>
                            <a:schemeClr val="dk1"/>
                          </a:solidFill>
                          <a:latin typeface="+mn-lt"/>
                          <a:ea typeface="+mn-ea"/>
                          <a:cs typeface="+mn-cs"/>
                        </a:rPr>
                        <a:t>TRUE,</a:t>
                      </a:r>
                    </a:p>
                    <a:p>
                      <a:r>
                        <a:rPr lang="en-US" altLang="ko-KR" sz="1400" b="0" i="0" u="none" strike="noStrike" kern="1200" baseline="0" dirty="0" smtClean="0">
                          <a:solidFill>
                            <a:schemeClr val="dk1"/>
                          </a:solidFill>
                          <a:latin typeface="+mn-lt"/>
                          <a:ea typeface="+mn-ea"/>
                          <a:cs typeface="+mn-cs"/>
                        </a:rPr>
                        <a:t>FALSE</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ko-KR" sz="1400" b="0" i="0" u="none" strike="noStrike" kern="1200" baseline="0" dirty="0" smtClean="0">
                          <a:solidFill>
                            <a:schemeClr val="dk1"/>
                          </a:solidFill>
                          <a:latin typeface="+mn-lt"/>
                          <a:ea typeface="+mn-ea"/>
                          <a:cs typeface="+mn-cs"/>
                        </a:rPr>
                        <a:t>If TRUE, the device is using</a:t>
                      </a:r>
                    </a:p>
                    <a:p>
                      <a:r>
                        <a:rPr lang="en-US" altLang="ko-KR" sz="1400" b="0" i="0" u="none" strike="noStrike" kern="1200" baseline="0" dirty="0" smtClean="0">
                          <a:solidFill>
                            <a:schemeClr val="dk1"/>
                          </a:solidFill>
                          <a:latin typeface="+mn-lt"/>
                          <a:ea typeface="+mn-ea"/>
                          <a:cs typeface="+mn-cs"/>
                        </a:rPr>
                        <a:t>functionality specific to</a:t>
                      </a:r>
                    </a:p>
                    <a:p>
                      <a:r>
                        <a:rPr lang="en-US" altLang="ko-KR" sz="1400" b="0" i="0" u="none" strike="noStrike" kern="1200" baseline="0" dirty="0" smtClean="0">
                          <a:solidFill>
                            <a:schemeClr val="dk1"/>
                          </a:solidFill>
                          <a:latin typeface="+mn-lt"/>
                          <a:ea typeface="+mn-ea"/>
                          <a:cs typeface="+mn-cs"/>
                        </a:rPr>
                        <a:t>TMCTP</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atinLnBrk="1"/>
                      <a:r>
                        <a:rPr lang="en-US" altLang="ko-KR" sz="1400" dirty="0" smtClean="0"/>
                        <a:t>-</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 name="직사각형 3"/>
          <p:cNvSpPr/>
          <p:nvPr/>
        </p:nvSpPr>
        <p:spPr bwMode="auto">
          <a:xfrm>
            <a:off x="1521537" y="2996952"/>
            <a:ext cx="6984776" cy="93610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600" dirty="0">
                <a:ea typeface="굴림" charset="-127"/>
              </a:rPr>
              <a:t>An FFD supporting one of the optional functional groups listed in Table 136 shall </a:t>
            </a:r>
            <a:r>
              <a:rPr lang="en-US" altLang="ko-KR" sz="1600" dirty="0"/>
              <a:t>support the associated MAC commands in the range 0x0d−0x</a:t>
            </a:r>
            <a:r>
              <a:rPr lang="en-US" altLang="ko-KR" sz="1600" dirty="0">
                <a:solidFill>
                  <a:srgbClr val="FF0000"/>
                </a:solidFill>
              </a:rPr>
              <a:t>22</a:t>
            </a:r>
            <a:r>
              <a:rPr lang="en-US" altLang="ko-KR" sz="1600" dirty="0"/>
              <a:t> as identified by the associated functional group prefix, e.g., “DSME-</a:t>
            </a:r>
            <a:r>
              <a:rPr lang="en-US" altLang="ko-KR" sz="1600" dirty="0" smtClean="0"/>
              <a:t>”.</a:t>
            </a:r>
            <a:endParaRPr lang="en-US" altLang="ko-KR" sz="1600" dirty="0">
              <a:ea typeface="굴림" charset="-127"/>
            </a:endParaRPr>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Tree>
    <p:extLst>
      <p:ext uri="{BB962C8B-B14F-4D97-AF65-F5344CB8AC3E}">
        <p14:creationId xmlns:p14="http://schemas.microsoft.com/office/powerpoint/2010/main" xmlns="" val="927468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August 2014</a:t>
            </a:r>
          </a:p>
        </p:txBody>
      </p:sp>
      <p:sp>
        <p:nvSpPr>
          <p:cNvPr id="3075" name="바닥글 개체 틀 4"/>
          <p:cNvSpPr>
            <a:spLocks noGrp="1"/>
          </p:cNvSpPr>
          <p:nvPr>
            <p:ph type="ftr" sz="quarter" idx="11"/>
          </p:nvPr>
        </p:nvSpPr>
        <p:spPr>
          <a:noFill/>
        </p:spPr>
        <p:txBody>
          <a:bodyPr/>
          <a:lstStyle/>
          <a:p>
            <a:r>
              <a:rPr lang="de-DE" altLang="ko-KR" dirty="0" smtClean="0"/>
              <a:t>Jaehwan Kim (ETRI)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a:ea typeface="굴림" charset="-127"/>
              </a:rPr>
              <a:t>Proposed </a:t>
            </a:r>
            <a:r>
              <a:rPr lang="en-US" altLang="ko-KR" dirty="0" smtClean="0">
                <a:ea typeface="굴림" charset="-127"/>
              </a:rPr>
              <a:t>Resolution (cont’d)</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dirty="0" smtClean="0">
                <a:ea typeface="굴림" charset="-127"/>
              </a:rPr>
              <a:t>Proposed Resolution</a:t>
            </a:r>
          </a:p>
          <a:p>
            <a:pPr lvl="1"/>
            <a:r>
              <a:rPr lang="en-US" altLang="ko-KR" dirty="0" smtClean="0">
                <a:ea typeface="굴림" charset="-127"/>
              </a:rPr>
              <a:t>Insert  </a:t>
            </a:r>
            <a:r>
              <a:rPr lang="en-US" altLang="ko-KR" dirty="0">
                <a:ea typeface="굴림" charset="-127"/>
              </a:rPr>
              <a:t>the following </a:t>
            </a:r>
            <a:r>
              <a:rPr lang="en-US" altLang="ko-KR" dirty="0" smtClean="0">
                <a:ea typeface="굴림" charset="-127"/>
              </a:rPr>
              <a:t>sentence before the first sentence of the first </a:t>
            </a:r>
            <a:r>
              <a:rPr lang="en-US" altLang="ko-KR" dirty="0">
                <a:ea typeface="굴림" charset="-127"/>
              </a:rPr>
              <a:t>paragraph </a:t>
            </a:r>
            <a:r>
              <a:rPr lang="en-US" altLang="ko-KR" dirty="0" smtClean="0">
                <a:ea typeface="굴림" charset="-127"/>
              </a:rPr>
              <a:t>of 4.11.1.3 as indicted:</a:t>
            </a:r>
          </a:p>
          <a:p>
            <a:pPr marL="457200" lvl="1" indent="0">
              <a:buNone/>
            </a:pPr>
            <a:endParaRPr lang="en-US" altLang="ko-KR" dirty="0" smtClean="0">
              <a:ea typeface="굴림" charset="-127"/>
            </a:endParaRPr>
          </a:p>
          <a:p>
            <a:pPr marL="457200" lvl="1" indent="0">
              <a:buNone/>
            </a:pPr>
            <a:endParaRPr lang="en-US" altLang="ko-KR" dirty="0">
              <a:ea typeface="굴림" charset="-127"/>
            </a:endParaRPr>
          </a:p>
          <a:p>
            <a:pPr marL="457200" lvl="1" indent="0">
              <a:buNone/>
            </a:pPr>
            <a:endParaRPr lang="en-US" altLang="ko-KR" dirty="0" smtClean="0">
              <a:ea typeface="굴림" charset="-127"/>
            </a:endParaRPr>
          </a:p>
          <a:p>
            <a:pPr lvl="1"/>
            <a:endParaRPr lang="en-US" altLang="ko-KR" dirty="0">
              <a:ea typeface="굴림" charset="-127"/>
            </a:endParaRPr>
          </a:p>
        </p:txBody>
      </p:sp>
      <p:sp>
        <p:nvSpPr>
          <p:cNvPr id="8" name="직사각형 7"/>
          <p:cNvSpPr/>
          <p:nvPr/>
        </p:nvSpPr>
        <p:spPr bwMode="auto">
          <a:xfrm>
            <a:off x="1521537" y="2996952"/>
            <a:ext cx="6984776" cy="79208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600" dirty="0"/>
              <a:t>The </a:t>
            </a:r>
            <a:r>
              <a:rPr lang="en-US" altLang="ko-KR" sz="1600" dirty="0" smtClean="0"/>
              <a:t>TMCTP-enabled </a:t>
            </a:r>
            <a:r>
              <a:rPr lang="en-US" altLang="ko-KR" sz="1600" dirty="0"/>
              <a:t>(i.e., </a:t>
            </a:r>
            <a:r>
              <a:rPr lang="en-US" altLang="ko-KR" sz="1600" i="1" dirty="0" err="1" smtClean="0"/>
              <a:t>macTMCTPenabled</a:t>
            </a:r>
            <a:r>
              <a:rPr lang="en-US" altLang="ko-KR" sz="1600" i="1" dirty="0" smtClean="0"/>
              <a:t> </a:t>
            </a:r>
            <a:r>
              <a:rPr lang="en-US" altLang="ko-KR" sz="1600" dirty="0"/>
              <a:t>is TRUE) PANs use the </a:t>
            </a:r>
            <a:r>
              <a:rPr lang="en-US" altLang="ko-KR" sz="1600" dirty="0" smtClean="0"/>
              <a:t>TMCTP superframe extension structure.</a:t>
            </a:r>
            <a:endParaRPr lang="en-US" altLang="ko-KR" sz="1600" dirty="0">
              <a:ea typeface="굴림" charset="-127"/>
            </a:endParaRP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5</a:t>
            </a:fld>
            <a:endParaRPr lang="en-US" altLang="ko-KR" b="0" dirty="0" smtClean="0">
              <a:ea typeface="Gulim" pitchFamily="34" charset="-127"/>
            </a:endParaRPr>
          </a:p>
        </p:txBody>
      </p:sp>
    </p:spTree>
    <p:extLst>
      <p:ext uri="{BB962C8B-B14F-4D97-AF65-F5344CB8AC3E}">
        <p14:creationId xmlns:p14="http://schemas.microsoft.com/office/powerpoint/2010/main" xmlns="" val="32014920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August 2014</a:t>
            </a:r>
          </a:p>
        </p:txBody>
      </p:sp>
      <p:sp>
        <p:nvSpPr>
          <p:cNvPr id="3075" name="바닥글 개체 틀 4"/>
          <p:cNvSpPr>
            <a:spLocks noGrp="1"/>
          </p:cNvSpPr>
          <p:nvPr>
            <p:ph type="ftr" sz="quarter" idx="11"/>
          </p:nvPr>
        </p:nvSpPr>
        <p:spPr>
          <a:noFill/>
        </p:spPr>
        <p:txBody>
          <a:bodyPr/>
          <a:lstStyle/>
          <a:p>
            <a:r>
              <a:rPr lang="de-DE" altLang="ko-KR" dirty="0" smtClean="0"/>
              <a:t>Jaehwan </a:t>
            </a:r>
            <a:r>
              <a:rPr lang="de-DE" altLang="ko-KR" dirty="0" smtClean="0"/>
              <a:t>Kim (ETRI)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a:ea typeface="굴림" charset="-127"/>
              </a:rPr>
              <a:t>Proposed </a:t>
            </a:r>
            <a:r>
              <a:rPr lang="en-US" altLang="ko-KR" dirty="0" smtClean="0">
                <a:ea typeface="굴림" charset="-127"/>
              </a:rPr>
              <a:t>Resolution (cont’d)</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dirty="0" smtClean="0">
                <a:ea typeface="굴림" charset="-127"/>
              </a:rPr>
              <a:t>Proposed Resolution</a:t>
            </a:r>
          </a:p>
          <a:p>
            <a:pPr lvl="1"/>
            <a:r>
              <a:rPr lang="en-US" altLang="ko-KR" dirty="0">
                <a:ea typeface="굴림" charset="-127"/>
              </a:rPr>
              <a:t>Add the following </a:t>
            </a:r>
            <a:r>
              <a:rPr lang="en-US" altLang="ko-KR" dirty="0" smtClean="0">
                <a:ea typeface="굴림" charset="-127"/>
              </a:rPr>
              <a:t>rows </a:t>
            </a:r>
            <a:r>
              <a:rPr lang="en-US" altLang="ko-KR" dirty="0">
                <a:ea typeface="굴림" charset="-127"/>
              </a:rPr>
              <a:t>in Table </a:t>
            </a:r>
            <a:r>
              <a:rPr lang="en-US" altLang="ko-KR" dirty="0" smtClean="0">
                <a:ea typeface="굴림" charset="-127"/>
              </a:rPr>
              <a:t>D.7 </a:t>
            </a:r>
            <a:r>
              <a:rPr lang="en-US" altLang="ko-KR" dirty="0">
                <a:ea typeface="굴림" charset="-127"/>
              </a:rPr>
              <a:t>of </a:t>
            </a:r>
            <a:r>
              <a:rPr lang="en-US" altLang="ko-KR" dirty="0" smtClean="0">
                <a:ea typeface="굴림" charset="-127"/>
              </a:rPr>
              <a:t>D.7.3.1 (p652):</a:t>
            </a:r>
          </a:p>
          <a:p>
            <a:pPr marL="457200" lvl="1" indent="0">
              <a:buNone/>
            </a:pPr>
            <a:endParaRPr lang="en-US" altLang="ko-KR" dirty="0">
              <a:ea typeface="굴림" charset="-127"/>
            </a:endParaRPr>
          </a:p>
          <a:p>
            <a:pPr marL="457200" lvl="1" indent="0">
              <a:buNone/>
            </a:pPr>
            <a:endParaRPr lang="en-US" altLang="ko-KR" dirty="0" smtClean="0">
              <a:ea typeface="굴림" charset="-127"/>
            </a:endParaRPr>
          </a:p>
          <a:p>
            <a:pPr lvl="1"/>
            <a:endParaRPr lang="en-US" altLang="ko-KR" dirty="0">
              <a:ea typeface="굴림" charset="-127"/>
            </a:endParaRPr>
          </a:p>
        </p:txBody>
      </p:sp>
      <p:graphicFrame>
        <p:nvGraphicFramePr>
          <p:cNvPr id="2" name="표 1"/>
          <p:cNvGraphicFramePr>
            <a:graphicFrameLocks noGrp="1"/>
          </p:cNvGraphicFramePr>
          <p:nvPr>
            <p:extLst>
              <p:ext uri="{D42A27DB-BD31-4B8C-83A1-F6EECF244321}">
                <p14:modId xmlns:p14="http://schemas.microsoft.com/office/powerpoint/2010/main" xmlns="" val="344819680"/>
              </p:ext>
            </p:extLst>
          </p:nvPr>
        </p:nvGraphicFramePr>
        <p:xfrm>
          <a:off x="1479550" y="2652713"/>
          <a:ext cx="6548834" cy="1605915"/>
        </p:xfrm>
        <a:graphic>
          <a:graphicData uri="http://schemas.openxmlformats.org/drawingml/2006/table">
            <a:tbl>
              <a:tblPr>
                <a:tableStyleId>{5C22544A-7EE6-4342-B048-85BDC9FD1C3A}</a:tableStyleId>
              </a:tblPr>
              <a:tblGrid>
                <a:gridCol w="1116126"/>
                <a:gridCol w="1777066"/>
                <a:gridCol w="914941"/>
                <a:gridCol w="914941"/>
                <a:gridCol w="533716"/>
                <a:gridCol w="686206"/>
                <a:gridCol w="605838"/>
              </a:tblGrid>
              <a:tr h="209550">
                <a:tc rowSpan="2">
                  <a:txBody>
                    <a:bodyPr/>
                    <a:lstStyle/>
                    <a:p>
                      <a:pPr algn="ctr" fontAlgn="ctr"/>
                      <a:r>
                        <a:rPr lang="en-US" sz="1400" u="none" strike="noStrike" dirty="0">
                          <a:effectLst/>
                        </a:rPr>
                        <a:t>Item number</a:t>
                      </a:r>
                      <a:endParaRPr lang="en-US" sz="1400" b="0" i="0" u="none" strike="noStrike" dirty="0">
                        <a:solidFill>
                          <a:srgbClr val="000000"/>
                        </a:solidFill>
                        <a:effectLst/>
                        <a:latin typeface="맑은 고딕"/>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ctr"/>
                      <a:r>
                        <a:rPr lang="en-US" sz="1400" u="none" strike="noStrike" dirty="0">
                          <a:effectLst/>
                        </a:rPr>
                        <a:t>Item description </a:t>
                      </a:r>
                      <a:endParaRPr lang="en-US" sz="1400" b="0" i="0" u="none" strike="noStrike" dirty="0">
                        <a:solidFill>
                          <a:srgbClr val="000000"/>
                        </a:solidFill>
                        <a:effectLst/>
                        <a:latin typeface="맑은 고딕"/>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ctr"/>
                      <a:r>
                        <a:rPr lang="en-US" sz="1400" u="none" strike="noStrike" dirty="0">
                          <a:effectLst/>
                        </a:rPr>
                        <a:t>Reference </a:t>
                      </a:r>
                      <a:endParaRPr lang="en-US" sz="1400" b="0" i="0" u="none" strike="noStrike" dirty="0">
                        <a:solidFill>
                          <a:srgbClr val="000000"/>
                        </a:solidFill>
                        <a:effectLst/>
                        <a:latin typeface="맑은 고딕"/>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ctr"/>
                      <a:r>
                        <a:rPr lang="en-US" sz="1400" u="none" strike="noStrike" dirty="0">
                          <a:effectLst/>
                        </a:rPr>
                        <a:t>Status</a:t>
                      </a:r>
                      <a:endParaRPr lang="en-US" sz="1400" b="0" i="0" u="none" strike="noStrike" dirty="0">
                        <a:solidFill>
                          <a:srgbClr val="000000"/>
                        </a:solidFill>
                        <a:effectLst/>
                        <a:latin typeface="맑은 고딕"/>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fontAlgn="ctr"/>
                      <a:r>
                        <a:rPr lang="en-US" sz="1400" u="none" strike="noStrike" dirty="0">
                          <a:effectLst/>
                        </a:rPr>
                        <a:t>Support</a:t>
                      </a:r>
                      <a:endParaRPr lang="en-US" sz="1400" b="0" i="0" u="none" strike="noStrike" dirty="0">
                        <a:solidFill>
                          <a:srgbClr val="000000"/>
                        </a:solidFill>
                        <a:effectLst/>
                        <a:latin typeface="맑은 고딕"/>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latinLnBrk="1"/>
                      <a:endParaRPr lang="ko-KR" altLang="en-US"/>
                    </a:p>
                  </a:txBody>
                  <a:tcPr/>
                </a:tc>
                <a:tc hMerge="1">
                  <a:txBody>
                    <a:bodyPr/>
                    <a:lstStyle/>
                    <a:p>
                      <a:pPr latinLnBrk="1"/>
                      <a:endParaRPr lang="ko-KR" altLang="en-US"/>
                    </a:p>
                  </a:txBody>
                  <a:tcPr/>
                </a:tc>
              </a:tr>
              <a:tr h="209550">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ctr" fontAlgn="ctr"/>
                      <a:r>
                        <a:rPr lang="en-US" sz="1400" u="none" strike="noStrike" dirty="0">
                          <a:effectLst/>
                        </a:rPr>
                        <a:t>N/A</a:t>
                      </a:r>
                      <a:endParaRPr lang="en-US" sz="1400" b="0" i="0" u="none" strike="noStrike" dirty="0">
                        <a:solidFill>
                          <a:srgbClr val="000000"/>
                        </a:solidFill>
                        <a:effectLst/>
                        <a:latin typeface="맑은 고딕"/>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dirty="0">
                          <a:effectLst/>
                        </a:rPr>
                        <a:t>Yes</a:t>
                      </a:r>
                      <a:endParaRPr lang="en-US" sz="1400" b="0" i="0" u="none" strike="noStrike" dirty="0">
                        <a:solidFill>
                          <a:srgbClr val="000000"/>
                        </a:solidFill>
                        <a:effectLst/>
                        <a:latin typeface="맑은 고딕"/>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dirty="0">
                          <a:effectLst/>
                        </a:rPr>
                        <a:t>No</a:t>
                      </a:r>
                      <a:endParaRPr lang="en-US" sz="1400" b="0" i="0" u="none" strike="noStrike" dirty="0">
                        <a:solidFill>
                          <a:srgbClr val="000000"/>
                        </a:solidFill>
                        <a:effectLst/>
                        <a:latin typeface="맑은 고딕"/>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9550">
                <a:tc>
                  <a:txBody>
                    <a:bodyPr/>
                    <a:lstStyle/>
                    <a:p>
                      <a:pPr algn="l" fontAlgn="ctr"/>
                      <a:r>
                        <a:rPr lang="en-US" sz="1400" u="none" strike="noStrike" dirty="0" smtClean="0">
                          <a:effectLst/>
                        </a:rPr>
                        <a:t> MLF31</a:t>
                      </a:r>
                      <a:endParaRPr lang="en-US" sz="1400" b="0" i="0" u="none" strike="noStrike" dirty="0">
                        <a:solidFill>
                          <a:srgbClr val="000000"/>
                        </a:solidFill>
                        <a:effectLst/>
                        <a:latin typeface="맑은 고딕"/>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pPr algn="l" fontAlgn="ctr"/>
                      <a:r>
                        <a:rPr lang="en-US" sz="1400" u="none" strike="noStrike" dirty="0" smtClean="0">
                          <a:effectLst/>
                        </a:rPr>
                        <a:t> TMCTP </a:t>
                      </a:r>
                      <a:r>
                        <a:rPr lang="en-US" sz="1400" u="none" strike="noStrike" dirty="0">
                          <a:effectLst/>
                        </a:rPr>
                        <a:t>capability</a:t>
                      </a:r>
                      <a:endParaRPr lang="en-US" sz="1400" b="0" i="0" u="none" strike="noStrike" dirty="0">
                        <a:solidFill>
                          <a:srgbClr val="000000"/>
                        </a:solidFill>
                        <a:effectLst/>
                        <a:latin typeface="맑은 고딕"/>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714375">
                <a:tc>
                  <a:txBody>
                    <a:bodyPr/>
                    <a:lstStyle/>
                    <a:p>
                      <a:pPr algn="l" fontAlgn="ctr"/>
                      <a:r>
                        <a:rPr lang="en-US" sz="1400" u="none" strike="noStrike" dirty="0" smtClean="0">
                          <a:effectLst/>
                        </a:rPr>
                        <a:t> MLF31.1</a:t>
                      </a:r>
                      <a:endParaRPr lang="en-US" sz="1400" b="0" i="0" u="none" strike="noStrike" dirty="0">
                        <a:solidFill>
                          <a:srgbClr val="000000"/>
                        </a:solidFill>
                        <a:effectLst/>
                        <a:latin typeface="맑은 고딕"/>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u="none" strike="noStrike" dirty="0" smtClean="0">
                          <a:effectLst/>
                        </a:rPr>
                        <a:t> TMCTP </a:t>
                      </a:r>
                      <a:r>
                        <a:rPr lang="en-US" sz="1400" u="none" strike="noStrike" dirty="0">
                          <a:effectLst/>
                        </a:rPr>
                        <a:t>superframe </a:t>
                      </a:r>
                      <a:r>
                        <a:rPr lang="en-US" sz="1400" u="none" strike="noStrike" dirty="0" smtClean="0">
                          <a:effectLst/>
                        </a:rPr>
                        <a:t>  </a:t>
                      </a:r>
                    </a:p>
                    <a:p>
                      <a:pPr algn="l" fontAlgn="ctr"/>
                      <a:r>
                        <a:rPr lang="en-US" sz="1400" u="none" strike="noStrike" dirty="0" smtClean="0">
                          <a:effectLst/>
                        </a:rPr>
                        <a:t> extension </a:t>
                      </a:r>
                      <a:r>
                        <a:rPr lang="en-US" sz="1400" u="none" strike="noStrike" dirty="0">
                          <a:effectLst/>
                        </a:rPr>
                        <a:t>structure</a:t>
                      </a:r>
                      <a:endParaRPr lang="en-US" sz="1400" b="0" i="0" u="none" strike="noStrike" dirty="0">
                        <a:solidFill>
                          <a:srgbClr val="000000"/>
                        </a:solidFill>
                        <a:effectLst/>
                        <a:latin typeface="맑은 고딕"/>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ko-KR" sz="1400" u="none" strike="noStrike" dirty="0" smtClean="0">
                          <a:effectLst/>
                        </a:rPr>
                        <a:t> 4.11.1.3</a:t>
                      </a:r>
                      <a:r>
                        <a:rPr lang="en-US" altLang="ko-KR" sz="1400" u="none" strike="noStrike" dirty="0">
                          <a:effectLst/>
                        </a:rPr>
                        <a:t>, </a:t>
                      </a:r>
                      <a:r>
                        <a:rPr lang="en-US" altLang="ko-KR" sz="1400" u="none" strike="noStrike" dirty="0" smtClean="0">
                          <a:effectLst/>
                        </a:rPr>
                        <a:t>   </a:t>
                      </a:r>
                    </a:p>
                    <a:p>
                      <a:pPr algn="l" fontAlgn="ctr"/>
                      <a:r>
                        <a:rPr lang="en-US" altLang="ko-KR" sz="1400" u="none" strike="noStrike" dirty="0" smtClean="0">
                          <a:effectLst/>
                        </a:rPr>
                        <a:t> 5.2.2.3</a:t>
                      </a:r>
                      <a:r>
                        <a:rPr lang="en-US" altLang="ko-KR" sz="1400" u="none" strike="noStrike" dirty="0">
                          <a:effectLst/>
                        </a:rPr>
                        <a:t>, </a:t>
                      </a:r>
                      <a:endParaRPr lang="en-US" altLang="ko-KR" sz="1400" u="none" strike="noStrike" dirty="0" smtClean="0">
                        <a:effectLst/>
                      </a:endParaRPr>
                    </a:p>
                    <a:p>
                      <a:pPr algn="l" fontAlgn="ctr"/>
                      <a:r>
                        <a:rPr lang="en-US" altLang="ko-KR" sz="1400" u="none" strike="noStrike" dirty="0" smtClean="0">
                          <a:effectLst/>
                        </a:rPr>
                        <a:t> 5.2.9</a:t>
                      </a:r>
                      <a:endParaRPr lang="en-US" altLang="ko-KR" sz="1400" b="0" i="0" u="none" strike="noStrike" dirty="0">
                        <a:solidFill>
                          <a:srgbClr val="000000"/>
                        </a:solidFill>
                        <a:effectLst/>
                        <a:latin typeface="맑은 고딕"/>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u="none" strike="noStrike" dirty="0" smtClean="0">
                          <a:effectLst/>
                        </a:rPr>
                        <a:t> MLF31:M</a:t>
                      </a:r>
                      <a:endParaRPr lang="en-US" sz="1400" b="0" i="0" u="none" strike="noStrike" dirty="0">
                        <a:solidFill>
                          <a:srgbClr val="000000"/>
                        </a:solidFill>
                        <a:effectLst/>
                        <a:latin typeface="맑은 고딕"/>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ko-KR" altLang="en-US" sz="1400" u="none" strike="noStrike" dirty="0">
                          <a:effectLst/>
                        </a:rPr>
                        <a:t>　</a:t>
                      </a:r>
                      <a:endParaRPr lang="ko-KR" altLang="en-US" sz="1400" b="0" i="0" u="none" strike="noStrike" dirty="0">
                        <a:solidFill>
                          <a:srgbClr val="000000"/>
                        </a:solidFill>
                        <a:effectLst/>
                        <a:latin typeface="맑은 고딕"/>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ko-KR" altLang="en-US" sz="1400" u="none" strike="noStrike" dirty="0">
                          <a:effectLst/>
                        </a:rPr>
                        <a:t>　</a:t>
                      </a:r>
                      <a:endParaRPr lang="ko-KR" altLang="en-US" sz="1400" b="0" i="0" u="none" strike="noStrike" dirty="0">
                        <a:solidFill>
                          <a:srgbClr val="000000"/>
                        </a:solidFill>
                        <a:effectLst/>
                        <a:latin typeface="맑은 고딕"/>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ko-KR" altLang="en-US" sz="1400" u="none" strike="noStrike" dirty="0">
                          <a:effectLst/>
                        </a:rPr>
                        <a:t>　</a:t>
                      </a:r>
                      <a:endParaRPr lang="ko-KR" altLang="en-US" sz="1400" b="0" i="0" u="none" strike="noStrike" dirty="0">
                        <a:solidFill>
                          <a:srgbClr val="000000"/>
                        </a:solidFill>
                        <a:effectLst/>
                        <a:latin typeface="맑은 고딕"/>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9550">
                <a:tc>
                  <a:txBody>
                    <a:bodyPr/>
                    <a:lstStyle/>
                    <a:p>
                      <a:pPr algn="l" fontAlgn="ctr"/>
                      <a:r>
                        <a:rPr lang="en-US" sz="1400" u="none" strike="noStrike" dirty="0" smtClean="0">
                          <a:effectLst/>
                        </a:rPr>
                        <a:t> MLF31.2</a:t>
                      </a:r>
                      <a:endParaRPr lang="en-US" sz="1400" b="0" i="0" u="none" strike="noStrike" dirty="0">
                        <a:solidFill>
                          <a:srgbClr val="000000"/>
                        </a:solidFill>
                        <a:effectLst/>
                        <a:latin typeface="맑은 고딕"/>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u="none" strike="noStrike" dirty="0" smtClean="0">
                          <a:effectLst/>
                        </a:rPr>
                        <a:t> TMCTP </a:t>
                      </a:r>
                      <a:r>
                        <a:rPr lang="en-US" sz="1400" u="none" strike="noStrike" dirty="0">
                          <a:effectLst/>
                        </a:rPr>
                        <a:t>formation</a:t>
                      </a:r>
                      <a:endParaRPr lang="en-US" sz="1400" b="0" i="0" u="none" strike="noStrike" dirty="0">
                        <a:solidFill>
                          <a:srgbClr val="000000"/>
                        </a:solidFill>
                        <a:effectLst/>
                        <a:latin typeface="맑은 고딕"/>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ko-KR" sz="1400" u="none" strike="noStrike" dirty="0" smtClean="0">
                          <a:effectLst/>
                        </a:rPr>
                        <a:t> 5.14</a:t>
                      </a:r>
                      <a:endParaRPr lang="en-US" altLang="ko-KR" sz="1400" b="0" i="0" u="none" strike="noStrike" dirty="0">
                        <a:solidFill>
                          <a:srgbClr val="000000"/>
                        </a:solidFill>
                        <a:effectLst/>
                        <a:latin typeface="맑은 고딕"/>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u="none" strike="noStrike" dirty="0" smtClean="0">
                          <a:effectLst/>
                        </a:rPr>
                        <a:t> MLF31:M</a:t>
                      </a:r>
                      <a:endParaRPr lang="en-US" sz="1400" b="0" i="0" u="none" strike="noStrike" dirty="0">
                        <a:solidFill>
                          <a:srgbClr val="000000"/>
                        </a:solidFill>
                        <a:effectLst/>
                        <a:latin typeface="맑은 고딕"/>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ko-KR" altLang="en-US" sz="1400" u="none" strike="noStrike" dirty="0">
                          <a:effectLst/>
                        </a:rPr>
                        <a:t>　</a:t>
                      </a:r>
                      <a:endParaRPr lang="ko-KR" altLang="en-US" sz="1400" b="0" i="0" u="none" strike="noStrike" dirty="0">
                        <a:solidFill>
                          <a:srgbClr val="000000"/>
                        </a:solidFill>
                        <a:effectLst/>
                        <a:latin typeface="맑은 고딕"/>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ko-KR" altLang="en-US" sz="1400" u="none" strike="noStrike" dirty="0">
                          <a:effectLst/>
                        </a:rPr>
                        <a:t>　</a:t>
                      </a:r>
                      <a:endParaRPr lang="ko-KR" altLang="en-US" sz="1400" b="0" i="0" u="none" strike="noStrike" dirty="0">
                        <a:solidFill>
                          <a:srgbClr val="000000"/>
                        </a:solidFill>
                        <a:effectLst/>
                        <a:latin typeface="맑은 고딕"/>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ko-KR" altLang="en-US" sz="1400" u="none" strike="noStrike" dirty="0">
                          <a:effectLst/>
                        </a:rPr>
                        <a:t>　</a:t>
                      </a:r>
                      <a:endParaRPr lang="ko-KR" altLang="en-US" sz="1400" b="0" i="0" u="none" strike="noStrike" dirty="0">
                        <a:solidFill>
                          <a:srgbClr val="000000"/>
                        </a:solidFill>
                        <a:effectLst/>
                        <a:latin typeface="맑은 고딕"/>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Tree>
    <p:extLst>
      <p:ext uri="{BB962C8B-B14F-4D97-AF65-F5344CB8AC3E}">
        <p14:creationId xmlns:p14="http://schemas.microsoft.com/office/powerpoint/2010/main" xmlns="" val="34519582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49648</TotalTime>
  <Words>590</Words>
  <Application>Microsoft Office PowerPoint</Application>
  <PresentationFormat>On-screen Show (4:3)</PresentationFormat>
  <Paragraphs>123</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테마</vt:lpstr>
      <vt:lpstr>Slide 1</vt:lpstr>
      <vt:lpstr>Introduction</vt:lpstr>
      <vt:lpstr>Proposed Resolution</vt:lpstr>
      <vt:lpstr>Proposed Resolution (cont’d)</vt:lpstr>
      <vt:lpstr>Proposed Resolution (cont’d)</vt:lpstr>
      <vt:lpstr>Proposed Resolution (cont’d)</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 Chang</cp:lastModifiedBy>
  <cp:revision>787</cp:revision>
  <cp:lastPrinted>1998-02-10T13:28:06Z</cp:lastPrinted>
  <dcterms:created xsi:type="dcterms:W3CDTF">1999-11-08T18:59:45Z</dcterms:created>
  <dcterms:modified xsi:type="dcterms:W3CDTF">2014-08-12T17:14:16Z</dcterms:modified>
</cp:coreProperties>
</file>