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7" r:id="rId2"/>
    <p:sldId id="268" r:id="rId3"/>
    <p:sldId id="269" r:id="rId4"/>
    <p:sldId id="270" r:id="rId5"/>
    <p:sldId id="265" r:id="rId6"/>
    <p:sldId id="266" r:id="rId7"/>
    <p:sldId id="259" r:id="rId8"/>
    <p:sldId id="260" r:id="rId9"/>
    <p:sldId id="261" r:id="rId10"/>
    <p:sldId id="262" r:id="rId11"/>
    <p:sldId id="263" r:id="rId12"/>
    <p:sldId id="264" r:id="rId13"/>
    <p:sldId id="271"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9" autoAdjust="0"/>
    <p:restoredTop sz="94643" autoAdjust="0"/>
  </p:normalViewPr>
  <p:slideViewPr>
    <p:cSldViewPr>
      <p:cViewPr>
        <p:scale>
          <a:sx n="79" d="100"/>
          <a:sy n="79" d="100"/>
        </p:scale>
        <p:origin x="-810" y="-288"/>
      </p:cViewPr>
      <p:guideLst>
        <p:guide orient="horz" pos="2160"/>
        <p:guide pos="2880"/>
      </p:guideLst>
    </p:cSldViewPr>
  </p:slideViewPr>
  <p:outlineViewPr>
    <p:cViewPr varScale="1">
      <p:scale>
        <a:sx n="33" d="100"/>
        <a:sy n="33" d="100"/>
      </p:scale>
      <p:origin x="0" y="51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013760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282606397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Bob Heile, ZigBee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Bob Heile, ZigBee Alliance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Bob Heile, ZigBee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dirty="0"/>
          </a:p>
        </p:txBody>
      </p:sp>
      <p:sp>
        <p:nvSpPr>
          <p:cNvPr id="6" name="Footer Placeholder 5"/>
          <p:cNvSpPr>
            <a:spLocks noGrp="1"/>
          </p:cNvSpPr>
          <p:nvPr>
            <p:ph type="ftr" idx="11"/>
          </p:nvPr>
        </p:nvSpPr>
        <p:spPr/>
        <p:txBody>
          <a:bodyPr/>
          <a:lstStyle>
            <a:lvl1pPr>
              <a:defRPr/>
            </a:lvl1pPr>
          </a:lstStyle>
          <a:p>
            <a:r>
              <a:rPr lang="en-GB" smtClean="0"/>
              <a:t>Bob Heile, ZigBee Alliance</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Bob Heile, ZigBee Alliance</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dirty="0"/>
          </a:p>
        </p:txBody>
      </p:sp>
      <p:sp>
        <p:nvSpPr>
          <p:cNvPr id="4" name="Footer Placeholder 3"/>
          <p:cNvSpPr>
            <a:spLocks noGrp="1"/>
          </p:cNvSpPr>
          <p:nvPr>
            <p:ph type="ftr" idx="11"/>
          </p:nvPr>
        </p:nvSpPr>
        <p:spPr/>
        <p:txBody>
          <a:bodyPr/>
          <a:lstStyle>
            <a:lvl1pPr>
              <a:defRPr/>
            </a:lvl1pPr>
          </a:lstStyle>
          <a:p>
            <a:r>
              <a:rPr lang="en-GB" smtClean="0"/>
              <a:t>Bob Heile, ZigBee Alliance</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dirty="0"/>
          </a:p>
        </p:txBody>
      </p:sp>
      <p:sp>
        <p:nvSpPr>
          <p:cNvPr id="3" name="Footer Placeholder 2"/>
          <p:cNvSpPr>
            <a:spLocks noGrp="1"/>
          </p:cNvSpPr>
          <p:nvPr>
            <p:ph type="ftr" idx="11"/>
          </p:nvPr>
        </p:nvSpPr>
        <p:spPr/>
        <p:txBody>
          <a:bodyPr/>
          <a:lstStyle>
            <a:lvl1pPr>
              <a:defRPr/>
            </a:lvl1pPr>
          </a:lstStyle>
          <a:p>
            <a:r>
              <a:rPr lang="en-GB" smtClean="0"/>
              <a:t>Bob Heile, ZigBee Alliance</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Bob Heile, ZigBee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Bob Heile, ZigBee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Bob Heile, ZigBee Alliance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15-14-0483-00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14/15-14-0462-00-0sru-repsonsess-to-802-15-4s-pa-csd-comments.pptx" TargetMode="External"/><Relationship Id="rId2" Type="http://schemas.openxmlformats.org/officeDocument/2006/relationships/hyperlink" Target="https://mentor.ieee.org/802.15/dcn/13/15-13-0615-08-0sru-sru-working-draft-par.pdf" TargetMode="External"/><Relationship Id="rId1" Type="http://schemas.openxmlformats.org/officeDocument/2006/relationships/slideLayout" Target="../slideLayouts/slideLayout2.xml"/><Relationship Id="rId4" Type="http://schemas.openxmlformats.org/officeDocument/2006/relationships/hyperlink" Target="https://mentor.ieee.org/802.15/dcn/14/15-14-0175-05-0sru-working-draft-of-sg-sru-csd.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4/15-14-0462-00-0sru-repsonsess-to-802-15-4s-pa-csd-comments.pptx" TargetMode="External"/><Relationship Id="rId2" Type="http://schemas.openxmlformats.org/officeDocument/2006/relationships/hyperlink" Target="https://mentor.ieee.org/802.15/dcn/13/15-13-0615-08-0sru-sru-working-draft-par.pdf" TargetMode="External"/><Relationship Id="rId1" Type="http://schemas.openxmlformats.org/officeDocument/2006/relationships/slideLayout" Target="../slideLayouts/slideLayout2.xml"/><Relationship Id="rId4" Type="http://schemas.openxmlformats.org/officeDocument/2006/relationships/hyperlink" Target="https://mentor.ieee.org/802.15/dcn/14/15-14-0175-05-0sru-working-draft-of-sg-sru-csd.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25787"/>
            <a:ext cx="7770813" cy="1065213"/>
          </a:xfrm>
        </p:spPr>
        <p:txBody>
          <a:bodyPr/>
          <a:lstStyle/>
          <a:p>
            <a:r>
              <a:rPr lang="en-US" dirty="0" smtClean="0"/>
              <a:t>802.15 Motions</a:t>
            </a:r>
            <a:br>
              <a:rPr lang="en-US" dirty="0" smtClean="0"/>
            </a:br>
            <a:r>
              <a:rPr lang="en-US" dirty="0" smtClean="0"/>
              <a:t>Closing EC Meeting</a:t>
            </a:r>
            <a:br>
              <a:rPr lang="en-US" dirty="0" smtClean="0"/>
            </a:br>
            <a:r>
              <a:rPr lang="en-US" dirty="0" smtClean="0"/>
              <a:t/>
            </a:r>
            <a:br>
              <a:rPr lang="en-US" dirty="0" smtClean="0"/>
            </a:br>
            <a:r>
              <a:rPr lang="en-US" dirty="0" smtClean="0"/>
              <a:t>802 Plenary Meeting</a:t>
            </a:r>
            <a:br>
              <a:rPr lang="en-US" dirty="0" smtClean="0"/>
            </a:br>
            <a:r>
              <a:rPr lang="en-US" dirty="0" smtClean="0"/>
              <a:t>Manchester Grand Hyatt, San Diego, CA</a:t>
            </a:r>
            <a:br>
              <a:rPr lang="en-US" dirty="0" smtClean="0"/>
            </a:br>
            <a:r>
              <a:rPr lang="en-US" dirty="0" smtClean="0"/>
              <a:t>July 18, 2014</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112010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57200"/>
            <a:ext cx="7770813" cy="1065213"/>
          </a:xfrm>
        </p:spPr>
        <p:txBody>
          <a:bodyPr/>
          <a:lstStyle/>
          <a:p>
            <a:r>
              <a:rPr kumimoji="1" lang="en-US" altLang="ja-JP" dirty="0" smtClean="0"/>
              <a:t>Comment #1 from 802.3</a:t>
            </a:r>
            <a:endParaRPr kumimoji="1" lang="ja-JP" altLang="en-US" dirty="0"/>
          </a:p>
        </p:txBody>
      </p:sp>
      <p:sp>
        <p:nvSpPr>
          <p:cNvPr id="3" name="コンテンツ プレースホルダ 2"/>
          <p:cNvSpPr>
            <a:spLocks noGrp="1"/>
          </p:cNvSpPr>
          <p:nvPr>
            <p:ph idx="1"/>
          </p:nvPr>
        </p:nvSpPr>
        <p:spPr>
          <a:xfrm>
            <a:off x="457200" y="1219200"/>
            <a:ext cx="8229600" cy="4525963"/>
          </a:xfrm>
        </p:spPr>
        <p:txBody>
          <a:bodyPr>
            <a:noAutofit/>
          </a:bodyPr>
          <a:lstStyle/>
          <a:p>
            <a:r>
              <a:rPr lang="en-US" altLang="ja-JP" sz="2000" dirty="0" smtClean="0"/>
              <a:t>Comment:  </a:t>
            </a:r>
            <a:r>
              <a:rPr lang="en-US" altLang="ja-JP" sz="2000" b="0" dirty="0" smtClean="0"/>
              <a:t>The CSD does not respond to the question 'Describe the plan for developing a definition of managed objects.',</a:t>
            </a:r>
            <a:r>
              <a:rPr lang="en-US" altLang="ja-JP" sz="2000" dirty="0" smtClean="0"/>
              <a:t> </a:t>
            </a:r>
          </a:p>
          <a:p>
            <a:pPr>
              <a:buNone/>
            </a:pPr>
            <a:r>
              <a:rPr lang="en-US" altLang="ja-JP" sz="2000" b="1" dirty="0" smtClean="0"/>
              <a:t>Response and Action:</a:t>
            </a:r>
          </a:p>
          <a:p>
            <a:pPr>
              <a:buNone/>
            </a:pPr>
            <a:r>
              <a:rPr lang="en-US" altLang="ja-JP" sz="2000" b="0" dirty="0" smtClean="0"/>
              <a:t>The below has been added to the CSD</a:t>
            </a:r>
          </a:p>
          <a:p>
            <a:pPr marL="0" indent="0">
              <a:buNone/>
            </a:pPr>
            <a:r>
              <a:rPr lang="en-US" sz="2000" b="0" u="sng" dirty="0"/>
              <a:t>Intended plan for developing a definition of managed objects:</a:t>
            </a:r>
            <a:endParaRPr lang="en-US" sz="2000" b="0" dirty="0"/>
          </a:p>
          <a:p>
            <a:pPr marL="342900" lvl="1" indent="-342900">
              <a:buFont typeface="Arial" pitchFamily="34" charset="0"/>
              <a:buChar char="•"/>
            </a:pPr>
            <a:r>
              <a:rPr lang="en-US" b="0" i="1" dirty="0"/>
              <a:t>Understand the common capabilities associated with spectrum resource and network performance metrics of all the PHYs currently defined in the IEEE 802.15.4-2011 plus completed amendments. Also identify and record specific unique capabilities as needed.</a:t>
            </a:r>
          </a:p>
          <a:p>
            <a:pPr marL="342900" lvl="1" indent="-342900">
              <a:buFont typeface="Arial" pitchFamily="34" charset="0"/>
              <a:buChar char="•"/>
            </a:pPr>
            <a:r>
              <a:rPr lang="en-US" b="0" i="1" dirty="0"/>
              <a:t>Where necessary, understand how to express those capabilities in a common manner, for example, if latency is such a capability then determine if it is used in a consistent manner from PHY to PHY. If not, define a mechanism to normalize.</a:t>
            </a:r>
          </a:p>
          <a:p>
            <a:pPr marL="342900" lvl="1" indent="-342900">
              <a:buFont typeface="Arial" pitchFamily="34" charset="0"/>
              <a:buChar char="•"/>
            </a:pPr>
            <a:r>
              <a:rPr lang="en-US" b="0" i="1" dirty="0"/>
              <a:t>Define a transport mechanism, like an IE.</a:t>
            </a:r>
          </a:p>
          <a:p>
            <a:pPr marL="342900" lvl="1" indent="-342900">
              <a:buFont typeface="Arial" pitchFamily="34" charset="0"/>
              <a:buChar char="•"/>
            </a:pPr>
            <a:r>
              <a:rPr lang="en-US" b="0" i="1" dirty="0"/>
              <a:t>Reduce the above to a set defined managed objects.</a:t>
            </a:r>
          </a:p>
          <a:p>
            <a:pPr>
              <a:buFont typeface="Arial" pitchFamily="34" charset="0"/>
              <a:buChar char="•"/>
            </a:pPr>
            <a:endParaRPr lang="en-US" altLang="ja-JP" dirty="0" smtClean="0"/>
          </a:p>
          <a:p>
            <a:endParaRPr lang="en-US" altLang="ja-JP" sz="2000" dirty="0" smtClean="0"/>
          </a:p>
          <a:p>
            <a:endParaRPr lang="en-US" altLang="ja-JP" sz="2000"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smtClean="0"/>
              <a:t>Bob Heile, ZigBee Alliance</a:t>
            </a:r>
            <a:endParaRPr lang="en-GB" dirty="0"/>
          </a:p>
        </p:txBody>
      </p:sp>
    </p:spTree>
    <p:extLst>
      <p:ext uri="{BB962C8B-B14F-4D97-AF65-F5344CB8AC3E}">
        <p14:creationId xmlns:p14="http://schemas.microsoft.com/office/powerpoint/2010/main" val="2803406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6387"/>
            <a:ext cx="7770813" cy="1065213"/>
          </a:xfrm>
        </p:spPr>
        <p:txBody>
          <a:bodyPr/>
          <a:lstStyle/>
          <a:p>
            <a:r>
              <a:rPr kumimoji="1" lang="en-US" altLang="ja-JP" dirty="0" smtClean="0"/>
              <a:t>Comment #2 from 802.3</a:t>
            </a:r>
            <a:endParaRPr kumimoji="1" lang="ja-JP" altLang="en-US" dirty="0"/>
          </a:p>
        </p:txBody>
      </p:sp>
      <p:sp>
        <p:nvSpPr>
          <p:cNvPr id="3" name="コンテンツ プレースホルダ 2"/>
          <p:cNvSpPr>
            <a:spLocks noGrp="1"/>
          </p:cNvSpPr>
          <p:nvPr>
            <p:ph idx="1"/>
          </p:nvPr>
        </p:nvSpPr>
        <p:spPr>
          <a:xfrm>
            <a:off x="251520" y="990600"/>
            <a:ext cx="8640960" cy="4525963"/>
          </a:xfrm>
        </p:spPr>
        <p:txBody>
          <a:bodyPr>
            <a:noAutofit/>
          </a:bodyPr>
          <a:lstStyle/>
          <a:p>
            <a:r>
              <a:rPr lang="en-US" altLang="ja-JP" sz="1600" dirty="0" smtClean="0"/>
              <a:t>Comment: </a:t>
            </a:r>
            <a:r>
              <a:rPr lang="en-US" altLang="ja-JP" sz="1600" b="0" dirty="0" smtClean="0"/>
              <a:t>for Economic Feasibility the CSD simply states that existing 15.4 model is still valid, a pointer to that model at a minimum should be provided.</a:t>
            </a:r>
          </a:p>
          <a:p>
            <a:pPr>
              <a:buNone/>
            </a:pPr>
            <a:r>
              <a:rPr lang="en-US" altLang="ja-JP" sz="1600" b="1" dirty="0" smtClean="0"/>
              <a:t>Response: </a:t>
            </a:r>
            <a:r>
              <a:rPr lang="en-US" altLang="ja-JP" sz="1600" b="0" dirty="0" smtClean="0"/>
              <a:t>Reference to a 15.4 model has been removed. CSD has been modified as follows</a:t>
            </a:r>
          </a:p>
          <a:p>
            <a:pPr marL="163513" indent="4763">
              <a:buNone/>
              <a:tabLst>
                <a:tab pos="168275" algn="l"/>
                <a:tab pos="517525" algn="l"/>
              </a:tabLst>
            </a:pPr>
            <a:r>
              <a:rPr lang="en-US" altLang="ja-JP" sz="1600" u="sng" dirty="0" smtClean="0"/>
              <a:t>Economic Feasibility</a:t>
            </a:r>
            <a:endParaRPr lang="ja-JP" altLang="ja-JP" sz="1600" u="sng" dirty="0" smtClean="0"/>
          </a:p>
          <a:p>
            <a:pPr marL="163513" indent="4763">
              <a:buNone/>
              <a:tabLst>
                <a:tab pos="168275" algn="l"/>
                <a:tab pos="517525" algn="l"/>
              </a:tabLst>
            </a:pPr>
            <a:r>
              <a:rPr lang="en-US" altLang="ja-JP" sz="1600" dirty="0" smtClean="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endParaRPr lang="ja-JP" altLang="ja-JP" sz="1600" dirty="0" smtClean="0"/>
          </a:p>
          <a:p>
            <a:pPr marL="449263" lvl="0" indent="-285750">
              <a:buFont typeface="Arial" pitchFamily="34" charset="0"/>
              <a:buChar char="•"/>
              <a:tabLst>
                <a:tab pos="168275" algn="l"/>
                <a:tab pos="517525" algn="l"/>
              </a:tabLst>
            </a:pPr>
            <a:r>
              <a:rPr lang="en-US" altLang="ja-JP" sz="1600" dirty="0" smtClean="0"/>
              <a:t>Balanced costs (infrastructure versus attached stations).</a:t>
            </a:r>
            <a:endParaRPr lang="ja-JP" altLang="ja-JP" sz="1600" dirty="0" smtClean="0"/>
          </a:p>
          <a:p>
            <a:pPr marL="163513" indent="4763">
              <a:buNone/>
              <a:tabLst>
                <a:tab pos="168275" algn="l"/>
                <a:tab pos="517525" algn="l"/>
              </a:tabLst>
            </a:pPr>
            <a:r>
              <a:rPr lang="en-GB" altLang="ja-JP" sz="1600" dirty="0" smtClean="0">
                <a:solidFill>
                  <a:srgbClr val="FF0000"/>
                </a:solidFill>
              </a:rPr>
              <a:t>Since there is no added hardware costs, the existing balance remains unchanged</a:t>
            </a:r>
            <a:endParaRPr lang="ja-JP" altLang="ja-JP" sz="1600" dirty="0" smtClean="0">
              <a:solidFill>
                <a:srgbClr val="FF0000"/>
              </a:solidFill>
            </a:endParaRPr>
          </a:p>
          <a:p>
            <a:pPr marL="449263" indent="-285750">
              <a:buFont typeface="Arial" pitchFamily="34" charset="0"/>
              <a:buChar char="•"/>
              <a:tabLst>
                <a:tab pos="168275" algn="l"/>
                <a:tab pos="517525" algn="l"/>
              </a:tabLst>
            </a:pPr>
            <a:r>
              <a:rPr lang="en-US" altLang="ja-JP" sz="1600" dirty="0" smtClean="0"/>
              <a:t> Known cost factors.</a:t>
            </a:r>
            <a:endParaRPr lang="ja-JP" altLang="ja-JP" sz="1600" dirty="0" smtClean="0"/>
          </a:p>
          <a:p>
            <a:pPr marL="163513" indent="4763">
              <a:buNone/>
              <a:tabLst>
                <a:tab pos="168275" algn="l"/>
                <a:tab pos="517525" algn="l"/>
              </a:tabLst>
            </a:pPr>
            <a:r>
              <a:rPr lang="en-GB" altLang="ja-JP" sz="1600" dirty="0" smtClean="0"/>
              <a:t>Firmware change - no added hardware costs</a:t>
            </a:r>
            <a:endParaRPr lang="ja-JP" altLang="ja-JP" sz="1600" dirty="0" smtClean="0"/>
          </a:p>
          <a:p>
            <a:pPr marL="449263" indent="-285750">
              <a:buFont typeface="Arial" pitchFamily="34" charset="0"/>
              <a:buChar char="•"/>
              <a:tabLst>
                <a:tab pos="168275" algn="l"/>
                <a:tab pos="517525" algn="l"/>
              </a:tabLst>
            </a:pPr>
            <a:r>
              <a:rPr lang="en-US" altLang="ja-JP" sz="1600" dirty="0" smtClean="0"/>
              <a:t> Consideration of installation costs.</a:t>
            </a:r>
            <a:endParaRPr lang="ja-JP" altLang="ja-JP" sz="1600" dirty="0" smtClean="0"/>
          </a:p>
          <a:p>
            <a:pPr marL="163513" indent="4763">
              <a:buNone/>
              <a:tabLst>
                <a:tab pos="168275" algn="l"/>
                <a:tab pos="517525" algn="l"/>
              </a:tabLst>
            </a:pPr>
            <a:r>
              <a:rPr lang="en-US" altLang="ja-JP" sz="1600" dirty="0" smtClean="0">
                <a:solidFill>
                  <a:srgbClr val="FF0000"/>
                </a:solidFill>
              </a:rPr>
              <a:t>No change to installation costs</a:t>
            </a:r>
            <a:endParaRPr lang="ja-JP" altLang="ja-JP" sz="1600" dirty="0" smtClean="0">
              <a:solidFill>
                <a:srgbClr val="FF0000"/>
              </a:solidFill>
            </a:endParaRPr>
          </a:p>
          <a:p>
            <a:pPr marL="449263" indent="-285750">
              <a:buFont typeface="Arial" pitchFamily="34" charset="0"/>
              <a:buChar char="•"/>
              <a:tabLst>
                <a:tab pos="168275" algn="l"/>
                <a:tab pos="517525" algn="l"/>
              </a:tabLst>
            </a:pPr>
            <a:r>
              <a:rPr lang="en-US" altLang="ja-JP" sz="1600" dirty="0" smtClean="0"/>
              <a:t> Consideration of operational costs (e.g., energy consumption).</a:t>
            </a:r>
            <a:endParaRPr lang="ja-JP" altLang="ja-JP" sz="1600" dirty="0" smtClean="0"/>
          </a:p>
          <a:p>
            <a:pPr marL="163513" indent="4763">
              <a:buNone/>
              <a:tabLst>
                <a:tab pos="168275" algn="l"/>
                <a:tab pos="517525" algn="l"/>
              </a:tabLst>
            </a:pPr>
            <a:r>
              <a:rPr lang="en-US" altLang="ja-JP" sz="1600" dirty="0" smtClean="0">
                <a:solidFill>
                  <a:srgbClr val="FF0000"/>
                </a:solidFill>
              </a:rPr>
              <a:t>No change to operational costs</a:t>
            </a:r>
            <a:endParaRPr lang="ja-JP" altLang="ja-JP" sz="1600" dirty="0" smtClean="0">
              <a:solidFill>
                <a:srgbClr val="FF0000"/>
              </a:solidFill>
            </a:endParaRPr>
          </a:p>
          <a:p>
            <a:pPr marL="449263" indent="-285750">
              <a:buFont typeface="Arial" pitchFamily="34" charset="0"/>
              <a:buChar char="•"/>
              <a:tabLst>
                <a:tab pos="168275" algn="l"/>
                <a:tab pos="517525" algn="l"/>
              </a:tabLst>
            </a:pPr>
            <a:r>
              <a:rPr lang="en-US" altLang="ja-JP" sz="1600" dirty="0" smtClean="0"/>
              <a:t>Other areas, as appropriate.</a:t>
            </a:r>
            <a:endParaRPr lang="ja-JP" altLang="ja-JP" sz="1600" dirty="0" smtClean="0"/>
          </a:p>
          <a:p>
            <a:pPr>
              <a:buNone/>
            </a:pPr>
            <a:r>
              <a:rPr lang="en-US" altLang="ja-JP" sz="1600" dirty="0" smtClean="0"/>
              <a:t>None.</a:t>
            </a:r>
            <a:endParaRPr lang="ja-JP" altLang="ja-JP" sz="1600" dirty="0" smtClean="0"/>
          </a:p>
          <a:p>
            <a:endParaRPr kumimoji="1" lang="ja-JP" altLang="en-US" sz="16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smtClean="0"/>
              <a:t>Bob Heile, ZigBee Alliance</a:t>
            </a:r>
            <a:endParaRPr lang="en-GB" dirty="0"/>
          </a:p>
        </p:txBody>
      </p:sp>
    </p:spTree>
    <p:extLst>
      <p:ext uri="{BB962C8B-B14F-4D97-AF65-F5344CB8AC3E}">
        <p14:creationId xmlns:p14="http://schemas.microsoft.com/office/powerpoint/2010/main" val="2626330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15.4s PAR and CSD</a:t>
            </a:r>
            <a:endParaRPr lang="en-US" dirty="0"/>
          </a:p>
        </p:txBody>
      </p:sp>
      <p:sp>
        <p:nvSpPr>
          <p:cNvPr id="3" name="Content Placeholder 2"/>
          <p:cNvSpPr>
            <a:spLocks noGrp="1"/>
          </p:cNvSpPr>
          <p:nvPr>
            <p:ph idx="1"/>
          </p:nvPr>
        </p:nvSpPr>
        <p:spPr/>
        <p:txBody>
          <a:bodyPr/>
          <a:lstStyle/>
          <a:p>
            <a:pPr marL="0" indent="0"/>
            <a:r>
              <a:rPr lang="en-US" dirty="0" smtClean="0"/>
              <a:t>Move that 802EC </a:t>
            </a:r>
            <a:r>
              <a:rPr lang="en-US" dirty="0"/>
              <a:t>approve the PAR </a:t>
            </a:r>
            <a:r>
              <a:rPr lang="en-US" dirty="0" smtClean="0"/>
              <a:t>(</a:t>
            </a:r>
            <a:r>
              <a:rPr lang="en-US" dirty="0" smtClean="0">
                <a:hlinkClick r:id="rId2"/>
              </a:rPr>
              <a:t>15-13-0615-08-0sru-sru-working-draft-par</a:t>
            </a:r>
            <a:r>
              <a:rPr lang="en-US" dirty="0" smtClean="0"/>
              <a:t>) as modified by the Comment </a:t>
            </a:r>
            <a:r>
              <a:rPr lang="en-US" dirty="0"/>
              <a:t>Resolutions </a:t>
            </a:r>
            <a:r>
              <a:rPr lang="en-US" dirty="0" smtClean="0"/>
              <a:t>(</a:t>
            </a:r>
            <a:r>
              <a:rPr lang="en-US" dirty="0" smtClean="0">
                <a:hlinkClick r:id="rId3"/>
              </a:rPr>
              <a:t>15-14-0462-00-0sru-repsonsess-to-802-15-4s-par-csd-comments</a:t>
            </a:r>
            <a:r>
              <a:rPr lang="en-US" dirty="0" smtClean="0"/>
              <a:t>) and </a:t>
            </a:r>
            <a:r>
              <a:rPr lang="en-US" dirty="0"/>
              <a:t>CSD </a:t>
            </a:r>
            <a:r>
              <a:rPr lang="en-US" dirty="0" smtClean="0"/>
              <a:t>(</a:t>
            </a:r>
            <a:r>
              <a:rPr lang="en-US" dirty="0" smtClean="0">
                <a:hlinkClick r:id="rId4"/>
              </a:rPr>
              <a:t>15-14-0175-05-0sru-working-draft-of-sg-sru-csd</a:t>
            </a:r>
            <a:r>
              <a:rPr lang="en-US" dirty="0" smtClean="0"/>
              <a:t>) and authorize the 802.15 Working Group to forward the PAR to </a:t>
            </a:r>
            <a:r>
              <a:rPr lang="en-US" dirty="0" err="1" smtClean="0"/>
              <a:t>NesCom</a:t>
            </a:r>
            <a:r>
              <a:rPr lang="en-US" dirty="0" smtClean="0"/>
              <a:t> for approval.</a:t>
            </a:r>
          </a:p>
          <a:p>
            <a:pPr marL="0" indent="0"/>
            <a:endParaRPr lang="en-US" sz="1000" dirty="0" smtClean="0"/>
          </a:p>
          <a:p>
            <a:pPr marL="0" indent="0"/>
            <a:r>
              <a:rPr lang="en-US" dirty="0" smtClean="0"/>
              <a:t>(WG vote: 41-0-0)</a:t>
            </a:r>
          </a:p>
          <a:p>
            <a:pPr marL="0" indent="0"/>
            <a:r>
              <a:rPr lang="en-US" dirty="0" smtClean="0"/>
              <a:t>Moved: Bob </a:t>
            </a:r>
            <a:r>
              <a:rPr lang="en-US" dirty="0" err="1" smtClean="0"/>
              <a:t>Heile</a:t>
            </a:r>
            <a:endParaRPr lang="en-US" dirty="0" smtClean="0"/>
          </a:p>
          <a:p>
            <a:pPr marL="0" indent="0"/>
            <a:r>
              <a:rPr lang="en-US" dirty="0" smtClean="0"/>
              <a:t>Second: James </a:t>
            </a:r>
            <a:r>
              <a:rPr lang="en-US" dirty="0" err="1" smtClean="0"/>
              <a:t>Gilb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689996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15.4s PAR and CSD</a:t>
            </a:r>
            <a:endParaRPr lang="en-US" dirty="0"/>
          </a:p>
        </p:txBody>
      </p:sp>
      <p:sp>
        <p:nvSpPr>
          <p:cNvPr id="3" name="Content Placeholder 2"/>
          <p:cNvSpPr>
            <a:spLocks noGrp="1"/>
          </p:cNvSpPr>
          <p:nvPr>
            <p:ph idx="1"/>
          </p:nvPr>
        </p:nvSpPr>
        <p:spPr/>
        <p:txBody>
          <a:bodyPr/>
          <a:lstStyle/>
          <a:p>
            <a:pPr marL="0" indent="0"/>
            <a:r>
              <a:rPr lang="en-US" dirty="0" smtClean="0"/>
              <a:t>Move that 802EC </a:t>
            </a:r>
            <a:r>
              <a:rPr lang="en-US" dirty="0"/>
              <a:t>approve the PAR </a:t>
            </a:r>
            <a:r>
              <a:rPr lang="en-US" dirty="0" smtClean="0"/>
              <a:t>(</a:t>
            </a:r>
            <a:r>
              <a:rPr lang="en-US" dirty="0" smtClean="0">
                <a:hlinkClick r:id="rId2"/>
              </a:rPr>
              <a:t>15-13-0615-08-0sru-sru-working-draft-par</a:t>
            </a:r>
            <a:r>
              <a:rPr lang="en-US" dirty="0" smtClean="0"/>
              <a:t>) as modified by the Comment </a:t>
            </a:r>
            <a:r>
              <a:rPr lang="en-US" dirty="0"/>
              <a:t>Resolutions </a:t>
            </a:r>
            <a:r>
              <a:rPr lang="en-US" dirty="0" smtClean="0"/>
              <a:t>(</a:t>
            </a:r>
            <a:r>
              <a:rPr lang="en-US" dirty="0" smtClean="0">
                <a:hlinkClick r:id="rId3"/>
              </a:rPr>
              <a:t>15-14-0462-00-0sru-repsonsess-to-802-15-4s-par-csd-comments</a:t>
            </a:r>
            <a:r>
              <a:rPr lang="en-US" dirty="0" smtClean="0"/>
              <a:t>) and </a:t>
            </a:r>
            <a:r>
              <a:rPr lang="en-US" dirty="0"/>
              <a:t>CSD </a:t>
            </a:r>
            <a:r>
              <a:rPr lang="en-US" dirty="0" smtClean="0"/>
              <a:t>(</a:t>
            </a:r>
            <a:r>
              <a:rPr lang="en-US" dirty="0" smtClean="0">
                <a:hlinkClick r:id="rId4"/>
              </a:rPr>
              <a:t>15-14-0175-05-0sru-working-draft-of-sg-sru-csd</a:t>
            </a:r>
            <a:r>
              <a:rPr lang="en-US" dirty="0" smtClean="0"/>
              <a:t>) and authorize the 802.15 Working Group to forward the PAR to </a:t>
            </a:r>
            <a:r>
              <a:rPr lang="en-US" dirty="0" err="1" smtClean="0"/>
              <a:t>NesCom</a:t>
            </a:r>
            <a:r>
              <a:rPr lang="en-US" dirty="0" smtClean="0"/>
              <a:t> for approval.</a:t>
            </a:r>
          </a:p>
          <a:p>
            <a:pPr marL="0" indent="0"/>
            <a:endParaRPr lang="en-US" sz="1000" dirty="0" smtClean="0"/>
          </a:p>
          <a:p>
            <a:pPr marL="0" indent="0"/>
            <a:r>
              <a:rPr lang="en-US" dirty="0" smtClean="0"/>
              <a:t>(WG vote: 41-0-0)</a:t>
            </a:r>
          </a:p>
          <a:p>
            <a:pPr marL="0" indent="0"/>
            <a:r>
              <a:rPr lang="en-US" dirty="0" smtClean="0"/>
              <a:t>Moved: Bob </a:t>
            </a:r>
            <a:r>
              <a:rPr lang="en-US" dirty="0" err="1" smtClean="0"/>
              <a:t>Heile</a:t>
            </a:r>
            <a:endParaRPr lang="en-US" dirty="0" smtClean="0"/>
          </a:p>
          <a:p>
            <a:pPr marL="0" indent="0"/>
            <a:r>
              <a:rPr lang="en-US" dirty="0" smtClean="0"/>
              <a:t>Second: James </a:t>
            </a:r>
            <a:r>
              <a:rPr lang="en-US" dirty="0" err="1" smtClean="0"/>
              <a:t>Gilb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639857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Motion to renew Study Group for Optical Camera Communications (OCC). This is a proposed PHY amendment to 802.15.7 Visible Light Communications</a:t>
            </a:r>
          </a:p>
          <a:p>
            <a:pPr>
              <a:buFont typeface="Arial" pitchFamily="34" charset="0"/>
              <a:buChar char="•"/>
            </a:pPr>
            <a:r>
              <a:rPr lang="en-US" dirty="0" smtClean="0"/>
              <a:t>Motion for the contingency renewal of the Spectrum </a:t>
            </a:r>
            <a:r>
              <a:rPr lang="en-US" dirty="0" err="1" smtClean="0"/>
              <a:t>Resouce</a:t>
            </a:r>
            <a:r>
              <a:rPr lang="en-US" dirty="0" smtClean="0"/>
              <a:t> Utilization (SRU).  Amendment to 802.15.4</a:t>
            </a:r>
          </a:p>
          <a:p>
            <a:pPr>
              <a:buFont typeface="Arial" pitchFamily="34" charset="0"/>
              <a:buChar char="•"/>
            </a:pPr>
            <a:r>
              <a:rPr lang="en-US" dirty="0" smtClean="0"/>
              <a:t>Motion to approve 801.15.4s PAR and CSD and to forward PAR to </a:t>
            </a:r>
            <a:r>
              <a:rPr lang="en-US" dirty="0" err="1" smtClean="0"/>
              <a:t>NesCom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3682173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Renewal of OCC Study Group</a:t>
            </a:r>
            <a:endParaRPr lang="en-US" dirty="0"/>
          </a:p>
        </p:txBody>
      </p:sp>
      <p:sp>
        <p:nvSpPr>
          <p:cNvPr id="3" name="Content Placeholder 2"/>
          <p:cNvSpPr>
            <a:spLocks noGrp="1"/>
          </p:cNvSpPr>
          <p:nvPr>
            <p:ph idx="1"/>
          </p:nvPr>
        </p:nvSpPr>
        <p:spPr>
          <a:xfrm>
            <a:off x="685800" y="1600200"/>
            <a:ext cx="7770813" cy="4113213"/>
          </a:xfrm>
        </p:spPr>
        <p:txBody>
          <a:bodyPr/>
          <a:lstStyle/>
          <a:p>
            <a:r>
              <a:rPr lang="en-US" dirty="0" smtClean="0"/>
              <a:t>Due to circumstances beyond its control, this Study Group was unable to meet at the May Interim which set it back by one cycle.  Draft PAR and CSD are now complete and will be brought to the Nov 2014 Plenary</a:t>
            </a:r>
          </a:p>
          <a:p>
            <a:endParaRPr lang="en-US" dirty="0"/>
          </a:p>
          <a:p>
            <a:r>
              <a:rPr lang="en-US" dirty="0" smtClean="0"/>
              <a:t>Motion:  Request the 802EC approve the renewal of the Optical Camera Communications Study Group in 802.15 for another cycle.</a:t>
            </a:r>
          </a:p>
          <a:p>
            <a:r>
              <a:rPr lang="en-US" dirty="0" smtClean="0"/>
              <a:t>(WG vote: 40-0-0)</a:t>
            </a:r>
          </a:p>
          <a:p>
            <a:r>
              <a:rPr lang="en-US" dirty="0" smtClean="0"/>
              <a:t>Moved: Bob </a:t>
            </a:r>
            <a:r>
              <a:rPr lang="en-US" dirty="0" err="1" smtClean="0"/>
              <a:t>Heile</a:t>
            </a:r>
            <a:endParaRPr lang="en-US" dirty="0" smtClean="0"/>
          </a:p>
          <a:p>
            <a:r>
              <a:rPr lang="en-US" dirty="0" smtClean="0"/>
              <a:t>Second:  James </a:t>
            </a:r>
            <a:r>
              <a:rPr lang="en-US" dirty="0" err="1" smtClean="0"/>
              <a:t>Gilb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2747682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Renewal of SRU Study Group</a:t>
            </a:r>
            <a:endParaRPr lang="en-US" dirty="0"/>
          </a:p>
        </p:txBody>
      </p:sp>
      <p:sp>
        <p:nvSpPr>
          <p:cNvPr id="3" name="Content Placeholder 2"/>
          <p:cNvSpPr>
            <a:spLocks noGrp="1"/>
          </p:cNvSpPr>
          <p:nvPr>
            <p:ph idx="1"/>
          </p:nvPr>
        </p:nvSpPr>
        <p:spPr>
          <a:xfrm>
            <a:off x="685800" y="1830387"/>
            <a:ext cx="7770813" cy="4113213"/>
          </a:xfrm>
        </p:spPr>
        <p:txBody>
          <a:bodyPr/>
          <a:lstStyle/>
          <a:p>
            <a:r>
              <a:rPr lang="en-US" dirty="0" smtClean="0"/>
              <a:t>This is a contingency renewal to address any issues should the PAR not be approved</a:t>
            </a:r>
          </a:p>
          <a:p>
            <a:endParaRPr lang="en-US" dirty="0"/>
          </a:p>
          <a:p>
            <a:r>
              <a:rPr lang="en-US" dirty="0" smtClean="0"/>
              <a:t>Motion:  Request the 802EC approve the renewal of the Spectrum Resource Utilization Study Group in 802.15 for another cycle.</a:t>
            </a:r>
          </a:p>
          <a:p>
            <a:r>
              <a:rPr lang="en-US" dirty="0" smtClean="0"/>
              <a:t>(WG vote: 41-0-0)</a:t>
            </a:r>
          </a:p>
          <a:p>
            <a:r>
              <a:rPr lang="en-US" dirty="0" smtClean="0"/>
              <a:t>Moved: Bob </a:t>
            </a:r>
            <a:r>
              <a:rPr lang="en-US" dirty="0" err="1" smtClean="0"/>
              <a:t>Heile</a:t>
            </a:r>
            <a:endParaRPr lang="en-US" dirty="0" smtClean="0"/>
          </a:p>
          <a:p>
            <a:r>
              <a:rPr lang="en-US" dirty="0" smtClean="0"/>
              <a:t>Second:  James </a:t>
            </a:r>
            <a:r>
              <a:rPr lang="en-US" dirty="0" err="1" smtClean="0"/>
              <a:t>Gilb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397493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19400"/>
            <a:ext cx="7770813" cy="1065213"/>
          </a:xfrm>
        </p:spPr>
        <p:txBody>
          <a:bodyPr/>
          <a:lstStyle/>
          <a:p>
            <a:r>
              <a:rPr lang="en-US" dirty="0" smtClean="0"/>
              <a:t>802.15.4s PAR to </a:t>
            </a:r>
            <a:r>
              <a:rPr lang="en-US" dirty="0" err="1" smtClean="0"/>
              <a:t>NesCom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3444237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and Resolutions</a:t>
            </a:r>
            <a:endParaRPr lang="en-US" dirty="0"/>
          </a:p>
        </p:txBody>
      </p:sp>
      <p:sp>
        <p:nvSpPr>
          <p:cNvPr id="3" name="Content Placeholder 2"/>
          <p:cNvSpPr>
            <a:spLocks noGrp="1"/>
          </p:cNvSpPr>
          <p:nvPr>
            <p:ph idx="1"/>
          </p:nvPr>
        </p:nvSpPr>
        <p:spPr/>
        <p:txBody>
          <a:bodyPr/>
          <a:lstStyle/>
          <a:p>
            <a:r>
              <a:rPr lang="en-US" sz="3200" dirty="0" smtClean="0"/>
              <a:t>Comments Received:</a:t>
            </a:r>
          </a:p>
          <a:p>
            <a:pPr>
              <a:buFont typeface="Arial" pitchFamily="34" charset="0"/>
              <a:buChar char="•"/>
            </a:pPr>
            <a:r>
              <a:rPr lang="en-US" sz="3200" dirty="0" smtClean="0"/>
              <a:t>2 Comments from 802.19</a:t>
            </a:r>
          </a:p>
          <a:p>
            <a:pPr>
              <a:buFont typeface="Arial" pitchFamily="34" charset="0"/>
              <a:buChar char="•"/>
            </a:pPr>
            <a:r>
              <a:rPr lang="en-US" sz="3200" dirty="0" smtClean="0"/>
              <a:t>1 Comment from 802.11</a:t>
            </a:r>
          </a:p>
          <a:p>
            <a:pPr>
              <a:buFont typeface="Arial" pitchFamily="34" charset="0"/>
              <a:buChar char="•"/>
            </a:pPr>
            <a:r>
              <a:rPr lang="en-US" sz="3200" dirty="0" smtClean="0"/>
              <a:t>2 Comments from 802.3</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3877434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57200"/>
            <a:ext cx="7770813" cy="1065213"/>
          </a:xfrm>
        </p:spPr>
        <p:txBody>
          <a:bodyPr/>
          <a:lstStyle/>
          <a:p>
            <a:r>
              <a:rPr kumimoji="1" lang="en-US" altLang="ja-JP" dirty="0" smtClean="0"/>
              <a:t>Comment #1 from 802.19WG</a:t>
            </a:r>
            <a:endParaRPr kumimoji="1" lang="ja-JP" altLang="en-US" dirty="0"/>
          </a:p>
        </p:txBody>
      </p:sp>
      <p:sp>
        <p:nvSpPr>
          <p:cNvPr id="3" name="コンテンツ プレースホルダ 2"/>
          <p:cNvSpPr>
            <a:spLocks noGrp="1"/>
          </p:cNvSpPr>
          <p:nvPr>
            <p:ph idx="1"/>
          </p:nvPr>
        </p:nvSpPr>
        <p:spPr>
          <a:xfrm>
            <a:off x="467544" y="1328192"/>
            <a:ext cx="8229600" cy="4525963"/>
          </a:xfrm>
        </p:spPr>
        <p:txBody>
          <a:bodyPr>
            <a:noAutofit/>
          </a:bodyPr>
          <a:lstStyle/>
          <a:p>
            <a:r>
              <a:rPr lang="en-US" altLang="ja-JP" sz="1800" dirty="0" smtClean="0"/>
              <a:t>Comment: </a:t>
            </a:r>
            <a:r>
              <a:rPr lang="en-US" altLang="ja-JP" sz="1800" b="0" dirty="0" smtClean="0"/>
              <a:t>In Section 5.2.b two examples of spectrum resource measurements are given: PER and delay.   These seem to be more network performance metrics.  Please explain the difference between spectrum resource measurements and network performance metrics.</a:t>
            </a:r>
          </a:p>
          <a:p>
            <a:pPr>
              <a:buNone/>
            </a:pPr>
            <a:r>
              <a:rPr lang="en-US" altLang="ja-JP" sz="1800" b="1" dirty="0" smtClean="0"/>
              <a:t>Response and Action:</a:t>
            </a:r>
          </a:p>
          <a:p>
            <a:pPr marL="0" indent="0">
              <a:buNone/>
            </a:pPr>
            <a:r>
              <a:rPr lang="en-US" altLang="ja-JP" sz="1800" b="0" dirty="0" smtClean="0"/>
              <a:t>In an effort to provide a bit more clarity in the description, we propose that Section 5.2 in the PAR be modified as follows (action to be done by </a:t>
            </a:r>
            <a:r>
              <a:rPr lang="en-US" altLang="ja-JP" sz="1800" b="0" dirty="0" err="1" smtClean="0"/>
              <a:t>NesCom</a:t>
            </a:r>
            <a:r>
              <a:rPr lang="en-US" altLang="ja-JP" sz="1800" b="0" dirty="0" smtClean="0"/>
              <a:t> admin):</a:t>
            </a:r>
          </a:p>
          <a:p>
            <a:pPr indent="20638">
              <a:buNone/>
            </a:pPr>
            <a:r>
              <a:rPr lang="en-US" altLang="ja-JP" sz="1800" i="1" dirty="0" smtClean="0"/>
              <a:t>This amendment to IEEE Std 802.15.4 defines MAC related functions to enable spectrum resource </a:t>
            </a:r>
            <a:r>
              <a:rPr lang="en-US" altLang="ja-JP" sz="1800" i="1" dirty="0" smtClean="0">
                <a:solidFill>
                  <a:srgbClr val="FF0000"/>
                </a:solidFill>
              </a:rPr>
              <a:t>management</a:t>
            </a:r>
            <a:r>
              <a:rPr lang="en-US" altLang="ja-JP" sz="1800" i="1" dirty="0" smtClean="0"/>
              <a:t>.</a:t>
            </a:r>
          </a:p>
          <a:p>
            <a:pPr marL="400050" lvl="1" indent="0">
              <a:buNone/>
            </a:pPr>
            <a:r>
              <a:rPr lang="en-US" altLang="ja-JP" sz="1800" i="1" dirty="0" smtClean="0"/>
              <a:t>It specifies</a:t>
            </a:r>
          </a:p>
          <a:p>
            <a:pPr lvl="1"/>
            <a:r>
              <a:rPr lang="en-US" altLang="ja-JP" sz="1800" i="1" dirty="0" smtClean="0"/>
              <a:t>spectrum resource measurements </a:t>
            </a:r>
            <a:r>
              <a:rPr lang="en-US" altLang="ja-JP" sz="1800" i="1" dirty="0" smtClean="0">
                <a:solidFill>
                  <a:srgbClr val="FF0000"/>
                </a:solidFill>
              </a:rPr>
              <a:t>and network performance metrics, </a:t>
            </a:r>
            <a:r>
              <a:rPr lang="en-US" altLang="ja-JP" sz="1800" i="1" dirty="0" smtClean="0"/>
              <a:t>such as packet error ratio, delay, etc,</a:t>
            </a:r>
          </a:p>
          <a:p>
            <a:pPr lvl="1"/>
            <a:r>
              <a:rPr lang="en-US" altLang="ja-JP" sz="1800" i="1" dirty="0" smtClean="0"/>
              <a:t>information elements and data structures to capture these measurements,</a:t>
            </a:r>
          </a:p>
          <a:p>
            <a:pPr lvl="1"/>
            <a:r>
              <a:rPr lang="en-US" altLang="ja-JP" sz="1800" i="1" dirty="0" smtClean="0"/>
              <a:t>procedures for collecting and exchanging spectrum resource measurement information with higher layers or other devices.</a:t>
            </a:r>
            <a:endParaRPr lang="ja-JP" altLang="en-US" sz="1800" i="1" dirty="0" smtClean="0"/>
          </a:p>
          <a:p>
            <a:pPr>
              <a:buNone/>
            </a:pPr>
            <a:r>
              <a:rPr lang="en-US" altLang="ja-JP" sz="1800" dirty="0" smtClean="0"/>
              <a:t/>
            </a:r>
            <a:br>
              <a:rPr lang="en-US" altLang="ja-JP" sz="1800" dirty="0" smtClean="0"/>
            </a:br>
            <a:endParaRPr lang="en-US" altLang="ja-JP" sz="1800"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smtClean="0"/>
              <a:t>Bob Heile, ZigBee Alliance</a:t>
            </a:r>
            <a:endParaRPr lang="en-GB" dirty="0"/>
          </a:p>
        </p:txBody>
      </p:sp>
    </p:spTree>
    <p:extLst>
      <p:ext uri="{BB962C8B-B14F-4D97-AF65-F5344CB8AC3E}">
        <p14:creationId xmlns:p14="http://schemas.microsoft.com/office/powerpoint/2010/main" val="904179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 #2 from 802.19WG</a:t>
            </a:r>
            <a:endParaRPr kumimoji="1" lang="ja-JP" altLang="en-US" dirty="0"/>
          </a:p>
        </p:txBody>
      </p:sp>
      <p:sp>
        <p:nvSpPr>
          <p:cNvPr id="3" name="コンテンツ プレースホルダ 2"/>
          <p:cNvSpPr>
            <a:spLocks noGrp="1"/>
          </p:cNvSpPr>
          <p:nvPr>
            <p:ph idx="1"/>
          </p:nvPr>
        </p:nvSpPr>
        <p:spPr/>
        <p:txBody>
          <a:bodyPr>
            <a:normAutofit/>
          </a:bodyPr>
          <a:lstStyle/>
          <a:p>
            <a:pPr marL="0" indent="0"/>
            <a:r>
              <a:rPr lang="en-US" altLang="ja-JP" dirty="0" smtClean="0"/>
              <a:t>Comment:  </a:t>
            </a:r>
            <a:r>
              <a:rPr lang="en-US" altLang="ja-JP" b="0" dirty="0" smtClean="0"/>
              <a:t>Will these spectrum resource measurements provide input to the 802.19.1 coexistence model?</a:t>
            </a:r>
          </a:p>
          <a:p>
            <a:pPr marL="0" indent="0"/>
            <a:endParaRPr lang="en-US" altLang="ja-JP" b="0" dirty="0" smtClean="0"/>
          </a:p>
          <a:p>
            <a:pPr marL="0" indent="0">
              <a:buNone/>
            </a:pPr>
            <a:r>
              <a:rPr lang="en-US" altLang="ja-JP" b="1" dirty="0" smtClean="0"/>
              <a:t>Response: </a:t>
            </a:r>
            <a:r>
              <a:rPr lang="en-US" altLang="ja-JP" b="0" dirty="0" smtClean="0"/>
              <a:t>These spectrum resource measurements may be used by the 802.19.1.</a:t>
            </a:r>
          </a:p>
          <a:p>
            <a:pPr marL="0" indent="0">
              <a:buNone/>
            </a:pPr>
            <a:endParaRPr lang="en-US" altLang="ja-JP" b="1" dirty="0" smtClean="0"/>
          </a:p>
          <a:p>
            <a:pPr marL="0" indent="0">
              <a:buNone/>
            </a:pPr>
            <a:r>
              <a:rPr lang="en-US" altLang="ja-JP" b="1" dirty="0" smtClean="0"/>
              <a:t>Action: </a:t>
            </a:r>
            <a:r>
              <a:rPr lang="en-US" altLang="ja-JP" b="0" dirty="0" smtClean="0"/>
              <a:t>No change needed to the PAR or CSD</a:t>
            </a:r>
            <a:endParaRPr lang="ja-JP" altLang="en-US" b="0"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smtClean="0"/>
              <a:t>Bob Heile, ZigBee Alliance</a:t>
            </a:r>
            <a:endParaRPr lang="en-GB" dirty="0"/>
          </a:p>
        </p:txBody>
      </p:sp>
    </p:spTree>
    <p:extLst>
      <p:ext uri="{BB962C8B-B14F-4D97-AF65-F5344CB8AC3E}">
        <p14:creationId xmlns:p14="http://schemas.microsoft.com/office/powerpoint/2010/main" val="1653161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Comment from 802.11</a:t>
            </a:r>
            <a:endParaRPr kumimoji="1" lang="ja-JP" altLang="en-US" dirty="0"/>
          </a:p>
        </p:txBody>
      </p:sp>
      <p:sp>
        <p:nvSpPr>
          <p:cNvPr id="3" name="コンテンツ プレースホルダ 2"/>
          <p:cNvSpPr>
            <a:spLocks noGrp="1"/>
          </p:cNvSpPr>
          <p:nvPr>
            <p:ph idx="1"/>
          </p:nvPr>
        </p:nvSpPr>
        <p:spPr>
          <a:xfrm>
            <a:off x="457200" y="1600200"/>
            <a:ext cx="8435280" cy="4525963"/>
          </a:xfrm>
        </p:spPr>
        <p:txBody>
          <a:bodyPr>
            <a:normAutofit/>
          </a:bodyPr>
          <a:lstStyle/>
          <a:p>
            <a:r>
              <a:rPr kumimoji="1" lang="en-US" altLang="ja-JP" dirty="0" smtClean="0"/>
              <a:t>Comment:  </a:t>
            </a:r>
            <a:r>
              <a:rPr kumimoji="1" lang="en-US" altLang="ja-JP" b="0" dirty="0" smtClean="0"/>
              <a:t>1.2.4 b) need a response:</a:t>
            </a:r>
          </a:p>
          <a:p>
            <a:pPr lvl="0">
              <a:buNone/>
            </a:pPr>
            <a:r>
              <a:rPr lang="en-US" altLang="ja-JP" b="0" dirty="0" smtClean="0"/>
              <a:t>  b) Proven similar technology via testing, modeling, simulation, etc.</a:t>
            </a:r>
          </a:p>
          <a:p>
            <a:endParaRPr lang="en-US" altLang="ja-JP" dirty="0" smtClean="0"/>
          </a:p>
          <a:p>
            <a:pPr>
              <a:buNone/>
            </a:pPr>
            <a:r>
              <a:rPr lang="en-US" altLang="ja-JP" b="1" dirty="0" smtClean="0"/>
              <a:t>Response and Action:</a:t>
            </a:r>
          </a:p>
          <a:p>
            <a:pPr marL="0" indent="0">
              <a:buNone/>
            </a:pPr>
            <a:r>
              <a:rPr lang="en-US" altLang="ja-JP" b="0" dirty="0" smtClean="0"/>
              <a:t>The following has been added to 1.2.4 b) in the CSD:</a:t>
            </a:r>
          </a:p>
          <a:p>
            <a:pPr marL="0" indent="0">
              <a:buNone/>
            </a:pPr>
            <a:r>
              <a:rPr lang="en-US" altLang="ja-JP" b="0" dirty="0" smtClean="0">
                <a:solidFill>
                  <a:srgbClr val="FF0000"/>
                </a:solidFill>
              </a:rPr>
              <a:t>Same as 1.2.4 a). Similar capabilities have already been deployed and demonstrated in many proprietary implementations.</a:t>
            </a:r>
            <a:endParaRPr lang="ja-JP" altLang="ja-JP" b="0" dirty="0" smtClean="0">
              <a:solidFill>
                <a:srgbClr val="FF0000"/>
              </a:solidFill>
            </a:endParaRPr>
          </a:p>
          <a:p>
            <a:pPr>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6" name="Footer Placeholder 5"/>
          <p:cNvSpPr>
            <a:spLocks noGrp="1"/>
          </p:cNvSpPr>
          <p:nvPr>
            <p:ph type="ftr" idx="14"/>
          </p:nvPr>
        </p:nvSpPr>
        <p:spPr/>
        <p:txBody>
          <a:bodyPr/>
          <a:lstStyle/>
          <a:p>
            <a:r>
              <a:rPr lang="en-GB" smtClean="0"/>
              <a:t>Bob Heile, ZigBee Alliance</a:t>
            </a:r>
            <a:endParaRPr lang="en-GB" dirty="0"/>
          </a:p>
        </p:txBody>
      </p:sp>
    </p:spTree>
    <p:extLst>
      <p:ext uri="{BB962C8B-B14F-4D97-AF65-F5344CB8AC3E}">
        <p14:creationId xmlns:p14="http://schemas.microsoft.com/office/powerpoint/2010/main" val="2926944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1523</TotalTime>
  <Words>848</Words>
  <Application>Microsoft Office PowerPoint</Application>
  <PresentationFormat>On-screen Show (4:3)</PresentationFormat>
  <Paragraphs>124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802.15 Motions Closing EC Meeting  802 Plenary Meeting Manchester Grand Hyatt, San Diego, CA July 18, 2014 </vt:lpstr>
      <vt:lpstr>Contents</vt:lpstr>
      <vt:lpstr>Renewal of OCC Study Group</vt:lpstr>
      <vt:lpstr>Renewal of SRU Study Group</vt:lpstr>
      <vt:lpstr>802.15.4s PAR to NesCom</vt:lpstr>
      <vt:lpstr>Comments and Resolutions</vt:lpstr>
      <vt:lpstr>Comment #1 from 802.19WG</vt:lpstr>
      <vt:lpstr>Comment #2 from 802.19WG</vt:lpstr>
      <vt:lpstr>Comment from 802.11</vt:lpstr>
      <vt:lpstr>Comment #1 from 802.3</vt:lpstr>
      <vt:lpstr>Comment #2 from 802.3</vt:lpstr>
      <vt:lpstr>Motion to Approve 15.4s PAR and CSD</vt:lpstr>
      <vt:lpstr>Motion to Approve 15.4s PAR and CSD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bheile</cp:lastModifiedBy>
  <cp:revision>19</cp:revision>
  <cp:lastPrinted>1601-01-01T00:00:00Z</cp:lastPrinted>
  <dcterms:created xsi:type="dcterms:W3CDTF">2014-07-14T22:59:53Z</dcterms:created>
  <dcterms:modified xsi:type="dcterms:W3CDTF">2014-07-18T17:28:31Z</dcterms:modified>
</cp:coreProperties>
</file>