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87" r:id="rId3"/>
    <p:sldId id="288" r:id="rId4"/>
    <p:sldId id="289" r:id="rId5"/>
    <p:sldId id="291" r:id="rId6"/>
    <p:sldId id="290" r:id="rId7"/>
    <p:sldId id="283" r:id="rId8"/>
    <p:sldId id="284" r:id="rId9"/>
    <p:sldId id="286" r:id="rId10"/>
    <p:sldId id="28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3" d="100"/>
          <a:sy n="123" d="100"/>
        </p:scale>
        <p:origin x="-200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7</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7</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14-0481-00-0mag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6/dcn/14/16-14-0038-02-Gcon-proposal-to-consider-transfer-of-802-16-projects.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July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July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July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smtClean="0">
                <a:latin typeface="Times New Roman" charset="0"/>
                <a:ea typeface="ＭＳ Ｐゴシック" charset="0"/>
                <a:cs typeface="ＭＳ Ｐゴシック" charset="0"/>
              </a:rPr>
              <a:t>802.15.4 Revision Schedule</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915400" cy="5105400"/>
          </a:xfrm>
        </p:spPr>
        <p:txBody>
          <a:bodyPr/>
          <a:lstStyle/>
          <a:p>
            <a:pPr>
              <a:buFont typeface="Arial"/>
              <a:buChar char="•"/>
            </a:pPr>
            <a:r>
              <a:rPr lang="en-US" sz="1800" dirty="0">
                <a:solidFill>
                  <a:srgbClr val="0000FF"/>
                </a:solidFill>
              </a:rPr>
              <a:t>Comment collection		 </a:t>
            </a:r>
          </a:p>
          <a:p>
            <a:pPr lvl="1">
              <a:buFont typeface="Arial"/>
              <a:buChar char="•"/>
            </a:pPr>
            <a:r>
              <a:rPr lang="en-US" sz="1400" dirty="0">
                <a:solidFill>
                  <a:srgbClr val="0000FF"/>
                </a:solidFill>
              </a:rPr>
              <a:t>Start			23 May</a:t>
            </a:r>
          </a:p>
          <a:p>
            <a:pPr lvl="1">
              <a:buFont typeface="Arial"/>
              <a:buChar char="•"/>
            </a:pPr>
            <a:r>
              <a:rPr lang="en-US" sz="1400" dirty="0">
                <a:solidFill>
                  <a:srgbClr val="0000FF"/>
                </a:solidFill>
              </a:rPr>
              <a:t>End			6 June</a:t>
            </a:r>
          </a:p>
          <a:p>
            <a:pPr>
              <a:buFont typeface="Arial"/>
              <a:buChar char="•"/>
            </a:pPr>
            <a:r>
              <a:rPr lang="en-US" sz="1800" dirty="0">
                <a:solidFill>
                  <a:srgbClr val="0000FF"/>
                </a:solidFill>
              </a:rPr>
              <a:t>Letter Ballot </a:t>
            </a:r>
          </a:p>
          <a:p>
            <a:pPr lvl="1">
              <a:buFont typeface="Arial"/>
              <a:buChar char="•"/>
            </a:pPr>
            <a:r>
              <a:rPr lang="en-US" sz="1400" dirty="0">
                <a:solidFill>
                  <a:srgbClr val="0000FF"/>
                </a:solidFill>
              </a:rPr>
              <a:t>Start			14 June</a:t>
            </a:r>
          </a:p>
          <a:p>
            <a:pPr lvl="1">
              <a:buFont typeface="Arial"/>
              <a:buChar char="•"/>
            </a:pPr>
            <a:r>
              <a:rPr lang="en-US" sz="1400" dirty="0">
                <a:solidFill>
                  <a:srgbClr val="0000FF"/>
                </a:solidFill>
              </a:rPr>
              <a:t>End			13 July (San Diego)</a:t>
            </a:r>
          </a:p>
          <a:p>
            <a:pPr>
              <a:buFont typeface="Arial"/>
              <a:buChar char="•"/>
            </a:pPr>
            <a:r>
              <a:rPr lang="en-US" sz="1800" dirty="0" err="1"/>
              <a:t>Recirculations</a:t>
            </a:r>
            <a:endParaRPr lang="en-US" sz="1800" dirty="0"/>
          </a:p>
          <a:p>
            <a:pPr lvl="1">
              <a:buFont typeface="Arial"/>
              <a:buChar char="•"/>
            </a:pPr>
            <a:r>
              <a:rPr lang="en-US" sz="1400" dirty="0"/>
              <a:t>S</a:t>
            </a:r>
            <a:r>
              <a:rPr lang="en-US" sz="1400" dirty="0" smtClean="0"/>
              <a:t>tart</a:t>
            </a:r>
            <a:r>
              <a:rPr lang="en-US" sz="1400" dirty="0"/>
              <a:t>			</a:t>
            </a:r>
            <a:r>
              <a:rPr lang="en-US" sz="1400" dirty="0" smtClean="0">
                <a:solidFill>
                  <a:srgbClr val="FF0000"/>
                </a:solidFill>
              </a:rPr>
              <a:t>31 Aug</a:t>
            </a:r>
            <a:endParaRPr lang="en-US" sz="1400" dirty="0">
              <a:solidFill>
                <a:srgbClr val="FF0000"/>
              </a:solidFill>
            </a:endParaRPr>
          </a:p>
          <a:p>
            <a:pPr lvl="1">
              <a:buFont typeface="Arial"/>
              <a:buChar char="•"/>
            </a:pPr>
            <a:r>
              <a:rPr lang="en-US" sz="1400" dirty="0"/>
              <a:t>E</a:t>
            </a:r>
            <a:r>
              <a:rPr lang="en-US" sz="1400" dirty="0" smtClean="0"/>
              <a:t>nd </a:t>
            </a:r>
            <a:r>
              <a:rPr lang="en-US" sz="1400" dirty="0"/>
              <a:t>			14 Oct</a:t>
            </a:r>
          </a:p>
          <a:p>
            <a:pPr>
              <a:buFont typeface="Arial"/>
              <a:buChar char="•"/>
            </a:pPr>
            <a:r>
              <a:rPr lang="en-US" sz="1800" dirty="0"/>
              <a:t>Sponsor Ballot</a:t>
            </a:r>
          </a:p>
          <a:p>
            <a:pPr lvl="1">
              <a:buFont typeface="Arial"/>
              <a:buChar char="•"/>
            </a:pPr>
            <a:r>
              <a:rPr lang="en-US" sz="1400" dirty="0" smtClean="0"/>
              <a:t>Start</a:t>
            </a:r>
            <a:r>
              <a:rPr lang="en-US" sz="1400" dirty="0"/>
              <a:t>	 		17 Nov</a:t>
            </a:r>
          </a:p>
          <a:p>
            <a:pPr lvl="1">
              <a:buFont typeface="Arial"/>
              <a:buChar char="•"/>
            </a:pPr>
            <a:r>
              <a:rPr lang="en-US" sz="1400" dirty="0"/>
              <a:t>E</a:t>
            </a:r>
            <a:r>
              <a:rPr lang="en-US" sz="1400" dirty="0" smtClean="0"/>
              <a:t>nds</a:t>
            </a:r>
            <a:r>
              <a:rPr lang="en-US" sz="1400" dirty="0"/>
              <a:t>			17 Dec</a:t>
            </a:r>
          </a:p>
          <a:p>
            <a:pPr>
              <a:buFont typeface="Arial"/>
              <a:buChar char="•"/>
            </a:pPr>
            <a:r>
              <a:rPr lang="en-US" sz="1800" dirty="0" err="1"/>
              <a:t>Recirculations</a:t>
            </a:r>
            <a:r>
              <a:rPr lang="en-US" sz="1800" dirty="0"/>
              <a:t>		</a:t>
            </a:r>
          </a:p>
          <a:p>
            <a:pPr lvl="1">
              <a:buFont typeface="Arial"/>
              <a:buChar char="•"/>
            </a:pPr>
            <a:r>
              <a:rPr lang="en-US" sz="1400" dirty="0"/>
              <a:t>Start			5 </a:t>
            </a:r>
            <a:r>
              <a:rPr lang="en-US" sz="1400" dirty="0" smtClean="0"/>
              <a:t>Jan 2015</a:t>
            </a:r>
            <a:endParaRPr lang="en-US" sz="1400" dirty="0"/>
          </a:p>
          <a:p>
            <a:pPr lvl="1">
              <a:buFont typeface="Arial"/>
              <a:buChar char="•"/>
            </a:pPr>
            <a:r>
              <a:rPr lang="en-US" sz="1400" dirty="0"/>
              <a:t>E</a:t>
            </a:r>
            <a:r>
              <a:rPr lang="en-US" sz="1400" dirty="0" smtClean="0"/>
              <a:t>nd</a:t>
            </a:r>
            <a:r>
              <a:rPr lang="en-US" sz="1400" dirty="0"/>
              <a:t>			2 </a:t>
            </a:r>
            <a:r>
              <a:rPr lang="en-US" sz="1400" dirty="0" smtClean="0"/>
              <a:t>Mar 2015</a:t>
            </a:r>
            <a:r>
              <a:rPr lang="en-US" sz="1800" dirty="0"/>
              <a:t>		</a:t>
            </a:r>
          </a:p>
          <a:p>
            <a:pPr>
              <a:buFont typeface="Arial"/>
              <a:buChar char="•"/>
            </a:pPr>
            <a:r>
              <a:rPr lang="en-US" sz="1800" dirty="0"/>
              <a:t>EC submittal 			</a:t>
            </a:r>
            <a:r>
              <a:rPr lang="en-US" sz="1400" dirty="0" smtClean="0"/>
              <a:t>13 March 2015 (Berlin)</a:t>
            </a:r>
            <a:endParaRPr lang="en-US" sz="1400" dirty="0"/>
          </a:p>
          <a:p>
            <a:pPr>
              <a:buFont typeface="Arial"/>
              <a:buChar char="•"/>
            </a:pPr>
            <a:r>
              <a:rPr lang="en-US" sz="1800" dirty="0" err="1"/>
              <a:t>RevCom</a:t>
            </a:r>
            <a:r>
              <a:rPr lang="en-US" sz="1800" dirty="0"/>
              <a:t>			</a:t>
            </a:r>
            <a:r>
              <a:rPr lang="en-US" sz="1400" dirty="0" smtClean="0"/>
              <a:t>5 June 2015</a:t>
            </a:r>
            <a:endParaRPr lang="en-US" sz="1400" dirty="0"/>
          </a:p>
        </p:txBody>
      </p:sp>
    </p:spTree>
    <p:extLst>
      <p:ext uri="{BB962C8B-B14F-4D97-AF65-F5344CB8AC3E}">
        <p14:creationId xmlns:p14="http://schemas.microsoft.com/office/powerpoint/2010/main" val="31286585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15-14-0362-01)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915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smtClean="0"/>
              <a:t>Monday 14 July, PM1</a:t>
            </a:r>
            <a:r>
              <a:rPr lang="en-US" sz="2000" b="1" dirty="0" smtClean="0">
                <a:latin typeface="+mj-lt"/>
              </a:rPr>
              <a:t>: Opening report, </a:t>
            </a:r>
            <a:r>
              <a:rPr lang="en-US" sz="2000" b="1" dirty="0"/>
              <a:t>802.15.4 </a:t>
            </a:r>
            <a:r>
              <a:rPr lang="en-US" sz="2000" b="1" dirty="0" smtClean="0"/>
              <a:t>rev comment resolution</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Tuesday, 15 July, AM2: </a:t>
            </a:r>
            <a:r>
              <a:rPr lang="en-US" sz="2000" b="1" dirty="0"/>
              <a:t>802.15.4 rev comment </a:t>
            </a:r>
            <a:r>
              <a:rPr lang="en-US" sz="2000" b="1" dirty="0" smtClean="0"/>
              <a:t>resolution</a:t>
            </a:r>
          </a:p>
          <a:p>
            <a:pPr marL="800100" lvl="1" indent="-342900">
              <a:buClr>
                <a:srgbClr val="FF0000"/>
              </a:buClr>
              <a:buFont typeface="Wingdings" charset="2"/>
              <a:buChar char="q"/>
            </a:pPr>
            <a:r>
              <a:rPr lang="en-US" sz="2000" b="1" dirty="0" smtClean="0"/>
              <a:t>Tuesday, 15 July, PM1</a:t>
            </a:r>
            <a:r>
              <a:rPr lang="en-US" sz="2000" b="1" dirty="0"/>
              <a:t>:802.15.4 rev comment resolution</a:t>
            </a:r>
          </a:p>
          <a:p>
            <a:pPr marL="800100" lvl="1" indent="-342900">
              <a:buClr>
                <a:srgbClr val="FF0000"/>
              </a:buClr>
              <a:buFont typeface="Wingdings" charset="2"/>
              <a:buChar char="q"/>
            </a:pPr>
            <a:r>
              <a:rPr lang="en-US" sz="2000" b="1" dirty="0" smtClean="0"/>
              <a:t>Wednesday,  16 July, AM1: </a:t>
            </a:r>
            <a:r>
              <a:rPr lang="en-US" sz="2000" b="1" dirty="0"/>
              <a:t>802.15.4 rev comment </a:t>
            </a:r>
            <a:r>
              <a:rPr lang="en-US" sz="2000" b="1" dirty="0" smtClean="0"/>
              <a:t>resolution </a:t>
            </a:r>
            <a:endParaRPr lang="en-US" sz="2000" dirty="0" smtClean="0"/>
          </a:p>
          <a:p>
            <a:pPr marL="800100" lvl="1" indent="-342900">
              <a:buClr>
                <a:srgbClr val="FF0000"/>
              </a:buClr>
              <a:buFont typeface="Wingdings" charset="2"/>
              <a:buChar char="q"/>
            </a:pPr>
            <a:r>
              <a:rPr lang="en-US" sz="2000" b="1" dirty="0" smtClean="0"/>
              <a:t>Thursday 17 May, </a:t>
            </a:r>
            <a:r>
              <a:rPr lang="en-US" sz="2000" b="1" dirty="0"/>
              <a:t>AM1: 802.15.4 rev comment </a:t>
            </a:r>
            <a:r>
              <a:rPr lang="en-US" sz="2000" b="1" dirty="0" smtClean="0"/>
              <a:t>resolution</a:t>
            </a:r>
            <a:endParaRPr lang="en-US" sz="2000" dirty="0" smtClean="0"/>
          </a:p>
          <a:p>
            <a:pPr marL="800100" lvl="1" indent="-342900">
              <a:buClr>
                <a:srgbClr val="FF0000"/>
              </a:buClr>
              <a:buFont typeface="Wingdings" charset="2"/>
              <a:buChar char="q"/>
            </a:pPr>
            <a:r>
              <a:rPr lang="en-US" sz="2000" b="1" dirty="0" smtClean="0"/>
              <a:t>Thursday 17 May, </a:t>
            </a:r>
            <a:r>
              <a:rPr lang="en-US" sz="2000" b="1" dirty="0"/>
              <a:t>AM2: 802.15.4 rev comment </a:t>
            </a:r>
            <a:r>
              <a:rPr lang="en-US" sz="2000" b="1" dirty="0" smtClean="0"/>
              <a:t>resolution </a:t>
            </a:r>
            <a:r>
              <a:rPr lang="en-US" sz="2000" dirty="0" smtClean="0">
                <a:solidFill>
                  <a:srgbClr val="000000"/>
                </a:solidFill>
                <a:latin typeface="Lucida Grande"/>
                <a:ea typeface="Lucida Grande"/>
                <a:cs typeface="Lucida Grande"/>
              </a:rPr>
              <a:t> </a:t>
            </a:r>
          </a:p>
          <a:p>
            <a:pPr marL="800100" lvl="1" indent="-342900">
              <a:buClr>
                <a:srgbClr val="FF0000"/>
              </a:buClr>
              <a:buFont typeface="Wingdings" charset="2"/>
              <a:buChar char="q"/>
            </a:pPr>
            <a:r>
              <a:rPr lang="en-US" sz="2000" b="1" dirty="0"/>
              <a:t>Thursday 17 May, </a:t>
            </a:r>
            <a:r>
              <a:rPr lang="en-US" sz="2000" b="1" dirty="0" smtClean="0"/>
              <a:t>PM1: </a:t>
            </a:r>
            <a:r>
              <a:rPr lang="en-US" sz="2000" b="1" dirty="0"/>
              <a:t>802.15.4 rev comment </a:t>
            </a:r>
            <a:r>
              <a:rPr lang="en-US" sz="2000" b="1" dirty="0" smtClean="0"/>
              <a:t>resolution </a:t>
            </a:r>
            <a:r>
              <a:rPr lang="en-US" sz="2000" dirty="0" smtClean="0">
                <a:solidFill>
                  <a:srgbClr val="000000"/>
                </a:solidFill>
                <a:latin typeface="Lucida Grande"/>
                <a:ea typeface="Lucida Grande"/>
                <a:cs typeface="Lucida Grande"/>
              </a:rPr>
              <a:t> </a:t>
            </a:r>
            <a:endParaRPr lang="en-US" sz="2000" dirty="0">
              <a:solidFill>
                <a:srgbClr val="000000"/>
              </a:solidFill>
              <a:latin typeface="Lucida Grande"/>
              <a:ea typeface="Lucida Grande"/>
              <a:cs typeface="Lucida Grande"/>
            </a:endParaRPr>
          </a:p>
          <a:p>
            <a:pPr marL="800100" lvl="1" indent="-342900">
              <a:buClr>
                <a:srgbClr val="FF0000"/>
              </a:buClr>
              <a:buFont typeface="Wingdings" charset="2"/>
              <a:buChar char="q"/>
            </a:pPr>
            <a:r>
              <a:rPr lang="en-US" sz="2000" b="1" dirty="0"/>
              <a:t>Thursday 17 May, </a:t>
            </a:r>
            <a:r>
              <a:rPr lang="en-US" sz="2000" b="1" dirty="0" smtClean="0"/>
              <a:t>PM2: 802.15.4: </a:t>
            </a:r>
            <a:r>
              <a:rPr lang="en-US" sz="2000" b="1" dirty="0" smtClean="0">
                <a:solidFill>
                  <a:srgbClr val="000000"/>
                </a:solidFill>
                <a:latin typeface="+mj-lt"/>
                <a:ea typeface="Lucida Grande"/>
                <a:cs typeface="Lucida Grande"/>
              </a:rPr>
              <a:t>seek </a:t>
            </a:r>
            <a:r>
              <a:rPr lang="en-US" sz="2000" b="1" dirty="0">
                <a:solidFill>
                  <a:srgbClr val="000000"/>
                </a:solidFill>
                <a:latin typeface="+mj-lt"/>
                <a:ea typeface="Lucida Grande"/>
                <a:cs typeface="Lucida Grande"/>
              </a:rPr>
              <a:t>approval for comment review </a:t>
            </a:r>
            <a:r>
              <a:rPr lang="en-US" sz="2000" b="1" dirty="0" smtClean="0">
                <a:solidFill>
                  <a:srgbClr val="000000"/>
                </a:solidFill>
                <a:latin typeface="+mj-lt"/>
                <a:ea typeface="Lucida Grande"/>
                <a:cs typeface="Lucida Grande"/>
              </a:rPr>
              <a:t>and approval of BRC members</a:t>
            </a:r>
            <a:endParaRPr lang="en-US" sz="2000" b="1" dirty="0" smtClean="0">
              <a:latin typeface="+mj-lt"/>
            </a:endParaRPr>
          </a:p>
          <a:p>
            <a:pPr marL="465138" lvl="1" indent="-457200">
              <a:buClr>
                <a:srgbClr val="FF0000"/>
              </a:buClr>
              <a:buFont typeface="Wingdings" charset="2"/>
              <a:buChar char="q"/>
            </a:pPr>
            <a:r>
              <a:rPr lang="en-US" sz="2800" b="1" dirty="0" smtClean="0"/>
              <a:t>SC WNG </a:t>
            </a:r>
            <a:r>
              <a:rPr lang="en-US" sz="2000" b="1" dirty="0" smtClean="0"/>
              <a:t>(Wed, 16 July, AM2)</a:t>
            </a:r>
          </a:p>
          <a:p>
            <a:pPr marL="914400" lvl="1" indent="-457200" eaLnBrk="0" fontAlgn="b" hangingPunct="0">
              <a:buClr>
                <a:srgbClr val="FF0000"/>
              </a:buClr>
              <a:buFont typeface="Wingdings" charset="2"/>
              <a:buChar char="q"/>
            </a:pPr>
            <a:r>
              <a:rPr lang="en-US" sz="2000" b="1" dirty="0"/>
              <a:t>802.16 projects of possible interest to 802.15 by R Marks</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14 July, </a:t>
            </a:r>
            <a:r>
              <a:rPr lang="en-US" sz="2000" b="1" dirty="0"/>
              <a:t>P</a:t>
            </a:r>
            <a:r>
              <a:rPr lang="en-US" sz="2000" b="1" dirty="0" smtClean="0"/>
              <a:t>M1</a:t>
            </a:r>
            <a:r>
              <a:rPr lang="en-US" sz="2000" b="1" dirty="0"/>
              <a:t>: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LB94 voting results, CCA and TSCH presentations</a:t>
            </a:r>
          </a:p>
          <a:p>
            <a:pPr marL="342900" indent="-342900">
              <a:buClr>
                <a:srgbClr val="FF0000"/>
              </a:buClr>
              <a:buFont typeface="Wingdings" charset="2"/>
              <a:buChar char="q"/>
            </a:pPr>
            <a:r>
              <a:rPr lang="en-US" sz="2000" b="1" dirty="0" smtClean="0">
                <a:solidFill>
                  <a:srgbClr val="000000"/>
                </a:solidFill>
                <a:ea typeface="Lucida Grande"/>
                <a:cs typeface="Lucida Grande"/>
              </a:rPr>
              <a:t>Tuesday</a:t>
            </a: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15 July</a:t>
            </a: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AM2</a:t>
            </a:r>
            <a:endParaRPr lang="en-US" sz="2000" b="1" dirty="0">
              <a:solidFill>
                <a:srgbClr val="000000"/>
              </a:solidFill>
              <a:ea typeface="Lucida Grande"/>
              <a:cs typeface="Lucida Grande"/>
            </a:endParaRPr>
          </a:p>
          <a:p>
            <a:pPr marL="800100" lvl="1" indent="-342900">
              <a:buClr>
                <a:srgbClr val="FF0000"/>
              </a:buClr>
              <a:buFont typeface="Wingdings" charset="2"/>
              <a:buChar char="q"/>
            </a:pPr>
            <a:r>
              <a:rPr lang="en-US" sz="2000" b="1" dirty="0">
                <a:solidFill>
                  <a:srgbClr val="000000"/>
                </a:solidFill>
                <a:ea typeface="Lucida Grande"/>
                <a:cs typeface="Lucida Grande"/>
              </a:rPr>
              <a:t> review </a:t>
            </a:r>
            <a:r>
              <a:rPr lang="en-US" sz="2000" b="1" dirty="0" smtClean="0">
                <a:solidFill>
                  <a:srgbClr val="000000"/>
                </a:solidFill>
                <a:ea typeface="Lucida Grande"/>
                <a:cs typeface="Lucida Grande"/>
              </a:rPr>
              <a:t>LB94 Comments submitted, categorization effort</a:t>
            </a:r>
            <a:endParaRPr lang="en-US" sz="2000" b="1" dirty="0">
              <a:solidFill>
                <a:srgbClr val="000000"/>
              </a:solidFill>
              <a:ea typeface="Lucida Grande"/>
              <a:cs typeface="Lucida Grande"/>
            </a:endParaRPr>
          </a:p>
          <a:p>
            <a:pPr marL="342900" indent="-342900">
              <a:buClr>
                <a:srgbClr val="FF0000"/>
              </a:buClr>
              <a:buFont typeface="Wingdings" charset="2"/>
              <a:buChar char="q"/>
            </a:pPr>
            <a:r>
              <a:rPr lang="en-US" sz="2000" b="1" dirty="0" smtClean="0">
                <a:solidFill>
                  <a:srgbClr val="000000"/>
                </a:solidFill>
                <a:latin typeface="+mj-lt"/>
                <a:ea typeface="Lucida Grande"/>
                <a:cs typeface="Lucida Grande"/>
              </a:rPr>
              <a:t>Tuesday, 15 July,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LB94 Comment resolution</a:t>
            </a:r>
          </a:p>
          <a:p>
            <a:pPr marL="342900" indent="-342900">
              <a:buClr>
                <a:srgbClr val="FF0000"/>
              </a:buClr>
              <a:buFont typeface="Wingdings" charset="2"/>
              <a:buChar char="q"/>
            </a:pPr>
            <a:r>
              <a:rPr lang="en-US" sz="2000" b="1" dirty="0" smtClean="0"/>
              <a:t>Wednesday 16 July, </a:t>
            </a:r>
            <a:r>
              <a:rPr lang="en-US" sz="2000" b="1" dirty="0"/>
              <a:t>AM1: </a:t>
            </a:r>
            <a:endParaRPr lang="en-US" sz="2000" b="1" dirty="0" smtClean="0"/>
          </a:p>
          <a:p>
            <a:pPr marL="800100" lvl="1" indent="-342900">
              <a:buClr>
                <a:srgbClr val="FF0000"/>
              </a:buClr>
              <a:buFont typeface="Wingdings" charset="2"/>
              <a:buChar char="q"/>
            </a:pPr>
            <a:r>
              <a:rPr lang="en-US" sz="2000" b="1" dirty="0" smtClean="0"/>
              <a:t>LB94 Comment resolution</a:t>
            </a:r>
            <a:endParaRPr lang="en-US" sz="2000" dirty="0" smtClean="0"/>
          </a:p>
          <a:p>
            <a:pPr marL="342900" indent="-342900">
              <a:buClr>
                <a:srgbClr val="FF0000"/>
              </a:buClr>
              <a:buFont typeface="Wingdings" charset="2"/>
              <a:buChar char="q"/>
            </a:pPr>
            <a:r>
              <a:rPr lang="en-US" sz="2000" b="1" dirty="0"/>
              <a:t>Thursday 17 July, </a:t>
            </a:r>
            <a:r>
              <a:rPr lang="en-US" sz="2000" b="1" dirty="0" smtClean="0"/>
              <a:t>AM1</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a:p>
          <a:p>
            <a:pPr marL="342900" indent="-342900">
              <a:buClr>
                <a:srgbClr val="FF0000"/>
              </a:buClr>
              <a:buFont typeface="Wingdings" charset="2"/>
              <a:buChar char="q"/>
            </a:pPr>
            <a:r>
              <a:rPr lang="en-US" sz="2000" b="1" dirty="0" smtClean="0"/>
              <a:t>Thursday 17 July, AM2</a:t>
            </a:r>
          </a:p>
          <a:p>
            <a:pPr marL="800100" lvl="1" indent="-342900">
              <a:buClr>
                <a:srgbClr val="FF0000"/>
              </a:buClr>
              <a:buFont typeface="Wingdings" charset="2"/>
              <a:buChar char="q"/>
            </a:pPr>
            <a:r>
              <a:rPr lang="en-US" sz="2000" b="1" dirty="0"/>
              <a:t>LB94 Comment </a:t>
            </a:r>
            <a:r>
              <a:rPr lang="en-US" sz="2000" b="1" dirty="0" smtClean="0"/>
              <a:t>resolution</a:t>
            </a:r>
          </a:p>
          <a:p>
            <a:pPr marL="342900" indent="-342900">
              <a:buClr>
                <a:srgbClr val="FF0000"/>
              </a:buClr>
              <a:buFont typeface="Wingdings" charset="2"/>
              <a:buChar char="q"/>
            </a:pPr>
            <a:r>
              <a:rPr lang="en-US" sz="2000" b="1" dirty="0" smtClean="0"/>
              <a:t>Thursday </a:t>
            </a:r>
            <a:r>
              <a:rPr lang="en-US" sz="2000" b="1" dirty="0"/>
              <a:t>17 July, </a:t>
            </a:r>
            <a:r>
              <a:rPr lang="en-US" sz="2000" b="1" dirty="0" smtClean="0"/>
              <a:t>PM1</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a:p>
          <a:p>
            <a:pPr marL="342900" indent="-342900">
              <a:buClr>
                <a:srgbClr val="FF0000"/>
              </a:buClr>
              <a:buFont typeface="Wingdings" charset="2"/>
              <a:buChar char="q"/>
            </a:pPr>
            <a:r>
              <a:rPr lang="en-US" sz="2000" b="1" dirty="0" smtClean="0"/>
              <a:t>Thursday 17 July, </a:t>
            </a:r>
            <a:r>
              <a:rPr lang="en-US" sz="2000" b="1" dirty="0"/>
              <a:t>P</a:t>
            </a:r>
            <a:r>
              <a:rPr lang="en-US" sz="2000" b="1" dirty="0" smtClean="0"/>
              <a:t>M2</a:t>
            </a:r>
            <a:r>
              <a:rPr lang="en-US" sz="2000" b="1" dirty="0"/>
              <a:t>: </a:t>
            </a:r>
            <a:endParaRPr lang="en-US" sz="2000" b="1" dirty="0" smtClean="0"/>
          </a:p>
          <a:p>
            <a:pPr marL="800100" lvl="1" indent="-342900">
              <a:buClr>
                <a:srgbClr val="FF0000"/>
              </a:buClr>
              <a:buFont typeface="Wingdings" charset="2"/>
              <a:buChar char="q"/>
            </a:pPr>
            <a:r>
              <a:rPr lang="en-US" sz="2000" b="1" dirty="0" smtClean="0"/>
              <a:t>BRC formation, approval of resolutions to date, </a:t>
            </a:r>
            <a:r>
              <a:rPr lang="en-US" sz="2000" b="1" dirty="0" err="1" smtClean="0"/>
              <a:t>conf</a:t>
            </a:r>
            <a:r>
              <a:rPr lang="en-US" sz="2000" b="1" dirty="0" smtClean="0"/>
              <a:t> call scheduling</a:t>
            </a:r>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SC WNG Presentation</a:t>
            </a:r>
            <a:endParaRPr lang="en-US" sz="2400" dirty="0"/>
          </a:p>
        </p:txBody>
      </p:sp>
      <p:sp>
        <p:nvSpPr>
          <p:cNvPr id="3" name="Content Placeholder 2"/>
          <p:cNvSpPr>
            <a:spLocks noGrp="1"/>
          </p:cNvSpPr>
          <p:nvPr>
            <p:ph idx="1"/>
          </p:nvPr>
        </p:nvSpPr>
        <p:spPr>
          <a:xfrm>
            <a:off x="228600" y="1295400"/>
            <a:ext cx="8382000" cy="4191000"/>
          </a:xfrm>
        </p:spPr>
        <p:txBody>
          <a:bodyPr/>
          <a:lstStyle/>
          <a:p>
            <a:pPr marL="0" indent="0">
              <a:buNone/>
            </a:pPr>
            <a:r>
              <a:rPr lang="en-US" sz="2400" b="1" dirty="0"/>
              <a:t>802.16 projects of possible interest to </a:t>
            </a:r>
            <a:r>
              <a:rPr lang="en-US" sz="2400" b="1" dirty="0" smtClean="0"/>
              <a:t>802.15 by Roger Marks</a:t>
            </a:r>
            <a:r>
              <a:rPr lang="en-US" sz="2400" dirty="0" smtClean="0"/>
              <a:t>	</a:t>
            </a:r>
            <a:r>
              <a:rPr lang="en-US" sz="2400" dirty="0"/>
              <a:t> </a:t>
            </a:r>
            <a:r>
              <a:rPr lang="en-US" sz="2400" dirty="0" smtClean="0"/>
              <a:t>(</a:t>
            </a:r>
            <a:r>
              <a:rPr lang="en-US" sz="2400" dirty="0" smtClean="0">
                <a:hlinkClick r:id="rId2"/>
              </a:rPr>
              <a:t>16</a:t>
            </a:r>
            <a:r>
              <a:rPr lang="en-US" sz="2400" dirty="0">
                <a:hlinkClick r:id="rId2"/>
              </a:rPr>
              <a:t>-14-0038-</a:t>
            </a:r>
            <a:r>
              <a:rPr lang="en-US" sz="2400" dirty="0" smtClean="0">
                <a:hlinkClick r:id="rId2"/>
              </a:rPr>
              <a:t>02</a:t>
            </a:r>
            <a:r>
              <a:rPr lang="en-US" sz="2400" dirty="0" smtClean="0"/>
              <a:t>)</a:t>
            </a:r>
          </a:p>
          <a:p>
            <a:pPr>
              <a:buFont typeface="Arial"/>
              <a:buChar char="•"/>
            </a:pPr>
            <a:r>
              <a:rPr lang="en-US" sz="2400" dirty="0" smtClean="0"/>
              <a:t>Discussion on the disposition of the three projects resulted in the selection of 802.16.3 being a favorable candidate project to be transferred while the </a:t>
            </a:r>
            <a:r>
              <a:rPr lang="en-US" sz="2400" dirty="0"/>
              <a:t>other amendments should be completed by 802.16.</a:t>
            </a:r>
          </a:p>
          <a:p>
            <a:r>
              <a:rPr lang="en-US" sz="2400" dirty="0" smtClean="0"/>
              <a:t>Straw </a:t>
            </a:r>
            <a:r>
              <a:rPr lang="en-US" sz="2400" dirty="0"/>
              <a:t>Poll: those supportive of moving 802.15.3 effort over to 802.15:</a:t>
            </a:r>
          </a:p>
          <a:p>
            <a:r>
              <a:rPr lang="en-US" sz="2400" dirty="0" smtClean="0"/>
              <a:t>Yes</a:t>
            </a:r>
            <a:r>
              <a:rPr lang="en-US" sz="2400" dirty="0"/>
              <a:t> </a:t>
            </a:r>
            <a:r>
              <a:rPr lang="en-US" sz="2400" dirty="0" smtClean="0"/>
              <a:t>- 25, No – 0, Don’t Care – 23</a:t>
            </a:r>
          </a:p>
          <a:p>
            <a:r>
              <a:rPr lang="en-US" sz="2400" dirty="0" smtClean="0"/>
              <a:t>There were three volunteers to help in the transition</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&lt;July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772400" cy="1066800"/>
          </a:xfrm>
        </p:spPr>
        <p:txBody>
          <a:bodyPr/>
          <a:lstStyle/>
          <a:p>
            <a:r>
              <a:rPr lang="en-US" dirty="0" smtClean="0"/>
              <a:t>SC Maintenance</a:t>
            </a:r>
            <a:endParaRPr lang="en-US" sz="2400" dirty="0"/>
          </a:p>
        </p:txBody>
      </p:sp>
      <p:sp>
        <p:nvSpPr>
          <p:cNvPr id="3" name="Content Placeholder 2"/>
          <p:cNvSpPr>
            <a:spLocks noGrp="1"/>
          </p:cNvSpPr>
          <p:nvPr>
            <p:ph idx="1"/>
          </p:nvPr>
        </p:nvSpPr>
        <p:spPr>
          <a:xfrm>
            <a:off x="228600" y="1219200"/>
            <a:ext cx="8382000" cy="4191000"/>
          </a:xfrm>
        </p:spPr>
        <p:txBody>
          <a:bodyPr/>
          <a:lstStyle/>
          <a:p>
            <a:pPr marL="0" indent="0">
              <a:buNone/>
            </a:pPr>
            <a:r>
              <a:rPr lang="en-US" sz="2400" b="1" dirty="0" smtClean="0"/>
              <a:t>Two Presentations:</a:t>
            </a:r>
          </a:p>
          <a:p>
            <a:pPr>
              <a:buFont typeface="Arial"/>
              <a:buChar char="•"/>
            </a:pPr>
            <a:r>
              <a:rPr lang="en-US" sz="2400" dirty="0" smtClean="0"/>
              <a:t>Issues</a:t>
            </a:r>
            <a:r>
              <a:rPr lang="en-US" sz="2400" dirty="0"/>
              <a:t>-with-CSMA-CA-in 802-15-</a:t>
            </a:r>
            <a:r>
              <a:rPr lang="en-US" sz="2400" dirty="0" smtClean="0"/>
              <a:t>4 (</a:t>
            </a:r>
            <a:r>
              <a:rPr lang="en-US" sz="2400" dirty="0"/>
              <a:t>15-14-0383-00-</a:t>
            </a:r>
            <a:r>
              <a:rPr lang="en-US" sz="2400" dirty="0" smtClean="0"/>
              <a:t>0mag)</a:t>
            </a:r>
          </a:p>
          <a:p>
            <a:pPr lvl="1">
              <a:buFont typeface="Arial"/>
              <a:buChar char="•"/>
            </a:pPr>
            <a:r>
              <a:rPr lang="en-US" sz="2000" dirty="0" smtClean="0"/>
              <a:t>Problems found with the CSMA mechanisms in 802.15.4-2011</a:t>
            </a:r>
          </a:p>
          <a:p>
            <a:pPr>
              <a:buFont typeface="Arial"/>
              <a:buChar char="•"/>
            </a:pPr>
            <a:r>
              <a:rPr lang="en-US" sz="2400" dirty="0" smtClean="0"/>
              <a:t>Issues</a:t>
            </a:r>
            <a:r>
              <a:rPr lang="en-US" sz="2400" dirty="0"/>
              <a:t>-with-TSCH-default-</a:t>
            </a:r>
            <a:r>
              <a:rPr lang="en-US" sz="2400" dirty="0" smtClean="0"/>
              <a:t>values</a:t>
            </a:r>
            <a:r>
              <a:rPr lang="en-US" sz="2400" dirty="0"/>
              <a:t> </a:t>
            </a:r>
            <a:r>
              <a:rPr lang="en-US" sz="2400" dirty="0" smtClean="0"/>
              <a:t>(</a:t>
            </a:r>
            <a:r>
              <a:rPr lang="en-US" sz="2400" dirty="0"/>
              <a:t>15-14-0390-01-</a:t>
            </a:r>
            <a:r>
              <a:rPr lang="en-US" sz="2400" dirty="0" smtClean="0"/>
              <a:t>0mag)</a:t>
            </a:r>
          </a:p>
          <a:p>
            <a:pPr lvl="1">
              <a:buFont typeface="Arial"/>
              <a:buChar char="•"/>
            </a:pPr>
            <a:r>
              <a:rPr lang="en-US" sz="2000" dirty="0"/>
              <a:t>Problems found with the </a:t>
            </a:r>
            <a:r>
              <a:rPr lang="en-US" sz="2000" dirty="0" smtClean="0"/>
              <a:t>TSCH mechanism </a:t>
            </a:r>
            <a:r>
              <a:rPr lang="en-US" sz="2000" dirty="0"/>
              <a:t>in </a:t>
            </a:r>
            <a:r>
              <a:rPr lang="en-US" sz="2000" dirty="0" smtClean="0"/>
              <a:t>802.15.4e-2012</a:t>
            </a:r>
          </a:p>
          <a:p>
            <a:pPr lvl="1">
              <a:buFont typeface="Arial"/>
              <a:buChar char="•"/>
            </a:pPr>
            <a:endParaRPr lang="en-US" sz="2000" dirty="0"/>
          </a:p>
          <a:p>
            <a:pPr marL="0" indent="0">
              <a:buNone/>
            </a:pPr>
            <a:r>
              <a:rPr lang="en-US" sz="2400" b="1" dirty="0" smtClean="0"/>
              <a:t>LB 94 Comment Resolution Effort</a:t>
            </a:r>
          </a:p>
          <a:p>
            <a:pPr>
              <a:buFont typeface="Arial"/>
              <a:buChar char="•"/>
            </a:pPr>
            <a:r>
              <a:rPr lang="en-US" sz="2400" dirty="0" smtClean="0"/>
              <a:t>All comments were collected in document 15-14-0423</a:t>
            </a:r>
          </a:p>
          <a:p>
            <a:pPr>
              <a:buFont typeface="Arial"/>
              <a:buChar char="•"/>
            </a:pPr>
            <a:r>
              <a:rPr lang="en-US" sz="2400" dirty="0"/>
              <a:t>Of the 863 LB94 comments, the </a:t>
            </a:r>
            <a:r>
              <a:rPr lang="en-US" sz="2400" dirty="0" err="1"/>
              <a:t>SCm</a:t>
            </a:r>
            <a:r>
              <a:rPr lang="en-US" sz="2400" dirty="0"/>
              <a:t> resolved 137 (16%) and assigned another 385 (45%)</a:t>
            </a:r>
            <a:r>
              <a:rPr lang="en-US" sz="2400" dirty="0" smtClean="0"/>
              <a:t>.  None of the 35 rogue comments were addressed.</a:t>
            </a:r>
            <a:r>
              <a:rPr lang="en-US" sz="2400" dirty="0"/>
              <a:t> </a:t>
            </a:r>
            <a:endParaRPr lang="en-US" sz="2400" dirty="0" smtClean="0"/>
          </a:p>
          <a:p>
            <a:pPr>
              <a:buFont typeface="Arial"/>
              <a:buChar char="•"/>
            </a:pPr>
            <a:r>
              <a:rPr lang="en-US" sz="2400" dirty="0" smtClean="0"/>
              <a:t>Comment </a:t>
            </a:r>
            <a:r>
              <a:rPr lang="en-US" sz="2400" dirty="0"/>
              <a:t>resolution </a:t>
            </a:r>
            <a:r>
              <a:rPr lang="en-US" sz="2400" dirty="0" smtClean="0"/>
              <a:t>resumes at weekly </a:t>
            </a:r>
            <a:r>
              <a:rPr lang="en-US" sz="2400" dirty="0"/>
              <a:t>Thursday BRC/</a:t>
            </a:r>
            <a:r>
              <a:rPr lang="en-US" sz="2400" dirty="0" err="1"/>
              <a:t>SCm</a:t>
            </a:r>
            <a:r>
              <a:rPr lang="en-US" sz="2400" dirty="0"/>
              <a:t> conference calls starting 31 July </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&lt;July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7634541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LB 94 results </a:t>
            </a:r>
            <a:r>
              <a:rPr lang="en-US" sz="2400" dirty="0" smtClean="0"/>
              <a:t>(non-audited)</a:t>
            </a:r>
            <a:endParaRPr lang="en-US" sz="2400" dirty="0"/>
          </a:p>
        </p:txBody>
      </p:sp>
      <p:sp>
        <p:nvSpPr>
          <p:cNvPr id="3" name="Content Placeholder 2"/>
          <p:cNvSpPr>
            <a:spLocks noGrp="1"/>
          </p:cNvSpPr>
          <p:nvPr>
            <p:ph idx="1"/>
          </p:nvPr>
        </p:nvSpPr>
        <p:spPr>
          <a:xfrm>
            <a:off x="2057400" y="1828800"/>
            <a:ext cx="4419600" cy="4191000"/>
          </a:xfrm>
        </p:spPr>
        <p:txBody>
          <a:bodyPr/>
          <a:lstStyle/>
          <a:p>
            <a:pPr marL="0" indent="0">
              <a:buNone/>
            </a:pPr>
            <a:r>
              <a:rPr lang="en-US" sz="2400" b="1" dirty="0"/>
              <a:t>VOTERS</a:t>
            </a:r>
            <a:r>
              <a:rPr lang="en-US" sz="2400" dirty="0"/>
              <a:t> </a:t>
            </a:r>
            <a:r>
              <a:rPr lang="en-US" sz="2400" dirty="0" smtClean="0"/>
              <a:t>		121</a:t>
            </a:r>
          </a:p>
          <a:p>
            <a:pPr marL="0" indent="0">
              <a:buNone/>
            </a:pPr>
            <a:r>
              <a:rPr lang="en-US" sz="2400" b="1" dirty="0" smtClean="0"/>
              <a:t>VOTED</a:t>
            </a:r>
            <a:r>
              <a:rPr lang="en-US" sz="2400" dirty="0" smtClean="0"/>
              <a:t> 		83	</a:t>
            </a:r>
          </a:p>
          <a:p>
            <a:pPr marL="0" indent="0">
              <a:buNone/>
            </a:pPr>
            <a:r>
              <a:rPr lang="en-US" sz="2400" b="1" dirty="0" smtClean="0"/>
              <a:t>YES</a:t>
            </a:r>
            <a:r>
              <a:rPr lang="en-US" sz="2400" dirty="0" smtClean="0"/>
              <a:t> 			63</a:t>
            </a:r>
          </a:p>
          <a:p>
            <a:pPr marL="0" indent="0">
              <a:buNone/>
            </a:pPr>
            <a:r>
              <a:rPr lang="en-US" sz="2400" b="1" dirty="0" smtClean="0"/>
              <a:t>ABSTAIN</a:t>
            </a:r>
            <a:r>
              <a:rPr lang="en-US" sz="2400" dirty="0" smtClean="0"/>
              <a:t> 		3</a:t>
            </a:r>
          </a:p>
          <a:p>
            <a:pPr marL="0" indent="0">
              <a:buNone/>
            </a:pPr>
            <a:r>
              <a:rPr lang="en-US" sz="2400" b="1" dirty="0" smtClean="0"/>
              <a:t>NO</a:t>
            </a:r>
            <a:r>
              <a:rPr lang="en-US" sz="2400" dirty="0" smtClean="0"/>
              <a:t> 			17</a:t>
            </a:r>
          </a:p>
          <a:p>
            <a:pPr marL="0" indent="0">
              <a:buNone/>
            </a:pPr>
            <a:r>
              <a:rPr lang="en-US" sz="2400" b="1" dirty="0" smtClean="0"/>
              <a:t>% </a:t>
            </a:r>
            <a:r>
              <a:rPr lang="en-US" sz="2400" b="1" dirty="0"/>
              <a:t>VOTERS</a:t>
            </a:r>
            <a:r>
              <a:rPr lang="en-US" sz="2400" dirty="0"/>
              <a:t> </a:t>
            </a:r>
            <a:r>
              <a:rPr lang="en-US" sz="2400" dirty="0" smtClean="0"/>
              <a:t>		68.6%</a:t>
            </a:r>
          </a:p>
          <a:p>
            <a:pPr marL="0" indent="0">
              <a:buNone/>
            </a:pPr>
            <a:r>
              <a:rPr lang="en-US" sz="2400" b="1" dirty="0" smtClean="0"/>
              <a:t>% </a:t>
            </a:r>
            <a:r>
              <a:rPr lang="en-US" sz="2400" b="1" dirty="0"/>
              <a:t>YES</a:t>
            </a:r>
            <a:r>
              <a:rPr lang="en-US" sz="2400" dirty="0"/>
              <a:t> </a:t>
            </a:r>
            <a:r>
              <a:rPr lang="en-US" sz="2400" dirty="0" smtClean="0"/>
              <a:t>		78.8% </a:t>
            </a:r>
          </a:p>
          <a:p>
            <a:pPr marL="0" indent="0">
              <a:buNone/>
            </a:pPr>
            <a:r>
              <a:rPr lang="en-US" sz="2400" b="1" dirty="0">
                <a:solidFill>
                  <a:srgbClr val="000000"/>
                </a:solidFill>
                <a:latin typeface="Lucida Grande"/>
                <a:ea typeface="Lucida Grande"/>
                <a:cs typeface="Lucida Grande"/>
              </a:rPr>
              <a:t>% ABSTAIN</a:t>
            </a:r>
            <a:r>
              <a:rPr lang="en-US" sz="2400" dirty="0" smtClean="0"/>
              <a:t>		3.6% </a:t>
            </a:r>
          </a:p>
          <a:p>
            <a:pPr marL="0" indent="0">
              <a:buNone/>
            </a:pPr>
            <a:r>
              <a:rPr lang="en-US" sz="2400" b="1" dirty="0" smtClean="0"/>
              <a:t># Comments</a:t>
            </a:r>
            <a:r>
              <a:rPr lang="en-US" sz="2400" dirty="0" smtClean="0"/>
              <a:t>	863	</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&lt;July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2106795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7</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smtClean="0"/>
              <a:t>Jeritt Kent, Benjamin </a:t>
            </a:r>
            <a:r>
              <a:rPr lang="en-US" sz="2000" dirty="0"/>
              <a:t>Rolfe, Clint Powell, Billy Verso, Kunal Shah, Dalton Victor, Phil Beecher, Fumihide </a:t>
            </a:r>
            <a:r>
              <a:rPr lang="en-US" sz="2000" dirty="0" smtClean="0"/>
              <a:t>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announced to the reflector at least 7 days in advance</a:t>
            </a:r>
            <a:r>
              <a:rPr lang="en-US" sz="2000" i="1" dirty="0" smtClean="0"/>
              <a:t>.</a:t>
            </a:r>
          </a:p>
          <a:p>
            <a:pPr marL="0" indent="0">
              <a:buNone/>
            </a:pPr>
            <a:endParaRPr lang="en-US" sz="2000" i="1" dirty="0"/>
          </a:p>
          <a:p>
            <a:pPr marL="0" indent="0">
              <a:buNone/>
            </a:pPr>
            <a:r>
              <a:rPr lang="en-US" sz="2000" dirty="0" smtClean="0"/>
              <a:t>Ed </a:t>
            </a:r>
            <a:r>
              <a:rPr lang="en-US" sz="2000" dirty="0" smtClean="0"/>
              <a:t>Callaway moved</a:t>
            </a:r>
            <a:r>
              <a:rPr lang="en-US" sz="2000" dirty="0" smtClean="0"/>
              <a:t>, Ben </a:t>
            </a:r>
            <a:r>
              <a:rPr lang="en-US" sz="2000" dirty="0" smtClean="0"/>
              <a:t>Rolfe seconded</a:t>
            </a:r>
            <a:r>
              <a:rPr lang="en-US" sz="2000" dirty="0" smtClean="0"/>
              <a:t>.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a:t>
            </a:r>
            <a:r>
              <a:rPr lang="en-US" sz="2000" i="1" dirty="0"/>
              <a:t>802.15 WG approve the formation of a Ballot Resolution Committee (BRC) for the WG balloting of the 802.15.4 Revision draft standard with the following membership: </a:t>
            </a:r>
            <a:r>
              <a:rPr lang="en-US" sz="2000" dirty="0"/>
              <a:t>Pat Kinney, James Gilb, Jeritt Kent, Benjamin Rolfe, Clint Powell, Billy Verso, Kunal Shah, Dalton Victor, Phil Beecher, Fumihide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announced to the reflector </a:t>
            </a:r>
            <a:r>
              <a:rPr lang="en-US" sz="2000" i="1" dirty="0" smtClean="0"/>
              <a:t>in </a:t>
            </a:r>
            <a:r>
              <a:rPr lang="en-US" sz="2000" i="1" dirty="0"/>
              <a:t>advance.</a:t>
            </a:r>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p>
          <a:p>
            <a:pPr marL="0" indent="0">
              <a:buNone/>
            </a:pPr>
            <a:r>
              <a:rPr lang="en-US" sz="2000" dirty="0" smtClean="0">
                <a:latin typeface="+mj-lt"/>
                <a:ea typeface="ＭＳ Ｐゴシック" charset="0"/>
                <a:cs typeface="ＭＳ Ｐゴシック" charset="0"/>
              </a:rPr>
              <a:t>Thursdays at </a:t>
            </a:r>
            <a:r>
              <a:rPr lang="en-US" sz="2000" dirty="0">
                <a:latin typeface="+mj-lt"/>
                <a:ea typeface="ＭＳ Ｐゴシック" charset="0"/>
                <a:cs typeface="ＭＳ Ｐゴシック" charset="0"/>
              </a:rPr>
              <a:t>15:00 PDT, 17:00 CDT, 23:00 BST, </a:t>
            </a:r>
            <a:r>
              <a:rPr lang="en-US" sz="2000" dirty="0" smtClean="0">
                <a:latin typeface="+mj-lt"/>
                <a:ea typeface="ＭＳ Ｐゴシック" charset="0"/>
                <a:cs typeface="ＭＳ Ｐゴシック" charset="0"/>
              </a:rPr>
              <a:t>Friday 07</a:t>
            </a:r>
            <a:r>
              <a:rPr lang="en-US" sz="2000" dirty="0">
                <a:latin typeface="+mj-lt"/>
                <a:ea typeface="ＭＳ Ｐゴシック" charset="0"/>
                <a:cs typeface="ＭＳ Ｐゴシック" charset="0"/>
              </a:rPr>
              <a:t>:00 JST </a:t>
            </a:r>
          </a:p>
          <a:p>
            <a:pPr marL="0" indent="0">
              <a:buNone/>
            </a:pPr>
            <a:r>
              <a:rPr lang="en-US" sz="2000" dirty="0" smtClean="0">
                <a:latin typeface="+mj-lt"/>
                <a:ea typeface="ＭＳ Ｐゴシック" charset="0"/>
                <a:cs typeface="ＭＳ Ｐゴシック" charset="0"/>
              </a:rPr>
              <a:t>Commencing on Thursday, 31 July</a:t>
            </a:r>
            <a:endParaRPr lang="en-US" sz="2200"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21668</TotalTime>
  <Words>1058</Words>
  <Application>Microsoft Macintosh PowerPoint</Application>
  <PresentationFormat>On-screen Show (4:3)</PresentationFormat>
  <Paragraphs>169</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Meeting Goals (Agenda 15-14-0362-01)</vt:lpstr>
      <vt:lpstr>SC Maintenance Detailed Agenda</vt:lpstr>
      <vt:lpstr>SC WNG Presentation</vt:lpstr>
      <vt:lpstr>SC Maintenance</vt:lpstr>
      <vt:lpstr>LB 94 results (non-audited)</vt:lpstr>
      <vt:lpstr>SCm motions </vt:lpstr>
      <vt:lpstr>SCm motions to WG15</vt:lpstr>
      <vt:lpstr>SCm motions to WG15</vt:lpstr>
      <vt:lpstr>802.15.4 Revision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Waikoloa</dc:title>
  <dc:subject>IEEE 802.15 &lt;SC Opening Report&gt;</dc:subject>
  <dc:creator>Pat Kinney</dc:creator>
  <cp:keywords/>
  <dc:description>&lt;15-14-0324-00-0mag&gt;</dc:description>
  <cp:lastModifiedBy>Pat Kinney</cp:lastModifiedBy>
  <cp:revision>549</cp:revision>
  <cp:lastPrinted>1998-02-10T13:28:06Z</cp:lastPrinted>
  <dcterms:created xsi:type="dcterms:W3CDTF">2009-07-12T16:25:16Z</dcterms:created>
  <dcterms:modified xsi:type="dcterms:W3CDTF">2014-07-18T22:01:50Z</dcterms:modified>
  <cp:category/>
</cp:coreProperties>
</file>