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22"/>
  </p:notesMasterIdLst>
  <p:handoutMasterIdLst>
    <p:handoutMasterId r:id="rId23"/>
  </p:handoutMasterIdLst>
  <p:sldIdLst>
    <p:sldId id="256" r:id="rId3"/>
    <p:sldId id="257" r:id="rId4"/>
    <p:sldId id="260" r:id="rId5"/>
    <p:sldId id="259" r:id="rId6"/>
    <p:sldId id="261" r:id="rId7"/>
    <p:sldId id="286" r:id="rId8"/>
    <p:sldId id="263" r:id="rId9"/>
    <p:sldId id="262" r:id="rId10"/>
    <p:sldId id="322" r:id="rId11"/>
    <p:sldId id="323" r:id="rId12"/>
    <p:sldId id="324" r:id="rId13"/>
    <p:sldId id="313" r:id="rId14"/>
    <p:sldId id="317" r:id="rId15"/>
    <p:sldId id="314" r:id="rId16"/>
    <p:sldId id="315" r:id="rId17"/>
    <p:sldId id="316" r:id="rId18"/>
    <p:sldId id="319" r:id="rId19"/>
    <p:sldId id="320" r:id="rId20"/>
    <p:sldId id="321" r:id="rId21"/>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1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7/17/2014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11</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6"/>
          <p:cNvSpPr>
            <a:spLocks noGrp="1" noChangeArrowheads="1"/>
          </p:cNvSpPr>
          <p:nvPr>
            <p:ph type="sldNum" sz="quarter"/>
          </p:nvPr>
        </p:nvSpPr>
        <p:spPr>
          <a:noFill/>
        </p:spPr>
        <p:txBody>
          <a:bodyPr/>
          <a:lstStyle/>
          <a:p>
            <a:r>
              <a:rPr lang="en-US" smtClean="0"/>
              <a:t>Page </a:t>
            </a:r>
            <a:fld id="{7BDC8960-A305-417B-AC3C-F0EF72E51BAD}" type="slidenum">
              <a:rPr lang="en-US" smtClean="0"/>
              <a:pPr/>
              <a:t>3</a:t>
            </a:fld>
            <a:endParaRPr lang="en-US" smtClean="0"/>
          </a:p>
        </p:txBody>
      </p:sp>
      <p:sp>
        <p:nvSpPr>
          <p:cNvPr id="2150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150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6"/>
          <p:cNvSpPr>
            <a:spLocks noGrp="1" noChangeArrowheads="1"/>
          </p:cNvSpPr>
          <p:nvPr>
            <p:ph type="sldNum" sz="quarter"/>
          </p:nvPr>
        </p:nvSpPr>
        <p:spPr>
          <a:noFill/>
        </p:spPr>
        <p:txBody>
          <a:bodyPr/>
          <a:lstStyle/>
          <a:p>
            <a:r>
              <a:rPr lang="en-US" smtClean="0"/>
              <a:t>Page </a:t>
            </a:r>
            <a:fld id="{0016BAE8-64E0-49ED-8EC9-BC0417F47ED5}" type="slidenum">
              <a:rPr lang="en-US" smtClean="0"/>
              <a:pPr/>
              <a:t>4</a:t>
            </a:fld>
            <a:endParaRPr lang="en-US" smtClean="0"/>
          </a:p>
        </p:txBody>
      </p:sp>
      <p:sp>
        <p:nvSpPr>
          <p:cNvPr id="2253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2532"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6"/>
          <p:cNvSpPr>
            <a:spLocks noGrp="1" noChangeArrowheads="1"/>
          </p:cNvSpPr>
          <p:nvPr>
            <p:ph type="sldNum" sz="quarter"/>
          </p:nvPr>
        </p:nvSpPr>
        <p:spPr>
          <a:noFill/>
        </p:spPr>
        <p:txBody>
          <a:bodyPr/>
          <a:lstStyle/>
          <a:p>
            <a:r>
              <a:rPr lang="en-US" smtClean="0"/>
              <a:t>Page </a:t>
            </a:r>
            <a:fld id="{0AF53407-9626-402A-86E7-FD4D726BD480}" type="slidenum">
              <a:rPr lang="en-US" smtClean="0"/>
              <a:pPr/>
              <a:t>5</a:t>
            </a:fld>
            <a:endParaRPr lang="en-US" smtClean="0"/>
          </a:p>
        </p:txBody>
      </p:sp>
      <p:sp>
        <p:nvSpPr>
          <p:cNvPr id="23555" name="Rectangle 1"/>
          <p:cNvSpPr>
            <a:spLocks noGrp="1" noRot="1" noChangeAspect="1" noChangeArrowheads="1" noTextEdit="1"/>
          </p:cNvSpPr>
          <p:nvPr>
            <p:ph type="sldImg"/>
          </p:nvPr>
        </p:nvSpPr>
        <p:spPr>
          <a:xfrm>
            <a:off x="1155700" y="701675"/>
            <a:ext cx="4619625" cy="3465513"/>
          </a:xfrm>
          <a:solidFill>
            <a:srgbClr val="FFFFFF"/>
          </a:solidFill>
          <a:ln>
            <a:solidFill>
              <a:srgbClr val="000000"/>
            </a:solidFill>
            <a:miter lim="800000"/>
          </a:ln>
        </p:spPr>
      </p:sp>
      <p:sp>
        <p:nvSpPr>
          <p:cNvPr id="23556" name="Rectangle 2"/>
          <p:cNvSpPr>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p:spPr>
        <p:txBody>
          <a:bodyPr/>
          <a:lstStyle/>
          <a:p>
            <a:r>
              <a:rPr lang="en-US" smtClean="0"/>
              <a:t>Page </a:t>
            </a:r>
            <a:fld id="{E4149092-6416-49B4-86AF-83EF53B4030F}" type="slidenum">
              <a:rPr lang="en-US" smtClean="0"/>
              <a:pPr/>
              <a:t>7</a:t>
            </a:fld>
            <a:endParaRPr lang="en-US" smtClean="0"/>
          </a:p>
        </p:txBody>
      </p:sp>
      <p:sp>
        <p:nvSpPr>
          <p:cNvPr id="2457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458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6"/>
          <p:cNvSpPr>
            <a:spLocks noGrp="1" noChangeArrowheads="1"/>
          </p:cNvSpPr>
          <p:nvPr>
            <p:ph type="sldNum" sz="quarter"/>
          </p:nvPr>
        </p:nvSpPr>
        <p:spPr>
          <a:noFill/>
        </p:spPr>
        <p:txBody>
          <a:bodyPr/>
          <a:lstStyle/>
          <a:p>
            <a:r>
              <a:rPr lang="en-US" smtClean="0"/>
              <a:t>Page </a:t>
            </a:r>
            <a:fld id="{9A1EDDD6-985B-4AF9-AF8A-2DA6CB9EFE13}" type="slidenum">
              <a:rPr lang="en-US" smtClean="0"/>
              <a:pPr/>
              <a:t>8</a:t>
            </a:fld>
            <a:endParaRPr lang="en-US" smtClean="0"/>
          </a:p>
        </p:txBody>
      </p:sp>
      <p:sp>
        <p:nvSpPr>
          <p:cNvPr id="2560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560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9</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10</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July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IEEE-15-14-0456-00-004r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July 2014</a:t>
            </a: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July 2014 </a:t>
            </a:r>
            <a:r>
              <a:rPr lang="en-US" sz="1800" dirty="0" smtClean="0">
                <a:solidFill>
                  <a:srgbClr val="000000"/>
                </a:solidFill>
              </a:rPr>
              <a:t>next steps</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May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Plan for next steps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p>
        </p:txBody>
      </p:sp>
      <p:sp>
        <p:nvSpPr>
          <p:cNvPr id="12294" name="Rectangle 2"/>
          <p:cNvSpPr>
            <a:spLocks noGrp="1" noChangeArrowheads="1"/>
          </p:cNvSpPr>
          <p:nvPr>
            <p:ph type="body" idx="1"/>
          </p:nvPr>
        </p:nvSpPr>
        <p:spPr>
          <a:xfrm>
            <a:off x="152400" y="1219200"/>
            <a:ext cx="8763000" cy="4106863"/>
          </a:xfrm>
        </p:spPr>
        <p:txBody>
          <a:bodyPr/>
          <a:lstStyle/>
          <a:p>
            <a:pPr>
              <a:defRPr/>
            </a:pPr>
            <a:r>
              <a:rPr lang="en-US" sz="2400" dirty="0" smtClean="0">
                <a:solidFill>
                  <a:schemeClr val="tx1"/>
                </a:solidFill>
                <a:latin typeface="+mj-lt"/>
              </a:rPr>
              <a:t>September</a:t>
            </a:r>
            <a:r>
              <a:rPr lang="en-US" sz="2400" dirty="0" smtClean="0">
                <a:solidFill>
                  <a:schemeClr val="tx1"/>
                </a:solidFill>
                <a:latin typeface="+mj-lt"/>
              </a:rPr>
              <a:t> </a:t>
            </a:r>
            <a:r>
              <a:rPr lang="en-US" sz="2400" dirty="0" smtClean="0">
                <a:solidFill>
                  <a:schemeClr val="tx1"/>
                </a:solidFill>
                <a:latin typeface="+mj-lt"/>
              </a:rPr>
              <a:t>2014 Meeting:</a:t>
            </a:r>
          </a:p>
          <a:p>
            <a:pPr>
              <a:buFont typeface="Arial" pitchFamily="34" charset="0"/>
              <a:buChar char="•"/>
              <a:defRPr/>
            </a:pPr>
            <a:r>
              <a:rPr lang="en-US" sz="2400" dirty="0" smtClean="0">
                <a:solidFill>
                  <a:schemeClr val="tx1"/>
                </a:solidFill>
                <a:latin typeface="+mj-lt"/>
              </a:rPr>
              <a:t>Finalize TGD along with the received intent to submit preliminary proposal(s)</a:t>
            </a:r>
          </a:p>
          <a:p>
            <a:pPr>
              <a:buFont typeface="Arial" pitchFamily="34" charset="0"/>
              <a:buChar char="•"/>
              <a:defRPr/>
            </a:pPr>
            <a:r>
              <a:rPr lang="en-US" sz="2400" dirty="0" smtClean="0">
                <a:solidFill>
                  <a:schemeClr val="tx1"/>
                </a:solidFill>
                <a:latin typeface="+mj-lt"/>
              </a:rPr>
              <a:t>Issue Call for Preliminary Proposal(s)</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637958014"/>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9610"/>
                <a:gridCol w="392220"/>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40650" cy="1035050"/>
          </a:xfrm>
        </p:spPr>
        <p:txBody>
          <a:bodyPr/>
          <a:lstStyle/>
          <a:p>
            <a:r>
              <a:rPr lang="en-US" dirty="0" smtClean="0"/>
              <a:t>Next Steps to Complete TGD – Chapters to Complete</a:t>
            </a:r>
            <a:endParaRPr lang="en-US" dirty="0"/>
          </a:p>
        </p:txBody>
      </p:sp>
      <p:sp>
        <p:nvSpPr>
          <p:cNvPr id="3" name="Content Placeholder 2"/>
          <p:cNvSpPr>
            <a:spLocks noGrp="1"/>
          </p:cNvSpPr>
          <p:nvPr>
            <p:ph idx="1"/>
          </p:nvPr>
        </p:nvSpPr>
        <p:spPr>
          <a:xfrm>
            <a:off x="381000" y="156845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Status of 15.4 relative to scope of the TG4r</a:t>
            </a:r>
          </a:p>
          <a:p>
            <a:pPr>
              <a:spcBef>
                <a:spcPct val="0"/>
              </a:spcBef>
              <a:buFont typeface="Arial" pitchFamily="34" charset="0"/>
              <a:buChar char="•"/>
            </a:pPr>
            <a:r>
              <a:rPr lang="en-US" dirty="0" smtClean="0">
                <a:solidFill>
                  <a:schemeClr val="tx1"/>
                </a:solidFill>
                <a:latin typeface="+mj-lt"/>
                <a:ea typeface="+mj-ea"/>
                <a:cs typeface="+mj-cs"/>
              </a:rPr>
              <a:t>High </a:t>
            </a:r>
            <a:r>
              <a:rPr lang="en-US" dirty="0" smtClean="0">
                <a:solidFill>
                  <a:schemeClr val="tx1"/>
                </a:solidFill>
                <a:latin typeface="+mj-lt"/>
                <a:ea typeface="+mj-ea"/>
                <a:cs typeface="+mj-cs"/>
              </a:rPr>
              <a:t>Level Requirements</a:t>
            </a:r>
          </a:p>
          <a:p>
            <a:pPr>
              <a:spcBef>
                <a:spcPct val="0"/>
              </a:spcBef>
              <a:buFont typeface="Arial" pitchFamily="34" charset="0"/>
              <a:buChar char="•"/>
            </a:pPr>
            <a:r>
              <a:rPr lang="en-GB" dirty="0" smtClean="0">
                <a:solidFill>
                  <a:schemeClr val="tx1"/>
                </a:solidFill>
                <a:latin typeface="+mj-lt"/>
                <a:ea typeface="+mj-ea"/>
                <a:cs typeface="+mj-cs"/>
              </a:rPr>
              <a:t>Application Requirements Matrix</a:t>
            </a:r>
            <a:endParaRPr lang="en-US" dirty="0" smtClean="0">
              <a:solidFill>
                <a:schemeClr val="tx1"/>
              </a:solidFill>
              <a:latin typeface="+mj-lt"/>
              <a:ea typeface="+mj-ea"/>
              <a:cs typeface="+mj-cs"/>
            </a:endParaRPr>
          </a:p>
          <a:p>
            <a:pPr>
              <a:spcBef>
                <a:spcPct val="0"/>
              </a:spcBef>
              <a:buFont typeface="Arial" pitchFamily="34" charset="0"/>
              <a:buChar char="•"/>
            </a:pPr>
            <a:r>
              <a:rPr lang="en-US" dirty="0" smtClean="0">
                <a:solidFill>
                  <a:schemeClr val="tx1"/>
                </a:solidFill>
                <a:latin typeface="+mj-lt"/>
                <a:ea typeface="+mj-ea"/>
                <a:cs typeface="+mj-cs"/>
              </a:rPr>
              <a:t>Frequency Bands and related Regulations</a:t>
            </a:r>
          </a:p>
          <a:p>
            <a:pPr>
              <a:spcBef>
                <a:spcPct val="0"/>
              </a:spcBef>
              <a:buFont typeface="Arial" pitchFamily="34" charset="0"/>
              <a:buChar char="•"/>
            </a:pPr>
            <a:r>
              <a:rPr lang="en-US" dirty="0" smtClean="0">
                <a:solidFill>
                  <a:schemeClr val="tx1"/>
                </a:solidFill>
                <a:latin typeface="+mj-lt"/>
                <a:ea typeface="+mj-ea"/>
                <a:cs typeface="+mj-cs"/>
              </a:rPr>
              <a:t>Coexistence, Interoperability</a:t>
            </a:r>
          </a:p>
          <a:p>
            <a:pPr>
              <a:spcBef>
                <a:spcPct val="0"/>
              </a:spcBef>
              <a:buFont typeface="Arial" pitchFamily="34" charset="0"/>
              <a:buChar char="•"/>
            </a:pPr>
            <a:r>
              <a:rPr lang="en-US" dirty="0" smtClean="0">
                <a:solidFill>
                  <a:schemeClr val="tx1"/>
                </a:solidFill>
                <a:latin typeface="+mj-lt"/>
                <a:ea typeface="+mj-ea"/>
                <a:cs typeface="+mj-cs"/>
              </a:rPr>
              <a:t>Benchmarks, Channel Characteristics</a:t>
            </a:r>
            <a:endParaRPr lang="en-US" dirty="0" smtClean="0">
              <a:solidFill>
                <a:schemeClr val="tx2"/>
              </a:solidFill>
              <a:latin typeface="+mj-lt"/>
              <a:ea typeface="+mj-ea"/>
              <a:cs typeface="+mj-cs"/>
            </a:endParaRPr>
          </a:p>
          <a:p>
            <a:pPr>
              <a:spcBef>
                <a:spcPct val="0"/>
              </a:spcBef>
              <a:buFont typeface="Arial" pitchFamily="34" charset="0"/>
              <a:buChar char="•"/>
            </a:pPr>
            <a:r>
              <a:rPr lang="en-US" dirty="0" smtClean="0">
                <a:solidFill>
                  <a:schemeClr val="tx1"/>
                </a:solidFill>
                <a:latin typeface="+mj-lt"/>
                <a:ea typeface="+mj-ea"/>
                <a:cs typeface="+mj-cs"/>
              </a:rPr>
              <a:t>Complexity and Cost considerations</a:t>
            </a:r>
          </a:p>
          <a:p>
            <a:pPr>
              <a:spcBef>
                <a:spcPct val="0"/>
              </a:spcBef>
            </a:pPr>
            <a:endParaRPr lang="en-US" sz="3600" dirty="0" smtClean="0">
              <a:solidFill>
                <a:schemeClr val="tx1"/>
              </a:solidFill>
              <a:latin typeface="+mj-lt"/>
              <a:ea typeface="+mj-ea"/>
              <a:cs typeface="+mj-cs"/>
            </a:endParaRPr>
          </a:p>
        </p:txBody>
      </p:sp>
      <p:sp>
        <p:nvSpPr>
          <p:cNvPr id="4" name="Date Placeholder 3"/>
          <p:cNvSpPr>
            <a:spLocks noGrp="1"/>
          </p:cNvSpPr>
          <p:nvPr>
            <p:ph type="dt" idx="10"/>
          </p:nvPr>
        </p:nvSpPr>
        <p:spPr/>
        <p:txBody>
          <a:bodyPr/>
          <a:lstStyle/>
          <a:p>
            <a:pPr>
              <a:defRPr/>
            </a:pPr>
            <a:r>
              <a:rPr lang="en-US" smtClean="0"/>
              <a:t>January 2014</a:t>
            </a:r>
            <a:endParaRPr lang="en-US"/>
          </a:p>
        </p:txBody>
      </p:sp>
      <p:sp>
        <p:nvSpPr>
          <p:cNvPr id="5" name="Footer Placeholder 4"/>
          <p:cNvSpPr>
            <a:spLocks noGrp="1"/>
          </p:cNvSpPr>
          <p:nvPr>
            <p:ph type="ftr" idx="11"/>
          </p:nvPr>
        </p:nvSpPr>
        <p:spPr/>
        <p:txBody>
          <a:bodyPr/>
          <a:lstStyle/>
          <a:p>
            <a:pPr algn="r">
              <a:defRPr/>
            </a:pPr>
            <a:r>
              <a:rPr lang="en-US" sz="1800" dirty="0" smtClean="0"/>
              <a:t>Dietmar Eggert, Atmel</a:t>
            </a:r>
            <a:endParaRPr lang="en-US" sz="1800" dirty="0"/>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12</a:t>
            </a:fld>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40650" cy="1035050"/>
          </a:xfrm>
        </p:spPr>
        <p:txBody>
          <a:bodyPr/>
          <a:lstStyle/>
          <a:p>
            <a:r>
              <a:rPr lang="en-US" dirty="0" smtClean="0">
                <a:solidFill>
                  <a:schemeClr val="tx1"/>
                </a:solidFill>
              </a:rPr>
              <a:t>Chapter: Status of 802.15. rel. …</a:t>
            </a: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Consolidate this chapter </a:t>
            </a:r>
            <a:r>
              <a:rPr lang="en-US" dirty="0" smtClean="0">
                <a:solidFill>
                  <a:schemeClr val="tx1"/>
                </a:solidFill>
                <a:latin typeface="+mj-lt"/>
                <a:ea typeface="+mj-ea"/>
                <a:cs typeface="+mj-cs"/>
              </a:rPr>
              <a:t>using 15-14-0447-01-004r-summary-of-ranging-support-in-802-15-4.ppt</a:t>
            </a:r>
          </a:p>
          <a:p>
            <a:pPr>
              <a:spcBef>
                <a:spcPct val="0"/>
              </a:spcBef>
              <a:buFont typeface="Arial" pitchFamily="34" charset="0"/>
              <a:buChar char="•"/>
            </a:pPr>
            <a:r>
              <a:rPr lang="en-GB" dirty="0" smtClean="0">
                <a:solidFill>
                  <a:schemeClr val="tx1"/>
                </a:solidFill>
                <a:latin typeface="+mj-lt"/>
                <a:ea typeface="+mj-ea"/>
                <a:cs typeface="+mj-cs"/>
              </a:rPr>
              <a:t>Collect more input from: 4a, 4f, 4m </a:t>
            </a:r>
          </a:p>
          <a:p>
            <a:pPr>
              <a:spcBef>
                <a:spcPct val="0"/>
              </a:spcBef>
              <a:buFont typeface="Arial" pitchFamily="34" charset="0"/>
              <a:buChar char="•"/>
            </a:pPr>
            <a:r>
              <a:rPr lang="en-GB" dirty="0" smtClean="0">
                <a:solidFill>
                  <a:schemeClr val="tx1"/>
                </a:solidFill>
                <a:latin typeface="+mj-lt"/>
                <a:ea typeface="+mj-ea"/>
                <a:cs typeface="+mj-cs"/>
              </a:rPr>
              <a:t>Contributors: </a:t>
            </a:r>
          </a:p>
          <a:p>
            <a:pPr lvl="1">
              <a:spcBef>
                <a:spcPct val="0"/>
              </a:spcBef>
              <a:buFont typeface="Arial" pitchFamily="34" charset="0"/>
              <a:buChar char="•"/>
            </a:pPr>
            <a:r>
              <a:rPr lang="en-GB" dirty="0" smtClean="0">
                <a:solidFill>
                  <a:schemeClr val="tx1"/>
                </a:solidFill>
                <a:latin typeface="+mj-lt"/>
                <a:ea typeface="+mj-ea"/>
                <a:cs typeface="+mj-cs"/>
              </a:rPr>
              <a:t>Kunal Shah: consideration rel. To 4m</a:t>
            </a:r>
          </a:p>
          <a:p>
            <a:pPr lvl="1">
              <a:spcBef>
                <a:spcPct val="0"/>
              </a:spcBef>
              <a:buFont typeface="Arial" pitchFamily="34" charset="0"/>
              <a:buChar char="•"/>
            </a:pPr>
            <a:r>
              <a:rPr lang="en-GB" dirty="0" smtClean="0">
                <a:solidFill>
                  <a:schemeClr val="tx1"/>
                </a:solidFill>
                <a:latin typeface="+mj-lt"/>
                <a:ea typeface="+mj-ea"/>
                <a:cs typeface="+mj-cs"/>
              </a:rPr>
              <a:t>4a: CSS: ??, UWB-IR: ??</a:t>
            </a:r>
          </a:p>
          <a:p>
            <a:pPr lvl="1">
              <a:spcBef>
                <a:spcPct val="0"/>
              </a:spcBef>
              <a:buFont typeface="Arial" pitchFamily="34" charset="0"/>
              <a:buChar char="•"/>
            </a:pPr>
            <a:r>
              <a:rPr lang="en-GB" dirty="0" smtClean="0">
                <a:solidFill>
                  <a:schemeClr val="tx1"/>
                </a:solidFill>
                <a:latin typeface="+mj-lt"/>
                <a:ea typeface="+mj-ea"/>
                <a:cs typeface="+mj-cs"/>
              </a:rPr>
              <a:t>4f: ??</a:t>
            </a:r>
          </a:p>
        </p:txBody>
      </p:sp>
      <p:sp>
        <p:nvSpPr>
          <p:cNvPr id="4" name="Date Placeholder 3"/>
          <p:cNvSpPr>
            <a:spLocks noGrp="1"/>
          </p:cNvSpPr>
          <p:nvPr>
            <p:ph type="dt" idx="10"/>
          </p:nvPr>
        </p:nvSpPr>
        <p:spPr/>
        <p:txBody>
          <a:bodyPr/>
          <a:lstStyle/>
          <a:p>
            <a:pPr>
              <a:defRPr/>
            </a:pPr>
            <a:r>
              <a:rPr lang="en-US" smtClean="0"/>
              <a:t>January 2014</a:t>
            </a:r>
            <a:endParaRPr lang="en-US"/>
          </a:p>
        </p:txBody>
      </p:sp>
      <p:sp>
        <p:nvSpPr>
          <p:cNvPr id="5" name="Footer Placeholder 4"/>
          <p:cNvSpPr>
            <a:spLocks noGrp="1"/>
          </p:cNvSpPr>
          <p:nvPr>
            <p:ph type="ftr" idx="11"/>
          </p:nvPr>
        </p:nvSpPr>
        <p:spPr/>
        <p:txBody>
          <a:bodyPr/>
          <a:lstStyle/>
          <a:p>
            <a:pPr algn="r">
              <a:defRPr/>
            </a:pPr>
            <a:r>
              <a:rPr lang="en-US" sz="2000" dirty="0" smtClean="0"/>
              <a:t>Dietmar Eggert, Atmel</a:t>
            </a:r>
            <a:endParaRPr lang="en-US" sz="2000" dirty="0"/>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13</a:t>
            </a:fld>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40650" cy="1035050"/>
          </a:xfrm>
        </p:spPr>
        <p:txBody>
          <a:bodyPr/>
          <a:lstStyle/>
          <a:p>
            <a:r>
              <a:rPr lang="en-US" dirty="0" smtClean="0">
                <a:solidFill>
                  <a:schemeClr val="tx1"/>
                </a:solidFill>
              </a:rPr>
              <a:t>Chapter: High </a:t>
            </a:r>
            <a:r>
              <a:rPr lang="en-US" dirty="0" smtClean="0">
                <a:solidFill>
                  <a:schemeClr val="tx1"/>
                </a:solidFill>
              </a:rPr>
              <a:t>Level Requirements</a:t>
            </a: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Consolidate this chapter using 15-14-0451-01-004r-TGD </a:t>
            </a:r>
            <a:r>
              <a:rPr lang="en-US" dirty="0" smtClean="0">
                <a:solidFill>
                  <a:schemeClr val="tx1"/>
                </a:solidFill>
                <a:latin typeface="+mj-lt"/>
                <a:ea typeface="+mj-ea"/>
                <a:cs typeface="+mj-cs"/>
              </a:rPr>
              <a:t>- Structuring of System </a:t>
            </a:r>
            <a:r>
              <a:rPr lang="en-US" dirty="0" smtClean="0">
                <a:solidFill>
                  <a:schemeClr val="tx1"/>
                </a:solidFill>
                <a:latin typeface="+mj-lt"/>
                <a:ea typeface="+mj-ea"/>
                <a:cs typeface="+mj-cs"/>
              </a:rPr>
              <a:t>Requirements.ppt</a:t>
            </a:r>
            <a:endParaRPr lang="en-US" dirty="0" smtClean="0">
              <a:solidFill>
                <a:schemeClr val="tx1"/>
              </a:solidFill>
              <a:latin typeface="+mj-lt"/>
              <a:ea typeface="+mj-ea"/>
              <a:cs typeface="+mj-cs"/>
            </a:endParaRPr>
          </a:p>
          <a:p>
            <a:pPr>
              <a:spcBef>
                <a:spcPct val="0"/>
              </a:spcBef>
              <a:buFont typeface="Arial" pitchFamily="34" charset="0"/>
              <a:buChar char="•"/>
            </a:pPr>
            <a:r>
              <a:rPr lang="en-GB" dirty="0" smtClean="0">
                <a:solidFill>
                  <a:schemeClr val="tx1"/>
                </a:solidFill>
                <a:latin typeface="+mj-lt"/>
                <a:ea typeface="+mj-ea"/>
                <a:cs typeface="+mj-cs"/>
              </a:rPr>
              <a:t>Collect more input from: ???</a:t>
            </a:r>
          </a:p>
          <a:p>
            <a:pPr>
              <a:spcBef>
                <a:spcPct val="0"/>
              </a:spcBef>
              <a:buFont typeface="Arial" pitchFamily="34" charset="0"/>
              <a:buChar char="•"/>
            </a:pPr>
            <a:r>
              <a:rPr lang="en-GB" dirty="0" smtClean="0">
                <a:solidFill>
                  <a:schemeClr val="tx1"/>
                </a:solidFill>
                <a:latin typeface="+mj-lt"/>
                <a:ea typeface="+mj-ea"/>
                <a:cs typeface="+mj-cs"/>
              </a:rPr>
              <a:t>Contributors: </a:t>
            </a:r>
          </a:p>
          <a:p>
            <a:pPr lvl="1">
              <a:spcBef>
                <a:spcPct val="0"/>
              </a:spcBef>
              <a:buFont typeface="Arial" pitchFamily="34" charset="0"/>
              <a:buChar char="•"/>
            </a:pPr>
            <a:r>
              <a:rPr lang="en-GB" dirty="0" err="1" smtClean="0">
                <a:solidFill>
                  <a:schemeClr val="tx1"/>
                </a:solidFill>
                <a:latin typeface="+mj-lt"/>
                <a:ea typeface="+mj-ea"/>
                <a:cs typeface="+mj-cs"/>
              </a:rPr>
              <a:t>Frederik</a:t>
            </a:r>
            <a:r>
              <a:rPr lang="en-GB" dirty="0" smtClean="0">
                <a:solidFill>
                  <a:schemeClr val="tx1"/>
                </a:solidFill>
                <a:latin typeface="+mj-lt"/>
                <a:ea typeface="+mj-ea"/>
                <a:cs typeface="+mj-cs"/>
              </a:rPr>
              <a:t> Beer: Power, Energy Consumptions,...</a:t>
            </a:r>
          </a:p>
          <a:p>
            <a:pPr lvl="1">
              <a:spcBef>
                <a:spcPct val="0"/>
              </a:spcBef>
              <a:buFont typeface="Arial" pitchFamily="34" charset="0"/>
              <a:buChar char="•"/>
            </a:pPr>
            <a:r>
              <a:rPr lang="en-GB" dirty="0" smtClean="0">
                <a:solidFill>
                  <a:schemeClr val="tx1"/>
                </a:solidFill>
                <a:latin typeface="+mj-lt"/>
                <a:ea typeface="+mj-ea"/>
                <a:cs typeface="+mj-cs"/>
              </a:rPr>
              <a:t>???</a:t>
            </a:r>
          </a:p>
        </p:txBody>
      </p:sp>
      <p:sp>
        <p:nvSpPr>
          <p:cNvPr id="4" name="Date Placeholder 3"/>
          <p:cNvSpPr>
            <a:spLocks noGrp="1"/>
          </p:cNvSpPr>
          <p:nvPr>
            <p:ph type="dt" idx="10"/>
          </p:nvPr>
        </p:nvSpPr>
        <p:spPr/>
        <p:txBody>
          <a:bodyPr/>
          <a:lstStyle/>
          <a:p>
            <a:pPr>
              <a:defRPr/>
            </a:pPr>
            <a:r>
              <a:rPr lang="en-US" smtClean="0"/>
              <a:t>January 2014</a:t>
            </a:r>
            <a:endParaRPr lang="en-US"/>
          </a:p>
        </p:txBody>
      </p:sp>
      <p:sp>
        <p:nvSpPr>
          <p:cNvPr id="5" name="Footer Placeholder 4"/>
          <p:cNvSpPr>
            <a:spLocks noGrp="1"/>
          </p:cNvSpPr>
          <p:nvPr>
            <p:ph type="ftr" idx="11"/>
          </p:nvPr>
        </p:nvSpPr>
        <p:spPr/>
        <p:txBody>
          <a:bodyPr/>
          <a:lstStyle/>
          <a:p>
            <a:pPr algn="r">
              <a:defRPr/>
            </a:pPr>
            <a:r>
              <a:rPr lang="en-US" sz="2000" dirty="0" smtClean="0"/>
              <a:t>Dietmar Eggert, Atmel</a:t>
            </a:r>
            <a:endParaRPr lang="en-US" sz="2000" dirty="0"/>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14</a:t>
            </a:fld>
            <a:endParaRPr lang="en-US"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609600"/>
          </a:xfrm>
        </p:spPr>
        <p:txBody>
          <a:bodyPr/>
          <a:lstStyle/>
          <a:p>
            <a:r>
              <a:rPr lang="en-US" dirty="0" smtClean="0">
                <a:solidFill>
                  <a:schemeClr val="tx1"/>
                </a:solidFill>
              </a:rPr>
              <a:t>Chapter: </a:t>
            </a:r>
            <a:r>
              <a:rPr lang="en-GB" dirty="0" smtClean="0">
                <a:solidFill>
                  <a:schemeClr val="tx1"/>
                </a:solidFill>
              </a:rPr>
              <a:t>Application Requirements Matrix</a:t>
            </a: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Merge </a:t>
            </a:r>
            <a:r>
              <a:rPr lang="en-US" dirty="0" smtClean="0">
                <a:solidFill>
                  <a:schemeClr val="tx1"/>
                </a:solidFill>
                <a:latin typeface="+mj-lt"/>
                <a:ea typeface="+mj-ea"/>
                <a:cs typeface="+mj-cs"/>
              </a:rPr>
              <a:t>content from </a:t>
            </a:r>
            <a:r>
              <a:rPr lang="en-US" dirty="0" smtClean="0">
                <a:solidFill>
                  <a:schemeClr val="tx1"/>
                </a:solidFill>
                <a:latin typeface="+mj-lt"/>
                <a:ea typeface="+mj-ea"/>
                <a:cs typeface="+mj-cs"/>
              </a:rPr>
              <a:t>15-14-0391-00-004r-technical-guidance-document-input-for-ami.ppt into this chapter</a:t>
            </a:r>
            <a:endParaRPr lang="en-US" dirty="0" smtClean="0">
              <a:solidFill>
                <a:schemeClr val="tx1"/>
              </a:solidFill>
              <a:latin typeface="+mj-lt"/>
              <a:ea typeface="+mj-ea"/>
              <a:cs typeface="+mj-cs"/>
            </a:endParaRPr>
          </a:p>
          <a:p>
            <a:pPr>
              <a:spcBef>
                <a:spcPct val="0"/>
              </a:spcBef>
              <a:buFont typeface="Arial" pitchFamily="34" charset="0"/>
              <a:buChar char="•"/>
            </a:pPr>
            <a:r>
              <a:rPr lang="en-GB" dirty="0" smtClean="0">
                <a:solidFill>
                  <a:schemeClr val="tx1"/>
                </a:solidFill>
                <a:latin typeface="+mj-lt"/>
                <a:ea typeface="+mj-ea"/>
                <a:cs typeface="+mj-cs"/>
              </a:rPr>
              <a:t>Collect more input from: </a:t>
            </a:r>
          </a:p>
          <a:p>
            <a:pPr lvl="1">
              <a:spcBef>
                <a:spcPct val="0"/>
              </a:spcBef>
              <a:buFont typeface="Arial" pitchFamily="34" charset="0"/>
              <a:buChar char="•"/>
            </a:pPr>
            <a:r>
              <a:rPr lang="en-GB" dirty="0" smtClean="0">
                <a:solidFill>
                  <a:schemeClr val="tx1"/>
                </a:solidFill>
                <a:latin typeface="+mj-lt"/>
                <a:ea typeface="+mj-ea"/>
                <a:cs typeface="+mj-cs"/>
              </a:rPr>
              <a:t>TG4s - SRU</a:t>
            </a:r>
          </a:p>
          <a:p>
            <a:pPr>
              <a:spcBef>
                <a:spcPct val="0"/>
              </a:spcBef>
              <a:buFont typeface="Arial" pitchFamily="34" charset="0"/>
              <a:buChar char="•"/>
            </a:pPr>
            <a:r>
              <a:rPr lang="en-GB" dirty="0" smtClean="0">
                <a:solidFill>
                  <a:schemeClr val="tx1"/>
                </a:solidFill>
                <a:latin typeface="+mj-lt"/>
                <a:ea typeface="+mj-ea"/>
                <a:cs typeface="+mj-cs"/>
              </a:rPr>
              <a:t>Contributors: </a:t>
            </a:r>
          </a:p>
          <a:p>
            <a:pPr lvl="1">
              <a:spcBef>
                <a:spcPct val="0"/>
              </a:spcBef>
              <a:buFont typeface="Arial" pitchFamily="34" charset="0"/>
              <a:buChar char="•"/>
            </a:pPr>
            <a:r>
              <a:rPr lang="en-GB" dirty="0" smtClean="0">
                <a:solidFill>
                  <a:schemeClr val="tx1"/>
                </a:solidFill>
                <a:latin typeface="+mj-lt"/>
                <a:ea typeface="+mj-ea"/>
                <a:cs typeface="+mj-cs"/>
              </a:rPr>
              <a:t>Liang Li: Requirements Medical Market in China</a:t>
            </a:r>
          </a:p>
          <a:p>
            <a:pPr lvl="1">
              <a:spcBef>
                <a:spcPct val="0"/>
              </a:spcBef>
              <a:buFont typeface="Arial" pitchFamily="34" charset="0"/>
              <a:buChar char="•"/>
            </a:pPr>
            <a:r>
              <a:rPr lang="en-GB" dirty="0" smtClean="0">
                <a:solidFill>
                  <a:schemeClr val="tx1"/>
                </a:solidFill>
                <a:latin typeface="+mj-lt"/>
                <a:ea typeface="+mj-ea"/>
                <a:cs typeface="+mj-cs"/>
              </a:rPr>
              <a:t>Tentative Dave Evans: Medical, Lighting</a:t>
            </a:r>
          </a:p>
          <a:p>
            <a:pPr lvl="1">
              <a:spcBef>
                <a:spcPct val="0"/>
              </a:spcBef>
              <a:buFont typeface="Arial" pitchFamily="34" charset="0"/>
              <a:buChar char="•"/>
            </a:pPr>
            <a:r>
              <a:rPr lang="en-GB" dirty="0" smtClean="0">
                <a:solidFill>
                  <a:schemeClr val="tx1"/>
                </a:solidFill>
                <a:latin typeface="+mj-lt"/>
                <a:ea typeface="+mj-ea"/>
                <a:cs typeface="+mj-cs"/>
              </a:rPr>
              <a:t>Tentative SRU: ??? </a:t>
            </a:r>
            <a:endParaRPr lang="en-GB" dirty="0" smtClean="0">
              <a:solidFill>
                <a:schemeClr val="tx1"/>
              </a:solidFill>
              <a:latin typeface="+mj-lt"/>
              <a:ea typeface="+mj-ea"/>
              <a:cs typeface="+mj-cs"/>
            </a:endParaRPr>
          </a:p>
        </p:txBody>
      </p:sp>
      <p:sp>
        <p:nvSpPr>
          <p:cNvPr id="4" name="Date Placeholder 3"/>
          <p:cNvSpPr>
            <a:spLocks noGrp="1"/>
          </p:cNvSpPr>
          <p:nvPr>
            <p:ph type="dt" idx="10"/>
          </p:nvPr>
        </p:nvSpPr>
        <p:spPr/>
        <p:txBody>
          <a:bodyPr/>
          <a:lstStyle/>
          <a:p>
            <a:pPr>
              <a:defRPr/>
            </a:pPr>
            <a:r>
              <a:rPr lang="en-US" smtClean="0"/>
              <a:t>January 2014</a:t>
            </a:r>
            <a:endParaRPr lang="en-US"/>
          </a:p>
        </p:txBody>
      </p:sp>
      <p:sp>
        <p:nvSpPr>
          <p:cNvPr id="5" name="Footer Placeholder 4"/>
          <p:cNvSpPr>
            <a:spLocks noGrp="1"/>
          </p:cNvSpPr>
          <p:nvPr>
            <p:ph type="ftr" idx="11"/>
          </p:nvPr>
        </p:nvSpPr>
        <p:spPr/>
        <p:txBody>
          <a:bodyPr/>
          <a:lstStyle/>
          <a:p>
            <a:pPr lvl="1">
              <a:defRPr/>
            </a:pPr>
            <a:r>
              <a:rPr lang="en-US" sz="2000" dirty="0" smtClean="0">
                <a:solidFill>
                  <a:schemeClr val="tx2"/>
                </a:solidFill>
              </a:rPr>
              <a:t>Dietmar Eggert, Atmel</a:t>
            </a:r>
            <a:endParaRPr lang="en-US" sz="2000" dirty="0">
              <a:solidFill>
                <a:schemeClr val="tx2"/>
              </a:solidFill>
            </a:endParaRPr>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15</a:t>
            </a:fld>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a:t>
            </a:r>
            <a:r>
              <a:rPr lang="en-US" sz="3200" dirty="0" smtClean="0">
                <a:solidFill>
                  <a:schemeClr val="tx1"/>
                </a:solidFill>
              </a:rPr>
              <a:t>Frequency Bands and related Regulations</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Volunteers?</a:t>
            </a:r>
          </a:p>
          <a:p>
            <a:pPr>
              <a:spcBef>
                <a:spcPct val="0"/>
              </a:spcBef>
            </a:pPr>
            <a:endParaRPr lang="en-US" dirty="0" smtClean="0">
              <a:solidFill>
                <a:schemeClr val="tx1"/>
              </a:solidFill>
              <a:latin typeface="+mj-lt"/>
              <a:ea typeface="+mj-ea"/>
              <a:cs typeface="+mj-cs"/>
            </a:endParaRPr>
          </a:p>
          <a:p>
            <a:pPr>
              <a:spcBef>
                <a:spcPct val="0"/>
              </a:spcBef>
              <a:buFont typeface="Arial" pitchFamily="34" charset="0"/>
              <a:buChar char="•"/>
            </a:pPr>
            <a:r>
              <a:rPr lang="en-GB" dirty="0" smtClean="0">
                <a:solidFill>
                  <a:schemeClr val="tx1"/>
                </a:solidFill>
                <a:latin typeface="+mj-lt"/>
                <a:ea typeface="+mj-ea"/>
                <a:cs typeface="+mj-cs"/>
              </a:rPr>
              <a:t>Collect more input from: </a:t>
            </a:r>
          </a:p>
          <a:p>
            <a:pPr lvl="1">
              <a:spcBef>
                <a:spcPct val="0"/>
              </a:spcBef>
              <a:buFont typeface="Arial" pitchFamily="34" charset="0"/>
              <a:buChar char="•"/>
            </a:pPr>
            <a:r>
              <a:rPr lang="en-GB" dirty="0" smtClean="0">
                <a:solidFill>
                  <a:schemeClr val="tx1"/>
                </a:solidFill>
                <a:latin typeface="+mj-lt"/>
                <a:ea typeface="+mj-ea"/>
                <a:cs typeface="+mj-cs"/>
              </a:rPr>
              <a:t>4a, 4f, 4m, ???</a:t>
            </a:r>
          </a:p>
          <a:p>
            <a:pPr>
              <a:spcBef>
                <a:spcPct val="0"/>
              </a:spcBef>
              <a:buFont typeface="Arial" pitchFamily="34" charset="0"/>
              <a:buChar char="•"/>
            </a:pPr>
            <a:r>
              <a:rPr lang="en-GB" dirty="0" smtClean="0">
                <a:solidFill>
                  <a:schemeClr val="tx1"/>
                </a:solidFill>
                <a:latin typeface="+mj-lt"/>
                <a:ea typeface="+mj-ea"/>
                <a:cs typeface="+mj-cs"/>
              </a:rPr>
              <a:t>Contributors: </a:t>
            </a:r>
          </a:p>
          <a:p>
            <a:pPr marL="742950" lvl="2" indent="-342900">
              <a:spcBef>
                <a:spcPct val="0"/>
              </a:spcBef>
              <a:buFont typeface="Arial" pitchFamily="34" charset="0"/>
              <a:buChar char="•"/>
            </a:pPr>
            <a:r>
              <a:rPr lang="en-GB" dirty="0" smtClean="0">
                <a:solidFill>
                  <a:schemeClr val="tx1"/>
                </a:solidFill>
              </a:rPr>
              <a:t>Liang Li: </a:t>
            </a:r>
            <a:r>
              <a:rPr lang="en-GB" dirty="0" smtClean="0">
                <a:solidFill>
                  <a:schemeClr val="tx1"/>
                </a:solidFill>
              </a:rPr>
              <a:t>Radio Regulations in China related to the subject matter</a:t>
            </a:r>
            <a:endParaRPr lang="en-GB" dirty="0" smtClean="0">
              <a:solidFill>
                <a:schemeClr val="tx1"/>
              </a:solidFill>
            </a:endParaRPr>
          </a:p>
        </p:txBody>
      </p:sp>
      <p:sp>
        <p:nvSpPr>
          <p:cNvPr id="4" name="Date Placeholder 3"/>
          <p:cNvSpPr>
            <a:spLocks noGrp="1"/>
          </p:cNvSpPr>
          <p:nvPr>
            <p:ph type="dt" idx="10"/>
          </p:nvPr>
        </p:nvSpPr>
        <p:spPr/>
        <p:txBody>
          <a:bodyPr/>
          <a:lstStyle/>
          <a:p>
            <a:pPr>
              <a:defRPr/>
            </a:pPr>
            <a:r>
              <a:rPr lang="en-US" smtClean="0"/>
              <a:t>January 2014</a:t>
            </a:r>
            <a:endParaRPr lang="en-US"/>
          </a:p>
        </p:txBody>
      </p:sp>
      <p:sp>
        <p:nvSpPr>
          <p:cNvPr id="5" name="Footer Placeholder 4"/>
          <p:cNvSpPr>
            <a:spLocks noGrp="1"/>
          </p:cNvSpPr>
          <p:nvPr>
            <p:ph type="ftr" idx="11"/>
          </p:nvPr>
        </p:nvSpPr>
        <p:spPr/>
        <p:txBody>
          <a:bodyPr/>
          <a:lstStyle/>
          <a:p>
            <a:pPr lvl="1">
              <a:defRPr/>
            </a:pPr>
            <a:r>
              <a:rPr lang="en-US" sz="1800" dirty="0" smtClean="0">
                <a:solidFill>
                  <a:schemeClr val="tx2"/>
                </a:solidFill>
              </a:rPr>
              <a:t>Dietmar Eggert, Atmel</a:t>
            </a:r>
            <a:endParaRPr lang="en-US" sz="1800" dirty="0">
              <a:solidFill>
                <a:schemeClr val="tx2"/>
              </a:solidFill>
            </a:endParaRPr>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16</a:t>
            </a:fld>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a:t>
            </a:r>
            <a:r>
              <a:rPr lang="en-US" sz="3200" dirty="0" smtClean="0">
                <a:solidFill>
                  <a:schemeClr val="tx1"/>
                </a:solidFill>
              </a:rPr>
              <a:t>Coexistence, </a:t>
            </a:r>
            <a:r>
              <a:rPr lang="en-US" sz="3200" dirty="0" smtClean="0">
                <a:solidFill>
                  <a:schemeClr val="tx1"/>
                </a:solidFill>
              </a:rPr>
              <a:t>Interoperability</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Volunteers?</a:t>
            </a:r>
          </a:p>
          <a:p>
            <a:pPr>
              <a:spcBef>
                <a:spcPct val="0"/>
              </a:spcBef>
            </a:pPr>
            <a:endParaRPr lang="en-US" dirty="0" smtClean="0">
              <a:solidFill>
                <a:schemeClr val="tx1"/>
              </a:solidFill>
              <a:latin typeface="+mj-lt"/>
              <a:ea typeface="+mj-ea"/>
              <a:cs typeface="+mj-cs"/>
            </a:endParaRPr>
          </a:p>
          <a:p>
            <a:pPr>
              <a:spcBef>
                <a:spcPct val="0"/>
              </a:spcBef>
              <a:buFont typeface="Arial" pitchFamily="34" charset="0"/>
              <a:buChar char="•"/>
            </a:pPr>
            <a:r>
              <a:rPr lang="en-GB" dirty="0" smtClean="0">
                <a:solidFill>
                  <a:schemeClr val="tx1"/>
                </a:solidFill>
                <a:latin typeface="+mj-lt"/>
                <a:ea typeface="+mj-ea"/>
                <a:cs typeface="+mj-cs"/>
              </a:rPr>
              <a:t>Collect more input from: </a:t>
            </a:r>
          </a:p>
          <a:p>
            <a:pPr lvl="1">
              <a:spcBef>
                <a:spcPct val="0"/>
              </a:spcBef>
              <a:buFont typeface="Arial" pitchFamily="34" charset="0"/>
              <a:buChar char="•"/>
            </a:pPr>
            <a:r>
              <a:rPr lang="en-GB" dirty="0" smtClean="0">
                <a:solidFill>
                  <a:schemeClr val="tx1"/>
                </a:solidFill>
                <a:latin typeface="+mj-lt"/>
                <a:ea typeface="+mj-ea"/>
                <a:cs typeface="+mj-cs"/>
              </a:rPr>
              <a:t>802.19, IG CUB (</a:t>
            </a:r>
            <a:r>
              <a:rPr lang="en-GB" dirty="0" err="1" smtClean="0">
                <a:solidFill>
                  <a:schemeClr val="tx1"/>
                </a:solidFill>
                <a:latin typeface="+mj-lt"/>
                <a:ea typeface="+mj-ea"/>
                <a:cs typeface="+mj-cs"/>
              </a:rPr>
              <a:t>coexistance</a:t>
            </a:r>
            <a:r>
              <a:rPr lang="en-GB" dirty="0" smtClean="0">
                <a:solidFill>
                  <a:schemeClr val="tx1"/>
                </a:solidFill>
                <a:latin typeface="+mj-lt"/>
                <a:ea typeface="+mj-ea"/>
                <a:cs typeface="+mj-cs"/>
              </a:rPr>
              <a:t> for unlicensed bands Chair: </a:t>
            </a:r>
            <a:r>
              <a:rPr lang="en-GB" dirty="0" err="1" smtClean="0">
                <a:solidFill>
                  <a:schemeClr val="tx1"/>
                </a:solidFill>
                <a:latin typeface="+mj-lt"/>
                <a:ea typeface="+mj-ea"/>
                <a:cs typeface="+mj-cs"/>
              </a:rPr>
              <a:t>Hyunduk</a:t>
            </a:r>
            <a:r>
              <a:rPr lang="en-GB" dirty="0" smtClean="0">
                <a:solidFill>
                  <a:schemeClr val="tx1"/>
                </a:solidFill>
                <a:latin typeface="+mj-lt"/>
                <a:ea typeface="+mj-ea"/>
                <a:cs typeface="+mj-cs"/>
              </a:rPr>
              <a:t> Kang)</a:t>
            </a:r>
          </a:p>
          <a:p>
            <a:pPr lvl="1">
              <a:spcBef>
                <a:spcPct val="0"/>
              </a:spcBef>
              <a:buFont typeface="Arial" pitchFamily="34" charset="0"/>
              <a:buChar char="•"/>
            </a:pPr>
            <a:r>
              <a:rPr lang="en-GB" dirty="0" smtClean="0">
                <a:solidFill>
                  <a:schemeClr val="tx1"/>
                </a:solidFill>
                <a:latin typeface="+mj-lt"/>
                <a:ea typeface="+mj-ea"/>
                <a:cs typeface="+mj-cs"/>
              </a:rPr>
              <a:t>???</a:t>
            </a:r>
          </a:p>
          <a:p>
            <a:pPr>
              <a:spcBef>
                <a:spcPct val="0"/>
              </a:spcBef>
              <a:buFont typeface="Arial" pitchFamily="34" charset="0"/>
              <a:buChar char="•"/>
            </a:pPr>
            <a:r>
              <a:rPr lang="en-GB" dirty="0" smtClean="0">
                <a:solidFill>
                  <a:schemeClr val="tx1"/>
                </a:solidFill>
                <a:latin typeface="+mj-lt"/>
                <a:ea typeface="+mj-ea"/>
                <a:cs typeface="+mj-cs"/>
              </a:rPr>
              <a:t>Contributors: </a:t>
            </a:r>
          </a:p>
          <a:p>
            <a:pPr lvl="1">
              <a:spcBef>
                <a:spcPct val="0"/>
              </a:spcBef>
              <a:buFont typeface="Arial" pitchFamily="34" charset="0"/>
              <a:buChar char="•"/>
            </a:pPr>
            <a:r>
              <a:rPr lang="en-GB" dirty="0" smtClean="0">
                <a:solidFill>
                  <a:schemeClr val="tx1"/>
                </a:solidFill>
                <a:latin typeface="+mj-lt"/>
                <a:ea typeface="+mj-ea"/>
                <a:cs typeface="+mj-cs"/>
              </a:rPr>
              <a:t>???</a:t>
            </a:r>
          </a:p>
        </p:txBody>
      </p:sp>
      <p:sp>
        <p:nvSpPr>
          <p:cNvPr id="4" name="Date Placeholder 3"/>
          <p:cNvSpPr>
            <a:spLocks noGrp="1"/>
          </p:cNvSpPr>
          <p:nvPr>
            <p:ph type="dt" idx="10"/>
          </p:nvPr>
        </p:nvSpPr>
        <p:spPr/>
        <p:txBody>
          <a:bodyPr/>
          <a:lstStyle/>
          <a:p>
            <a:pPr>
              <a:defRPr/>
            </a:pPr>
            <a:r>
              <a:rPr lang="en-US" smtClean="0"/>
              <a:t>January 2014</a:t>
            </a:r>
            <a:endParaRPr lang="en-US"/>
          </a:p>
        </p:txBody>
      </p:sp>
      <p:sp>
        <p:nvSpPr>
          <p:cNvPr id="5" name="Footer Placeholder 4"/>
          <p:cNvSpPr>
            <a:spLocks noGrp="1"/>
          </p:cNvSpPr>
          <p:nvPr>
            <p:ph type="ftr" idx="11"/>
          </p:nvPr>
        </p:nvSpPr>
        <p:spPr/>
        <p:txBody>
          <a:bodyPr/>
          <a:lstStyle/>
          <a:p>
            <a:pPr algn="r">
              <a:defRPr/>
            </a:pPr>
            <a:r>
              <a:rPr lang="en-US" sz="2000" dirty="0" smtClean="0">
                <a:solidFill>
                  <a:schemeClr val="tx2"/>
                </a:solidFill>
              </a:rPr>
              <a:t>Dietmar Eggert, Atmel</a:t>
            </a:r>
            <a:endParaRPr lang="en-US" sz="2000" dirty="0">
              <a:solidFill>
                <a:schemeClr val="tx2"/>
              </a:solidFill>
            </a:endParaRPr>
          </a:p>
        </p:txBody>
      </p:sp>
      <p:sp>
        <p:nvSpPr>
          <p:cNvPr id="6" name="Slide Number Placeholder 5"/>
          <p:cNvSpPr>
            <a:spLocks noGrp="1"/>
          </p:cNvSpPr>
          <p:nvPr>
            <p:ph type="sldNum" idx="12"/>
          </p:nvPr>
        </p:nvSpPr>
        <p:spPr/>
        <p:txBody>
          <a:bodyPr/>
          <a:lstStyle/>
          <a:p>
            <a:pPr>
              <a:defRPr/>
            </a:pPr>
            <a:r>
              <a:rPr lang="en-US" sz="2000" dirty="0" smtClean="0"/>
              <a:t>Slide </a:t>
            </a:r>
            <a:fld id="{ED6A34DB-741E-4F56-986A-3E22A817273C}" type="slidenum">
              <a:rPr lang="en-US" sz="2000" smtClean="0"/>
              <a:pPr>
                <a:defRPr/>
              </a:pPr>
              <a:t>17</a:t>
            </a:fld>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a:t>
            </a:r>
            <a:r>
              <a:rPr lang="en-US" sz="3200" dirty="0" smtClean="0">
                <a:solidFill>
                  <a:schemeClr val="tx1"/>
                </a:solidFill>
              </a:rPr>
              <a:t>Benchmarks, Channel </a:t>
            </a:r>
            <a:r>
              <a:rPr lang="en-US" sz="3200" dirty="0" smtClean="0">
                <a:solidFill>
                  <a:schemeClr val="tx1"/>
                </a:solidFill>
              </a:rPr>
              <a:t>Characteristics</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Volunteers?</a:t>
            </a:r>
          </a:p>
          <a:p>
            <a:pPr>
              <a:spcBef>
                <a:spcPct val="0"/>
              </a:spcBef>
            </a:pPr>
            <a:endParaRPr lang="en-US" dirty="0" smtClean="0">
              <a:solidFill>
                <a:schemeClr val="tx1"/>
              </a:solidFill>
              <a:latin typeface="+mj-lt"/>
              <a:ea typeface="+mj-ea"/>
              <a:cs typeface="+mj-cs"/>
            </a:endParaRPr>
          </a:p>
          <a:p>
            <a:pPr>
              <a:spcBef>
                <a:spcPct val="0"/>
              </a:spcBef>
              <a:buFont typeface="Arial" pitchFamily="34" charset="0"/>
              <a:buChar char="•"/>
            </a:pPr>
            <a:r>
              <a:rPr lang="en-GB" dirty="0" smtClean="0">
                <a:solidFill>
                  <a:schemeClr val="tx1"/>
                </a:solidFill>
                <a:latin typeface="+mj-lt"/>
                <a:ea typeface="+mj-ea"/>
                <a:cs typeface="+mj-cs"/>
              </a:rPr>
              <a:t>Collect more input from: </a:t>
            </a:r>
          </a:p>
          <a:p>
            <a:pPr lvl="1">
              <a:spcBef>
                <a:spcPct val="0"/>
              </a:spcBef>
              <a:buFont typeface="Arial" pitchFamily="34" charset="0"/>
              <a:buChar char="•"/>
            </a:pPr>
            <a:r>
              <a:rPr lang="en-GB" dirty="0" smtClean="0">
                <a:solidFill>
                  <a:schemeClr val="tx1"/>
                </a:solidFill>
                <a:latin typeface="+mj-lt"/>
                <a:ea typeface="+mj-ea"/>
                <a:cs typeface="+mj-cs"/>
              </a:rPr>
              <a:t>4a channel models, refer to work by 4a-channel model sub group</a:t>
            </a:r>
          </a:p>
          <a:p>
            <a:pPr lvl="1">
              <a:spcBef>
                <a:spcPct val="0"/>
              </a:spcBef>
              <a:buFont typeface="Arial" pitchFamily="34" charset="0"/>
              <a:buChar char="•"/>
            </a:pPr>
            <a:r>
              <a:rPr lang="en-GB" dirty="0" smtClean="0">
                <a:solidFill>
                  <a:schemeClr val="tx1"/>
                </a:solidFill>
                <a:latin typeface="+mj-lt"/>
                <a:ea typeface="+mj-ea"/>
                <a:cs typeface="+mj-cs"/>
              </a:rPr>
              <a:t>???</a:t>
            </a:r>
          </a:p>
          <a:p>
            <a:pPr>
              <a:spcBef>
                <a:spcPct val="0"/>
              </a:spcBef>
              <a:buFont typeface="Arial" pitchFamily="34" charset="0"/>
              <a:buChar char="•"/>
            </a:pPr>
            <a:r>
              <a:rPr lang="en-GB" dirty="0" smtClean="0">
                <a:solidFill>
                  <a:schemeClr val="tx1"/>
                </a:solidFill>
                <a:latin typeface="+mj-lt"/>
                <a:ea typeface="+mj-ea"/>
                <a:cs typeface="+mj-cs"/>
              </a:rPr>
              <a:t>Contributors: </a:t>
            </a:r>
          </a:p>
          <a:p>
            <a:pPr marL="742950" lvl="2" indent="-342900">
              <a:spcBef>
                <a:spcPct val="0"/>
              </a:spcBef>
              <a:buFont typeface="Arial" pitchFamily="34" charset="0"/>
              <a:buChar char="•"/>
            </a:pPr>
            <a:r>
              <a:rPr lang="en-GB" dirty="0" smtClean="0">
                <a:solidFill>
                  <a:schemeClr val="tx1"/>
                </a:solidFill>
              </a:rPr>
              <a:t>???</a:t>
            </a:r>
            <a:endParaRPr lang="en-GB" dirty="0" smtClean="0">
              <a:solidFill>
                <a:schemeClr val="tx1"/>
              </a:solidFill>
            </a:endParaRPr>
          </a:p>
        </p:txBody>
      </p:sp>
      <p:sp>
        <p:nvSpPr>
          <p:cNvPr id="4" name="Date Placeholder 3"/>
          <p:cNvSpPr>
            <a:spLocks noGrp="1"/>
          </p:cNvSpPr>
          <p:nvPr>
            <p:ph type="dt" idx="10"/>
          </p:nvPr>
        </p:nvSpPr>
        <p:spPr/>
        <p:txBody>
          <a:bodyPr/>
          <a:lstStyle/>
          <a:p>
            <a:pPr>
              <a:defRPr/>
            </a:pPr>
            <a:r>
              <a:rPr lang="en-US" smtClean="0"/>
              <a:t>January 2014</a:t>
            </a:r>
            <a:endParaRPr lang="en-US"/>
          </a:p>
        </p:txBody>
      </p:sp>
      <p:sp>
        <p:nvSpPr>
          <p:cNvPr id="5" name="Footer Placeholder 4"/>
          <p:cNvSpPr>
            <a:spLocks noGrp="1"/>
          </p:cNvSpPr>
          <p:nvPr>
            <p:ph type="ftr" idx="11"/>
          </p:nvPr>
        </p:nvSpPr>
        <p:spPr/>
        <p:txBody>
          <a:bodyPr/>
          <a:lstStyle/>
          <a:p>
            <a:pPr algn="r">
              <a:defRPr/>
            </a:pPr>
            <a:r>
              <a:rPr lang="en-US" sz="1800" dirty="0" smtClean="0"/>
              <a:t>Dietmar Eggert, Atmel</a:t>
            </a:r>
            <a:endParaRPr lang="en-US" sz="1800" dirty="0"/>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a:t>
            </a:r>
            <a:r>
              <a:rPr lang="en-US" sz="3200" dirty="0" smtClean="0">
                <a:solidFill>
                  <a:schemeClr val="tx1"/>
                </a:solidFill>
              </a:rPr>
              <a:t>Complexity and Cost </a:t>
            </a:r>
            <a:r>
              <a:rPr lang="en-US" sz="3200" dirty="0" smtClean="0">
                <a:solidFill>
                  <a:schemeClr val="tx1"/>
                </a:solidFill>
              </a:rPr>
              <a:t>considerations</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Volunteers?</a:t>
            </a:r>
          </a:p>
          <a:p>
            <a:pPr>
              <a:spcBef>
                <a:spcPct val="0"/>
              </a:spcBef>
            </a:pPr>
            <a:endParaRPr lang="en-US" dirty="0" smtClean="0">
              <a:solidFill>
                <a:schemeClr val="tx1"/>
              </a:solidFill>
              <a:latin typeface="+mj-lt"/>
              <a:ea typeface="+mj-ea"/>
              <a:cs typeface="+mj-cs"/>
            </a:endParaRPr>
          </a:p>
          <a:p>
            <a:pPr>
              <a:spcBef>
                <a:spcPct val="0"/>
              </a:spcBef>
              <a:buFont typeface="Arial" pitchFamily="34" charset="0"/>
              <a:buChar char="•"/>
            </a:pPr>
            <a:r>
              <a:rPr lang="en-GB" dirty="0" smtClean="0">
                <a:solidFill>
                  <a:schemeClr val="tx1"/>
                </a:solidFill>
                <a:latin typeface="+mj-lt"/>
                <a:ea typeface="+mj-ea"/>
                <a:cs typeface="+mj-cs"/>
              </a:rPr>
              <a:t>Collect more input from: </a:t>
            </a:r>
          </a:p>
          <a:p>
            <a:pPr lvl="1">
              <a:spcBef>
                <a:spcPct val="0"/>
              </a:spcBef>
              <a:buFont typeface="Arial" pitchFamily="34" charset="0"/>
              <a:buChar char="•"/>
            </a:pPr>
            <a:r>
              <a:rPr lang="en-GB" dirty="0" smtClean="0">
                <a:solidFill>
                  <a:schemeClr val="tx1"/>
                </a:solidFill>
                <a:latin typeface="+mj-lt"/>
                <a:ea typeface="+mj-ea"/>
                <a:cs typeface="+mj-cs"/>
              </a:rPr>
              <a:t>???</a:t>
            </a:r>
          </a:p>
          <a:p>
            <a:pPr>
              <a:spcBef>
                <a:spcPct val="0"/>
              </a:spcBef>
              <a:buFont typeface="Arial" pitchFamily="34" charset="0"/>
              <a:buChar char="•"/>
            </a:pPr>
            <a:r>
              <a:rPr lang="en-GB" dirty="0" smtClean="0">
                <a:solidFill>
                  <a:schemeClr val="tx1"/>
                </a:solidFill>
                <a:latin typeface="+mj-lt"/>
                <a:ea typeface="+mj-ea"/>
                <a:cs typeface="+mj-cs"/>
              </a:rPr>
              <a:t>Contributors: </a:t>
            </a:r>
          </a:p>
          <a:p>
            <a:pPr marL="742950" lvl="2" indent="-342900">
              <a:spcBef>
                <a:spcPct val="0"/>
              </a:spcBef>
              <a:buFont typeface="Arial" pitchFamily="34" charset="0"/>
              <a:buChar char="•"/>
            </a:pPr>
            <a:r>
              <a:rPr lang="en-GB" dirty="0" smtClean="0">
                <a:solidFill>
                  <a:schemeClr val="tx1"/>
                </a:solidFill>
              </a:rPr>
              <a:t>???</a:t>
            </a:r>
            <a:endParaRPr lang="en-GB" dirty="0" smtClean="0">
              <a:solidFill>
                <a:schemeClr val="tx1"/>
              </a:solidFill>
            </a:endParaRPr>
          </a:p>
        </p:txBody>
      </p:sp>
      <p:sp>
        <p:nvSpPr>
          <p:cNvPr id="4" name="Date Placeholder 3"/>
          <p:cNvSpPr>
            <a:spLocks noGrp="1"/>
          </p:cNvSpPr>
          <p:nvPr>
            <p:ph type="dt" idx="10"/>
          </p:nvPr>
        </p:nvSpPr>
        <p:spPr/>
        <p:txBody>
          <a:bodyPr/>
          <a:lstStyle/>
          <a:p>
            <a:pPr>
              <a:defRPr/>
            </a:pPr>
            <a:r>
              <a:rPr lang="en-US" smtClean="0"/>
              <a:t>January 2014</a:t>
            </a:r>
            <a:endParaRPr lang="en-US"/>
          </a:p>
        </p:txBody>
      </p:sp>
      <p:sp>
        <p:nvSpPr>
          <p:cNvPr id="5" name="Footer Placeholder 4"/>
          <p:cNvSpPr>
            <a:spLocks noGrp="1"/>
          </p:cNvSpPr>
          <p:nvPr>
            <p:ph type="ftr" idx="11"/>
          </p:nvPr>
        </p:nvSpPr>
        <p:spPr/>
        <p:txBody>
          <a:bodyPr/>
          <a:lstStyle/>
          <a:p>
            <a:pPr lvl="2">
              <a:defRPr/>
            </a:pPr>
            <a:r>
              <a:rPr lang="en-US" sz="1600" dirty="0" smtClean="0">
                <a:solidFill>
                  <a:schemeClr val="tx2"/>
                </a:solidFill>
              </a:rPr>
              <a:t>Dietmar Eggert, Atmel</a:t>
            </a:r>
            <a:endParaRPr lang="en-US" sz="1600" dirty="0">
              <a:solidFill>
                <a:schemeClr val="tx2"/>
              </a:solidFill>
            </a:endParaRPr>
          </a:p>
        </p:txBody>
      </p:sp>
      <p:sp>
        <p:nvSpPr>
          <p:cNvPr id="6" name="Slide Number Placeholder 5"/>
          <p:cNvSpPr>
            <a:spLocks noGrp="1"/>
          </p:cNvSpPr>
          <p:nvPr>
            <p:ph type="sldNum" idx="12"/>
          </p:nvPr>
        </p:nvSpPr>
        <p:spPr/>
        <p:txBody>
          <a:bodyPr/>
          <a:lstStyle/>
          <a:p>
            <a:pPr>
              <a:defRPr/>
            </a:pPr>
            <a:r>
              <a:rPr lang="en-US" sz="1600" dirty="0" smtClean="0"/>
              <a:t>Slide </a:t>
            </a:r>
            <a:fld id="{ED6A34DB-741E-4F56-986A-3E22A817273C}" type="slidenum">
              <a:rPr lang="en-US" sz="1600" smtClean="0"/>
              <a:pPr>
                <a:defRPr/>
              </a:pPr>
              <a:t>19</a:t>
            </a:fld>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r>
              <a:rPr lang="en-US" dirty="0" smtClean="0"/>
              <a:t> </a:t>
            </a:r>
            <a:r>
              <a:rPr lang="en-US" dirty="0" smtClean="0"/>
              <a:t>and Support of TG 4r Sessions</a:t>
            </a:r>
          </a:p>
        </p:txBody>
      </p:sp>
      <p:sp>
        <p:nvSpPr>
          <p:cNvPr id="5122" name="Date Placeholder 2"/>
          <p:cNvSpPr>
            <a:spLocks noGrp="1"/>
          </p:cNvSpPr>
          <p:nvPr>
            <p:ph type="dt" idx="10"/>
          </p:nvPr>
        </p:nvSpPr>
        <p:spPr/>
        <p:txBody>
          <a:bodyPr/>
          <a:lstStyle/>
          <a:p>
            <a:pPr>
              <a:defRPr/>
            </a:pPr>
            <a:r>
              <a:rPr lang="en-US" sz="1600" dirty="0" smtClean="0">
                <a:latin typeface="Times New Roman" pitchFamily="18" charset="0"/>
              </a:rPr>
              <a:t>July 2014</a:t>
            </a: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San Diego, US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July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614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6148" name="Slide Number Placeholder 5"/>
          <p:cNvSpPr>
            <a:spLocks noGrp="1"/>
          </p:cNvSpPr>
          <p:nvPr>
            <p:ph type="sldNum" sz="quarter" idx="12"/>
          </p:nvPr>
        </p:nvSpPr>
        <p:spPr>
          <a:xfrm>
            <a:off x="4191000" y="6477000"/>
            <a:ext cx="1112838" cy="1066800"/>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C51ACAD-6ABA-4B95-A695-2404F8FB2E9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6149"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Attendance</a:t>
            </a:r>
          </a:p>
        </p:txBody>
      </p:sp>
      <p:sp>
        <p:nvSpPr>
          <p:cNvPr id="6150" name="Rectangle 2"/>
          <p:cNvSpPr>
            <a:spLocks noGrp="1" noChangeArrowheads="1"/>
          </p:cNvSpPr>
          <p:nvPr>
            <p:ph type="body" idx="1"/>
          </p:nvPr>
        </p:nvSpPr>
        <p:spPr>
          <a:xfrm>
            <a:off x="685800" y="1981200"/>
            <a:ext cx="7764463" cy="4106863"/>
          </a:xfrm>
        </p:spPr>
        <p:txBody>
          <a:bodyPr/>
          <a:lstStyle/>
          <a:p>
            <a:pPr indent="-320675">
              <a:spcBef>
                <a:spcPts val="6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solidFill>
                <a:srgbClr val="CCCCFF"/>
              </a:solidFill>
            </a:endParaRPr>
          </a:p>
          <a:p>
            <a:pPr indent="-320675" algn="just">
              <a:spcBef>
                <a:spcPts val="600"/>
              </a:spcBef>
              <a:buClr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rPr>
              <a:t>Record your attendance</a:t>
            </a:r>
          </a:p>
          <a:p>
            <a:pPr indent="-320675" algn="just">
              <a:spcBef>
                <a:spcPts val="600"/>
              </a:spcBef>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ea typeface="ＭＳ Ｐゴシック" pitchFamily="34" charset="-128"/>
              </a:rPr>
              <a:t>https://imat.ieee.org</a:t>
            </a:r>
          </a:p>
          <a:p>
            <a:pPr indent="-320675">
              <a:spcBef>
                <a:spcPts val="7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3"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Meeting Protocol</a:t>
            </a:r>
          </a:p>
        </p:txBody>
      </p:sp>
      <p:sp>
        <p:nvSpPr>
          <p:cNvPr id="7170" name="Date Placeholder 3"/>
          <p:cNvSpPr>
            <a:spLocks noGrp="1"/>
          </p:cNvSpPr>
          <p:nvPr>
            <p:ph type="dt" idx="10"/>
          </p:nvPr>
        </p:nvSpPr>
        <p:spPr/>
        <p:txBody>
          <a:bodyPr/>
          <a:lstStyle/>
          <a:p>
            <a:pPr>
              <a:defRPr/>
            </a:pPr>
            <a:r>
              <a:rPr lang="en-US" dirty="0" smtClean="0">
                <a:latin typeface="Times New Roman" pitchFamily="18" charset="0"/>
              </a:rPr>
              <a:t>July 2014</a:t>
            </a:r>
          </a:p>
        </p:txBody>
      </p:sp>
      <p:sp>
        <p:nvSpPr>
          <p:cNvPr id="7171" name="Footer Placeholder 4"/>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7172" name="Slide Number Placeholder 5"/>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E74F3A0-8619-4198-8F29-5C3A5640855A}"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6146" name="Rectangle 2"/>
          <p:cNvSpPr>
            <a:spLocks noGrp="1" noChangeArrowheads="1"/>
          </p:cNvSpPr>
          <p:nvPr>
            <p:ph idx="4294967295"/>
          </p:nvPr>
        </p:nvSpPr>
        <p:spPr>
          <a:xfrm>
            <a:off x="609600" y="1600200"/>
            <a:ext cx="8229600" cy="4525963"/>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a:t>
            </a:r>
            <a:r>
              <a:rPr lang="en-US" sz="3600" dirty="0" smtClean="0">
                <a:latin typeface="+mj-lt"/>
              </a:rPr>
              <a:t>Please announce your affiliation when you first address the group during a meeting slot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8195"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819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8A681BD-67CB-49C3-A6CB-84DC4E8C8A56}"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8197" name="Text Box 1"/>
          <p:cNvSpPr txBox="1">
            <a:spLocks noChangeArrowheads="1"/>
          </p:cNvSpPr>
          <p:nvPr/>
        </p:nvSpPr>
        <p:spPr bwMode="auto">
          <a:xfrm>
            <a:off x="509588" y="685800"/>
            <a:ext cx="8458200" cy="1143000"/>
          </a:xfrm>
          <a:prstGeom prst="rect">
            <a:avLst/>
          </a:prstGeom>
          <a:noFill/>
          <a:ln w="9525">
            <a:noFill/>
            <a:round/>
            <a:headEnd/>
            <a:tailEnd/>
          </a:ln>
        </p:spPr>
        <p:txBody>
          <a:bodyPr lIns="92160" tIns="46080" rIns="92160" bIns="4608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Participants, Patents, and Duty to Inform</a:t>
            </a:r>
          </a:p>
        </p:txBody>
      </p:sp>
      <p:sp>
        <p:nvSpPr>
          <p:cNvPr id="8198" name="Rectangle 2"/>
          <p:cNvSpPr>
            <a:spLocks noChangeArrowheads="1"/>
          </p:cNvSpPr>
          <p:nvPr/>
        </p:nvSpPr>
        <p:spPr bwMode="auto">
          <a:xfrm>
            <a:off x="698500" y="1344613"/>
            <a:ext cx="8078788" cy="4953000"/>
          </a:xfrm>
          <a:prstGeom prst="rect">
            <a:avLst/>
          </a:prstGeom>
          <a:noFill/>
          <a:ln w="9525">
            <a:noFill/>
            <a:round/>
            <a:headEnd/>
            <a:tailEnd/>
          </a:ln>
        </p:spPr>
        <p:txBody>
          <a:bodyPr lIns="90000" tIns="46800" rIns="90000" bIns="46800"/>
          <a:lstStyle/>
          <a:p>
            <a:pPr marL="228600" indent="-201613">
              <a:lnSpc>
                <a:spcPct val="80000"/>
              </a:lnSpc>
              <a:spcBef>
                <a:spcPts val="125"/>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endParaRPr lang="en-US" sz="500" u="sng">
              <a:solidFill>
                <a:srgbClr val="FF0000"/>
              </a:solidFill>
              <a:latin typeface="Arial" charset="0"/>
            </a:endParaRP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600" b="1">
                <a:solidFill>
                  <a:srgbClr val="000099"/>
                </a:solidFill>
                <a:latin typeface="Arial" charset="0"/>
              </a:rPr>
              <a:t>	</a:t>
            </a:r>
            <a:r>
              <a:rPr lang="en-US" sz="1400" b="1">
                <a:solidFill>
                  <a:srgbClr val="000099"/>
                </a:solidFill>
                <a:latin typeface="Arial" charset="0"/>
              </a:rPr>
              <a:t>All participants in this meeting have certain obligations under the IEEE-SA Patent Policy.  Participants: </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14425" lvl="2" indent="-200025">
              <a:spcBef>
                <a:spcPts val="35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The above does not apply if the patent</a:t>
            </a:r>
            <a:r>
              <a:rPr lang="en-US" sz="1400" b="1">
                <a:solidFill>
                  <a:srgbClr val="FF3300"/>
                </a:solidFill>
                <a:latin typeface="Arial" charset="0"/>
              </a:rPr>
              <a:t> </a:t>
            </a:r>
            <a:r>
              <a:rPr lang="en-US" sz="1400" b="1">
                <a:solidFill>
                  <a:srgbClr val="000099"/>
                </a:solidFill>
                <a:latin typeface="Arial" charset="0"/>
              </a:rPr>
              <a:t>claim is already the subject of an Accepted Letter of Assurance that applies to the proposed standard(s) under consideration by this group</a:t>
            </a: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GB" sz="1400">
                <a:solidFill>
                  <a:srgbClr val="000099"/>
                </a:solidFill>
                <a:latin typeface="Arial" charset="0"/>
              </a:rPr>
              <a:t>		Quoted text excerpted from IEEE-SA Standards Board Bylaws subclause 6.2</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Early identification of holders of potential Essential Patent Claims is strongly encouraged</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No duty to perform a patent search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u="sng" smtClean="0">
                <a:solidFill>
                  <a:schemeClr val="tx1"/>
                </a:solidFill>
              </a:rPr>
              <a:t>Patent Related Links</a:t>
            </a:r>
          </a:p>
        </p:txBody>
      </p:sp>
      <p:sp>
        <p:nvSpPr>
          <p:cNvPr id="4" name="Date Placeholder 3"/>
          <p:cNvSpPr>
            <a:spLocks noGrp="1"/>
          </p:cNvSpPr>
          <p:nvPr>
            <p:ph type="dt" sz="quarter" idx="10"/>
          </p:nvPr>
        </p:nvSpPr>
        <p:spPr>
          <a:xfrm>
            <a:off x="304800" y="152400"/>
            <a:ext cx="2025650" cy="365125"/>
          </a:xfrm>
        </p:spPr>
        <p:txBody>
          <a:bodyPr/>
          <a:lstStyle/>
          <a:p>
            <a:pPr>
              <a:defRPr/>
            </a:pPr>
            <a:r>
              <a:rPr lang="en-US" sz="1800" dirty="0" smtClean="0"/>
              <a:t>July </a:t>
            </a:r>
            <a:r>
              <a:rPr lang="en-US" sz="1800" dirty="0"/>
              <a:t>2014</a:t>
            </a:r>
          </a:p>
        </p:txBody>
      </p:sp>
      <p:sp>
        <p:nvSpPr>
          <p:cNvPr id="5" name="Footer Placeholder 4"/>
          <p:cNvSpPr>
            <a:spLocks noGrp="1"/>
          </p:cNvSpPr>
          <p:nvPr>
            <p:ph type="ftr" sz="quarter" idx="11"/>
          </p:nvPr>
        </p:nvSpPr>
        <p:spPr>
          <a:xfrm>
            <a:off x="5486400" y="6475413"/>
            <a:ext cx="373380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9221" name="Slide Number Placeholder 5"/>
          <p:cNvSpPr>
            <a:spLocks noGrp="1"/>
          </p:cNvSpPr>
          <p:nvPr>
            <p:ph type="sldNum" sz="quarter" idx="12"/>
          </p:nvPr>
        </p:nvSpPr>
        <p:spPr>
          <a:noFill/>
        </p:spPr>
        <p:txBody>
          <a:bodyPr/>
          <a:lstStyle/>
          <a:p>
            <a:r>
              <a:rPr lang="en-US" sz="1200" smtClean="0"/>
              <a:t>Slide </a:t>
            </a:r>
            <a:fld id="{3BB45521-0054-4BD7-90BB-CB44ABADC8FD}" type="slidenum">
              <a:rPr lang="en-US" sz="1200" smtClean="0"/>
              <a:pPr/>
              <a:t>6</a:t>
            </a:fld>
            <a:endParaRPr lang="en-US" sz="1200" smtClean="0"/>
          </a:p>
        </p:txBody>
      </p:sp>
      <p:sp>
        <p:nvSpPr>
          <p:cNvPr id="9222" name="Rectangle 3"/>
          <p:cNvSpPr>
            <a:spLocks noGrp="1" noChangeArrowheads="1"/>
          </p:cNvSpPr>
          <p:nvPr>
            <p:ph idx="1"/>
          </p:nvPr>
        </p:nvSpPr>
        <p:spPr>
          <a:xfrm>
            <a:off x="685800" y="1563688"/>
            <a:ext cx="7772400" cy="3694112"/>
          </a:xfrm>
        </p:spPr>
        <p:txBody>
          <a:bodyPr/>
          <a:lstStyle/>
          <a:p>
            <a:pPr lvl="1">
              <a:lnSpc>
                <a:spcPct val="90000"/>
              </a:lnSpc>
              <a:buFont typeface="Monotype Sorts" charset="2"/>
              <a:buNone/>
            </a:pPr>
            <a:r>
              <a:rPr lang="en-US" sz="2400" smtClean="0">
                <a:cs typeface="Times New Roman" pitchFamily="18" charset="0"/>
              </a:rPr>
              <a:t>	</a:t>
            </a:r>
            <a:r>
              <a:rPr 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charset="2"/>
              <a:buNone/>
            </a:pPr>
            <a:r>
              <a:rPr lang="en-US" sz="1800" smtClean="0">
                <a:solidFill>
                  <a:srgbClr val="22228B"/>
                </a:solidFill>
                <a:cs typeface="Times New Roman" pitchFamily="18" charset="0"/>
              </a:rPr>
              <a:t>	Patent Policy is stated in these sources:</a:t>
            </a:r>
          </a:p>
          <a:p>
            <a:pPr lvl="1">
              <a:lnSpc>
                <a:spcPct val="90000"/>
              </a:lnSpc>
              <a:buFont typeface="Monotype Sorts" charset="2"/>
              <a:buNone/>
            </a:pPr>
            <a:r>
              <a:rPr lang="en-GB" sz="1800" smtClean="0">
                <a:solidFill>
                  <a:srgbClr val="22228B"/>
                </a:solidFill>
              </a:rPr>
              <a:t>		IEEE-SA Standards Boards Bylaws</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http://standards.ieee.org/develop/policies/bylaws/sect6-7.html#6</a:t>
            </a:r>
          </a:p>
          <a:p>
            <a:pPr lvl="1">
              <a:lnSpc>
                <a:spcPct val="90000"/>
              </a:lnSpc>
              <a:buFont typeface="Monotype Sorts" charset="2"/>
              <a:buNone/>
            </a:pPr>
            <a:r>
              <a:rPr lang="en-GB" sz="1800" smtClean="0">
                <a:solidFill>
                  <a:srgbClr val="22228B"/>
                </a:solidFill>
              </a:rPr>
              <a:t>		IEEE-SA Standards Board Operations Manual</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http://standards.ieee.org/develop/policies/opman/sect6.html#6.3</a:t>
            </a:r>
            <a:endParaRPr lang="en-US" sz="1800" smtClean="0">
              <a:solidFill>
                <a:srgbClr val="22228B"/>
              </a:solidFill>
            </a:endParaRPr>
          </a:p>
          <a:p>
            <a:pPr lvl="1">
              <a:lnSpc>
                <a:spcPct val="90000"/>
              </a:lnSpc>
              <a:buFont typeface="Monotype Sorts" charset="2"/>
              <a:buNone/>
            </a:pPr>
            <a:r>
              <a:rPr lang="en-US" sz="1800" smtClean="0">
                <a:solidFill>
                  <a:srgbClr val="22228B"/>
                </a:solidFill>
                <a:cs typeface="Times New Roman" pitchFamily="18" charset="0"/>
              </a:rPr>
              <a:t>	Material about the patent policy is available at</a:t>
            </a:r>
            <a:r>
              <a:rPr lang="en-US" sz="1800" smtClean="0">
                <a:solidFill>
                  <a:srgbClr val="22228B"/>
                </a:solidFill>
              </a:rPr>
              <a:t> </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http://standards.ieee.org/about/sasb/patcom/materials.html</a:t>
            </a:r>
          </a:p>
        </p:txBody>
      </p:sp>
      <p:sp>
        <p:nvSpPr>
          <p:cNvPr id="9223" name="Rectangle 7"/>
          <p:cNvSpPr>
            <a:spLocks noChangeArrowheads="1"/>
          </p:cNvSpPr>
          <p:nvPr/>
        </p:nvSpPr>
        <p:spPr bwMode="auto">
          <a:xfrm>
            <a:off x="1281113" y="4800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10243"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1024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0F826B0-CFBD-435E-B8F5-BFEAE6929AA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200" smtClean="0"/>
          </a:p>
        </p:txBody>
      </p:sp>
      <p:sp>
        <p:nvSpPr>
          <p:cNvPr id="10245"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solidFill>
                  <a:schemeClr val="tx1"/>
                </a:solidFill>
              </a:rPr>
              <a:t>Call for Potentially Essential Patents</a:t>
            </a:r>
          </a:p>
        </p:txBody>
      </p:sp>
      <p:sp>
        <p:nvSpPr>
          <p:cNvPr id="2" name="Rectangle 2"/>
          <p:cNvSpPr>
            <a:spLocks noGrp="1" noChangeArrowheads="1"/>
          </p:cNvSpPr>
          <p:nvPr>
            <p:ph type="body" idx="1"/>
          </p:nvPr>
        </p:nvSpPr>
        <p:spPr>
          <a:xfrm>
            <a:off x="685800" y="1981200"/>
            <a:ext cx="7764463" cy="4421188"/>
          </a:xfrm>
        </p:spPr>
        <p:txBody>
          <a:bodyPr/>
          <a:lstStyle/>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Either speak up now or</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Provide the chair of this group with the identity of the holder(s) of any and all such claims as soon as possible or</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Cause an LOA to be submitted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1126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126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FA32725-8D55-402D-B8AA-4C4B606D45AB}"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smtClean="0"/>
          </a:p>
        </p:txBody>
      </p:sp>
      <p:sp>
        <p:nvSpPr>
          <p:cNvPr id="11269" name="Rectangle 2"/>
          <p:cNvSpPr>
            <a:spLocks noGrp="1" noChangeArrowheads="1"/>
          </p:cNvSpPr>
          <p:nvPr>
            <p:ph type="title"/>
          </p:nvPr>
        </p:nvSpPr>
        <p:spPr>
          <a:xfrm>
            <a:off x="685800" y="609600"/>
            <a:ext cx="7740650" cy="1035050"/>
          </a:xfrm>
        </p:spPr>
        <p:txBody>
          <a:bodyPr/>
          <a:lstStyle/>
          <a:p>
            <a:r>
              <a:rPr lang="en-US" sz="3200" u="sng" smtClean="0">
                <a:solidFill>
                  <a:schemeClr val="tx1"/>
                </a:solidFill>
              </a:rPr>
              <a:t>Other Guidelines for IEEE WG Meetings</a:t>
            </a:r>
          </a:p>
        </p:txBody>
      </p:sp>
      <p:sp>
        <p:nvSpPr>
          <p:cNvPr id="11270" name="Rectangle 4"/>
          <p:cNvSpPr>
            <a:spLocks noGrp="1" noChangeArrowheads="1"/>
          </p:cNvSpPr>
          <p:nvPr>
            <p:ph idx="1"/>
          </p:nvPr>
        </p:nvSpPr>
        <p:spPr>
          <a:xfrm>
            <a:off x="762000" y="1295400"/>
            <a:ext cx="7740650" cy="5289550"/>
          </a:xfrm>
        </p:spPr>
        <p:txBody>
          <a:bodyPr/>
          <a:lstStyle/>
          <a:p>
            <a:pPr marL="230188" indent="-230188">
              <a:lnSpc>
                <a:spcPct val="80000"/>
              </a:lnSpc>
              <a:spcBef>
                <a:spcPct val="20000"/>
              </a:spcBef>
              <a:buClr>
                <a:srgbClr val="CC3300"/>
              </a:buClr>
              <a:buSzPct val="50000"/>
              <a:buFont typeface="Monotype Sorts" charset="2"/>
              <a:buChar char="l"/>
            </a:pPr>
            <a:endParaRPr lang="en-US" sz="700" u="sng" smtClean="0">
              <a:solidFill>
                <a:srgbClr val="FF0000"/>
              </a:solidFill>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smtClean="0">
                <a:solidFill>
                  <a:srgbClr val="2D2DB9"/>
                </a:solidFill>
              </a:rPr>
              <a:t>All IEEE-SA standards meetings shall be conducted in compliance with all applicable laws, including antitrust and competition laws.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interpretation, validity, or essentiality of patents/patent claims.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specific license rates, terms, or conditions.</a:t>
            </a:r>
          </a:p>
          <a:p>
            <a:pPr lvl="2">
              <a:lnSpc>
                <a:spcPct val="80000"/>
              </a:lnSpc>
              <a:spcBef>
                <a:spcPct val="20000"/>
              </a:spcBef>
              <a:spcAft>
                <a:spcPct val="40000"/>
              </a:spcAft>
              <a:buClr>
                <a:srgbClr val="CC3300"/>
              </a:buClr>
              <a:buSzPct val="50000"/>
              <a:buFont typeface="Monotype Sorts" charset="2"/>
              <a:buChar char="l"/>
            </a:pPr>
            <a:r>
              <a:rPr lang="en-US" sz="1400" smtClean="0">
                <a:solidFill>
                  <a:srgbClr val="2D2DB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Monotype Sorts" charset="2"/>
              <a:buChar char="l"/>
            </a:pPr>
            <a:r>
              <a:rPr lang="en-GB" sz="1400" smtClean="0">
                <a:solidFill>
                  <a:srgbClr val="2D2DB9"/>
                </a:solidFill>
              </a:rPr>
              <a:t>Technical considerations remain primary focus</a:t>
            </a:r>
            <a:endParaRPr lang="en-US" sz="1400" smtClean="0">
              <a:solidFill>
                <a:srgbClr val="2D2DB9"/>
              </a:solidFill>
            </a:endParaRP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or engage in the fixing of product prices, allocation of customers, or division of sales markets.</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status or substance of ongoing or threatened litigation.</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smtClean="0">
                <a:solidFill>
                  <a:srgbClr val="2D2DB9"/>
                </a:solidFill>
              </a:rPr>
              <a:t>---------------------------------------------------------------   </a:t>
            </a:r>
            <a:endParaRPr lang="en-US" sz="1200" b="1" smtClean="0">
              <a:solidFill>
                <a:srgbClr val="2D2DB9"/>
              </a:solidFill>
            </a:endParaRPr>
          </a:p>
          <a:p>
            <a:pPr marL="230188" indent="-230188" algn="ctr">
              <a:lnSpc>
                <a:spcPct val="80000"/>
              </a:lnSpc>
              <a:spcBef>
                <a:spcPct val="20000"/>
              </a:spcBef>
              <a:buClr>
                <a:srgbClr val="CC3300"/>
              </a:buClr>
              <a:buSzPct val="50000"/>
              <a:buFont typeface="Monotype Sorts" charset="2"/>
              <a:buNone/>
            </a:pPr>
            <a:r>
              <a:rPr lang="en-US" sz="1200" b="1" smtClean="0">
                <a:solidFill>
                  <a:srgbClr val="2D2DB9"/>
                </a:solidFill>
              </a:rPr>
              <a:t>See </a:t>
            </a:r>
            <a:r>
              <a:rPr lang="en-US" sz="1200" b="1" i="1" smtClean="0">
                <a:solidFill>
                  <a:srgbClr val="2D2DB9"/>
                </a:solidFill>
              </a:rPr>
              <a:t>IEEE-SA Standards Board Operations Manual</a:t>
            </a:r>
            <a:r>
              <a:rPr lang="en-US" sz="1200" b="1" smtClean="0">
                <a:solidFill>
                  <a:srgbClr val="2D2DB9"/>
                </a:solidFill>
              </a:rPr>
              <a:t>, clause 5.3.10 and </a:t>
            </a:r>
            <a:r>
              <a:rPr lang="en-GB" sz="1200" b="1" smtClean="0">
                <a:solidFill>
                  <a:srgbClr val="2D2DB9"/>
                </a:solidFill>
              </a:rPr>
              <a:t>“Promoting Competition and Innovation: What You Need to Know about the IEEE Standards Association's Antitrust and Competition Policy”</a:t>
            </a:r>
            <a:r>
              <a:rPr lang="en-US" sz="1200" b="1" smtClean="0">
                <a:solidFill>
                  <a:srgbClr val="2D2DB9"/>
                </a:solidFill>
              </a:rPr>
              <a:t> for more details.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p>
        </p:txBody>
      </p:sp>
      <p:sp>
        <p:nvSpPr>
          <p:cNvPr id="12294" name="Rectangle 2"/>
          <p:cNvSpPr>
            <a:spLocks noGrp="1" noChangeArrowheads="1"/>
          </p:cNvSpPr>
          <p:nvPr>
            <p:ph type="body" idx="1"/>
          </p:nvPr>
        </p:nvSpPr>
        <p:spPr>
          <a:xfrm>
            <a:off x="152400" y="1219200"/>
            <a:ext cx="8763000" cy="4106863"/>
          </a:xfrm>
        </p:spPr>
        <p:txBody>
          <a:bodyPr/>
          <a:lstStyle/>
          <a:p>
            <a:pPr>
              <a:defRPr/>
            </a:pPr>
            <a:r>
              <a:rPr lang="en-US" sz="2400" dirty="0" smtClean="0">
                <a:solidFill>
                  <a:schemeClr val="tx1"/>
                </a:solidFill>
                <a:latin typeface="+mj-lt"/>
              </a:rPr>
              <a:t>Update Call for Proposal Time Lines</a:t>
            </a:r>
            <a:endParaRPr lang="en-US" sz="24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Extend time line for call for intend to Sept’14</a:t>
            </a:r>
          </a:p>
          <a:p>
            <a:pPr>
              <a:buFont typeface="Arial" pitchFamily="34" charset="0"/>
              <a:buChar char="•"/>
              <a:defRPr/>
            </a:pPr>
            <a:r>
              <a:rPr lang="en-US" sz="2400" dirty="0" smtClean="0">
                <a:solidFill>
                  <a:schemeClr val="tx1"/>
                </a:solidFill>
                <a:latin typeface="+mj-lt"/>
              </a:rPr>
              <a:t>New Time Line for Call for Preliminary Proposal – Sept’14 Meeting (Submission deadline: Nov’14)</a:t>
            </a:r>
          </a:p>
          <a:p>
            <a:pPr>
              <a:buFont typeface="Arial" pitchFamily="34" charset="0"/>
              <a:buChar char="•"/>
              <a:defRPr/>
            </a:pPr>
            <a:r>
              <a:rPr lang="en-US" sz="2400" dirty="0" smtClean="0">
                <a:solidFill>
                  <a:schemeClr val="tx1"/>
                </a:solidFill>
                <a:latin typeface="+mj-lt"/>
              </a:rPr>
              <a:t>New Time Line for Call for Proposal – Nov’14 Meeting</a:t>
            </a:r>
            <a:br>
              <a:rPr lang="en-US" sz="2400" dirty="0" smtClean="0">
                <a:solidFill>
                  <a:schemeClr val="tx1"/>
                </a:solidFill>
                <a:latin typeface="+mj-lt"/>
              </a:rPr>
            </a:br>
            <a:r>
              <a:rPr lang="en-US" sz="2400" dirty="0" smtClean="0">
                <a:solidFill>
                  <a:schemeClr val="tx1"/>
                </a:solidFill>
                <a:latin typeface="+mj-lt"/>
              </a:rPr>
              <a:t>(Submission deadline: </a:t>
            </a:r>
            <a:r>
              <a:rPr lang="en-US" sz="2400" dirty="0" smtClean="0">
                <a:solidFill>
                  <a:schemeClr val="tx1"/>
                </a:solidFill>
                <a:latin typeface="+mj-lt"/>
              </a:rPr>
              <a:t>Jan’15)</a:t>
            </a:r>
            <a:endParaRPr lang="en-US" sz="2400" dirty="0" smtClean="0">
              <a:solidFill>
                <a:schemeClr val="tx1"/>
              </a:solidFill>
              <a:latin typeface="+mj-lt"/>
            </a:endParaRPr>
          </a:p>
          <a:p>
            <a:pPr>
              <a:defRPr/>
            </a:pPr>
            <a:r>
              <a:rPr lang="en-US" sz="2400" dirty="0" smtClean="0">
                <a:solidFill>
                  <a:schemeClr val="tx1"/>
                </a:solidFill>
                <a:latin typeface="+mj-lt"/>
              </a:rPr>
              <a:t>July’14 to Sept’14 </a:t>
            </a:r>
          </a:p>
          <a:p>
            <a:pPr>
              <a:buFont typeface="Arial" pitchFamily="34" charset="0"/>
              <a:buChar char="•"/>
              <a:defRPr/>
            </a:pPr>
            <a:r>
              <a:rPr lang="en-US" sz="2400" dirty="0" smtClean="0">
                <a:solidFill>
                  <a:schemeClr val="tx1"/>
                </a:solidFill>
                <a:latin typeface="+mj-lt"/>
              </a:rPr>
              <a:t> </a:t>
            </a:r>
            <a:r>
              <a:rPr lang="en-US" sz="2400" dirty="0" smtClean="0">
                <a:solidFill>
                  <a:schemeClr val="tx1"/>
                </a:solidFill>
                <a:latin typeface="+mj-lt"/>
              </a:rPr>
              <a:t>Consolidate </a:t>
            </a:r>
            <a:r>
              <a:rPr lang="en-US" sz="2400" dirty="0" smtClean="0">
                <a:solidFill>
                  <a:schemeClr val="tx1"/>
                </a:solidFill>
                <a:latin typeface="+mj-lt"/>
              </a:rPr>
              <a:t>into formal TGD over 3 conference calls towards the </a:t>
            </a:r>
            <a:r>
              <a:rPr lang="en-US" sz="2400" dirty="0" smtClean="0">
                <a:solidFill>
                  <a:schemeClr val="tx1"/>
                </a:solidFill>
                <a:latin typeface="+mj-lt"/>
              </a:rPr>
              <a:t>September</a:t>
            </a:r>
            <a:r>
              <a:rPr lang="en-US" sz="2400" dirty="0" smtClean="0">
                <a:solidFill>
                  <a:schemeClr val="tx1"/>
                </a:solidFill>
                <a:latin typeface="+mj-lt"/>
              </a:rPr>
              <a:t> </a:t>
            </a:r>
            <a:r>
              <a:rPr lang="en-US" sz="2400" dirty="0" smtClean="0">
                <a:solidFill>
                  <a:schemeClr val="tx1"/>
                </a:solidFill>
                <a:latin typeface="+mj-lt"/>
              </a:rPr>
              <a:t>Meeting</a:t>
            </a:r>
          </a:p>
          <a:p>
            <a:pPr>
              <a:buFont typeface="Arial" pitchFamily="34" charset="0"/>
              <a:buChar char="•"/>
              <a:defRPr/>
            </a:pPr>
            <a:r>
              <a:rPr lang="en-US" sz="2400" dirty="0" smtClean="0">
                <a:solidFill>
                  <a:schemeClr val="tx1"/>
                </a:solidFill>
                <a:latin typeface="+mj-lt"/>
              </a:rPr>
              <a:t>Aug</a:t>
            </a:r>
            <a:r>
              <a:rPr lang="en-US" sz="2400" dirty="0" smtClean="0">
                <a:solidFill>
                  <a:schemeClr val="tx1"/>
                </a:solidFill>
                <a:latin typeface="+mj-lt"/>
              </a:rPr>
              <a:t> 07</a:t>
            </a:r>
            <a:r>
              <a:rPr lang="en-US" sz="2400" baseline="30000" dirty="0" smtClean="0">
                <a:solidFill>
                  <a:schemeClr val="tx1"/>
                </a:solidFill>
                <a:latin typeface="+mj-lt"/>
              </a:rPr>
              <a:t>th</a:t>
            </a:r>
            <a:r>
              <a:rPr lang="en-US" sz="2400" dirty="0" smtClean="0">
                <a:solidFill>
                  <a:schemeClr val="tx1"/>
                </a:solidFill>
                <a:latin typeface="+mj-lt"/>
              </a:rPr>
              <a:t>  </a:t>
            </a:r>
            <a:r>
              <a:rPr lang="en-US" sz="2400" dirty="0" smtClean="0">
                <a:solidFill>
                  <a:schemeClr val="tx1"/>
                </a:solidFill>
                <a:latin typeface="+mj-lt"/>
              </a:rPr>
              <a:t>-  </a:t>
            </a:r>
            <a:r>
              <a:rPr lang="en-US" sz="2400" dirty="0" smtClean="0">
                <a:solidFill>
                  <a:schemeClr val="tx1"/>
                </a:solidFill>
                <a:latin typeface="+mj-lt"/>
              </a:rPr>
              <a:t>Aug’21st </a:t>
            </a:r>
            <a:r>
              <a:rPr lang="en-US" sz="2400" dirty="0" smtClean="0">
                <a:solidFill>
                  <a:schemeClr val="tx1"/>
                </a:solidFill>
              </a:rPr>
              <a:t>–</a:t>
            </a:r>
            <a:r>
              <a:rPr lang="en-US" sz="2400" dirty="0" smtClean="0">
                <a:solidFill>
                  <a:schemeClr val="tx1"/>
                </a:solidFill>
                <a:latin typeface="+mj-lt"/>
              </a:rPr>
              <a:t> </a:t>
            </a:r>
            <a:r>
              <a:rPr lang="en-US" sz="2400" dirty="0" smtClean="0">
                <a:solidFill>
                  <a:schemeClr val="tx1"/>
                </a:solidFill>
                <a:latin typeface="+mj-lt"/>
              </a:rPr>
              <a:t>Sep 4th</a:t>
            </a:r>
            <a:r>
              <a:rPr lang="en-US" sz="2400" dirty="0" smtClean="0">
                <a:solidFill>
                  <a:schemeClr val="tx1"/>
                </a:solidFill>
                <a:latin typeface="+mj-lt"/>
              </a:rPr>
              <a:t>  </a:t>
            </a:r>
            <a:r>
              <a:rPr lang="en-US" sz="2400" dirty="0" smtClean="0">
                <a:solidFill>
                  <a:schemeClr val="tx1"/>
                </a:solidFill>
                <a:latin typeface="+mj-lt"/>
              </a:rPr>
              <a:t/>
            </a:r>
            <a:br>
              <a:rPr lang="en-US" sz="2400" dirty="0" smtClean="0">
                <a:solidFill>
                  <a:schemeClr val="tx1"/>
                </a:solidFill>
                <a:latin typeface="+mj-lt"/>
              </a:rPr>
            </a:br>
            <a:r>
              <a:rPr lang="en-US" sz="2400" dirty="0" smtClean="0">
                <a:solidFill>
                  <a:schemeClr val="tx1"/>
                </a:solidFill>
                <a:latin typeface="+mj-lt"/>
              </a:rPr>
              <a:t>06:00am PDT  /  03.00pm CET  /  10.00pm JPN (</a:t>
            </a:r>
            <a:r>
              <a:rPr lang="en-US" sz="2400" dirty="0" smtClean="0">
                <a:solidFill>
                  <a:schemeClr val="tx1"/>
                </a:solidFill>
                <a:latin typeface="+mj-lt"/>
              </a:rPr>
              <a:t>08/07, 09/04)</a:t>
            </a:r>
            <a:r>
              <a:rPr lang="en-US" sz="2400" dirty="0" smtClean="0">
                <a:solidFill>
                  <a:schemeClr val="tx1"/>
                </a:solidFill>
                <a:latin typeface="+mj-lt"/>
              </a:rPr>
              <a:t/>
            </a:r>
            <a:br>
              <a:rPr lang="en-US" sz="2400" dirty="0" smtClean="0">
                <a:solidFill>
                  <a:schemeClr val="tx1"/>
                </a:solidFill>
                <a:latin typeface="+mj-lt"/>
              </a:rPr>
            </a:br>
            <a:r>
              <a:rPr lang="en-US" sz="2400" dirty="0" smtClean="0">
                <a:solidFill>
                  <a:schemeClr val="tx1"/>
                </a:solidFill>
                <a:latin typeface="+mj-lt"/>
              </a:rPr>
              <a:t>10:00pm PDT  /  07.00am CET  /  02.00pm JPN (</a:t>
            </a:r>
            <a:r>
              <a:rPr lang="en-US" sz="2400" dirty="0" smtClean="0">
                <a:solidFill>
                  <a:schemeClr val="tx1"/>
                </a:solidFill>
                <a:latin typeface="+mj-lt"/>
              </a:rPr>
              <a:t>08/21)</a:t>
            </a:r>
            <a:endParaRPr lang="en-US" sz="2400" dirty="0" smtClean="0">
              <a:solidFill>
                <a:schemeClr val="tx1"/>
              </a:solidFill>
              <a:latin typeface="+mj-lt"/>
            </a:endParaRPr>
          </a:p>
          <a:p>
            <a:pPr>
              <a:defRPr/>
            </a:pPr>
            <a:r>
              <a:rPr lang="en-US" sz="2400" i="1" dirty="0" smtClean="0">
                <a:latin typeface="+mj-lt"/>
              </a:rPr>
              <a:t>.</a:t>
            </a: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5615</TotalTime>
  <Words>951</Words>
  <Application>Microsoft Office PowerPoint</Application>
  <PresentationFormat>On-screen Show (4:3)</PresentationFormat>
  <Paragraphs>228</Paragraphs>
  <Slides>19</Slides>
  <Notes>10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Custom Design</vt:lpstr>
      <vt:lpstr>Slide 1</vt:lpstr>
      <vt:lpstr>Next Steps and Support of TG 4r Sessions</vt:lpstr>
      <vt:lpstr>Attendance</vt:lpstr>
      <vt:lpstr>Meeting Protocol</vt:lpstr>
      <vt:lpstr>Slide 5</vt:lpstr>
      <vt:lpstr>Patent Related Links</vt:lpstr>
      <vt:lpstr>Call for Potentially Essential Patents</vt:lpstr>
      <vt:lpstr>Other Guidelines for IEEE WG Meetings</vt:lpstr>
      <vt:lpstr>Next Steps</vt:lpstr>
      <vt:lpstr>Next Steps</vt:lpstr>
      <vt:lpstr>Outlook</vt:lpstr>
      <vt:lpstr>Next Steps to Complete TGD – Chapters to Complete</vt:lpstr>
      <vt:lpstr>Chapter: Status of 802.15. rel. …</vt:lpstr>
      <vt:lpstr>Chapter: High Level Requirements</vt:lpstr>
      <vt:lpstr>Chapter: Application Requirements Matrix </vt:lpstr>
      <vt:lpstr>Chapter: Frequency Bands and related Regulations  </vt:lpstr>
      <vt:lpstr>Chapter: Coexistence, Interoperability  </vt:lpstr>
      <vt:lpstr>Chapter: Benchmarks, Channel Characteristics  </vt:lpstr>
      <vt:lpstr>Chapter: Complexity and Cost considerations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deggert</cp:lastModifiedBy>
  <cp:revision>395</cp:revision>
  <cp:lastPrinted>1998-02-10T19:28:06Z</cp:lastPrinted>
  <dcterms:created xsi:type="dcterms:W3CDTF">2011-01-18T04:15:26Z</dcterms:created>
  <dcterms:modified xsi:type="dcterms:W3CDTF">2014-07-17T23:42:30Z</dcterms:modified>
</cp:coreProperties>
</file>