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34" r:id="rId2"/>
    <p:sldId id="359" r:id="rId3"/>
    <p:sldId id="360" r:id="rId4"/>
    <p:sldId id="363" r:id="rId5"/>
    <p:sldId id="364" r:id="rId6"/>
    <p:sldId id="361" r:id="rId7"/>
    <p:sldId id="365" r:id="rId8"/>
    <p:sldId id="366" r:id="rId9"/>
    <p:sldId id="367" r:id="rId10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0000"/>
    <a:srgbClr val="B4DE86"/>
    <a:srgbClr val="FFCC99"/>
    <a:srgbClr val="FF6600"/>
    <a:srgbClr val="007033"/>
    <a:srgbClr val="660066"/>
    <a:srgbClr val="F9BFF9"/>
    <a:srgbClr val="5F0D5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77" autoAdjust="0"/>
    <p:restoredTop sz="91637" autoAdjust="0"/>
  </p:normalViewPr>
  <p:slideViewPr>
    <p:cSldViewPr>
      <p:cViewPr>
        <p:scale>
          <a:sx n="80" d="100"/>
          <a:sy n="80" d="100"/>
        </p:scale>
        <p:origin x="-294" y="414"/>
      </p:cViewPr>
      <p:guideLst>
        <p:guide orient="horz" pos="220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1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629290" y="196079"/>
            <a:ext cx="2758130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1" y="196079"/>
            <a:ext cx="2364809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59906" y="9905481"/>
            <a:ext cx="2208779" cy="16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100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761382" y="9905481"/>
            <a:ext cx="1418884" cy="16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 sz="1100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4F8AD43-E402-41B7-B115-8DD5F30161B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281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97858">
              <a:defRPr/>
            </a:pPr>
            <a:r>
              <a:rPr lang="en-US" altLang="ko-KR" dirty="0">
                <a:ea typeface="굴림" pitchFamily="50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2286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9650" y="108544"/>
            <a:ext cx="2881653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3" y="108544"/>
            <a:ext cx="2802013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&lt;month year&gt;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noProof="0" smtClean="0"/>
              <a:t>Click to edit Master text styles</a:t>
            </a:r>
          </a:p>
          <a:p>
            <a:pPr lvl="1"/>
            <a:r>
              <a:rPr lang="en-US" altLang="ko-KR" noProof="0" smtClean="0"/>
              <a:t>Second level</a:t>
            </a:r>
          </a:p>
          <a:p>
            <a:pPr lvl="2"/>
            <a:r>
              <a:rPr lang="en-US" altLang="ko-KR" noProof="0" smtClean="0"/>
              <a:t>Third level</a:t>
            </a:r>
          </a:p>
          <a:p>
            <a:pPr lvl="3"/>
            <a:r>
              <a:rPr lang="en-US" altLang="ko-KR" noProof="0" smtClean="0"/>
              <a:t>Fourth level</a:t>
            </a:r>
          </a:p>
          <a:p>
            <a:pPr lvl="4"/>
            <a:r>
              <a:rPr lang="en-US" altLang="ko-KR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61707" y="9908983"/>
            <a:ext cx="256959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>
                <a:ea typeface="굴림" pitchFamily="50" charset="-127"/>
              </a:defRPr>
            </a:lvl5pPr>
          </a:lstStyle>
          <a:p>
            <a:pPr lvl="4">
              <a:defRPr/>
            </a:pPr>
            <a:r>
              <a:rPr lang="en-US" altLang="ko-KR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003550" y="9908983"/>
            <a:ext cx="8207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9D5E8B8-2455-4602-8B1C-152953E2E95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281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pitchFamily="50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758806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9050" cy="3825875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003550" y="9908982"/>
            <a:ext cx="820776" cy="184666"/>
          </a:xfrm>
        </p:spPr>
        <p:txBody>
          <a:bodyPr/>
          <a:lstStyle/>
          <a:p>
            <a:pPr>
              <a:defRPr/>
            </a:pPr>
            <a:fld id="{FB124BCA-9760-4C50-B650-F8DE20CEA785}" type="slidenum">
              <a:rPr lang="ko-KR" alt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&lt;July 2014&gt;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&lt;</a:t>
            </a:r>
            <a:r>
              <a:rPr lang="en-US" altLang="ko-KR" dirty="0" err="1" smtClean="0"/>
              <a:t>Seung-Hoon</a:t>
            </a:r>
            <a:r>
              <a:rPr lang="en-US" altLang="ko-KR" dirty="0" smtClean="0"/>
              <a:t> Park&gt;, &lt;Samsung&gt;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8505083-D182-4BF7-B1A7-D3F76AEDD19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entury" panose="02040604050505020304" pitchFamily="18" charset="0"/>
              </a:defRPr>
            </a:lvl1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5214938" y="6475413"/>
            <a:ext cx="339566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164B3C6-2D55-496E-8471-DD3723B8322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F1506DB4-C36A-4456-BE78-7F29087315D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5143500" y="6475413"/>
            <a:ext cx="3467100" cy="1841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E722527-479E-4D1A-B5FB-1AD46EC2B9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8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14488"/>
            <a:ext cx="7772400" cy="438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7825"/>
            <a:ext cx="16002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 smtClean="0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86375" y="6475413"/>
            <a:ext cx="33242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36554915-7DE9-4A2E-89A7-6EC8123C55C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929063" y="394156"/>
            <a:ext cx="47577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400" b="1" dirty="0">
                <a:ea typeface="굴림" pitchFamily="50" charset="-127"/>
              </a:rPr>
              <a:t>doc.: IEEE </a:t>
            </a:r>
            <a:r>
              <a:rPr lang="en-US" altLang="ko-KR" sz="1400" b="1" kern="1200" dirty="0">
                <a:solidFill>
                  <a:schemeClr val="tx1"/>
                </a:solidFill>
                <a:latin typeface="Times New Roman" pitchFamily="18" charset="0"/>
                <a:ea typeface="굴림" pitchFamily="50" charset="-127"/>
                <a:cs typeface="+mn-cs"/>
              </a:rPr>
              <a:t>802. </a:t>
            </a:r>
            <a:r>
              <a:rPr lang="en-US" sz="1400" b="1" kern="1200" dirty="0" smtClean="0">
                <a:solidFill>
                  <a:schemeClr val="tx1"/>
                </a:solidFill>
                <a:latin typeface="Times New Roman" pitchFamily="18" charset="0"/>
                <a:ea typeface="굴림" pitchFamily="50" charset="-127"/>
                <a:cs typeface="+mn-cs"/>
              </a:rPr>
              <a:t>15-14-0471-00-0008</a:t>
            </a:r>
            <a:endParaRPr lang="en-US" altLang="ko-KR" sz="1400" b="1" kern="1200" dirty="0">
              <a:solidFill>
                <a:schemeClr val="tx1"/>
              </a:solidFill>
              <a:latin typeface="Times New Roman" pitchFamily="18" charset="0"/>
              <a:ea typeface="굴림" pitchFamily="50" charset="-127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pitchFamily="50" charset="-127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41" r:id="rId2"/>
    <p:sldLayoutId id="2147483736" r:id="rId3"/>
    <p:sldLayoutId id="2147483742" r:id="rId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Bookman Old Style" pitchFamily="18" charset="0"/>
          <a:ea typeface="+mj-ea"/>
          <a:cs typeface="Lao U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2060"/>
        </a:buClr>
        <a:buSzPct val="120000"/>
        <a:buFont typeface="Wingdings" pitchFamily="2" charset="2"/>
        <a:buChar char="§"/>
        <a:defRPr sz="2400">
          <a:solidFill>
            <a:schemeClr val="tx1"/>
          </a:solidFill>
          <a:latin typeface="Century" panose="02040604050505020304" pitchFamily="18" charset="0"/>
          <a:ea typeface="+mn-ea"/>
          <a:cs typeface="Narkisim" pitchFamily="34" charset="-79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ea"/>
          <a:ea typeface="+mn-ea"/>
          <a:cs typeface="Times New Roman" pitchFamily="18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Char char="•"/>
        <a:defRPr sz="1600">
          <a:solidFill>
            <a:schemeClr val="tx1"/>
          </a:solidFill>
          <a:latin typeface="+mn-ea"/>
          <a:ea typeface="+mn-ea"/>
          <a:cs typeface="Times New Roman" pitchFamily="18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ea"/>
          <a:ea typeface="+mn-ea"/>
          <a:cs typeface="Times New Roman" pitchFamily="18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ea"/>
          <a:ea typeface="+mn-ea"/>
          <a:cs typeface="Times New Roman" pitchFamily="18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제목 1"/>
          <p:cNvSpPr>
            <a:spLocks noGrp="1"/>
          </p:cNvSpPr>
          <p:nvPr>
            <p:ph type="ctrTitle"/>
          </p:nvPr>
        </p:nvSpPr>
        <p:spPr bwMode="auto">
          <a:xfrm>
            <a:off x="685800" y="1643063"/>
            <a:ext cx="7772400" cy="1957387"/>
          </a:xfrm>
          <a:ln w="38100"/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altLang="ko-KR" sz="4000" dirty="0" smtClean="0">
                <a:latin typeface="Lao UI" pitchFamily="34" charset="0"/>
              </a:rPr>
              <a:t>Proposed MAC </a:t>
            </a:r>
            <a:r>
              <a:rPr lang="en-US" altLang="ko-KR" sz="4000" dirty="0" smtClean="0">
                <a:latin typeface="Lao UI" pitchFamily="34" charset="0"/>
              </a:rPr>
              <a:t>Peering</a:t>
            </a:r>
            <a:r>
              <a:rPr lang="en-US" altLang="ko-KR" sz="4000" dirty="0" smtClean="0">
                <a:latin typeface="Lao UI" pitchFamily="34" charset="0"/>
              </a:rPr>
              <a:t/>
            </a:r>
            <a:br>
              <a:rPr lang="en-US" altLang="ko-KR" sz="4000" dirty="0" smtClean="0">
                <a:latin typeface="Lao UI" pitchFamily="34" charset="0"/>
              </a:rPr>
            </a:br>
            <a:r>
              <a:rPr lang="en-US" altLang="ko-KR" sz="2800" dirty="0"/>
              <a:t>Ad </a:t>
            </a:r>
            <a:r>
              <a:rPr lang="en-US" altLang="ko-KR" sz="2800" dirty="0" smtClean="0"/>
              <a:t>Hoc </a:t>
            </a:r>
            <a:r>
              <a:rPr lang="en-US" altLang="ko-KR" sz="2800" dirty="0" smtClean="0"/>
              <a:t>PM1 </a:t>
            </a:r>
            <a:r>
              <a:rPr lang="en-US" altLang="ko-KR" sz="2800" dirty="0"/>
              <a:t>(</a:t>
            </a:r>
            <a:r>
              <a:rPr lang="en-US" altLang="ko-KR" sz="2800" dirty="0" smtClean="0"/>
              <a:t>7/17)</a:t>
            </a:r>
            <a:endParaRPr lang="ko-KR" altLang="en-US" sz="2800" b="1" dirty="0" smtClean="0">
              <a:latin typeface="Lao UI" pitchFamily="34" charset="0"/>
              <a:cs typeface="Lao UI" pitchFamily="34" charset="0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4143375"/>
            <a:ext cx="6400800" cy="19288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Clr>
                <a:schemeClr val="bg2">
                  <a:lumMod val="10000"/>
                </a:schemeClr>
              </a:buClr>
              <a:defRPr/>
            </a:pPr>
            <a:r>
              <a:rPr lang="en-US" altLang="ko-KR" dirty="0" smtClean="0">
                <a:cs typeface="Times New Roman" pitchFamily="18" charset="0"/>
              </a:rPr>
              <a:t>July 17, 2014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&lt;July 2014&gt;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B8505083-D182-4BF7-B1A7-D3F76AEDD19D}" type="slidenum">
              <a:rPr lang="en-US" altLang="ko-KR" smtClean="0"/>
              <a:pPr>
                <a:defRPr/>
              </a:pPr>
              <a:t>1</a:t>
            </a:fld>
            <a:endParaRPr lang="en-US" alt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&lt;</a:t>
            </a:r>
            <a:r>
              <a:rPr lang="en-US" altLang="ko-KR" dirty="0" err="1" smtClean="0"/>
              <a:t>Seung-Hoon</a:t>
            </a:r>
            <a:r>
              <a:rPr lang="en-US" altLang="ko-KR" smtClean="0"/>
              <a:t> Park&gt;, &lt;Samsung&gt;</a:t>
            </a:r>
            <a:endParaRPr lang="en-US" altLang="ko-KR" dirty="0"/>
          </a:p>
        </p:txBody>
      </p:sp>
      <p:sp>
        <p:nvSpPr>
          <p:cNvPr id="2" name="Rectangle 1"/>
          <p:cNvSpPr/>
          <p:nvPr/>
        </p:nvSpPr>
        <p:spPr>
          <a:xfrm>
            <a:off x="2915816" y="3278244"/>
            <a:ext cx="35189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Doc:  </a:t>
            </a:r>
            <a:r>
              <a:rPr lang="en-US" sz="2400" b="1" dirty="0"/>
              <a:t>15-14-0471-00-0008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May 2014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Byung-Jae Kwak et al., ETRI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2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>
                <a:latin typeface="+mj-lt"/>
              </a:rPr>
              <a:t>Motion</a:t>
            </a:r>
            <a:r>
              <a:rPr lang="en-US" altLang="ko-KR" dirty="0" smtClean="0">
                <a:latin typeface="+mj-lt"/>
              </a:rPr>
              <a:t>: Peering /Re-peering/De-peering</a:t>
            </a:r>
            <a:endParaRPr lang="ko-KR" altLang="en-US" dirty="0">
              <a:latin typeface="+mj-lt"/>
            </a:endParaRPr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11560" y="2056057"/>
            <a:ext cx="7772400" cy="4613303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 smtClean="0">
                <a:latin typeface="+mj-lt"/>
                <a:cs typeface="Times New Roman" panose="02020603050405020304" pitchFamily="18" charset="0"/>
              </a:rPr>
              <a:t>MAC shall support the following procedures</a:t>
            </a:r>
          </a:p>
          <a:p>
            <a:r>
              <a:rPr lang="en-US" sz="2200" dirty="0" smtClean="0">
                <a:latin typeface="+mj-lt"/>
                <a:cs typeface="Times New Roman" panose="02020603050405020304" pitchFamily="18" charset="0"/>
              </a:rPr>
              <a:t>Peering</a:t>
            </a:r>
          </a:p>
          <a:p>
            <a:r>
              <a:rPr lang="en-US" sz="2200" dirty="0" smtClean="0">
                <a:latin typeface="+mj-lt"/>
                <a:cs typeface="Times New Roman" panose="02020603050405020304" pitchFamily="18" charset="0"/>
              </a:rPr>
              <a:t>Re-peering</a:t>
            </a:r>
          </a:p>
          <a:p>
            <a:r>
              <a:rPr lang="en-US" sz="2200" dirty="0" smtClean="0">
                <a:latin typeface="+mj-lt"/>
                <a:cs typeface="Times New Roman" panose="02020603050405020304" pitchFamily="18" charset="0"/>
              </a:rPr>
              <a:t>De-peering</a:t>
            </a:r>
          </a:p>
          <a:p>
            <a:pPr marL="0" indent="0">
              <a:buNone/>
            </a:pPr>
            <a:endParaRPr lang="en-US" sz="2200" dirty="0" smtClean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b="1" dirty="0">
                <a:latin typeface="+mj-lt"/>
                <a:cs typeface="Times New Roman" panose="02020603050405020304" pitchFamily="18" charset="0"/>
              </a:rPr>
              <a:t>Peering</a:t>
            </a:r>
            <a:r>
              <a:rPr lang="en-GB" sz="2000" dirty="0">
                <a:latin typeface="+mj-lt"/>
                <a:cs typeface="Times New Roman" panose="02020603050405020304" pitchFamily="18" charset="0"/>
              </a:rPr>
              <a:t> is the procedure to establish a link between a pair of PDs or links among multiple PDs discovered during the discovery procedure</a:t>
            </a:r>
            <a:r>
              <a:rPr lang="en-GB" sz="2000" dirty="0" smtClean="0">
                <a:latin typeface="+mj-lt"/>
                <a:cs typeface="Times New Roman" panose="02020603050405020304" pitchFamily="18" charset="0"/>
              </a:rPr>
              <a:t>.</a:t>
            </a:r>
            <a:endParaRPr lang="en-US" sz="2000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b="1" dirty="0">
                <a:latin typeface="+mj-lt"/>
                <a:cs typeface="Times New Roman" panose="02020603050405020304" pitchFamily="18" charset="0"/>
              </a:rPr>
              <a:t>Re-peering</a:t>
            </a:r>
            <a:r>
              <a:rPr lang="en-GB" sz="2000" dirty="0">
                <a:latin typeface="+mj-lt"/>
                <a:cs typeface="Times New Roman" panose="02020603050405020304" pitchFamily="18" charset="0"/>
              </a:rPr>
              <a:t> is the procedure to re-establish a link between a pair of PDs or links among multiple PDs which peered previously. In the re-peering procedure, peering may be simplified</a:t>
            </a:r>
            <a:r>
              <a:rPr lang="en-GB" sz="2000" dirty="0" smtClean="0">
                <a:latin typeface="+mj-lt"/>
                <a:cs typeface="Times New Roman" panose="02020603050405020304" pitchFamily="18" charset="0"/>
              </a:rPr>
              <a:t>.</a:t>
            </a:r>
            <a:endParaRPr lang="en-US" sz="2000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b="1" dirty="0">
                <a:latin typeface="+mj-lt"/>
                <a:cs typeface="Times New Roman" panose="02020603050405020304" pitchFamily="18" charset="0"/>
              </a:rPr>
              <a:t>De-peering</a:t>
            </a:r>
            <a:r>
              <a:rPr lang="en-GB" sz="2000" dirty="0">
                <a:latin typeface="+mj-lt"/>
                <a:cs typeface="Times New Roman" panose="02020603050405020304" pitchFamily="18" charset="0"/>
              </a:rPr>
              <a:t> is the procedure to disconnect the link established by peering.</a:t>
            </a:r>
            <a:endParaRPr lang="en-US" sz="2000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2670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May 2014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Byung-Jae Kwak et al., ETRI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3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>
                <a:latin typeface="+mj-lt"/>
              </a:rPr>
              <a:t>Motion: </a:t>
            </a:r>
            <a:r>
              <a:rPr lang="en-US" altLang="ko-KR" dirty="0" smtClean="0">
                <a:latin typeface="+mj-lt"/>
              </a:rPr>
              <a:t>Peering </a:t>
            </a:r>
            <a:r>
              <a:rPr lang="en-US" altLang="ko-KR" dirty="0" smtClean="0">
                <a:latin typeface="+mj-lt"/>
              </a:rPr>
              <a:t>Messages</a:t>
            </a:r>
            <a:endParaRPr lang="ko-KR" altLang="en-US" dirty="0">
              <a:latin typeface="+mj-lt"/>
            </a:endParaRPr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4968552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>
                <a:latin typeface="+mj-lt"/>
              </a:rPr>
              <a:t>MAC </a:t>
            </a:r>
            <a:r>
              <a:rPr lang="en-US" sz="2000" dirty="0" smtClean="0">
                <a:latin typeface="+mj-lt"/>
              </a:rPr>
              <a:t>shall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support </a:t>
            </a:r>
            <a:r>
              <a:rPr lang="en-US" sz="2000" dirty="0" smtClean="0">
                <a:latin typeface="+mj-lt"/>
              </a:rPr>
              <a:t>the following </a:t>
            </a:r>
            <a:r>
              <a:rPr lang="en-US" sz="2000" dirty="0" smtClean="0">
                <a:latin typeface="+mj-lt"/>
              </a:rPr>
              <a:t>peering messages:</a:t>
            </a:r>
            <a:endParaRPr lang="en-US" sz="2000" dirty="0">
              <a:latin typeface="+mj-lt"/>
            </a:endParaRPr>
          </a:p>
          <a:p>
            <a:pPr lvl="0"/>
            <a:r>
              <a:rPr lang="en-US" sz="2000" dirty="0" smtClean="0">
                <a:latin typeface="+mj-lt"/>
              </a:rPr>
              <a:t>Peering </a:t>
            </a:r>
            <a:r>
              <a:rPr lang="en-US" sz="2000" dirty="0" smtClean="0">
                <a:latin typeface="+mj-lt"/>
              </a:rPr>
              <a:t>Request message</a:t>
            </a:r>
          </a:p>
          <a:p>
            <a:pPr lvl="0"/>
            <a:r>
              <a:rPr lang="en-US" sz="2000" dirty="0" smtClean="0">
                <a:latin typeface="+mj-lt"/>
              </a:rPr>
              <a:t>Peering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Response message</a:t>
            </a:r>
          </a:p>
          <a:p>
            <a:pPr marL="0" lvl="0" indent="0">
              <a:buNone/>
            </a:pPr>
            <a:endParaRPr lang="en-US" sz="2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212976"/>
            <a:ext cx="2933700" cy="239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47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May 2014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Byung-Jae Kwak et al., ETRI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4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>
                <a:latin typeface="+mj-lt"/>
              </a:rPr>
              <a:t>Motion: </a:t>
            </a:r>
            <a:r>
              <a:rPr lang="en-US" altLang="ko-KR" dirty="0" smtClean="0">
                <a:latin typeface="+mj-lt"/>
              </a:rPr>
              <a:t>Re-p</a:t>
            </a:r>
            <a:r>
              <a:rPr lang="en-US" altLang="ko-KR" dirty="0" smtClean="0">
                <a:latin typeface="+mj-lt"/>
              </a:rPr>
              <a:t>eering Messages</a:t>
            </a:r>
            <a:endParaRPr lang="ko-KR" altLang="en-US" dirty="0">
              <a:latin typeface="+mj-lt"/>
            </a:endParaRPr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4968552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>
                <a:latin typeface="+mj-lt"/>
              </a:rPr>
              <a:t>MAC </a:t>
            </a:r>
            <a:r>
              <a:rPr lang="en-US" sz="2000" dirty="0" smtClean="0">
                <a:latin typeface="+mj-lt"/>
              </a:rPr>
              <a:t>shall support </a:t>
            </a:r>
            <a:r>
              <a:rPr lang="en-US" sz="2000" dirty="0" smtClean="0">
                <a:latin typeface="+mj-lt"/>
              </a:rPr>
              <a:t>the following </a:t>
            </a:r>
            <a:r>
              <a:rPr lang="en-US" sz="2000" dirty="0" smtClean="0">
                <a:latin typeface="+mj-lt"/>
              </a:rPr>
              <a:t>re-peering messages:</a:t>
            </a:r>
            <a:endParaRPr lang="en-US" sz="2000" dirty="0">
              <a:latin typeface="+mj-lt"/>
            </a:endParaRPr>
          </a:p>
          <a:p>
            <a:pPr lvl="0"/>
            <a:r>
              <a:rPr lang="en-US" sz="2000" dirty="0" smtClean="0">
                <a:latin typeface="+mj-lt"/>
              </a:rPr>
              <a:t>Re-p</a:t>
            </a:r>
            <a:r>
              <a:rPr lang="en-US" sz="2000" dirty="0" smtClean="0">
                <a:latin typeface="+mj-lt"/>
              </a:rPr>
              <a:t>eering </a:t>
            </a:r>
            <a:r>
              <a:rPr lang="en-US" sz="2000" dirty="0" smtClean="0">
                <a:latin typeface="+mj-lt"/>
              </a:rPr>
              <a:t>Request message</a:t>
            </a:r>
          </a:p>
          <a:p>
            <a:pPr lvl="0"/>
            <a:r>
              <a:rPr lang="en-US" sz="2000" dirty="0" smtClean="0">
                <a:latin typeface="+mj-lt"/>
              </a:rPr>
              <a:t>Re-peering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Response message</a:t>
            </a:r>
          </a:p>
          <a:p>
            <a:pPr marL="0" lvl="0" indent="0">
              <a:buNone/>
            </a:pPr>
            <a:endParaRPr lang="en-US" sz="2000" dirty="0" smtClean="0">
              <a:latin typeface="+mj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150" y="3284984"/>
            <a:ext cx="2933700" cy="239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186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May 2014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Byung-Jae Kwak et al., ETRI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5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>
                <a:latin typeface="+mj-lt"/>
              </a:rPr>
              <a:t>Motion: </a:t>
            </a:r>
            <a:r>
              <a:rPr lang="en-US" altLang="ko-KR" dirty="0" smtClean="0">
                <a:latin typeface="+mj-lt"/>
              </a:rPr>
              <a:t>De-p</a:t>
            </a:r>
            <a:r>
              <a:rPr lang="en-US" altLang="ko-KR" dirty="0" smtClean="0">
                <a:latin typeface="+mj-lt"/>
              </a:rPr>
              <a:t>eering Messages</a:t>
            </a:r>
            <a:endParaRPr lang="ko-KR" altLang="en-US" dirty="0">
              <a:latin typeface="+mj-lt"/>
            </a:endParaRPr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4968552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>
                <a:latin typeface="+mj-lt"/>
              </a:rPr>
              <a:t>MAC </a:t>
            </a:r>
            <a:r>
              <a:rPr lang="en-US" sz="2000" dirty="0" smtClean="0">
                <a:latin typeface="+mj-lt"/>
              </a:rPr>
              <a:t>shall support </a:t>
            </a:r>
            <a:r>
              <a:rPr lang="en-US" sz="2000" dirty="0" smtClean="0">
                <a:latin typeface="+mj-lt"/>
              </a:rPr>
              <a:t>the following </a:t>
            </a:r>
            <a:r>
              <a:rPr lang="en-US" sz="2000" dirty="0">
                <a:latin typeface="+mj-lt"/>
              </a:rPr>
              <a:t>D</a:t>
            </a:r>
            <a:r>
              <a:rPr lang="en-US" sz="2000" dirty="0" smtClean="0">
                <a:latin typeface="+mj-lt"/>
              </a:rPr>
              <a:t>e-peering messages:</a:t>
            </a:r>
            <a:endParaRPr lang="en-US" sz="2000" dirty="0">
              <a:latin typeface="+mj-lt"/>
            </a:endParaRPr>
          </a:p>
          <a:p>
            <a:pPr lvl="0"/>
            <a:r>
              <a:rPr lang="en-US" sz="2000" dirty="0" smtClean="0">
                <a:latin typeface="+mj-lt"/>
              </a:rPr>
              <a:t>De-p</a:t>
            </a:r>
            <a:r>
              <a:rPr lang="en-US" sz="2000" dirty="0" smtClean="0">
                <a:latin typeface="+mj-lt"/>
              </a:rPr>
              <a:t>eering </a:t>
            </a:r>
            <a:r>
              <a:rPr lang="en-US" sz="2000" dirty="0" smtClean="0">
                <a:latin typeface="+mj-lt"/>
              </a:rPr>
              <a:t>Request message</a:t>
            </a:r>
          </a:p>
          <a:p>
            <a:pPr lvl="0"/>
            <a:r>
              <a:rPr lang="en-US" sz="2000" dirty="0" smtClean="0">
                <a:latin typeface="+mj-lt"/>
              </a:rPr>
              <a:t>De-peering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Response message</a:t>
            </a:r>
          </a:p>
          <a:p>
            <a:pPr marL="0" lvl="0" indent="0">
              <a:buNone/>
            </a:pPr>
            <a:endParaRPr lang="en-US" sz="20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140968"/>
            <a:ext cx="29337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280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May 2014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Byung-Jae Kwak et al., ETRI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6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>
                <a:latin typeface="+mj-lt"/>
              </a:rPr>
              <a:t>Motion: </a:t>
            </a:r>
            <a:r>
              <a:rPr lang="en-US" altLang="ko-KR" dirty="0" smtClean="0">
                <a:latin typeface="+mj-lt"/>
              </a:rPr>
              <a:t>Peering Procedure</a:t>
            </a:r>
            <a:endParaRPr lang="ko-KR" altLang="en-US" dirty="0">
              <a:latin typeface="+mj-lt"/>
            </a:endParaRPr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11560" y="1768025"/>
            <a:ext cx="7772400" cy="4104456"/>
          </a:xfrm>
        </p:spPr>
        <p:txBody>
          <a:bodyPr/>
          <a:lstStyle/>
          <a:p>
            <a:r>
              <a:rPr lang="en-GB" dirty="0">
                <a:latin typeface="+mj-lt"/>
              </a:rPr>
              <a:t>The </a:t>
            </a:r>
            <a:r>
              <a:rPr lang="en-GB" dirty="0" smtClean="0">
                <a:latin typeface="+mj-lt"/>
              </a:rPr>
              <a:t>peering </a:t>
            </a:r>
            <a:r>
              <a:rPr lang="en-GB" dirty="0">
                <a:latin typeface="+mj-lt"/>
              </a:rPr>
              <a:t>procedure is initiated by sending a peering request message including </a:t>
            </a:r>
            <a:r>
              <a:rPr lang="en-GB" dirty="0" smtClean="0">
                <a:latin typeface="+mj-lt"/>
              </a:rPr>
              <a:t>peering </a:t>
            </a:r>
            <a:r>
              <a:rPr lang="en-GB" dirty="0">
                <a:latin typeface="+mj-lt"/>
              </a:rPr>
              <a:t>information. </a:t>
            </a:r>
            <a:endParaRPr lang="en-GB" dirty="0" smtClean="0">
              <a:latin typeface="+mj-lt"/>
            </a:endParaRPr>
          </a:p>
          <a:p>
            <a:r>
              <a:rPr lang="en-GB" dirty="0" smtClean="0">
                <a:latin typeface="+mj-lt"/>
              </a:rPr>
              <a:t>Responder shall </a:t>
            </a:r>
            <a:r>
              <a:rPr lang="en-GB" dirty="0">
                <a:latin typeface="+mj-lt"/>
              </a:rPr>
              <a:t>send a peering response message to requestor </a:t>
            </a:r>
            <a:r>
              <a:rPr lang="en-GB" dirty="0" smtClean="0">
                <a:latin typeface="+mj-lt"/>
              </a:rPr>
              <a:t>to indicate whether the </a:t>
            </a:r>
            <a:r>
              <a:rPr lang="en-GB" dirty="0">
                <a:latin typeface="+mj-lt"/>
              </a:rPr>
              <a:t>peering request is accepted or </a:t>
            </a:r>
            <a:r>
              <a:rPr lang="en-GB" dirty="0" smtClean="0">
                <a:latin typeface="+mj-lt"/>
              </a:rPr>
              <a:t>rejected. </a:t>
            </a:r>
          </a:p>
          <a:p>
            <a:r>
              <a:rPr lang="en-GB" dirty="0" smtClean="0">
                <a:latin typeface="+mj-lt"/>
              </a:rPr>
              <a:t>The </a:t>
            </a:r>
            <a:r>
              <a:rPr lang="en-GB" dirty="0">
                <a:latin typeface="+mj-lt"/>
              </a:rPr>
              <a:t>response message may include peering information if the request is accepted.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047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May 2014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Byung-Jae Kwak et al., ETRI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7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>
                <a:latin typeface="+mj-lt"/>
              </a:rPr>
              <a:t>Motion: </a:t>
            </a:r>
            <a:r>
              <a:rPr lang="en-US" altLang="ko-KR" dirty="0" smtClean="0">
                <a:latin typeface="+mj-lt"/>
              </a:rPr>
              <a:t>Re-peering Procedure</a:t>
            </a:r>
            <a:endParaRPr lang="ko-KR" altLang="en-US" dirty="0">
              <a:latin typeface="+mj-lt"/>
            </a:endParaRPr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11560" y="1768025"/>
            <a:ext cx="7772400" cy="4104456"/>
          </a:xfrm>
        </p:spPr>
        <p:txBody>
          <a:bodyPr/>
          <a:lstStyle/>
          <a:p>
            <a:r>
              <a:rPr lang="en-GB" sz="3200" dirty="0">
                <a:latin typeface="+mj-lt"/>
              </a:rPr>
              <a:t>Re-peering procedure is similar to peering procedure. The main differences are: </a:t>
            </a:r>
            <a:endParaRPr lang="en-GB" sz="3200" dirty="0" smtClean="0">
              <a:latin typeface="+mj-lt"/>
            </a:endParaRPr>
          </a:p>
          <a:p>
            <a:pPr marL="400050" lvl="1" indent="0">
              <a:buNone/>
            </a:pPr>
            <a:r>
              <a:rPr lang="en-GB" sz="2000" dirty="0" smtClean="0">
                <a:latin typeface="+mj-lt"/>
              </a:rPr>
              <a:t>1</a:t>
            </a:r>
            <a:r>
              <a:rPr lang="en-GB" sz="2000" dirty="0">
                <a:latin typeface="+mj-lt"/>
              </a:rPr>
              <a:t>) </a:t>
            </a:r>
            <a:r>
              <a:rPr lang="en-GB" sz="2400" dirty="0">
                <a:latin typeface="+mj-lt"/>
              </a:rPr>
              <a:t>some of the previous peering </a:t>
            </a:r>
            <a:r>
              <a:rPr lang="en-GB" sz="2400" dirty="0" smtClean="0">
                <a:latin typeface="+mj-lt"/>
              </a:rPr>
              <a:t>information </a:t>
            </a:r>
            <a:r>
              <a:rPr lang="en-US" sz="2400" dirty="0" smtClean="0">
                <a:latin typeface="+mj-lt"/>
              </a:rPr>
              <a:t>may not </a:t>
            </a:r>
            <a:r>
              <a:rPr lang="en-GB" sz="2400" dirty="0" smtClean="0">
                <a:latin typeface="+mj-lt"/>
              </a:rPr>
              <a:t>be </a:t>
            </a:r>
            <a:r>
              <a:rPr lang="en-GB" sz="2400" dirty="0">
                <a:latin typeface="+mj-lt"/>
              </a:rPr>
              <a:t>included in request and response messages; </a:t>
            </a:r>
            <a:endParaRPr lang="en-GB" sz="2400" dirty="0" smtClean="0">
              <a:latin typeface="+mj-lt"/>
            </a:endParaRPr>
          </a:p>
          <a:p>
            <a:pPr marL="400050" lvl="1" indent="0">
              <a:buNone/>
            </a:pPr>
            <a:r>
              <a:rPr lang="en-GB" sz="2400" dirty="0" smtClean="0">
                <a:latin typeface="+mj-lt"/>
              </a:rPr>
              <a:t>2</a:t>
            </a:r>
            <a:r>
              <a:rPr lang="en-GB" sz="2400" dirty="0">
                <a:latin typeface="+mj-lt"/>
              </a:rPr>
              <a:t>) the PD receiving the </a:t>
            </a:r>
            <a:r>
              <a:rPr lang="en-GB" sz="2400" dirty="0" smtClean="0">
                <a:latin typeface="+mj-lt"/>
              </a:rPr>
              <a:t>re-peering request </a:t>
            </a:r>
            <a:r>
              <a:rPr lang="en-GB" sz="2400" dirty="0">
                <a:latin typeface="+mj-lt"/>
              </a:rPr>
              <a:t>validates </a:t>
            </a:r>
            <a:r>
              <a:rPr lang="en-GB" sz="2400" dirty="0" smtClean="0">
                <a:latin typeface="+mj-lt"/>
              </a:rPr>
              <a:t>re-peering </a:t>
            </a:r>
            <a:r>
              <a:rPr lang="en-GB" sz="2400" dirty="0">
                <a:latin typeface="+mj-lt"/>
              </a:rPr>
              <a:t>information </a:t>
            </a:r>
            <a:r>
              <a:rPr lang="en-GB" sz="2400" dirty="0" smtClean="0">
                <a:latin typeface="+mj-lt"/>
              </a:rPr>
              <a:t>with the corresponding peering information before it accepts </a:t>
            </a:r>
            <a:r>
              <a:rPr lang="en-GB" sz="2400" dirty="0">
                <a:latin typeface="+mj-lt"/>
              </a:rPr>
              <a:t>the re-peering request</a:t>
            </a:r>
            <a:r>
              <a:rPr lang="en-GB" sz="2400" dirty="0" smtClean="0">
                <a:latin typeface="+mj-lt"/>
              </a:rPr>
              <a:t>.</a:t>
            </a:r>
          </a:p>
          <a:p>
            <a:pPr marL="400050" lvl="1" indent="0">
              <a:buNone/>
            </a:pPr>
            <a:endParaRPr lang="en-GB" sz="2400" dirty="0" smtClean="0">
              <a:latin typeface="+mj-lt"/>
            </a:endParaRPr>
          </a:p>
          <a:p>
            <a:pPr marL="400050" lvl="1" indent="0">
              <a:buNone/>
            </a:pPr>
            <a:r>
              <a:rPr lang="en-GB" sz="2400" dirty="0" smtClean="0">
                <a:latin typeface="+mj-lt"/>
              </a:rPr>
              <a:t>TBD: parameters for validation may be Peering IDs, or Link IDS, etc.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7863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May 2014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Byung-Jae Kwak et al., ETRI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8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>
                <a:latin typeface="+mj-lt"/>
              </a:rPr>
              <a:t>Motion: </a:t>
            </a:r>
            <a:r>
              <a:rPr lang="en-US" altLang="ko-KR" dirty="0" smtClean="0">
                <a:latin typeface="+mj-lt"/>
              </a:rPr>
              <a:t>De-peering </a:t>
            </a:r>
            <a:r>
              <a:rPr lang="en-US" altLang="ko-KR" dirty="0" smtClean="0">
                <a:latin typeface="+mj-lt"/>
              </a:rPr>
              <a:t>Procedures</a:t>
            </a:r>
            <a:endParaRPr lang="ko-KR" altLang="en-US" dirty="0">
              <a:latin typeface="+mj-lt"/>
            </a:endParaRPr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11560" y="1768025"/>
            <a:ext cx="7772400" cy="4104456"/>
          </a:xfrm>
        </p:spPr>
        <p:txBody>
          <a:bodyPr/>
          <a:lstStyle/>
          <a:p>
            <a:r>
              <a:rPr lang="en-GB" sz="2800" dirty="0">
                <a:latin typeface="+mj-lt"/>
              </a:rPr>
              <a:t>De-peering procedure starts with a de-peering </a:t>
            </a:r>
            <a:r>
              <a:rPr lang="en-GB" sz="2800" dirty="0" smtClean="0">
                <a:latin typeface="+mj-lt"/>
              </a:rPr>
              <a:t>request. </a:t>
            </a:r>
            <a:r>
              <a:rPr lang="en-GB" sz="2800" dirty="0">
                <a:latin typeface="+mj-lt"/>
              </a:rPr>
              <a:t>De-peering response </a:t>
            </a:r>
            <a:r>
              <a:rPr lang="en-GB" sz="2800" dirty="0" smtClean="0">
                <a:latin typeface="+mj-lt"/>
              </a:rPr>
              <a:t>is optional.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7863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May 2014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Byung-Jae Kwak et al., ETRI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9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>
                <a:latin typeface="+mj-lt"/>
              </a:rPr>
              <a:t>Motion: </a:t>
            </a:r>
            <a:r>
              <a:rPr lang="en-US" altLang="ko-KR" dirty="0" smtClean="0">
                <a:latin typeface="+mj-lt"/>
              </a:rPr>
              <a:t>Working Assumption </a:t>
            </a:r>
            <a:br>
              <a:rPr lang="en-US" altLang="ko-KR" dirty="0" smtClean="0">
                <a:latin typeface="+mj-lt"/>
              </a:rPr>
            </a:br>
            <a:r>
              <a:rPr lang="en-US" altLang="ko-KR" dirty="0" smtClean="0">
                <a:latin typeface="+mj-lt"/>
              </a:rPr>
              <a:t>PHY Peering Procedure</a:t>
            </a:r>
            <a:endParaRPr lang="ko-KR" altLang="en-US" dirty="0">
              <a:latin typeface="+mj-lt"/>
            </a:endParaRPr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11560" y="1768025"/>
            <a:ext cx="7772400" cy="4104456"/>
          </a:xfrm>
        </p:spPr>
        <p:txBody>
          <a:bodyPr/>
          <a:lstStyle/>
          <a:p>
            <a:endParaRPr lang="en-GB" sz="2000" dirty="0" smtClean="0">
              <a:latin typeface="+mj-lt"/>
            </a:endParaRPr>
          </a:p>
          <a:p>
            <a:r>
              <a:rPr lang="en-GB" sz="2000" dirty="0" smtClean="0">
                <a:latin typeface="+mj-lt"/>
              </a:rPr>
              <a:t>The following proposals are working assumptions and the final procedure is </a:t>
            </a:r>
            <a:r>
              <a:rPr lang="en-GB" sz="2000" dirty="0" err="1" smtClean="0">
                <a:latin typeface="+mj-lt"/>
              </a:rPr>
              <a:t>TBD.reewxxx</a:t>
            </a:r>
            <a:endParaRPr lang="en-GB" sz="2000" dirty="0" smtClean="0">
              <a:latin typeface="+mj-lt"/>
            </a:endParaRPr>
          </a:p>
          <a:p>
            <a:pPr marL="0" indent="0">
              <a:buNone/>
            </a:pPr>
            <a:endParaRPr lang="en-GB" sz="2000" dirty="0">
              <a:latin typeface="+mj-lt"/>
            </a:endParaRPr>
          </a:p>
          <a:p>
            <a:r>
              <a:rPr lang="en-GB" sz="2000" dirty="0" smtClean="0">
                <a:latin typeface="+mj-lt"/>
              </a:rPr>
              <a:t>ETRI: </a:t>
            </a:r>
            <a:r>
              <a:rPr lang="en-US" altLang="ko-KR" sz="2000" dirty="0"/>
              <a:t>PPDU </a:t>
            </a:r>
            <a:r>
              <a:rPr lang="en-US" altLang="ko-KR" sz="2000" dirty="0" smtClean="0"/>
              <a:t>Format for Peering Request in PSDU</a:t>
            </a:r>
            <a:endParaRPr lang="en-GB" sz="2000" dirty="0" smtClean="0">
              <a:latin typeface="+mj-lt"/>
            </a:endParaRPr>
          </a:p>
          <a:p>
            <a:endParaRPr lang="en-GB" sz="2000" dirty="0" smtClean="0">
              <a:latin typeface="+mj-lt"/>
            </a:endParaRPr>
          </a:p>
          <a:p>
            <a:pPr marL="0" indent="0">
              <a:buNone/>
            </a:pPr>
            <a:endParaRPr lang="en-GB" sz="2000" dirty="0">
              <a:latin typeface="+mj-lt"/>
            </a:endParaRPr>
          </a:p>
          <a:p>
            <a:r>
              <a:rPr lang="en-GB" sz="2000" dirty="0" smtClean="0">
                <a:latin typeface="+mj-lt"/>
              </a:rPr>
              <a:t>NICT: the peering request is implemented as Random Access Preamble illustrated </a:t>
            </a:r>
          </a:p>
          <a:p>
            <a:endParaRPr lang="en-US" sz="2000" dirty="0">
              <a:latin typeface="+mj-lt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5805394"/>
              </p:ext>
            </p:extLst>
          </p:nvPr>
        </p:nvGraphicFramePr>
        <p:xfrm>
          <a:off x="2627784" y="5085184"/>
          <a:ext cx="3240360" cy="12085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Visio" r:id="rId3" imgW="1761322" imgH="659988" progId="Visio.Drawing.11">
                  <p:embed/>
                </p:oleObj>
              </mc:Choice>
              <mc:Fallback>
                <p:oleObj name="Visio" r:id="rId3" imgW="1761322" imgH="659988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5085184"/>
                        <a:ext cx="3240360" cy="12085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그림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09700" y="3645024"/>
            <a:ext cx="6324600" cy="418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90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77862</TotalTime>
  <Words>420</Words>
  <Application>Microsoft Office PowerPoint</Application>
  <PresentationFormat>On-screen Show (4:3)</PresentationFormat>
  <Paragraphs>72</Paragraphs>
  <Slides>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Blank Presentation</vt:lpstr>
      <vt:lpstr>Microsoft Visio Drawing</vt:lpstr>
      <vt:lpstr>Proposed MAC Peering Ad Hoc PM1 (7/17)</vt:lpstr>
      <vt:lpstr>Motion: Peering /Re-peering/De-peering</vt:lpstr>
      <vt:lpstr>Motion: Peering Messages</vt:lpstr>
      <vt:lpstr>Motion: Re-peering Messages</vt:lpstr>
      <vt:lpstr>Motion: De-peering Messages</vt:lpstr>
      <vt:lpstr>Motion: Peering Procedure</vt:lpstr>
      <vt:lpstr>Motion: Re-peering Procedure</vt:lpstr>
      <vt:lpstr>Motion: De-peering Procedures</vt:lpstr>
      <vt:lpstr>Motion: Working Assumption  PHY Peering Procedure</vt:lpstr>
    </vt:vector>
  </TitlesOfParts>
  <Company>Self: Consultant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subject>PAC</dc:subject>
  <dc:creator>Samsung Electronics</dc:creator>
  <cp:lastModifiedBy>Li, Qing</cp:lastModifiedBy>
  <cp:revision>2681</cp:revision>
  <cp:lastPrinted>1998-02-10T13:28:06Z</cp:lastPrinted>
  <dcterms:created xsi:type="dcterms:W3CDTF">1999-11-08T18:59:45Z</dcterms:created>
  <dcterms:modified xsi:type="dcterms:W3CDTF">2014-07-18T00:05:35Z</dcterms:modified>
</cp:coreProperties>
</file>