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69" r:id="rId2"/>
    <p:sldId id="266" r:id="rId3"/>
    <p:sldId id="272" r:id="rId4"/>
    <p:sldId id="280" r:id="rId5"/>
    <p:sldId id="281"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4660" autoAdjust="0"/>
  </p:normalViewPr>
  <p:slideViewPr>
    <p:cSldViewPr>
      <p:cViewPr>
        <p:scale>
          <a:sx n="83" d="100"/>
          <a:sy n="83" d="100"/>
        </p:scale>
        <p:origin x="-968" y="-2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15-13/0083r0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68539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15-13/0083r0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825952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15-13/0083r0</a:t>
            </a:r>
            <a:endParaRPr lang="en-US"/>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smtClean="0"/>
              <a:t>July 2014</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942566" cy="276999"/>
          </a:xfrm>
        </p:spPr>
        <p:txBody>
          <a:bodyPr/>
          <a:lstStyle>
            <a:lvl1pPr>
              <a:defRPr/>
            </a:lvl1pPr>
          </a:lstStyle>
          <a:p>
            <a:r>
              <a:rPr lang="en-US" smtClean="0"/>
              <a:t>July 2014</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2" y="332601"/>
            <a:ext cx="1579600" cy="276999"/>
          </a:xfrm>
        </p:spPr>
        <p:txBody>
          <a:bodyPr/>
          <a:lstStyle>
            <a:lvl1pPr>
              <a:defRPr/>
            </a:lvl1pPr>
          </a:lstStyle>
          <a:p>
            <a:r>
              <a:rPr lang="en-US" smtClean="0"/>
              <a:t>July 2014</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2601"/>
            <a:ext cx="1579600" cy="276999"/>
          </a:xfrm>
        </p:spPr>
        <p:txBody>
          <a:bodyPr/>
          <a:lstStyle>
            <a:lvl1pPr>
              <a:defRPr/>
            </a:lvl1pPr>
          </a:lstStyle>
          <a:p>
            <a:r>
              <a:rPr lang="en-US" smtClean="0"/>
              <a:t>July 2014</a:t>
            </a:r>
            <a:endParaRPr lang="en-US" dirty="0"/>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1579600" cy="276999"/>
          </a:xfrm>
        </p:spPr>
        <p:txBody>
          <a:bodyPr/>
          <a:lstStyle>
            <a:lvl1pPr>
              <a:defRPr/>
            </a:lvl1pPr>
          </a:lstStyle>
          <a:p>
            <a:r>
              <a:rPr lang="en-US" smtClean="0"/>
              <a:t>July 2014</a:t>
            </a:r>
            <a:endParaRPr lang="en-US" dirty="0"/>
          </a:p>
        </p:txBody>
      </p:sp>
      <p:sp>
        <p:nvSpPr>
          <p:cNvPr id="8" name="Footer Placeholder 7"/>
          <p:cNvSpPr>
            <a:spLocks noGrp="1"/>
          </p:cNvSpPr>
          <p:nvPr>
            <p:ph type="ftr" sz="quarter" idx="11"/>
          </p:nvPr>
        </p:nvSpPr>
        <p:spPr/>
        <p:txBody>
          <a:bodyPr/>
          <a:lstStyle>
            <a:lvl1pPr>
              <a:defRPr/>
            </a:lvl1pPr>
          </a:lstStyle>
          <a:p>
            <a:r>
              <a:rPr lang="en-US" smtClean="0"/>
              <a:t>John Notor, Notor Research</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2014</a:t>
            </a:r>
            <a:endParaRPr lang="en-US"/>
          </a:p>
        </p:txBody>
      </p:sp>
      <p:sp>
        <p:nvSpPr>
          <p:cNvPr id="4" name="Footer Placeholder 3"/>
          <p:cNvSpPr>
            <a:spLocks noGrp="1"/>
          </p:cNvSpPr>
          <p:nvPr>
            <p:ph type="ftr" sz="quarter" idx="11"/>
          </p:nvPr>
        </p:nvSpPr>
        <p:spPr/>
        <p:txBody>
          <a:bodyPr/>
          <a:lstStyle>
            <a:lvl1pPr>
              <a:defRPr/>
            </a:lvl1pPr>
          </a:lstStyle>
          <a:p>
            <a:r>
              <a:rPr lang="en-US" smtClean="0"/>
              <a:t>John Notor, Notor Research</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2014</a:t>
            </a:r>
            <a:endParaRPr lang="en-US"/>
          </a:p>
        </p:txBody>
      </p:sp>
      <p:sp>
        <p:nvSpPr>
          <p:cNvPr id="3" name="Footer Placeholder 2"/>
          <p:cNvSpPr>
            <a:spLocks noGrp="1"/>
          </p:cNvSpPr>
          <p:nvPr>
            <p:ph type="ftr" sz="quarter" idx="11"/>
          </p:nvPr>
        </p:nvSpPr>
        <p:spPr/>
        <p:txBody>
          <a:bodyPr/>
          <a:lstStyle>
            <a:lvl1pPr>
              <a:defRPr/>
            </a:lvl1pPr>
          </a:lstStyle>
          <a:p>
            <a:r>
              <a:rPr lang="en-US" smtClean="0"/>
              <a:t>John Notor, Notor Research</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July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John Notor, Notor Research</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15-14/</a:t>
            </a:r>
            <a:r>
              <a:rPr lang="en-US" sz="1800" b="1" dirty="0" smtClean="0"/>
              <a:t>0470r0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8/dcn/14/18-14-0046-02-0000-proposed-ls-to-itu-r-wp-5d-oobe-information-for-wirelessman-advanced.docx" TargetMode="External"/><Relationship Id="rId3" Type="http://schemas.openxmlformats.org/officeDocument/2006/relationships/hyperlink" Target="https://mentor.ieee.org/802.18/dcn/14/18-14-0048-02-0000-annex-19-working-document-toward-a-preliminary-draft-new-recommendation-itu-r-m-v2x.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en-US" smtClean="0"/>
              <a:t>John Notor, Notor Research</a:t>
            </a:r>
            <a:endParaRPr lang="en-US"/>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Liaison Report from 802.18</a:t>
            </a:r>
            <a:endParaRPr lang="en-US" dirty="0"/>
          </a:p>
        </p:txBody>
      </p:sp>
      <p:sp>
        <p:nvSpPr>
          <p:cNvPr id="30725" name="Text Box 5"/>
          <p:cNvSpPr txBox="1">
            <a:spLocks noChangeArrowheads="1"/>
          </p:cNvSpPr>
          <p:nvPr/>
        </p:nvSpPr>
        <p:spPr bwMode="auto">
          <a:xfrm>
            <a:off x="609600" y="5808663"/>
            <a:ext cx="8001000" cy="492443"/>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dirty="0"/>
              <a:t>Notice:</a:t>
            </a:r>
            <a:r>
              <a:rPr lang="en-US" sz="900" dirty="0"/>
              <a:t> </a:t>
            </a:r>
            <a:r>
              <a:rPr lang="en-US" sz="800" dirty="0"/>
              <a:t>This document has been prepared to assist IEEE </a:t>
            </a:r>
            <a:r>
              <a:rPr lang="en-US" sz="800" dirty="0" smtClean="0"/>
              <a:t>802.15. </a:t>
            </a:r>
            <a:r>
              <a:rPr lang="en-US" sz="800" dirty="0"/>
              <a:t>It is offered as a basis for discussion and is not binding on the contributing </a:t>
            </a:r>
            <a:r>
              <a:rPr lang="en-US" sz="800" dirty="0" err="1"/>
              <a:t>individual(s</a:t>
            </a:r>
            <a:r>
              <a:rPr lang="en-US" sz="800" dirty="0"/>
              <a:t>) or </a:t>
            </a:r>
            <a:r>
              <a:rPr lang="en-US" sz="800" dirty="0" err="1"/>
              <a:t>organization(s</a:t>
            </a:r>
            <a:r>
              <a:rPr lang="en-US" sz="800" dirty="0"/>
              <a:t>). The material in this document is subject to change in form and content after further study. The </a:t>
            </a:r>
            <a:r>
              <a:rPr lang="en-US" sz="800" dirty="0" err="1"/>
              <a:t>contributor(s</a:t>
            </a:r>
            <a:r>
              <a:rPr lang="en-US" sz="800" dirty="0"/>
              <a:t>) </a:t>
            </a:r>
            <a:r>
              <a:rPr lang="en-US" sz="800" dirty="0" err="1"/>
              <a:t>reserve(s</a:t>
            </a:r>
            <a:r>
              <a:rPr lang="en-US" sz="800" dirty="0"/>
              <a:t>) the right to add, amend or withdraw material contained herein.</a:t>
            </a:r>
          </a:p>
          <a:p>
            <a:endParaRPr lang="en-US" sz="900" b="1"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dirty="0" smtClean="0"/>
              <a:t>:</a:t>
            </a:r>
            <a:r>
              <a:rPr lang="en-US" sz="2000" b="0" dirty="0"/>
              <a:t> </a:t>
            </a:r>
            <a:r>
              <a:rPr lang="en-US" sz="2000" b="0" dirty="0" smtClean="0"/>
              <a:t>July 17, </a:t>
            </a:r>
            <a:r>
              <a:rPr lang="en-US" sz="2000" b="0" dirty="0" smtClean="0"/>
              <a:t>2014</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2121790877"/>
              </p:ext>
            </p:extLst>
          </p:nvPr>
        </p:nvGraphicFramePr>
        <p:xfrm>
          <a:off x="506413" y="2276475"/>
          <a:ext cx="8159750" cy="2482850"/>
        </p:xfrm>
        <a:graphic>
          <a:graphicData uri="http://schemas.openxmlformats.org/presentationml/2006/ole">
            <mc:AlternateContent xmlns:mc="http://schemas.openxmlformats.org/markup-compatibility/2006">
              <mc:Choice xmlns:v="urn:schemas-microsoft-com:vml" Requires="v">
                <p:oleObj spid="_x0000_s30913" name="Document" r:id="rId4" imgW="8255000" imgH="2514600" progId="Word.Document.8">
                  <p:embed/>
                </p:oleObj>
              </mc:Choice>
              <mc:Fallback>
                <p:oleObj name="Document" r:id="rId4" imgW="8255000" imgH="2514600" progId="Word.Document.8">
                  <p:embed/>
                  <p:pic>
                    <p:nvPicPr>
                      <p:cNvPr id="0" name="Picture 11"/>
                      <p:cNvPicPr>
                        <a:picLocks noChangeAspect="1" noChangeArrowheads="1"/>
                      </p:cNvPicPr>
                      <p:nvPr/>
                    </p:nvPicPr>
                    <p:blipFill>
                      <a:blip r:embed="rId5"/>
                      <a:srcRect/>
                      <a:stretch>
                        <a:fillRect/>
                      </a:stretch>
                    </p:blipFill>
                    <p:spPr bwMode="auto">
                      <a:xfrm>
                        <a:off x="506413" y="2276475"/>
                        <a:ext cx="8159750" cy="2482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Date Placeholder 1"/>
          <p:cNvSpPr>
            <a:spLocks noGrp="1"/>
          </p:cNvSpPr>
          <p:nvPr>
            <p:ph type="dt" sz="half" idx="10"/>
          </p:nvPr>
        </p:nvSpPr>
        <p:spPr>
          <a:xfrm flipH="1">
            <a:off x="696978" y="332602"/>
            <a:ext cx="968214" cy="276999"/>
          </a:xfrm>
        </p:spPr>
        <p:txBody>
          <a:bodyPr/>
          <a:lstStyle/>
          <a:p>
            <a:r>
              <a:rPr lang="en-US" smtClean="0"/>
              <a:t>July 2014</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idx="1"/>
          </p:nvPr>
        </p:nvSpPr>
        <p:spPr>
          <a:xfrm>
            <a:off x="685800" y="1828800"/>
            <a:ext cx="7772400" cy="4114800"/>
          </a:xfrm>
        </p:spPr>
        <p:txBody>
          <a:bodyPr/>
          <a:lstStyle/>
          <a:p>
            <a:r>
              <a:rPr lang="en-US" sz="2000" dirty="0"/>
              <a:t>This document summarizes the activities of the IEEE 802.18 Radio Regulatory Technical Advisory Group (RR-TAG) during the IEEE 802 July 2014 Plenary Meeting at the Manchester Grand Hyatt, San Diego, CA.</a:t>
            </a:r>
            <a:endParaRPr lang="en-US" sz="2000" dirty="0"/>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 name="Date Placeholder 1"/>
          <p:cNvSpPr>
            <a:spLocks noGrp="1"/>
          </p:cNvSpPr>
          <p:nvPr>
            <p:ph type="dt" sz="half" idx="10"/>
          </p:nvPr>
        </p:nvSpPr>
        <p:spPr>
          <a:xfrm>
            <a:off x="696913" y="332601"/>
            <a:ext cx="968214" cy="276999"/>
          </a:xfrm>
        </p:spPr>
        <p:txBody>
          <a:bodyPr/>
          <a:lstStyle/>
          <a:p>
            <a:r>
              <a:rPr lang="en-US" smtClean="0"/>
              <a:t>July 2014</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a:xfrm>
            <a:off x="685800" y="685800"/>
            <a:ext cx="7772400" cy="990600"/>
          </a:xfrm>
        </p:spPr>
        <p:txBody>
          <a:bodyPr/>
          <a:lstStyle/>
          <a:p>
            <a:r>
              <a:rPr lang="en-GB" sz="2800" dirty="0" smtClean="0"/>
              <a:t>FCC </a:t>
            </a:r>
            <a:r>
              <a:rPr lang="en-GB" sz="2800" dirty="0" smtClean="0"/>
              <a:t>Documents Approved</a:t>
            </a:r>
            <a:endParaRPr lang="en-GB" sz="2800" dirty="0"/>
          </a:p>
        </p:txBody>
      </p:sp>
      <p:sp>
        <p:nvSpPr>
          <p:cNvPr id="21507" name="Rectangle 3"/>
          <p:cNvSpPr>
            <a:spLocks noGrp="1" noChangeArrowheads="1"/>
          </p:cNvSpPr>
          <p:nvPr>
            <p:ph type="body" idx="1"/>
          </p:nvPr>
        </p:nvSpPr>
        <p:spPr>
          <a:xfrm>
            <a:off x="685800" y="1905000"/>
            <a:ext cx="8001000" cy="4114800"/>
          </a:xfrm>
        </p:spPr>
        <p:txBody>
          <a:bodyPr/>
          <a:lstStyle/>
          <a:p>
            <a:pPr marL="342900" lvl="1" indent="-342900">
              <a:spcBef>
                <a:spcPts val="0"/>
              </a:spcBef>
              <a:spcAft>
                <a:spcPts val="600"/>
              </a:spcAft>
              <a:buFontTx/>
              <a:buChar char="•"/>
            </a:pPr>
            <a:r>
              <a:rPr lang="en-US" b="1" dirty="0">
                <a:ea typeface="+mn-ea"/>
                <a:cs typeface="+mn-cs"/>
              </a:rPr>
              <a:t>None</a:t>
            </a:r>
          </a:p>
          <a:p>
            <a:pPr>
              <a:spcBef>
                <a:spcPts val="0"/>
              </a:spcBef>
              <a:spcAft>
                <a:spcPts val="600"/>
              </a:spcAft>
            </a:pPr>
            <a:endParaRPr lang="en-US" b="0" dirty="0"/>
          </a:p>
          <a:p>
            <a:pPr lvl="1">
              <a:spcBef>
                <a:spcPts val="0"/>
              </a:spcBef>
              <a:spcAft>
                <a:spcPts val="600"/>
              </a:spcAft>
            </a:pPr>
            <a:endParaRPr lang="en-US" sz="1200" b="0" dirty="0"/>
          </a:p>
        </p:txBody>
      </p:sp>
      <p:sp>
        <p:nvSpPr>
          <p:cNvPr id="2" name="Date Placeholder 1"/>
          <p:cNvSpPr>
            <a:spLocks noGrp="1"/>
          </p:cNvSpPr>
          <p:nvPr>
            <p:ph type="dt" sz="half" idx="10"/>
          </p:nvPr>
        </p:nvSpPr>
        <p:spPr>
          <a:xfrm>
            <a:off x="696913" y="332601"/>
            <a:ext cx="968214" cy="276999"/>
          </a:xfrm>
        </p:spPr>
        <p:txBody>
          <a:bodyPr/>
          <a:lstStyle/>
          <a:p>
            <a:r>
              <a:rPr lang="en-US" smtClean="0"/>
              <a:t>July 2014</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a:xfrm>
            <a:off x="685800" y="685800"/>
            <a:ext cx="7772400" cy="1219200"/>
          </a:xfrm>
        </p:spPr>
        <p:txBody>
          <a:bodyPr/>
          <a:lstStyle/>
          <a:p>
            <a:r>
              <a:rPr lang="en-GB" sz="2800" dirty="0" smtClean="0"/>
              <a:t>ITU-R </a:t>
            </a:r>
            <a:r>
              <a:rPr lang="en-GB" sz="2800" dirty="0" smtClean="0"/>
              <a:t>Documents Approved</a:t>
            </a:r>
            <a:endParaRPr lang="en-GB" sz="2800" dirty="0"/>
          </a:p>
        </p:txBody>
      </p:sp>
      <p:sp>
        <p:nvSpPr>
          <p:cNvPr id="21507" name="Rectangle 3"/>
          <p:cNvSpPr>
            <a:spLocks noGrp="1" noChangeArrowheads="1"/>
          </p:cNvSpPr>
          <p:nvPr>
            <p:ph type="body" idx="1"/>
          </p:nvPr>
        </p:nvSpPr>
        <p:spPr>
          <a:xfrm>
            <a:off x="609600" y="1905000"/>
            <a:ext cx="7772400" cy="3886200"/>
          </a:xfrm>
        </p:spPr>
        <p:txBody>
          <a:bodyPr/>
          <a:lstStyle/>
          <a:p>
            <a:pPr>
              <a:spcBef>
                <a:spcPts val="0"/>
              </a:spcBef>
              <a:spcAft>
                <a:spcPts val="1200"/>
              </a:spcAft>
            </a:pPr>
            <a:r>
              <a:rPr lang="en-US" sz="2000" dirty="0" smtClean="0"/>
              <a:t>On behalf of 802.16: Proposed </a:t>
            </a:r>
            <a:r>
              <a:rPr lang="en-US" sz="2000" dirty="0"/>
              <a:t>LS to ITU-R WP 5D: OOBE information for </a:t>
            </a:r>
            <a:r>
              <a:rPr lang="en-US" sz="2000" dirty="0" err="1"/>
              <a:t>WirelessMAN</a:t>
            </a:r>
            <a:r>
              <a:rPr lang="en-US" sz="2000" dirty="0"/>
              <a:t>-</a:t>
            </a:r>
            <a:r>
              <a:rPr lang="en-US" sz="2000" dirty="0" smtClean="0"/>
              <a:t>Advanced, </a:t>
            </a:r>
            <a:r>
              <a:rPr lang="en-US" sz="2000" dirty="0" smtClean="0">
                <a:hlinkClick r:id="rId2"/>
              </a:rPr>
              <a:t>18-14/46r2</a:t>
            </a:r>
            <a:endParaRPr lang="en-US" sz="2000" dirty="0" smtClean="0"/>
          </a:p>
          <a:p>
            <a:pPr>
              <a:spcBef>
                <a:spcPts val="0"/>
              </a:spcBef>
              <a:spcAft>
                <a:spcPts val="1200"/>
              </a:spcAft>
            </a:pPr>
            <a:r>
              <a:rPr lang="en-US" sz="2000" dirty="0" smtClean="0"/>
              <a:t>On behalf of 802.11: Annex </a:t>
            </a:r>
            <a:r>
              <a:rPr lang="en-US" sz="2000" dirty="0"/>
              <a:t>19 working document toward a preliminary draft new recommendation ITU-R M.[V2X</a:t>
            </a:r>
            <a:r>
              <a:rPr lang="en-US" sz="2000" dirty="0" smtClean="0"/>
              <a:t>], </a:t>
            </a:r>
            <a:r>
              <a:rPr lang="en-US" sz="2000" dirty="0" smtClean="0">
                <a:hlinkClick r:id="rId3"/>
              </a:rPr>
              <a:t>18-14/48r2</a:t>
            </a:r>
            <a:endParaRPr lang="en-US" sz="2000" dirty="0"/>
          </a:p>
        </p:txBody>
      </p:sp>
      <p:sp>
        <p:nvSpPr>
          <p:cNvPr id="2" name="Date Placeholder 1"/>
          <p:cNvSpPr>
            <a:spLocks noGrp="1"/>
          </p:cNvSpPr>
          <p:nvPr>
            <p:ph type="dt" sz="half" idx="10"/>
          </p:nvPr>
        </p:nvSpPr>
        <p:spPr>
          <a:xfrm>
            <a:off x="696913" y="332601"/>
            <a:ext cx="968214" cy="276999"/>
          </a:xfrm>
        </p:spPr>
        <p:txBody>
          <a:bodyPr/>
          <a:lstStyle/>
          <a:p>
            <a:r>
              <a:rPr lang="en-US" smtClean="0"/>
              <a:t>July 2014</a:t>
            </a:r>
            <a:endParaRPr lang="en-US" dirty="0"/>
          </a:p>
        </p:txBody>
      </p:sp>
    </p:spTree>
    <p:extLst>
      <p:ext uri="{BB962C8B-B14F-4D97-AF65-F5344CB8AC3E}">
        <p14:creationId xmlns:p14="http://schemas.microsoft.com/office/powerpoint/2010/main" val="260373753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a:xfrm>
            <a:off x="685800" y="685800"/>
            <a:ext cx="7772400" cy="1219200"/>
          </a:xfrm>
        </p:spPr>
        <p:txBody>
          <a:bodyPr/>
          <a:lstStyle/>
          <a:p>
            <a:r>
              <a:rPr lang="en-GB" sz="2800" dirty="0" smtClean="0"/>
              <a:t>Other </a:t>
            </a:r>
            <a:r>
              <a:rPr lang="en-GB" sz="2800" dirty="0" smtClean="0"/>
              <a:t>Matters</a:t>
            </a:r>
            <a:endParaRPr lang="en-GB" sz="2800" dirty="0"/>
          </a:p>
        </p:txBody>
      </p:sp>
      <p:sp>
        <p:nvSpPr>
          <p:cNvPr id="21507" name="Rectangle 3"/>
          <p:cNvSpPr>
            <a:spLocks noGrp="1" noChangeArrowheads="1"/>
          </p:cNvSpPr>
          <p:nvPr>
            <p:ph type="body" idx="1"/>
          </p:nvPr>
        </p:nvSpPr>
        <p:spPr>
          <a:xfrm>
            <a:off x="762000" y="1828800"/>
            <a:ext cx="7772400" cy="3886200"/>
          </a:xfrm>
        </p:spPr>
        <p:txBody>
          <a:bodyPr/>
          <a:lstStyle/>
          <a:p>
            <a:pPr>
              <a:spcBef>
                <a:spcPts val="0"/>
              </a:spcBef>
              <a:spcAft>
                <a:spcPts val="1200"/>
              </a:spcAft>
            </a:pPr>
            <a:r>
              <a:rPr lang="en-US" sz="2000" dirty="0"/>
              <a:t>The RR-TAG </a:t>
            </a:r>
            <a:r>
              <a:rPr lang="en-US" sz="2000" dirty="0" smtClean="0"/>
              <a:t>reviewed the status of the RR-TAG OM, planned for future work, and is looking to complete the draft by the November 2014 Plenary meeting.</a:t>
            </a:r>
          </a:p>
          <a:p>
            <a:pPr>
              <a:spcBef>
                <a:spcPts val="0"/>
              </a:spcBef>
              <a:spcAft>
                <a:spcPts val="1200"/>
              </a:spcAft>
            </a:pPr>
            <a:r>
              <a:rPr lang="en-US" sz="2000" dirty="0" smtClean="0"/>
              <a:t>The RR-TAG scheduled meetings for every two weeks beginning Wednesday, August 20, 2014 through December 10, 2014. The meetings are scheduled to start at 11 AM ET. An agenda will be posted at least two weeks prior to the individual meeting.</a:t>
            </a:r>
            <a:endParaRPr lang="en-US" sz="2000" dirty="0"/>
          </a:p>
          <a:p>
            <a:pPr>
              <a:spcBef>
                <a:spcPts val="0"/>
              </a:spcBef>
              <a:spcAft>
                <a:spcPts val="1200"/>
              </a:spcAft>
            </a:pPr>
            <a:r>
              <a:rPr lang="en-US" sz="2000" dirty="0"/>
              <a:t>The RR-TAG adjourned in PM1 on Wednesday</a:t>
            </a:r>
            <a:r>
              <a:rPr lang="en-US" sz="2000" dirty="0" smtClean="0"/>
              <a:t>. The next face to face meeting of the RR-TAG will be at the November 2014 Plenary.</a:t>
            </a:r>
            <a:endParaRPr lang="en-US" sz="2000" dirty="0"/>
          </a:p>
          <a:p>
            <a:pPr>
              <a:spcBef>
                <a:spcPts val="0"/>
              </a:spcBef>
              <a:spcAft>
                <a:spcPts val="600"/>
              </a:spcAft>
            </a:pPr>
            <a:endParaRPr lang="en-US" sz="1600" b="0" dirty="0" smtClean="0"/>
          </a:p>
        </p:txBody>
      </p:sp>
      <p:sp>
        <p:nvSpPr>
          <p:cNvPr id="2" name="Date Placeholder 1"/>
          <p:cNvSpPr>
            <a:spLocks noGrp="1"/>
          </p:cNvSpPr>
          <p:nvPr>
            <p:ph type="dt" sz="half" idx="10"/>
          </p:nvPr>
        </p:nvSpPr>
        <p:spPr>
          <a:xfrm>
            <a:off x="696913" y="332601"/>
            <a:ext cx="968214" cy="276999"/>
          </a:xfrm>
        </p:spPr>
        <p:txBody>
          <a:bodyPr/>
          <a:lstStyle/>
          <a:p>
            <a:r>
              <a:rPr lang="en-US" smtClean="0"/>
              <a:t>July 2014</a:t>
            </a:r>
            <a:endParaRPr lang="en-US" dirty="0"/>
          </a:p>
        </p:txBody>
      </p:sp>
    </p:spTree>
    <p:extLst>
      <p:ext uri="{BB962C8B-B14F-4D97-AF65-F5344CB8AC3E}">
        <p14:creationId xmlns:p14="http://schemas.microsoft.com/office/powerpoint/2010/main" val="252367231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739</TotalTime>
  <Words>363</Words>
  <Application>Microsoft Macintosh PowerPoint</Application>
  <PresentationFormat>On-screen Show (4:3)</PresentationFormat>
  <Paragraphs>33</Paragraphs>
  <Slides>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802-18-Submission</vt:lpstr>
      <vt:lpstr>Microsoft Word 97 - 2004 Document</vt:lpstr>
      <vt:lpstr>Liaison Report from 802.18</vt:lpstr>
      <vt:lpstr>Overview</vt:lpstr>
      <vt:lpstr>FCC Documents Approved</vt:lpstr>
      <vt:lpstr>ITU-R Documents Approved</vt:lpstr>
      <vt:lpstr>Other Matters</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 from 802.18 May 2014</dc:title>
  <dc:creator>John H Notor</dc:creator>
  <cp:keywords>May 2014</cp:keywords>
  <cp:lastModifiedBy>John H Notor</cp:lastModifiedBy>
  <cp:revision>245</cp:revision>
  <cp:lastPrinted>2012-05-17T14:33:36Z</cp:lastPrinted>
  <dcterms:created xsi:type="dcterms:W3CDTF">2012-05-17T18:49:07Z</dcterms:created>
  <dcterms:modified xsi:type="dcterms:W3CDTF">2014-07-17T20:28:19Z</dcterms:modified>
</cp:coreProperties>
</file>