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84" r:id="rId2"/>
    <p:sldMasterId id="2147483772" r:id="rId3"/>
  </p:sldMasterIdLst>
  <p:notesMasterIdLst>
    <p:notesMasterId r:id="rId13"/>
  </p:notesMasterIdLst>
  <p:handoutMasterIdLst>
    <p:handoutMasterId r:id="rId14"/>
  </p:handoutMasterIdLst>
  <p:sldIdLst>
    <p:sldId id="370" r:id="rId4"/>
    <p:sldId id="384" r:id="rId5"/>
    <p:sldId id="372" r:id="rId6"/>
    <p:sldId id="387" r:id="rId7"/>
    <p:sldId id="385" r:id="rId8"/>
    <p:sldId id="389" r:id="rId9"/>
    <p:sldId id="386" r:id="rId10"/>
    <p:sldId id="390" r:id="rId11"/>
    <p:sldId id="391" r:id="rId12"/>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p:scale>
          <a:sx n="82" d="100"/>
          <a:sy n="82" d="100"/>
        </p:scale>
        <p:origin x="-1380" y="23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90"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14</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14</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14</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July 14</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14</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July 14</a:t>
            </a:fld>
            <a:endParaRPr lang="en-US" altLang="ko-KR"/>
          </a:p>
        </p:txBody>
      </p:sp>
      <p:sp>
        <p:nvSpPr>
          <p:cNvPr id="6" name="슬라이드 번호 개체 틀 5"/>
          <p:cNvSpPr>
            <a:spLocks noGrp="1"/>
          </p:cNvSpPr>
          <p:nvPr>
            <p:ph type="sldNum" sz="quarter" idx="12"/>
          </p:nvPr>
        </p:nvSpPr>
        <p:spPr/>
        <p:txBody>
          <a:bodyPr/>
          <a:lstStyle/>
          <a:p>
            <a:r>
              <a:rPr lang="en-US" altLang="ko-KR" smtClean="0"/>
              <a:t>Page </a:t>
            </a:r>
            <a:fld id="{679384AA-EF33-45B7-8EFC-2D36269F1012}" type="slidenum">
              <a:rPr lang="en-US" altLang="ko-KR" smtClean="0"/>
              <a:pPr/>
              <a:t>6</a:t>
            </a:fld>
            <a:endParaRPr lang="en-US" altLang="ko-KR"/>
          </a:p>
        </p:txBody>
      </p:sp>
    </p:spTree>
    <p:extLst>
      <p:ext uri="{BB962C8B-B14F-4D97-AF65-F5344CB8AC3E}">
        <p14:creationId xmlns:p14="http://schemas.microsoft.com/office/powerpoint/2010/main" val="289647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7</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0D0DF98A-043D-426C-BAA2-166DF6A7633C}" type="datetime1">
              <a:rPr lang="ko-KR" altLang="en-US" smtClean="0"/>
              <a:pPr>
                <a:defRPr/>
              </a:pPr>
              <a:t>2014-07-18</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4D4C6E5-4809-47F9-A162-D6DF039AE6FB}"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4692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8A80C67A-D88A-4789-BA2F-3D720AF3419A}"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582593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DE46F06-0824-4833-8F37-3DD0096EED48}"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012868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AFD6CC6B-19A9-4D7A-A4D1-6C8098C4AE4A}" type="datetime1">
              <a:rPr lang="ko-KR" altLang="en-US" smtClean="0"/>
              <a:pPr/>
              <a:t>2014-07-18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60489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F430611-CD23-4E06-B95F-4AD7F51ADC06}"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913965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4EA8AC4-3792-4114-BA4E-EF6B30440DF3}" type="datetime1">
              <a:rPr lang="ko-KR" altLang="en-US" smtClean="0"/>
              <a:pPr/>
              <a:t>2014-07-18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360821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467DD99-FED2-4661-8A1A-DA7816AB2551}"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59655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AA6A630F-CA74-43A1-B312-EBF1AD782761}"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907563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A96378-18EE-40B3-99B4-ACD92EE5E16C}"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48415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23858A4-B4B5-4167-A8F0-91D000BB484A}"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46656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4" name="Rectangle 4"/>
          <p:cNvSpPr>
            <a:spLocks noGrp="1" noChangeArrowheads="1"/>
          </p:cNvSpPr>
          <p:nvPr>
            <p:ph type="dt" sz="half" idx="10"/>
          </p:nvPr>
        </p:nvSpPr>
        <p:spPr/>
        <p:txBody>
          <a:bodyPr/>
          <a:lstStyle>
            <a:lvl1pPr>
              <a:defRPr/>
            </a:lvl1pPr>
          </a:lstStyle>
          <a:p>
            <a:pPr>
              <a:defRPr/>
            </a:pPr>
            <a:fld id="{D0318D10-2E40-4878-AE17-A0CA9F382384}" type="datetime1">
              <a:rPr lang="ko-KR" altLang="en-US" smtClean="0"/>
              <a:pPr>
                <a:defRPr/>
              </a:pPr>
              <a:t>2014-07-18</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329863D-A846-4C65-943A-66EE90493529}"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38434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A9F452A-5B4F-49AF-AA68-13AE27A21030}"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571099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0012C39-502F-4D82-98C2-4710AA2BE629}"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262252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B9EBB90-98E0-45DA-8F82-F4ACE16E44E4}"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935088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806B761-9B84-4FF1-9347-F7935673E019}"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7782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3462887-783C-4615-83FE-F2BF1BFE8F83}" type="datetime1">
              <a:rPr lang="ko-KR" altLang="en-US" smtClean="0"/>
              <a:pPr/>
              <a:t>2014-07-18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804552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4A91C74-1F25-4CAF-BB68-A3815A82075D}"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84954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8D413AC-6C1B-4CD3-8B7B-BC654AB511DF}" type="datetime1">
              <a:rPr lang="ko-KR" altLang="en-US" smtClean="0"/>
              <a:pPr/>
              <a:t>2014-07-18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176255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9DAF05F-65D0-407C-B5E1-D913F2FFE4C4}"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150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2AF0133-AB70-49F9-88CC-1BA0227422A7}"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26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fld id="{0AC9D3E9-592F-45A8-98F8-6E7D10855F4B}"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8039177-4A9A-4F84-9444-80F4AF304719}"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40638467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FF9C26E-2F7E-4DE9-AF2E-6FCAB15ACA6F}"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370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81B60A93-13A2-4B82-BA90-054FBE52FCCD}" type="datetime1">
              <a:rPr lang="ko-KR" altLang="en-US" smtClean="0"/>
              <a:pPr>
                <a:defRPr/>
              </a:pPr>
              <a:t>2014-07-18</a:t>
            </a:fld>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64AE7DDF-0357-4062-8A24-55CBDC932607}"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45FB4289-406D-4924-AE65-9685BC0016D1}"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AA42179B-2034-4003-B6CE-89F2A4C7426B}" type="datetime1">
              <a:rPr lang="ko-KR" altLang="en-US" smtClean="0"/>
              <a:pPr>
                <a:defRPr/>
              </a:pPr>
              <a:t>2014-07-18</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C0A011E1-E924-427E-9FD8-AA4D721B7AD6}" type="datetime1">
              <a:rPr lang="ko-KR" altLang="en-US" smtClean="0"/>
              <a:pPr>
                <a:defRPr/>
              </a:pPr>
              <a:t>2014-07-18</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DBA321A-BFF3-4D70-9BD1-CF6608C104AD}"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9415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7331"/>
            <a:ext cx="10668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fld id="{3FF5BD86-548A-4CEB-A0CB-D6B5EC809A13}" type="datetime1">
              <a:rPr lang="ko-KR" altLang="en-US" smtClean="0"/>
              <a:pPr>
                <a:defRPr/>
              </a:pPr>
              <a:t>2014-07-18</a:t>
            </a:fld>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dirty="0">
                <a:ea typeface="굴림" charset="-127"/>
              </a:rPr>
              <a:t>doc.: IEEE </a:t>
            </a:r>
            <a:r>
              <a:rPr lang="en-US" altLang="ko-KR" b="1" dirty="0" smtClean="0">
                <a:ea typeface="굴림" charset="-127"/>
              </a:rPr>
              <a:t>15-14-0469-00-007a</a:t>
            </a:r>
            <a:endParaRPr lang="en-US" altLang="ko-KR" dirty="0">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666"/>
          </a:xfrm>
          <a:prstGeom prst="rect">
            <a:avLst/>
          </a:prstGeom>
          <a:noFill/>
          <a:ln w="9525">
            <a:noFill/>
            <a:miter lim="800000"/>
            <a:headEnd/>
            <a:tailEnd/>
          </a:ln>
        </p:spPr>
        <p:txBody>
          <a:bodyPr lIns="0" tIns="0" rIns="0" bIns="0">
            <a:spAutoFit/>
          </a:bodyPr>
          <a:lstStyle/>
          <a:p>
            <a:r>
              <a:rPr lang="en-US" altLang="ko-KR" dirty="0" smtClean="0">
                <a:ea typeface="굴림" charset="-127"/>
              </a:rPr>
              <a:t>IEEE802.15.7a</a:t>
            </a:r>
            <a:r>
              <a:rPr lang="en-US" altLang="ko-KR" baseline="0" dirty="0" smtClean="0">
                <a:ea typeface="굴림" charset="-127"/>
              </a:rPr>
              <a:t> </a:t>
            </a:r>
            <a:r>
              <a:rPr lang="en-US" altLang="ko-KR" dirty="0" smtClean="0">
                <a:ea typeface="굴림" charset="-127"/>
              </a:rPr>
              <a:t>OCC</a:t>
            </a:r>
            <a:r>
              <a:rPr lang="en-US" altLang="ko-KR" baseline="0" dirty="0" smtClean="0">
                <a:ea typeface="굴림" charset="-127"/>
              </a:rPr>
              <a:t> SG</a:t>
            </a:r>
            <a:endParaRPr lang="en-US" altLang="ko-KR" dirty="0">
              <a:ea typeface="굴림" charset="-127"/>
            </a:endParaRP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2012-AF71-4323-9F7D-A98D323AEE12}" type="datetime1">
              <a:rPr lang="ko-KR" altLang="en-US" smtClean="0"/>
              <a:pPr/>
              <a:t>2014-07-18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0034516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C25EE-BD47-4F41-B9E3-41463CFC3F9A}" type="datetime1">
              <a:rPr lang="ko-KR" altLang="en-US" smtClean="0"/>
              <a:pPr/>
              <a:t>2014-07-18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93678402"/>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iming>
    <p:tnLst>
      <p:par>
        <p:cTn id="1" dur="indefinite" restart="never" nodeType="tmRoot"/>
      </p:par>
    </p:tnLst>
  </p:timing>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ChangeArrowheads="1"/>
          </p:cNvSpPr>
          <p:nvPr/>
        </p:nvSpPr>
        <p:spPr bwMode="auto">
          <a:xfrm>
            <a:off x="533400" y="762000"/>
            <a:ext cx="8001000" cy="5724644"/>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Optical Camera Communication(OCC) SG </a:t>
            </a:r>
            <a:r>
              <a:rPr lang="en-US" altLang="ko-KR" sz="1800" dirty="0">
                <a:ea typeface="굴림" charset="-127"/>
              </a:rPr>
              <a:t>Closing Report for </a:t>
            </a:r>
            <a:r>
              <a:rPr lang="en-US" altLang="ko-KR" sz="1800" dirty="0" smtClean="0">
                <a:ea typeface="굴림" charset="-127"/>
              </a:rPr>
              <a:t>San Diego July 2014</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July 17 2014</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a:t>
            </a:r>
            <a:r>
              <a:rPr lang="en-US" altLang="ko-KR" sz="1800" dirty="0" err="1">
                <a:ea typeface="굴림" charset="-127"/>
              </a:rPr>
              <a:t>Kookmin</a:t>
            </a:r>
            <a:r>
              <a:rPr lang="en-US" altLang="ko-KR" sz="1800" dirty="0">
                <a:ea typeface="굴림" charset="-127"/>
              </a:rPr>
              <a:t> </a:t>
            </a:r>
            <a:r>
              <a:rPr lang="en-US" altLang="ko-KR" sz="1800" dirty="0" smtClean="0">
                <a:ea typeface="굴림" charset="-127"/>
              </a:rPr>
              <a:t>University, Yu </a:t>
            </a:r>
            <a:r>
              <a:rPr lang="en-US" altLang="ko-KR" sz="1800" dirty="0" err="1" smtClean="0">
                <a:ea typeface="굴림" charset="-127"/>
              </a:rPr>
              <a:t>Zeng</a:t>
            </a:r>
            <a:r>
              <a:rPr lang="en-US" altLang="ko-KR" sz="1800" dirty="0" smtClean="0">
                <a:ea typeface="굴림" charset="-127"/>
              </a:rPr>
              <a:t>, China Telecom</a:t>
            </a:r>
            <a:endParaRPr lang="en-US" altLang="ko-KR" sz="1800" dirty="0">
              <a:ea typeface="굴림" charset="-127"/>
            </a:endParaRP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OCC SG Closing </a:t>
            </a:r>
            <a:r>
              <a:rPr lang="en-US" altLang="ko-KR" sz="1800" dirty="0">
                <a:ea typeface="굴림" charset="-127"/>
              </a:rPr>
              <a:t>Report for  </a:t>
            </a:r>
            <a:r>
              <a:rPr lang="en-US" altLang="ko-KR" sz="1800" dirty="0" smtClean="0">
                <a:ea typeface="굴림" charset="-127"/>
              </a:rPr>
              <a:t>July 2014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IEEE802.15.7a OCC SG </a:t>
            </a:r>
            <a:r>
              <a:rPr lang="en-US" altLang="ko-KR" sz="1800" dirty="0">
                <a:ea typeface="굴림" charset="-127"/>
              </a:rPr>
              <a:t>Session in </a:t>
            </a:r>
            <a:r>
              <a:rPr lang="en-US" altLang="ko-KR" sz="1800" dirty="0" smtClean="0">
                <a:ea typeface="굴림" charset="-127"/>
              </a:rPr>
              <a:t>San Diego</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IEEE802.15.7a Task Group</a:t>
            </a:r>
            <a:r>
              <a:rPr lang="en-US" altLang="ko-KR" sz="1800" dirty="0">
                <a:ea typeface="굴림" charset="-127"/>
              </a:rPr>
              <a:t>.</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873403" y="1905000"/>
            <a:ext cx="7403565" cy="2739211"/>
          </a:xfrm>
          <a:prstGeom prst="rect">
            <a:avLst/>
          </a:prstGeom>
          <a:noFill/>
          <a:ln w="12700">
            <a:noFill/>
            <a:miter lim="800000"/>
            <a:headEnd type="none" w="sm" len="sm"/>
            <a:tailEnd type="none" w="sm" len="sm"/>
          </a:ln>
        </p:spPr>
        <p:txBody>
          <a:bodyPr wrap="none">
            <a:spAutoFit/>
          </a:bodyPr>
          <a:lstStyle/>
          <a:p>
            <a:pPr algn="ctr"/>
            <a:r>
              <a:rPr lang="en-US" altLang="ja-JP" sz="3200" b="1" dirty="0" smtClean="0">
                <a:solidFill>
                  <a:schemeClr val="tx2"/>
                </a:solidFill>
                <a:ea typeface="ＭＳ Ｐゴシック" pitchFamily="34" charset="-128"/>
              </a:rPr>
              <a:t>15.7a OCC SG </a:t>
            </a:r>
            <a:r>
              <a:rPr lang="en-US" altLang="ja-JP" sz="3200" b="1" dirty="0" smtClean="0">
                <a:solidFill>
                  <a:schemeClr val="tx2"/>
                </a:solidFill>
                <a:ea typeface="ＭＳ Ｐゴシック" pitchFamily="34" charset="-128"/>
              </a:rPr>
              <a:t>Third</a:t>
            </a:r>
            <a:r>
              <a:rPr lang="en-US" altLang="ja-JP" sz="3200" b="1" dirty="0" smtClean="0">
                <a:solidFill>
                  <a:schemeClr val="tx2"/>
                </a:solidFill>
                <a:ea typeface="ＭＳ Ｐゴシック" pitchFamily="34" charset="-128"/>
              </a:rPr>
              <a:t> </a:t>
            </a:r>
            <a:r>
              <a:rPr lang="en-US" altLang="ja-JP" sz="3200" b="1" dirty="0" smtClean="0">
                <a:solidFill>
                  <a:schemeClr val="tx2"/>
                </a:solidFill>
                <a:ea typeface="ＭＳ Ｐゴシック" pitchFamily="34" charset="-128"/>
              </a:rPr>
              <a:t>Meeting</a:t>
            </a:r>
            <a:r>
              <a:rPr lang="en-US" altLang="ja-JP" sz="3200" b="1" dirty="0">
                <a:solidFill>
                  <a:schemeClr val="tx2"/>
                </a:solidFill>
                <a:ea typeface="ＭＳ Ｐゴシック" pitchFamily="34" charset="-128"/>
              </a:rPr>
              <a:t>, </a:t>
            </a:r>
            <a:r>
              <a:rPr lang="en-US" altLang="ja-JP" sz="3200" b="1" dirty="0" smtClean="0">
                <a:solidFill>
                  <a:schemeClr val="tx2"/>
                </a:solidFill>
                <a:ea typeface="ＭＳ Ｐゴシック" pitchFamily="34" charset="-128"/>
              </a:rPr>
              <a:t>San Diego</a:t>
            </a:r>
            <a:endParaRPr lang="en-US" altLang="ja-JP" sz="3200" b="1" dirty="0">
              <a:solidFill>
                <a:schemeClr val="tx2"/>
              </a:solidFill>
              <a:ea typeface="ＭＳ Ｐゴシック" pitchFamily="34" charset="-128"/>
            </a:endParaRPr>
          </a:p>
          <a:p>
            <a:pPr algn="ctr"/>
            <a:endParaRPr lang="en-US" altLang="ja-JP" sz="32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smtClean="0">
                <a:solidFill>
                  <a:schemeClr val="tx2"/>
                </a:solidFill>
                <a:ea typeface="ＭＳ Ｐゴシック" pitchFamily="34" charset="-128"/>
              </a:rPr>
              <a:t>17 July, 2014</a:t>
            </a:r>
            <a:endParaRPr lang="en-US" altLang="ko-KR" sz="3600" b="1" dirty="0">
              <a:solidFill>
                <a:schemeClr val="tx2"/>
              </a:solidFill>
              <a:ea typeface="굴림" charset="-127"/>
            </a:endParaRPr>
          </a:p>
        </p:txBody>
      </p:sp>
      <p:sp>
        <p:nvSpPr>
          <p:cNvPr id="6" name="직사각형 5"/>
          <p:cNvSpPr/>
          <p:nvPr/>
        </p:nvSpPr>
        <p:spPr bwMode="auto">
          <a:xfrm>
            <a:off x="6389158" y="1143000"/>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7162800" y="533400"/>
            <a:ext cx="184731" cy="276999"/>
          </a:xfrm>
          <a:prstGeom prst="rect">
            <a:avLst/>
          </a:prstGeom>
          <a:noFill/>
        </p:spPr>
        <p:txBody>
          <a:bodyPr wrap="none" rtlCol="0">
            <a:spAutoFit/>
          </a:bodyPr>
          <a:lstStyle/>
          <a:p>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OCC Study Group</a:t>
            </a:r>
          </a:p>
        </p:txBody>
      </p:sp>
      <p:sp>
        <p:nvSpPr>
          <p:cNvPr id="12292" name="Rectangle 7"/>
          <p:cNvSpPr>
            <a:spLocks noGrp="1" noChangeArrowheads="1"/>
          </p:cNvSpPr>
          <p:nvPr>
            <p:ph idx="4294967295"/>
          </p:nvPr>
        </p:nvSpPr>
        <p:spPr>
          <a:xfrm>
            <a:off x="228600" y="2057400"/>
            <a:ext cx="8686800" cy="4267200"/>
          </a:xfrm>
          <a:noFill/>
        </p:spPr>
        <p:txBody>
          <a:bodyPr/>
          <a:lstStyle/>
          <a:p>
            <a:r>
              <a:rPr lang="en-US" altLang="ko-KR" sz="2400" dirty="0" smtClean="0"/>
              <a:t>IEEE P802.15.7a OCC SG </a:t>
            </a:r>
            <a:r>
              <a:rPr lang="en-US" altLang="ko-KR" sz="2400" dirty="0"/>
              <a:t>is studying applications and technology in support of creating a </a:t>
            </a:r>
            <a:r>
              <a:rPr lang="en-US" altLang="ko-KR" sz="2400" dirty="0" smtClean="0"/>
              <a:t>PAR and a CSD for </a:t>
            </a:r>
            <a:r>
              <a:rPr lang="en-US" altLang="ko-KR" sz="2400" dirty="0"/>
              <a:t>creating a task group to write an air interface standard that supports the transmission of data by modulated lights that can be received and processed via an image sensor. </a:t>
            </a:r>
            <a:endParaRPr lang="en-US" altLang="ko-KR" sz="2400" dirty="0" smtClean="0"/>
          </a:p>
          <a:p>
            <a:r>
              <a:rPr lang="en-US" altLang="ko-KR" sz="2400" dirty="0"/>
              <a:t>This  amendment defines Physical layer (PHY) and MAC layer of Optical Camera Communications (OCC) using light frequencies over the spectral range of near-Infrared (IR) to near-Ultra Violet (UV) or Ultra Violet (UV) </a:t>
            </a:r>
            <a:endParaRPr lang="en-US" altLang="ja-JP" dirty="0" smtClean="0">
              <a:ea typeface="ＭＳ Ｐゴシック" pitchFamily="34" charset="-128"/>
            </a:endParaRPr>
          </a:p>
          <a:p>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4294967295"/>
          </p:nvPr>
        </p:nvSpPr>
        <p:spPr>
          <a:xfrm>
            <a:off x="228600" y="2057400"/>
            <a:ext cx="8686800" cy="4267200"/>
          </a:xfrm>
        </p:spPr>
        <p:txBody>
          <a:bodyPr/>
          <a:lstStyle/>
          <a:p>
            <a:r>
              <a:rPr lang="en-US" altLang="ja-JP" dirty="0" smtClean="0">
                <a:ea typeface="ＭＳ Ｐゴシック" pitchFamily="34" charset="-128"/>
              </a:rPr>
              <a:t>Call for Applications about the amendment of IEEE 802.15.7 and some study items of OCC</a:t>
            </a:r>
          </a:p>
          <a:p>
            <a:r>
              <a:rPr lang="en-US" altLang="ja-JP" dirty="0" smtClean="0">
                <a:ea typeface="ＭＳ Ｐゴシック" pitchFamily="34" charset="-128"/>
              </a:rPr>
              <a:t>Hearing of presentations about Call for application about OCC including LED-ID services and digital signage services</a:t>
            </a:r>
          </a:p>
          <a:p>
            <a:r>
              <a:rPr lang="en-US" altLang="ja-JP" dirty="0" smtClean="0">
                <a:ea typeface="ＭＳ Ｐゴシック" pitchFamily="34" charset="-128"/>
              </a:rPr>
              <a:t>Updating the PAR and CSD</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4893647"/>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smtClean="0">
                <a:ea typeface="ＭＳ Ｐゴシック" pitchFamily="34" charset="-128"/>
              </a:rPr>
              <a:t>July 2014 meeting: 4 Sessions(Mon PM2, Tue PM1/PM2 and Wed AM1) </a:t>
            </a:r>
          </a:p>
          <a:p>
            <a:pPr marL="268288" indent="-268288">
              <a:buFontTx/>
              <a:buAutoNum type="arabicPeriod"/>
            </a:pPr>
            <a:r>
              <a:rPr lang="en-US" altLang="ja-JP" sz="2400" dirty="0" smtClean="0">
                <a:ea typeface="ＭＳ Ｐゴシック" pitchFamily="34" charset="-128"/>
              </a:rPr>
              <a:t>Attendance: 11 attendees (Mon PM2), 12 </a:t>
            </a:r>
            <a:r>
              <a:rPr lang="en-US" altLang="ja-JP" sz="2400" dirty="0">
                <a:ea typeface="ＭＳ Ｐゴシック" pitchFamily="34" charset="-128"/>
              </a:rPr>
              <a:t>attendees </a:t>
            </a:r>
            <a:r>
              <a:rPr lang="en-US" altLang="ja-JP" sz="2400" dirty="0" smtClean="0">
                <a:ea typeface="ＭＳ Ｐゴシック" pitchFamily="34" charset="-128"/>
              </a:rPr>
              <a:t>(Tue PM1), 15 </a:t>
            </a:r>
            <a:r>
              <a:rPr lang="en-US" altLang="ja-JP" sz="2400" dirty="0">
                <a:ea typeface="ＭＳ Ｐゴシック" pitchFamily="34" charset="-128"/>
              </a:rPr>
              <a:t>attendees (Tue  </a:t>
            </a:r>
            <a:r>
              <a:rPr lang="en-US" altLang="ja-JP" sz="2400" dirty="0" smtClean="0">
                <a:ea typeface="ＭＳ Ｐゴシック" pitchFamily="34" charset="-128"/>
              </a:rPr>
              <a:t>PM2</a:t>
            </a:r>
            <a:r>
              <a:rPr lang="en-US" altLang="ja-JP" sz="2400" dirty="0">
                <a:ea typeface="ＭＳ Ｐゴシック" pitchFamily="34" charset="-128"/>
              </a:rPr>
              <a:t>), </a:t>
            </a:r>
            <a:r>
              <a:rPr lang="en-US" altLang="ja-JP" sz="2400" dirty="0" smtClean="0">
                <a:ea typeface="ＭＳ Ｐゴシック" pitchFamily="34" charset="-128"/>
              </a:rPr>
              <a:t>8 </a:t>
            </a:r>
            <a:r>
              <a:rPr lang="en-US" altLang="ja-JP" sz="2400" dirty="0">
                <a:ea typeface="ＭＳ Ｐゴシック" pitchFamily="34" charset="-128"/>
              </a:rPr>
              <a:t>attendees </a:t>
            </a:r>
            <a:r>
              <a:rPr lang="en-US" altLang="ja-JP" sz="2400" dirty="0" smtClean="0">
                <a:ea typeface="ＭＳ Ｐゴシック" pitchFamily="34" charset="-128"/>
              </a:rPr>
              <a:t>(Wed AM1).</a:t>
            </a:r>
          </a:p>
          <a:p>
            <a:pPr marL="268288" indent="-268288">
              <a:buFontTx/>
              <a:buAutoNum type="arabicPeriod"/>
            </a:pPr>
            <a:r>
              <a:rPr lang="en-US" altLang="ko-KR" sz="2400" dirty="0" smtClean="0"/>
              <a:t>Discussions</a:t>
            </a:r>
            <a:endParaRPr lang="en-US" altLang="ko-KR" sz="2400" dirty="0"/>
          </a:p>
          <a:p>
            <a:pPr marL="914400" lvl="1" indent="-457200"/>
            <a:r>
              <a:rPr lang="en-US" altLang="ko-KR" sz="2400" dirty="0"/>
              <a:t>  - Discussion about the </a:t>
            </a:r>
            <a:r>
              <a:rPr lang="en-US" altLang="ko-KR" sz="2400" dirty="0" smtClean="0"/>
              <a:t>third </a:t>
            </a:r>
            <a:r>
              <a:rPr lang="en-US" altLang="ko-KR" sz="2400" dirty="0"/>
              <a:t>draft PAR and </a:t>
            </a:r>
            <a:r>
              <a:rPr lang="en-US" altLang="ko-KR" sz="2400" dirty="0" smtClean="0"/>
              <a:t>CSD</a:t>
            </a:r>
            <a:endParaRPr lang="en-US" altLang="ja-JP" sz="2400" dirty="0">
              <a:ea typeface="ＭＳ Ｐゴシック" pitchFamily="34" charset="-128"/>
            </a:endParaRPr>
          </a:p>
          <a:p>
            <a:pPr marL="268288" indent="-268288"/>
            <a:r>
              <a:rPr lang="en-US" altLang="ja-JP" sz="2400" dirty="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1 </a:t>
            </a:r>
            <a:r>
              <a:rPr lang="en-US" altLang="ko-KR" sz="2000" dirty="0" smtClean="0"/>
              <a:t>–</a:t>
            </a:r>
            <a:r>
              <a:rPr lang="fr-FR" altLang="ko-KR" sz="2000" dirty="0" smtClean="0"/>
              <a:t>Draft </a:t>
            </a:r>
            <a:r>
              <a:rPr lang="fr-FR" altLang="ko-KR" sz="2000" dirty="0"/>
              <a:t>PAR for OCC </a:t>
            </a:r>
            <a:r>
              <a:rPr lang="fr-FR" altLang="ko-KR" sz="2000" dirty="0" smtClean="0"/>
              <a:t>(15-14-0040-03-007a)</a:t>
            </a:r>
            <a:endParaRPr lang="en-US" altLang="ko-KR" sz="2000" dirty="0" smtClean="0"/>
          </a:p>
          <a:p>
            <a:pPr marL="914400" lvl="1" indent="-457200"/>
            <a:r>
              <a:rPr lang="en-US" altLang="ko-KR" sz="2000" dirty="0"/>
              <a:t>Contribution 2 - Draft CSD for OCC </a:t>
            </a:r>
            <a:r>
              <a:rPr lang="en-US" altLang="ko-KR" sz="2000" dirty="0" smtClean="0"/>
              <a:t>(15-14-0216-01-007a)</a:t>
            </a:r>
          </a:p>
          <a:p>
            <a:pPr marL="914400" lvl="1" indent="-457200"/>
            <a:r>
              <a:rPr lang="en-US" altLang="ko-KR" sz="2000" dirty="0" smtClean="0"/>
              <a:t>Contribution </a:t>
            </a:r>
            <a:r>
              <a:rPr lang="en-US" altLang="ko-KR" sz="2000" dirty="0"/>
              <a:t>3 - </a:t>
            </a:r>
            <a:r>
              <a:rPr lang="en-US" altLang="ko-KR" sz="2000" dirty="0" smtClean="0"/>
              <a:t>Applications for Optical Camera Communication system  (15-14-0438-01-007a) </a:t>
            </a:r>
            <a:endParaRPr lang="en-US" altLang="ko-KR" sz="2000" dirty="0"/>
          </a:p>
          <a:p>
            <a:pPr marL="914400" lvl="1" indent="-457200"/>
            <a:r>
              <a:rPr lang="en-US" altLang="ko-KR" sz="2000" dirty="0" smtClean="0"/>
              <a:t>Contribution 4- Low-speed OCC (software based OCC) Adaptation to technical issues and Applications  (15-14-0429-02-007a)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OCC SG:</a:t>
            </a:r>
            <a:endParaRPr lang="ko-KR" altLang="ko-KR" sz="2400" b="1" dirty="0"/>
          </a:p>
          <a:p>
            <a:pPr lvl="0" latinLnBrk="1"/>
            <a:r>
              <a:rPr lang="en-US" altLang="ko-KR" sz="2400" dirty="0" smtClean="0"/>
              <a:t>   OCC applications (data communications, localization, </a:t>
            </a:r>
          </a:p>
          <a:p>
            <a:pPr lvl="0" latinLnBrk="1"/>
            <a:r>
              <a:rPr lang="en-US" altLang="ko-KR" sz="2400" dirty="0" smtClean="0"/>
              <a:t>   </a:t>
            </a:r>
            <a:r>
              <a:rPr lang="en-US" altLang="ko-KR" sz="2400" dirty="0" err="1" smtClean="0"/>
              <a:t>LoS</a:t>
            </a:r>
            <a:r>
              <a:rPr lang="en-US" altLang="ko-KR" sz="2400" dirty="0" smtClean="0"/>
              <a:t> marketing, LED-ID, information reception from </a:t>
            </a:r>
          </a:p>
          <a:p>
            <a:pPr lvl="0" latinLnBrk="1"/>
            <a:r>
              <a:rPr lang="en-US" altLang="ko-KR" sz="2400" dirty="0" smtClean="0"/>
              <a:t>   light sources and etc.)</a:t>
            </a:r>
          </a:p>
          <a:p>
            <a:pPr lvl="0" latinLnBrk="1"/>
            <a:r>
              <a:rPr lang="en-US" altLang="ko-KR" sz="2400" dirty="0" smtClean="0"/>
              <a:t>   ITS/Telematics/Air-craft based applications (Traffic control and</a:t>
            </a:r>
          </a:p>
          <a:p>
            <a:pPr lvl="0" latinLnBrk="1"/>
            <a:r>
              <a:rPr lang="en-US" altLang="ko-KR" sz="2400" dirty="0" smtClean="0"/>
              <a:t>   tracking, etc.)</a:t>
            </a:r>
          </a:p>
          <a:p>
            <a:pPr lvl="0" latinLnBrk="1"/>
            <a:r>
              <a:rPr lang="en-US" altLang="ko-KR" sz="2400" dirty="0" smtClean="0"/>
              <a:t>   Etc.</a:t>
            </a:r>
          </a:p>
          <a:p>
            <a:pPr lvl="0" latinLnBrk="1"/>
            <a:endParaRPr lang="ko-KR" altLang="ko-KR" sz="2400" dirty="0" smtClean="0"/>
          </a:p>
          <a:p>
            <a:pPr marL="342900" indent="-342900">
              <a:buFontTx/>
              <a:buChar char="-"/>
            </a:pPr>
            <a:r>
              <a:rPr lang="en-US" altLang="ja-JP" sz="2400" b="1" dirty="0" smtClean="0"/>
              <a:t>Discussion </a:t>
            </a:r>
            <a:r>
              <a:rPr lang="en-US" altLang="ja-JP" sz="2400" b="1" dirty="0"/>
              <a:t>about PAR and </a:t>
            </a:r>
            <a:r>
              <a:rPr lang="en-US" altLang="ja-JP" sz="2400" b="1" dirty="0" smtClean="0"/>
              <a:t>CSD</a:t>
            </a:r>
          </a:p>
          <a:p>
            <a:r>
              <a:rPr lang="en-US" altLang="ja-JP" sz="2400" b="1" dirty="0"/>
              <a:t> </a:t>
            </a:r>
            <a:r>
              <a:rPr lang="en-US" altLang="ja-JP" sz="2400" b="1" dirty="0" smtClean="0"/>
              <a:t>  </a:t>
            </a:r>
            <a:r>
              <a:rPr lang="en-US" altLang="ja-JP" sz="2400" dirty="0" smtClean="0"/>
              <a:t>We </a:t>
            </a:r>
            <a:r>
              <a:rPr lang="en-US" altLang="ja-JP" sz="2400" dirty="0"/>
              <a:t>discussed about the PAR and </a:t>
            </a:r>
            <a:r>
              <a:rPr lang="en-US" altLang="ja-JP" sz="2400" dirty="0" smtClean="0"/>
              <a:t>CSD </a:t>
            </a:r>
            <a:r>
              <a:rPr lang="en-US" altLang="ja-JP" sz="2400" dirty="0"/>
              <a:t>for OCC SG based on </a:t>
            </a:r>
            <a:endParaRPr lang="en-US" altLang="ja-JP" sz="2400" dirty="0" smtClean="0"/>
          </a:p>
          <a:p>
            <a:r>
              <a:rPr lang="en-US" altLang="ja-JP" sz="2400" dirty="0"/>
              <a:t> </a:t>
            </a:r>
            <a:r>
              <a:rPr lang="en-US" altLang="ja-JP" sz="2400" dirty="0" smtClean="0"/>
              <a:t>  IEEE </a:t>
            </a:r>
            <a:r>
              <a:rPr lang="en-US" altLang="ja-JP" sz="2400" dirty="0"/>
              <a:t>802.15.7. We will continue to discuss in </a:t>
            </a:r>
            <a:r>
              <a:rPr lang="en-US" altLang="ja-JP" sz="2400" dirty="0" smtClean="0"/>
              <a:t>Sept.</a:t>
            </a:r>
            <a:r>
              <a:rPr lang="en-US" altLang="ja-JP" sz="2400" dirty="0" smtClean="0"/>
              <a:t> </a:t>
            </a:r>
            <a:r>
              <a:rPr lang="en-US" altLang="ja-JP" sz="2400" dirty="0" smtClean="0"/>
              <a:t>meeting</a:t>
            </a:r>
          </a:p>
          <a:p>
            <a:pPr marL="914400" lvl="1" indent="-457200"/>
            <a:r>
              <a:rPr lang="fr-FR" altLang="ko-KR" sz="2400" dirty="0" smtClean="0"/>
              <a:t>-draft </a:t>
            </a:r>
            <a:r>
              <a:rPr lang="fr-FR" altLang="ko-KR" sz="2400" dirty="0"/>
              <a:t>PAR for OCC (</a:t>
            </a:r>
            <a:r>
              <a:rPr lang="fr-FR" altLang="ko-KR" sz="2400" dirty="0" smtClean="0"/>
              <a:t>15-14-0040-04-007a</a:t>
            </a:r>
            <a:r>
              <a:rPr lang="fr-FR" altLang="ko-KR" sz="2400" dirty="0"/>
              <a:t>)</a:t>
            </a:r>
            <a:endParaRPr lang="en-US" altLang="ko-KR" sz="2400" dirty="0"/>
          </a:p>
          <a:p>
            <a:pPr marL="914400" lvl="1" indent="-457200"/>
            <a:r>
              <a:rPr lang="en-US" altLang="ko-KR" sz="2400" dirty="0" smtClean="0"/>
              <a:t>-draft CSD </a:t>
            </a:r>
            <a:r>
              <a:rPr lang="en-US" altLang="ko-KR" sz="2400" dirty="0"/>
              <a:t>for OCC </a:t>
            </a:r>
            <a:r>
              <a:rPr lang="en-US" altLang="ko-KR" sz="2400" dirty="0" smtClean="0"/>
              <a:t>(</a:t>
            </a:r>
            <a:r>
              <a:rPr lang="en-US" altLang="ko-KR" sz="2400" dirty="0" smtClean="0"/>
              <a:t>15-14-0216-02-007a</a:t>
            </a:r>
            <a:r>
              <a:rPr lang="en-US" altLang="ko-KR" sz="2400" dirty="0" smtClean="0"/>
              <a:t>)</a:t>
            </a:r>
            <a:endParaRPr lang="en-US" altLang="ko-KR" sz="2400" dirty="0"/>
          </a:p>
          <a:p>
            <a:endParaRPr lang="en-US" altLang="ja-JP" sz="2400" dirty="0"/>
          </a:p>
          <a:p>
            <a:pPr lvl="0" latinLnBrk="1"/>
            <a:endParaRPr lang="en-US" altLang="ja-JP" sz="2400" dirty="0" smtClean="0">
              <a:ea typeface="ＭＳ Ｐゴシック" pitchFamily="34" charset="-128"/>
            </a:endParaRPr>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Sept.</a:t>
            </a:r>
            <a:r>
              <a:rPr lang="en-US" altLang="ko-KR" sz="3600" b="1" dirty="0" smtClean="0">
                <a:ea typeface="굴림" charset="-127"/>
              </a:rPr>
              <a:t> </a:t>
            </a:r>
            <a:r>
              <a:rPr lang="en-US" altLang="ko-KR" sz="3600" b="1" dirty="0" smtClean="0">
                <a:ea typeface="굴림" charset="-127"/>
              </a:rPr>
              <a:t>Meeting</a:t>
            </a:r>
          </a:p>
        </p:txBody>
      </p:sp>
      <p:sp>
        <p:nvSpPr>
          <p:cNvPr id="11" name="TextBox 10"/>
          <p:cNvSpPr txBox="1"/>
          <p:nvPr/>
        </p:nvSpPr>
        <p:spPr>
          <a:xfrm>
            <a:off x="533400" y="1600200"/>
            <a:ext cx="8382000" cy="4585871"/>
          </a:xfrm>
          <a:prstGeom prst="rect">
            <a:avLst/>
          </a:prstGeom>
          <a:noFill/>
        </p:spPr>
        <p:txBody>
          <a:bodyPr wrap="square" rtlCol="0">
            <a:spAutoFit/>
          </a:bodyPr>
          <a:lstStyle/>
          <a:p>
            <a:r>
              <a:rPr lang="en-US" sz="2800" dirty="0"/>
              <a:t> </a:t>
            </a:r>
            <a:r>
              <a:rPr lang="en-US" sz="2800" dirty="0" smtClean="0"/>
              <a:t>- </a:t>
            </a:r>
            <a:r>
              <a:rPr lang="en-US" sz="2400" dirty="0" smtClean="0"/>
              <a:t>Before September meeting: generate and circulate a </a:t>
            </a:r>
          </a:p>
          <a:p>
            <a:r>
              <a:rPr lang="en-US" sz="2400" dirty="0"/>
              <a:t> </a:t>
            </a:r>
            <a:r>
              <a:rPr lang="en-US" sz="2400" dirty="0" smtClean="0"/>
              <a:t> “Comment about PAR and CSD for IEEE 802.15.7a OCC ” </a:t>
            </a:r>
            <a:endParaRPr lang="en-US" sz="2400" dirty="0"/>
          </a:p>
          <a:p>
            <a:r>
              <a:rPr lang="en-US" sz="2400" dirty="0" smtClean="0"/>
              <a:t>    paragraph</a:t>
            </a:r>
            <a:r>
              <a:rPr lang="en-US" sz="2400" dirty="0" smtClean="0"/>
              <a:t>.</a:t>
            </a:r>
          </a:p>
          <a:p>
            <a:r>
              <a:rPr lang="en-US" altLang="ko-KR" sz="2400" dirty="0" smtClean="0"/>
              <a:t> - Allow Call </a:t>
            </a:r>
            <a:r>
              <a:rPr lang="en-US" altLang="ko-KR" sz="2400" dirty="0"/>
              <a:t>for Applications Presentations </a:t>
            </a:r>
          </a:p>
          <a:p>
            <a:r>
              <a:rPr lang="en-US" altLang="ko-KR" sz="2400" dirty="0" smtClean="0"/>
              <a:t> - Market </a:t>
            </a:r>
            <a:r>
              <a:rPr lang="en-US" altLang="ko-KR" sz="2400" dirty="0"/>
              <a:t>expectations , Implementation and deployment </a:t>
            </a:r>
            <a:r>
              <a:rPr lang="en-US" altLang="ko-KR" sz="2400" dirty="0" smtClean="0"/>
              <a:t>issues</a:t>
            </a:r>
          </a:p>
          <a:p>
            <a:r>
              <a:rPr lang="en-US" altLang="ko-KR" sz="2400" dirty="0"/>
              <a:t> </a:t>
            </a:r>
            <a:r>
              <a:rPr lang="en-US" altLang="ko-KR" sz="2400" dirty="0" smtClean="0"/>
              <a:t>- Invite </a:t>
            </a:r>
            <a:r>
              <a:rPr lang="en-US" altLang="ko-KR" sz="2400" dirty="0"/>
              <a:t>some </a:t>
            </a:r>
            <a:r>
              <a:rPr lang="en-US" altLang="ko-KR" sz="2400" dirty="0" smtClean="0"/>
              <a:t>companies: mobile </a:t>
            </a:r>
            <a:r>
              <a:rPr lang="en-US" altLang="ko-KR" sz="2400" dirty="0"/>
              <a:t>operators, smart devices, </a:t>
            </a:r>
            <a:endParaRPr lang="en-US" altLang="ko-KR" sz="2400" dirty="0" smtClean="0"/>
          </a:p>
          <a:p>
            <a:r>
              <a:rPr lang="en-US" altLang="ko-KR" sz="2400" dirty="0"/>
              <a:t> </a:t>
            </a:r>
            <a:r>
              <a:rPr lang="en-US" altLang="ko-KR" sz="2400" dirty="0" smtClean="0"/>
              <a:t>   LED-ID, Lighting sources, LED </a:t>
            </a:r>
            <a:r>
              <a:rPr lang="en-US" altLang="ko-KR" sz="2400" dirty="0"/>
              <a:t>digital signage, information </a:t>
            </a:r>
            <a:endParaRPr lang="en-US" altLang="ko-KR" sz="2400" dirty="0" smtClean="0"/>
          </a:p>
          <a:p>
            <a:r>
              <a:rPr lang="en-US" altLang="ko-KR" sz="2400" dirty="0"/>
              <a:t> </a:t>
            </a:r>
            <a:r>
              <a:rPr lang="en-US" altLang="ko-KR" sz="2400" dirty="0" smtClean="0"/>
              <a:t>  display</a:t>
            </a:r>
            <a:r>
              <a:rPr lang="en-US" altLang="ko-KR" sz="2400" dirty="0"/>
              <a:t>, </a:t>
            </a:r>
            <a:r>
              <a:rPr lang="en-US" altLang="ko-KR" sz="2400" dirty="0" smtClean="0"/>
              <a:t>navigation etc.</a:t>
            </a:r>
            <a:endParaRPr lang="en-US" altLang="ko-KR" sz="2400" dirty="0"/>
          </a:p>
          <a:p>
            <a:r>
              <a:rPr lang="en-US" altLang="ko-KR" sz="2400" dirty="0"/>
              <a:t> </a:t>
            </a:r>
            <a:r>
              <a:rPr lang="en-US" altLang="ko-KR" sz="2400" dirty="0" smtClean="0"/>
              <a:t>- will have 4 sessions in September meeting</a:t>
            </a:r>
          </a:p>
          <a:p>
            <a:r>
              <a:rPr lang="en-US" altLang="ko-KR" sz="2400" dirty="0"/>
              <a:t> - </a:t>
            </a:r>
            <a:r>
              <a:rPr lang="en-US" altLang="ko-KR" sz="2400" dirty="0" smtClean="0"/>
              <a:t>Final completion of  </a:t>
            </a:r>
            <a:r>
              <a:rPr lang="en-US" altLang="ja-JP" sz="2400" dirty="0"/>
              <a:t>PAR and CSD for IEEE802.15.7a</a:t>
            </a:r>
          </a:p>
          <a:p>
            <a:endParaRPr lang="en-US" altLang="ko-KR" sz="2400" dirty="0" smtClean="0"/>
          </a:p>
          <a:p>
            <a:endParaRPr lang="en-US" altLang="ko-KR" sz="2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62000"/>
            <a:ext cx="7772400" cy="1066800"/>
          </a:xfrm>
        </p:spPr>
        <p:txBody>
          <a:bodyPr/>
          <a:lstStyle/>
          <a:p>
            <a:r>
              <a:rPr lang="en-US" altLang="zh-CN" sz="3200" b="1" dirty="0" smtClean="0">
                <a:ea typeface="宋体" charset="-122"/>
              </a:rPr>
              <a:t>SG Extension Request with intension to Develop a PAR</a:t>
            </a:r>
          </a:p>
        </p:txBody>
      </p:sp>
      <p:sp>
        <p:nvSpPr>
          <p:cNvPr id="9" name="Content Placeholder 2"/>
          <p:cNvSpPr>
            <a:spLocks noGrp="1"/>
          </p:cNvSpPr>
          <p:nvPr>
            <p:ph idx="4294967295"/>
          </p:nvPr>
        </p:nvSpPr>
        <p:spPr>
          <a:xfrm>
            <a:off x="685800" y="1981200"/>
            <a:ext cx="7772400" cy="2895600"/>
          </a:xfrm>
        </p:spPr>
        <p:txBody>
          <a:bodyPr/>
          <a:lstStyle/>
          <a:p>
            <a:r>
              <a:rPr lang="en-US" altLang="zh-CN" sz="2400" b="1" dirty="0" smtClean="0">
                <a:ea typeface="宋体" charset="-122"/>
              </a:rPr>
              <a:t>SG Motion</a:t>
            </a:r>
          </a:p>
          <a:p>
            <a:pPr lvl="1"/>
            <a:r>
              <a:rPr lang="en-US" altLang="zh-CN" sz="2000" dirty="0" smtClean="0">
                <a:ea typeface="宋体" charset="-122"/>
              </a:rPr>
              <a:t>Move to extend the study group to write a PAR for IEEE802.15.7a OCC </a:t>
            </a:r>
          </a:p>
          <a:p>
            <a:pPr lvl="1"/>
            <a:r>
              <a:rPr lang="en-US" altLang="zh-CN" sz="2000" dirty="0" smtClean="0">
                <a:ea typeface="宋体" charset="-122"/>
              </a:rPr>
              <a:t>Vote:  </a:t>
            </a:r>
            <a:r>
              <a:rPr lang="en-US" altLang="zh-CN" sz="2000" dirty="0" smtClean="0">
                <a:ea typeface="宋体" charset="-122"/>
              </a:rPr>
              <a:t>/ /</a:t>
            </a:r>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2400" cy="1066800"/>
          </a:xfrm>
        </p:spPr>
        <p:txBody>
          <a:bodyPr/>
          <a:lstStyle/>
          <a:p>
            <a:r>
              <a:rPr lang="en-US" altLang="zh-CN" sz="3600" dirty="0" smtClean="0">
                <a:ea typeface="宋体" charset="-122"/>
              </a:rPr>
              <a:t>EC Motion</a:t>
            </a:r>
          </a:p>
        </p:txBody>
      </p:sp>
      <p:sp>
        <p:nvSpPr>
          <p:cNvPr id="12" name="Content Placeholder 2"/>
          <p:cNvSpPr>
            <a:spLocks noGrp="1"/>
          </p:cNvSpPr>
          <p:nvPr>
            <p:ph idx="4294967295"/>
          </p:nvPr>
        </p:nvSpPr>
        <p:spPr>
          <a:xfrm>
            <a:off x="685800" y="1981200"/>
            <a:ext cx="7772400" cy="4114800"/>
          </a:xfrm>
        </p:spPr>
        <p:txBody>
          <a:bodyPr/>
          <a:lstStyle/>
          <a:p>
            <a:r>
              <a:rPr lang="en-US" altLang="zh-CN" sz="2400" dirty="0" smtClean="0">
                <a:ea typeface="宋体" charset="-122"/>
              </a:rPr>
              <a:t>Move to extend the 802.15.7a OCC study group with the intension to write a PAR</a:t>
            </a:r>
          </a:p>
          <a:p>
            <a:r>
              <a:rPr lang="en-US" altLang="zh-CN" sz="2400" dirty="0" smtClean="0">
                <a:ea typeface="宋体" charset="-122"/>
              </a:rPr>
              <a:t>Move: </a:t>
            </a:r>
            <a:r>
              <a:rPr lang="en-US" altLang="ko-KR" sz="2400" dirty="0" err="1" smtClean="0">
                <a:ea typeface="굴림" charset="-127"/>
              </a:rPr>
              <a:t>Yeong</a:t>
            </a:r>
            <a:r>
              <a:rPr lang="en-US" altLang="ko-KR" sz="2400" dirty="0" smtClean="0">
                <a:ea typeface="굴림" charset="-127"/>
              </a:rPr>
              <a:t> Min Jang </a:t>
            </a:r>
            <a:endParaRPr lang="en-US" altLang="zh-CN" sz="2400" dirty="0" smtClean="0">
              <a:ea typeface="宋体" charset="-122"/>
            </a:endParaRPr>
          </a:p>
          <a:p>
            <a:r>
              <a:rPr lang="en-US" altLang="zh-CN" sz="2400" dirty="0" smtClean="0">
                <a:ea typeface="宋体" charset="-122"/>
              </a:rPr>
              <a:t>Second:</a:t>
            </a:r>
          </a:p>
          <a:p>
            <a:r>
              <a:rPr lang="en-US" altLang="zh-CN" sz="2400" dirty="0" smtClean="0">
                <a:ea typeface="宋体" charset="-122"/>
              </a:rPr>
              <a:t>Vote:</a:t>
            </a:r>
          </a:p>
          <a:p>
            <a:pPr lvl="1"/>
            <a:r>
              <a:rPr lang="en-US" altLang="zh-CN" sz="2000" dirty="0" smtClean="0">
                <a:ea typeface="宋体" charset="-122"/>
              </a:rPr>
              <a:t>Yes:	</a:t>
            </a:r>
          </a:p>
          <a:p>
            <a:pPr lvl="1"/>
            <a:r>
              <a:rPr lang="en-US" altLang="zh-CN" sz="2000" dirty="0" smtClean="0">
                <a:ea typeface="宋体" charset="-122"/>
              </a:rPr>
              <a:t>No</a:t>
            </a:r>
            <a:r>
              <a:rPr lang="en-US" altLang="zh-CN" sz="2000" dirty="0" smtClean="0">
                <a:ea typeface="宋体" charset="-122"/>
              </a:rPr>
              <a:t>:</a:t>
            </a:r>
            <a:r>
              <a:rPr lang="en-US" altLang="zh-CN" sz="2000" dirty="0" smtClean="0">
                <a:ea typeface="宋体" charset="-122"/>
              </a:rPr>
              <a:t>	</a:t>
            </a:r>
          </a:p>
          <a:p>
            <a:pPr lvl="1"/>
            <a:r>
              <a:rPr lang="en-US" altLang="zh-CN" sz="2000" dirty="0" smtClean="0">
                <a:ea typeface="宋体" charset="-122"/>
              </a:rPr>
              <a:t>Abstain</a:t>
            </a:r>
            <a:r>
              <a:rPr lang="en-US" altLang="zh-CN" sz="2000" dirty="0" smtClean="0">
                <a:ea typeface="宋体" charset="-122"/>
              </a:rPr>
              <a:t>:</a:t>
            </a:r>
            <a:endParaRPr lang="en-US" altLang="zh-CN" sz="2000" dirty="0" smtClean="0">
              <a:ea typeface="宋体" charset="-122"/>
            </a:endParaRPr>
          </a:p>
          <a:p>
            <a:pPr lvl="1"/>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10214</TotalTime>
  <Words>556</Words>
  <Application>Microsoft Office PowerPoint</Application>
  <PresentationFormat>화면 슬라이드 쇼(4:3)</PresentationFormat>
  <Paragraphs>82</Paragraphs>
  <Slides>9</Slides>
  <Notes>7</Notes>
  <HiddenSlides>0</HiddenSlides>
  <MMClips>0</MMClips>
  <ScaleCrop>false</ScaleCrop>
  <HeadingPairs>
    <vt:vector size="4" baseType="variant">
      <vt:variant>
        <vt:lpstr>테마</vt:lpstr>
      </vt:variant>
      <vt:variant>
        <vt:i4>3</vt:i4>
      </vt:variant>
      <vt:variant>
        <vt:lpstr>슬라이드 제목</vt:lpstr>
      </vt:variant>
      <vt:variant>
        <vt:i4>9</vt:i4>
      </vt:variant>
    </vt:vector>
  </HeadingPairs>
  <TitlesOfParts>
    <vt:vector size="12" baseType="lpstr">
      <vt:lpstr>Default Design</vt:lpstr>
      <vt:lpstr>1_디자인 사용자 지정</vt:lpstr>
      <vt:lpstr>디자인 사용자 지정</vt:lpstr>
      <vt:lpstr>PowerPoint 프레젠테이션</vt:lpstr>
      <vt:lpstr>PowerPoint 프레젠테이션</vt:lpstr>
      <vt:lpstr>Purpose of OCC Study Group</vt:lpstr>
      <vt:lpstr>Objective of Meeting</vt:lpstr>
      <vt:lpstr>PowerPoint 프레젠테이션</vt:lpstr>
      <vt:lpstr>PowerPoint 프레젠테이션</vt:lpstr>
      <vt:lpstr>Plans for Sept. Meeting</vt:lpstr>
      <vt:lpstr>SG Extension Request with intension to Develop a PAR</vt:lpstr>
      <vt:lpstr>EC Motion</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SG7a Closing Report</dc:title>
  <dc:creator>Yeong Min Jang</dc:creator>
  <cp:lastModifiedBy>Jang</cp:lastModifiedBy>
  <cp:revision>666</cp:revision>
  <cp:lastPrinted>2000-03-07T00:55:37Z</cp:lastPrinted>
  <dcterms:created xsi:type="dcterms:W3CDTF">1998-02-10T13:07:52Z</dcterms:created>
  <dcterms:modified xsi:type="dcterms:W3CDTF">2014-07-17T19:38:34Z</dcterms:modified>
</cp:coreProperties>
</file>