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34" r:id="rId2"/>
    <p:sldId id="381" r:id="rId3"/>
    <p:sldId id="353" r:id="rId4"/>
    <p:sldId id="355" r:id="rId5"/>
    <p:sldId id="356" r:id="rId6"/>
    <p:sldId id="358" r:id="rId7"/>
    <p:sldId id="360" r:id="rId8"/>
    <p:sldId id="361" r:id="rId9"/>
    <p:sldId id="362" r:id="rId10"/>
    <p:sldId id="363" r:id="rId11"/>
    <p:sldId id="364" r:id="rId12"/>
    <p:sldId id="365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68" r:id="rId22"/>
    <p:sldId id="369" r:id="rId23"/>
    <p:sldId id="370" r:id="rId24"/>
    <p:sldId id="380" r:id="rId25"/>
    <p:sldId id="379" r:id="rId26"/>
    <p:sldId id="386" r:id="rId27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1637" autoAdjust="0"/>
  </p:normalViewPr>
  <p:slideViewPr>
    <p:cSldViewPr>
      <p:cViewPr varScale="1">
        <p:scale>
          <a:sx n="63" d="100"/>
          <a:sy n="63" d="100"/>
        </p:scale>
        <p:origin x="1640" y="44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54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&lt;September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</a:t>
            </a:r>
            <a:r>
              <a:rPr lang="en-US" altLang="ko-KR" sz="1400" b="1" kern="1200" dirty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.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15-14-0464-04-0008</a:t>
            </a:r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Motions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September 17,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&lt;September 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Motion8: Discovery Type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613303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/>
              <a:t>The Discovery type is defined by </a:t>
            </a:r>
            <a:r>
              <a:rPr lang="en-GB" sz="2200" dirty="0"/>
              <a:t>a</a:t>
            </a:r>
            <a:r>
              <a:rPr lang="en-GB" sz="2200" dirty="0" smtClean="0"/>
              <a:t> higher layer.</a:t>
            </a:r>
          </a:p>
          <a:p>
            <a:pPr marL="0" lvl="0" indent="0">
              <a:buNone/>
            </a:pPr>
            <a:r>
              <a:rPr lang="en-US" sz="2000" dirty="0"/>
              <a:t>The MAC messages should support at least the following discovery types:</a:t>
            </a:r>
          </a:p>
          <a:p>
            <a:r>
              <a:rPr lang="en-US" sz="2000" dirty="0"/>
              <a:t>Advertisement: In Advertisement type discovery, a PD broadcasts its own discovery information and does not expect responses.</a:t>
            </a:r>
          </a:p>
          <a:p>
            <a:pPr lvl="0"/>
            <a:r>
              <a:rPr lang="en-US" sz="2000" dirty="0"/>
              <a:t>Publish/Subscribe: In Publish/Subscribe type discovery, a PD broadcasts its own discovery information and expects responses from PDs that have discovered the broadcast message(s).</a:t>
            </a:r>
          </a:p>
          <a:p>
            <a:pPr lvl="0"/>
            <a:r>
              <a:rPr lang="en-US" sz="2000" dirty="0"/>
              <a:t>Query/Reply: In Query/Reply type discovery, a PD broadcasts the discovery information of the PD or PDs being queried and expects a response or responses from the PD or PDs, accordingly.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680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Motion9: MAC Discovery Messages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MAC shall support at least the following discovery messages:</a:t>
            </a:r>
            <a:endParaRPr lang="en-US" sz="2000" dirty="0"/>
          </a:p>
          <a:p>
            <a:pPr lvl="0"/>
            <a:r>
              <a:rPr lang="en-US" sz="2000" dirty="0" smtClean="0"/>
              <a:t>Discovery Request message</a:t>
            </a:r>
          </a:p>
          <a:p>
            <a:pPr lvl="0"/>
            <a:r>
              <a:rPr lang="en-US" sz="2000" dirty="0" smtClean="0"/>
              <a:t>Discovery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097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Motion10: Re-Synchronization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It performs a synchronization procedure based on the timings derived from the detected synchronization signals.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synchronization procedure includes at least adjusting its own timing based on the derived timings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278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Motion11: </a:t>
            </a:r>
            <a:br>
              <a:rPr lang="en-US" altLang="ko-KR" dirty="0" smtClean="0">
                <a:latin typeface="+mj-lt"/>
              </a:rPr>
            </a:br>
            <a:r>
              <a:rPr lang="en-US" altLang="ko-KR" dirty="0" smtClean="0">
                <a:latin typeface="+mj-lt"/>
              </a:rPr>
              <a:t>Peering /Re-peering/De-peering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2056057"/>
            <a:ext cx="7772400" cy="4613303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MAC shall support the following procedures: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Peering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Re-peering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De-peering</a:t>
            </a:r>
          </a:p>
          <a:p>
            <a:pPr marL="0" indent="0">
              <a:buNone/>
            </a:pPr>
            <a:endParaRPr lang="en-US" sz="22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establish a link between a pair of PDs or links among multiple PDs discovered during the discovery procedure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Re-peering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re-establish a link between a pair of PDs or links among multiple PDs which peered previously. In the re-peering procedure, 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peering 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may be simplified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De-peering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disconnect the link established by peering.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10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14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Motion12: Peering Messages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shall </a:t>
            </a:r>
            <a:r>
              <a:rPr lang="en-US" sz="2000" dirty="0">
                <a:latin typeface="+mj-lt"/>
              </a:rPr>
              <a:t>support </a:t>
            </a:r>
            <a:r>
              <a:rPr lang="en-US" sz="2000" dirty="0" smtClean="0">
                <a:latin typeface="+mj-lt"/>
              </a:rPr>
              <a:t>the following 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Peering Request message</a:t>
            </a:r>
          </a:p>
          <a:p>
            <a:pPr lvl="0"/>
            <a:r>
              <a:rPr lang="en-US" sz="2000" dirty="0" smtClean="0">
                <a:latin typeface="+mj-lt"/>
              </a:rPr>
              <a:t>Peering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12976"/>
            <a:ext cx="29337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2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Motion13: Re-peering Messages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shall support the following re-peering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Re-peering Request message</a:t>
            </a:r>
          </a:p>
          <a:p>
            <a:pPr lvl="0"/>
            <a:r>
              <a:rPr lang="en-US" sz="2000" dirty="0" smtClean="0">
                <a:latin typeface="+mj-lt"/>
              </a:rPr>
              <a:t>Re-peering Response message</a:t>
            </a:r>
          </a:p>
          <a:p>
            <a:pPr marL="0" lvl="0" indent="0">
              <a:buNone/>
            </a:pPr>
            <a:endParaRPr lang="en-US" sz="2000" dirty="0" smtClean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3284984"/>
            <a:ext cx="29337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53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Motion14: De-peering Messages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shall support the following </a:t>
            </a:r>
            <a:r>
              <a:rPr lang="en-US" sz="2000" dirty="0">
                <a:latin typeface="+mj-lt"/>
              </a:rPr>
              <a:t>D</a:t>
            </a:r>
            <a:r>
              <a:rPr lang="en-US" sz="2000" dirty="0" smtClean="0">
                <a:latin typeface="+mj-lt"/>
              </a:rPr>
              <a:t>e-peering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De-peering Request message</a:t>
            </a:r>
          </a:p>
          <a:p>
            <a:pPr lvl="0"/>
            <a:r>
              <a:rPr lang="en-US" sz="2000" dirty="0" smtClean="0">
                <a:latin typeface="+mj-lt"/>
              </a:rPr>
              <a:t>De-peering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140968"/>
            <a:ext cx="29337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59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Motion15: 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dirty="0">
                <a:latin typeface="+mj-lt"/>
              </a:rPr>
              <a:t>The </a:t>
            </a:r>
            <a:r>
              <a:rPr lang="en-GB" dirty="0" smtClean="0">
                <a:latin typeface="+mj-lt"/>
              </a:rPr>
              <a:t>peering </a:t>
            </a:r>
            <a:r>
              <a:rPr lang="en-GB" dirty="0">
                <a:latin typeface="+mj-lt"/>
              </a:rPr>
              <a:t>procedure is initiated by sending a peering request message including </a:t>
            </a:r>
            <a:r>
              <a:rPr lang="en-GB" dirty="0" smtClean="0">
                <a:latin typeface="+mj-lt"/>
              </a:rPr>
              <a:t>peering </a:t>
            </a:r>
            <a:r>
              <a:rPr lang="en-GB" dirty="0">
                <a:latin typeface="+mj-lt"/>
              </a:rPr>
              <a:t>information. 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Responder shall </a:t>
            </a:r>
            <a:r>
              <a:rPr lang="en-GB" dirty="0">
                <a:latin typeface="+mj-lt"/>
              </a:rPr>
              <a:t>send a peering response message to requestor </a:t>
            </a:r>
            <a:r>
              <a:rPr lang="en-GB" dirty="0" smtClean="0">
                <a:latin typeface="+mj-lt"/>
              </a:rPr>
              <a:t>to indicate whether the </a:t>
            </a:r>
            <a:r>
              <a:rPr lang="en-GB" dirty="0">
                <a:latin typeface="+mj-lt"/>
              </a:rPr>
              <a:t>peering request is accepted or </a:t>
            </a:r>
            <a:r>
              <a:rPr lang="en-GB" dirty="0" smtClean="0">
                <a:latin typeface="+mj-lt"/>
              </a:rPr>
              <a:t>rejected. </a:t>
            </a:r>
          </a:p>
          <a:p>
            <a:r>
              <a:rPr lang="en-GB" dirty="0" smtClean="0">
                <a:latin typeface="+mj-lt"/>
              </a:rPr>
              <a:t>The </a:t>
            </a:r>
            <a:r>
              <a:rPr lang="en-GB" dirty="0">
                <a:latin typeface="+mj-lt"/>
              </a:rPr>
              <a:t>response message may include peering information if the request is accepted.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701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18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Motion16: Re-peering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sz="3200" dirty="0">
                <a:latin typeface="+mj-lt"/>
              </a:rPr>
              <a:t>Re-peering procedure is similar to peering procedure. The main differences are: </a:t>
            </a:r>
            <a:endParaRPr lang="en-GB" sz="32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000" dirty="0" smtClean="0">
                <a:latin typeface="+mj-lt"/>
              </a:rPr>
              <a:t>1</a:t>
            </a:r>
            <a:r>
              <a:rPr lang="en-GB" sz="2000" dirty="0">
                <a:latin typeface="+mj-lt"/>
              </a:rPr>
              <a:t>) </a:t>
            </a:r>
            <a:r>
              <a:rPr lang="en-GB" sz="2400" dirty="0">
                <a:latin typeface="+mj-lt"/>
              </a:rPr>
              <a:t>some of the previous peering </a:t>
            </a:r>
            <a:r>
              <a:rPr lang="en-GB" sz="2400" dirty="0" smtClean="0">
                <a:latin typeface="+mj-lt"/>
              </a:rPr>
              <a:t>information </a:t>
            </a:r>
            <a:r>
              <a:rPr lang="en-US" sz="2400" dirty="0" smtClean="0">
                <a:latin typeface="+mj-lt"/>
              </a:rPr>
              <a:t>may not </a:t>
            </a:r>
            <a:r>
              <a:rPr lang="en-GB" sz="2400" dirty="0" smtClean="0">
                <a:latin typeface="+mj-lt"/>
              </a:rPr>
              <a:t>be </a:t>
            </a:r>
            <a:r>
              <a:rPr lang="en-GB" sz="2400" dirty="0">
                <a:latin typeface="+mj-lt"/>
              </a:rPr>
              <a:t>included in request and response messages; </a:t>
            </a:r>
            <a:endParaRPr lang="en-GB" sz="24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400" dirty="0" smtClean="0">
                <a:latin typeface="+mj-lt"/>
              </a:rPr>
              <a:t>2</a:t>
            </a:r>
            <a:r>
              <a:rPr lang="en-GB" sz="2400" dirty="0">
                <a:latin typeface="+mj-lt"/>
              </a:rPr>
              <a:t>) the PD receiving the </a:t>
            </a:r>
            <a:r>
              <a:rPr lang="en-GB" sz="2400" dirty="0" smtClean="0">
                <a:latin typeface="+mj-lt"/>
              </a:rPr>
              <a:t>re-peering request </a:t>
            </a:r>
            <a:r>
              <a:rPr lang="en-GB" sz="2400" dirty="0">
                <a:latin typeface="+mj-lt"/>
              </a:rPr>
              <a:t>validates </a:t>
            </a:r>
            <a:r>
              <a:rPr lang="en-GB" sz="2400" dirty="0" smtClean="0">
                <a:latin typeface="+mj-lt"/>
              </a:rPr>
              <a:t>re-peering </a:t>
            </a:r>
            <a:r>
              <a:rPr lang="en-GB" sz="2400" dirty="0">
                <a:latin typeface="+mj-lt"/>
              </a:rPr>
              <a:t>information </a:t>
            </a:r>
            <a:r>
              <a:rPr lang="en-GB" sz="2400" dirty="0" smtClean="0">
                <a:latin typeface="+mj-lt"/>
              </a:rPr>
              <a:t>with the corresponding peering information before it accepts </a:t>
            </a:r>
            <a:r>
              <a:rPr lang="en-GB" sz="2400" dirty="0">
                <a:latin typeface="+mj-lt"/>
              </a:rPr>
              <a:t>the re-peering request</a:t>
            </a:r>
            <a:r>
              <a:rPr lang="en-GB" sz="2400" dirty="0" smtClean="0">
                <a:latin typeface="+mj-lt"/>
              </a:rPr>
              <a:t>.</a:t>
            </a:r>
          </a:p>
          <a:p>
            <a:pPr marL="400050" lvl="1" indent="0">
              <a:buNone/>
            </a:pPr>
            <a:endParaRPr lang="en-GB" sz="24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400" dirty="0" smtClean="0">
                <a:latin typeface="+mj-lt"/>
              </a:rPr>
              <a:t>TBD: parameters for validation may be Peering IDs, or Link IDS, etc.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478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19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Motion17: De-peering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sz="2800" dirty="0">
                <a:latin typeface="+mj-lt"/>
              </a:rPr>
              <a:t>De-peering procedure starts with a de-peering </a:t>
            </a:r>
            <a:r>
              <a:rPr lang="en-GB" sz="2800" dirty="0" smtClean="0">
                <a:latin typeface="+mj-lt"/>
              </a:rPr>
              <a:t>request. </a:t>
            </a:r>
            <a:r>
              <a:rPr lang="en-GB" sz="2800" dirty="0">
                <a:latin typeface="+mj-lt"/>
              </a:rPr>
              <a:t>De-peering response </a:t>
            </a:r>
            <a:r>
              <a:rPr lang="en-GB" sz="2800" dirty="0" smtClean="0">
                <a:latin typeface="+mj-lt"/>
              </a:rPr>
              <a:t>is optional.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00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7772400" cy="885812"/>
          </a:xfrm>
        </p:spPr>
        <p:txBody>
          <a:bodyPr/>
          <a:lstStyle/>
          <a:p>
            <a:r>
              <a:rPr kumimoji="1" lang="en-US" altLang="ja-JP" dirty="0" smtClean="0"/>
              <a:t>Motions in July Meeting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0BC50D84-1EAC-4A17-AF61-D7DD116B5736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66855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20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Motion18: Working Assumption </a:t>
            </a:r>
            <a:br>
              <a:rPr lang="en-US" altLang="ko-KR" dirty="0" smtClean="0">
                <a:latin typeface="+mj-lt"/>
              </a:rPr>
            </a:br>
            <a:r>
              <a:rPr lang="en-US" altLang="ko-KR" dirty="0" smtClean="0">
                <a:latin typeface="+mj-lt"/>
              </a:rPr>
              <a:t>PHY 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endParaRPr lang="en-GB" sz="2000" dirty="0" smtClean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The following proposals are working assumptions and the final procedure is TBD.</a:t>
            </a:r>
          </a:p>
          <a:p>
            <a:pPr marL="0" indent="0">
              <a:buNone/>
            </a:pP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ETRI: </a:t>
            </a:r>
            <a:r>
              <a:rPr lang="en-US" altLang="ko-KR" sz="2000" dirty="0"/>
              <a:t>PPDU </a:t>
            </a:r>
            <a:r>
              <a:rPr lang="en-US" altLang="ko-KR" sz="2000" dirty="0" smtClean="0"/>
              <a:t>Format for Peering Request in PSDU</a:t>
            </a:r>
            <a:endParaRPr lang="en-GB" sz="2000" dirty="0" smtClean="0">
              <a:latin typeface="+mj-lt"/>
            </a:endParaRPr>
          </a:p>
          <a:p>
            <a:endParaRPr lang="en-GB" sz="2000" dirty="0" smtClean="0">
              <a:latin typeface="+mj-lt"/>
            </a:endParaRPr>
          </a:p>
          <a:p>
            <a:pPr marL="0" indent="0">
              <a:buNone/>
            </a:pP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NICT: the peering request is implemented as Random Access Preamble illustrated </a:t>
            </a:r>
          </a:p>
          <a:p>
            <a:endParaRPr lang="en-US" sz="2000" dirty="0">
              <a:latin typeface="+mj-lt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520823"/>
              </p:ext>
            </p:extLst>
          </p:nvPr>
        </p:nvGraphicFramePr>
        <p:xfrm>
          <a:off x="2627784" y="5085184"/>
          <a:ext cx="3240360" cy="120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81" name="Visio" r:id="rId3" imgW="1761322" imgH="659988" progId="Visio.Drawing.11">
                  <p:embed/>
                </p:oleObj>
              </mc:Choice>
              <mc:Fallback>
                <p:oleObj name="Visio" r:id="rId3" imgW="1761322" imgH="65998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085184"/>
                        <a:ext cx="3240360" cy="12085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9700" y="3645024"/>
            <a:ext cx="6324600" cy="41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5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Motion19: </a:t>
            </a:r>
            <a:br>
              <a:rPr lang="en-US" altLang="ko-KR" dirty="0" smtClean="0"/>
            </a:br>
            <a:r>
              <a:rPr lang="en-US" altLang="ko-KR" dirty="0" smtClean="0"/>
              <a:t>Communication Period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Communication period comprises Contention Access period (CAP) and Contention-free period (CFP).</a:t>
            </a:r>
          </a:p>
          <a:p>
            <a:pPr lvl="1"/>
            <a:r>
              <a:rPr lang="en-US" altLang="ko-KR" dirty="0" smtClean="0"/>
              <a:t>CAP is located prior to CFP in a Frame.</a:t>
            </a:r>
          </a:p>
          <a:p>
            <a:pPr lvl="1"/>
            <a:r>
              <a:rPr lang="en-US" altLang="ko-KR" dirty="0" smtClean="0"/>
              <a:t>The durations of CAP and CFP are fixed.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Unicast</a:t>
            </a:r>
            <a:r>
              <a:rPr lang="en-US" altLang="ko-KR" dirty="0"/>
              <a:t>, multicast, or broadcast data packets are </a:t>
            </a:r>
            <a:r>
              <a:rPr lang="en-US" altLang="ko-KR" dirty="0" smtClean="0"/>
              <a:t>transmitted during Communication period.</a:t>
            </a:r>
          </a:p>
          <a:p>
            <a:r>
              <a:rPr lang="en-US" altLang="ko-KR" dirty="0" smtClean="0"/>
              <a:t>Control packets may be transmitted during Communication period.</a:t>
            </a:r>
          </a:p>
          <a:p>
            <a:pPr lvl="1"/>
            <a:r>
              <a:rPr lang="en-US" altLang="ko-KR" dirty="0" smtClean="0"/>
              <a:t>E.g. Control packets for scheduling, group management, etc.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636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Motion20: CAP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PD transmits control/data packets during CAP period using the following access scheme:</a:t>
            </a:r>
          </a:p>
          <a:p>
            <a:pPr lvl="1"/>
            <a:r>
              <a:rPr lang="en-US" altLang="ko-KR" dirty="0" smtClean="0"/>
              <a:t>LBT (Listen-before-Talk)</a:t>
            </a:r>
          </a:p>
          <a:p>
            <a:pPr lvl="1"/>
            <a:r>
              <a:rPr lang="en-US" altLang="ko-KR" dirty="0" smtClean="0"/>
              <a:t>CSMA-CA</a:t>
            </a:r>
          </a:p>
          <a:p>
            <a:pPr lvl="1"/>
            <a:r>
              <a:rPr lang="en-US" altLang="ko-KR" dirty="0" smtClean="0"/>
              <a:t>The conditions to increase </a:t>
            </a:r>
            <a:r>
              <a:rPr lang="en-US" altLang="ko-KR" dirty="0"/>
              <a:t>Contention Window (CW</a:t>
            </a:r>
            <a:r>
              <a:rPr lang="en-US" altLang="ko-KR" dirty="0" smtClean="0"/>
              <a:t>) are TBD:</a:t>
            </a:r>
          </a:p>
          <a:p>
            <a:pPr lvl="2"/>
            <a:r>
              <a:rPr lang="en-US" altLang="ko-KR" dirty="0" smtClean="0"/>
              <a:t>For example:</a:t>
            </a:r>
          </a:p>
          <a:p>
            <a:pPr lvl="3"/>
            <a:r>
              <a:rPr lang="en-US" altLang="ko-KR" dirty="0"/>
              <a:t>when it does not receive an ACK after transmitting a unicast packet and</a:t>
            </a:r>
          </a:p>
          <a:p>
            <a:pPr lvl="3"/>
            <a:r>
              <a:rPr lang="en-US" altLang="ko-KR" dirty="0"/>
              <a:t>when it detects a collision after transmitting a multicast/broadcast packet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The conditions to </a:t>
            </a:r>
            <a:r>
              <a:rPr lang="en-US" altLang="ko-KR" dirty="0" smtClean="0"/>
              <a:t>decrease </a:t>
            </a:r>
            <a:r>
              <a:rPr lang="en-US" altLang="ko-KR" dirty="0"/>
              <a:t>Contention Window (CW) are TBD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For example:</a:t>
            </a:r>
          </a:p>
          <a:p>
            <a:pPr lvl="3"/>
            <a:r>
              <a:rPr lang="en-US" altLang="ko-KR" dirty="0"/>
              <a:t>when detecting no collision for TBD time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Any further enhancement is not limited.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214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Motion21: CFP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CFP comprises Scheduling Request period, Scheduling Response period, Resource slots (RSs).</a:t>
            </a:r>
          </a:p>
          <a:p>
            <a:r>
              <a:rPr lang="en-GB" altLang="ko-KR" dirty="0" smtClean="0"/>
              <a:t>Only a PD with Link ID shall exchange Scheduling Request and Scheduling Response messages.</a:t>
            </a:r>
          </a:p>
          <a:p>
            <a:r>
              <a:rPr lang="en-GB" altLang="ko-KR" dirty="0" smtClean="0"/>
              <a:t>The scheduled PD transmits one or more data packets in scheduled RS(s).</a:t>
            </a:r>
          </a:p>
          <a:p>
            <a:r>
              <a:rPr lang="en-US" altLang="ko-KR" dirty="0"/>
              <a:t>Any further enhancement is not limited.</a:t>
            </a:r>
            <a:endParaRPr lang="en-GB" altLang="ko-KR" dirty="0" smtClean="0"/>
          </a:p>
          <a:p>
            <a:r>
              <a:rPr lang="en-GB" altLang="ko-KR" dirty="0" smtClean="0"/>
              <a:t>TBD: Other possibilities to reuse RS by non-scheduled PDs.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443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7772400" cy="885812"/>
          </a:xfrm>
        </p:spPr>
        <p:txBody>
          <a:bodyPr/>
          <a:lstStyle/>
          <a:p>
            <a:r>
              <a:rPr kumimoji="1" lang="en-US" altLang="ja-JP" dirty="0" smtClean="0"/>
              <a:t>Motions in September Meeting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0BC50D84-1EAC-4A17-AF61-D7DD116B5736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075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25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 22: Discovery Request Message</a:t>
            </a:r>
            <a:endParaRPr lang="ko-KR" alt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85800" y="377825"/>
            <a:ext cx="1600200" cy="21590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&lt;September 2014&gt;</a:t>
            </a:r>
            <a:endParaRPr lang="en-US" altLang="ko-KR" dirty="0"/>
          </a:p>
        </p:txBody>
      </p:sp>
      <p:sp>
        <p:nvSpPr>
          <p:cNvPr id="2" name="正方形/長方形 1"/>
          <p:cNvSpPr/>
          <p:nvPr/>
        </p:nvSpPr>
        <p:spPr>
          <a:xfrm>
            <a:off x="755576" y="2060848"/>
            <a:ext cx="763284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Arial" charset="0"/>
                <a:ea typeface="ＭＳ Ｐゴシック" charset="-128"/>
              </a:rPr>
              <a:t>Discovery Request Message shall include source address. Source address type and length are TBD.</a:t>
            </a:r>
            <a:endParaRPr lang="en-US" altLang="ja-JP" sz="2800" dirty="0">
              <a:latin typeface="Arial" charset="0"/>
              <a:ea typeface="ＭＳ Ｐゴシック" charset="-128"/>
            </a:endParaRPr>
          </a:p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Arial" charset="0"/>
                <a:ea typeface="ＭＳ Ｐゴシック" charset="-128"/>
              </a:rPr>
              <a:t>Moved: </a:t>
            </a:r>
            <a:r>
              <a:rPr lang="en-US" altLang="ja-JP" sz="2800" dirty="0" err="1" smtClean="0">
                <a:latin typeface="Arial" charset="0"/>
                <a:ea typeface="ＭＳ Ｐゴシック" charset="-128"/>
              </a:rPr>
              <a:t>Huan</a:t>
            </a:r>
            <a:r>
              <a:rPr lang="en-US" altLang="ja-JP" sz="2800" dirty="0" smtClean="0">
                <a:latin typeface="Arial" charset="0"/>
                <a:ea typeface="ＭＳ Ｐゴシック" charset="-128"/>
              </a:rPr>
              <a:t>-Bang Li</a:t>
            </a:r>
          </a:p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Arial" charset="0"/>
                <a:ea typeface="ＭＳ Ｐゴシック" charset="-128"/>
              </a:rPr>
              <a:t>Second: </a:t>
            </a:r>
            <a:r>
              <a:rPr lang="en-US" altLang="ja-JP" sz="2800" dirty="0" smtClean="0">
                <a:latin typeface="+mn-ea"/>
              </a:rPr>
              <a:t>Marco Hernandez</a:t>
            </a:r>
          </a:p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+mn-ea"/>
                <a:ea typeface="ＭＳ Ｐゴシック" charset="-128"/>
              </a:rPr>
              <a:t>Yes: 6</a:t>
            </a:r>
          </a:p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+mn-ea"/>
                <a:ea typeface="ＭＳ Ｐゴシック" charset="-128"/>
              </a:rPr>
              <a:t>No: 0</a:t>
            </a:r>
          </a:p>
          <a:p>
            <a:pPr marL="6350" lvl="2" algn="just">
              <a:spcBef>
                <a:spcPts val="1200"/>
              </a:spcBef>
            </a:pPr>
            <a:r>
              <a:rPr lang="en-US" altLang="ja-JP" sz="2800" smtClean="0">
                <a:latin typeface="+mn-ea"/>
                <a:ea typeface="ＭＳ Ｐゴシック" charset="-128"/>
              </a:rPr>
              <a:t>Abstain: 0</a:t>
            </a:r>
            <a:endParaRPr lang="en-US" altLang="ja-JP" sz="2800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7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23</a:t>
            </a:r>
            <a:r>
              <a:rPr lang="en-US" altLang="ko-KR" dirty="0" smtClean="0"/>
              <a:t>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Multi-hop Support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Background</a:t>
            </a:r>
          </a:p>
          <a:p>
            <a:pPr lvl="1"/>
            <a:r>
              <a:rPr lang="en-US" altLang="ko-KR" dirty="0" smtClean="0"/>
              <a:t>For the sake of progress and to avoid layer-violation,</a:t>
            </a:r>
          </a:p>
          <a:p>
            <a:r>
              <a:rPr lang="en-US" altLang="ko-KR" dirty="0" smtClean="0"/>
              <a:t>Proposed Motion</a:t>
            </a:r>
          </a:p>
          <a:p>
            <a:pPr lvl="1"/>
            <a:r>
              <a:rPr lang="en-US" altLang="ko-KR" dirty="0" smtClean="0"/>
              <a:t>Any identification, context or etc. to represent multi-hop link is not specified.</a:t>
            </a:r>
          </a:p>
          <a:p>
            <a:pPr lvl="1"/>
            <a:r>
              <a:rPr lang="en-US" altLang="ko-KR" dirty="0" smtClean="0"/>
              <a:t>Any procedure to establish and manage multi-hop link is not specified.</a:t>
            </a:r>
          </a:p>
          <a:p>
            <a:pPr lvl="1"/>
            <a:r>
              <a:rPr lang="en-US" altLang="ko-KR" dirty="0" smtClean="0"/>
              <a:t>Other possibilities to support multi-hop protocol in higher layer is not limited and needs further discussion.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&lt;September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1328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1: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381512"/>
          </a:xfrm>
        </p:spPr>
        <p:txBody>
          <a:bodyPr/>
          <a:lstStyle/>
          <a:p>
            <a:r>
              <a:rPr lang="en-US" altLang="ko-KR" dirty="0" smtClean="0"/>
              <a:t>Frame: the structure is defined as the following periods in order 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Synchronization period, Discovery period, Peering period, Contention Access period, and Contention Free period.</a:t>
            </a:r>
          </a:p>
          <a:p>
            <a:pPr lvl="1"/>
            <a:r>
              <a:rPr lang="en-US" altLang="ko-KR" dirty="0" smtClean="0"/>
              <a:t>The duration of a frame is also the synchronization interval which is fixed with a value of TBD.</a:t>
            </a:r>
          </a:p>
          <a:p>
            <a:pPr lvl="1"/>
            <a:r>
              <a:rPr lang="en-US" altLang="ko-KR" dirty="0" smtClean="0"/>
              <a:t>The duration of each period is fixed and the values are TBD.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799985"/>
              </p:ext>
            </p:extLst>
          </p:nvPr>
        </p:nvGraphicFramePr>
        <p:xfrm>
          <a:off x="251520" y="4002484"/>
          <a:ext cx="85344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4" name="Visio" r:id="rId3" imgW="5859455" imgH="1857683" progId="Visio.Drawing.11">
                  <p:embed/>
                </p:oleObj>
              </mc:Choice>
              <mc:Fallback>
                <p:oleObj name="Visio" r:id="rId3" imgW="5859455" imgH="185768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02484"/>
                        <a:ext cx="8534400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27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742988"/>
            <a:ext cx="7772400" cy="885812"/>
          </a:xfrm>
        </p:spPr>
        <p:txBody>
          <a:bodyPr/>
          <a:lstStyle/>
          <a:p>
            <a:r>
              <a:rPr lang="en-US" altLang="ko-KR" dirty="0" smtClean="0"/>
              <a:t> Motion2: Working Assumptions for a </a:t>
            </a:r>
            <a:r>
              <a:rPr lang="en-US" altLang="ko-KR" dirty="0" err="1" smtClean="0"/>
              <a:t>Superframe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824536"/>
          </a:xfrm>
        </p:spPr>
        <p:txBody>
          <a:bodyPr/>
          <a:lstStyle/>
          <a:p>
            <a:r>
              <a:rPr lang="en-US" altLang="ko-KR" dirty="0" err="1" smtClean="0"/>
              <a:t>Superframe</a:t>
            </a:r>
            <a:r>
              <a:rPr lang="en-US" altLang="ko-KR" dirty="0"/>
              <a:t>: </a:t>
            </a:r>
            <a:r>
              <a:rPr lang="en-US" altLang="ko-KR" dirty="0" smtClean="0"/>
              <a:t>contains multiple frames which will </a:t>
            </a:r>
            <a:r>
              <a:rPr lang="en-US" altLang="ko-KR" dirty="0"/>
              <a:t>be considered as an optional feature on the condition that the following are proved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can be performed with reasonable overhead.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over a large area is </a:t>
            </a:r>
            <a:r>
              <a:rPr lang="en-US" altLang="ko-KR" sz="2000" dirty="0" smtClean="0"/>
              <a:t>possible especially with multi-hop. </a:t>
            </a:r>
            <a:endParaRPr lang="en-US" altLang="ko-KR" sz="2000" dirty="0"/>
          </a:p>
          <a:p>
            <a:pPr lvl="1"/>
            <a:r>
              <a:rPr lang="en-US" altLang="ko-KR" sz="2000" dirty="0"/>
              <a:t>Not having the knowledge about the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does not affect a PD’s capability of discovery and peering.</a:t>
            </a:r>
          </a:p>
          <a:p>
            <a:pPr lvl="1"/>
            <a:r>
              <a:rPr lang="en-US" altLang="ko-KR" sz="2000" dirty="0"/>
              <a:t>Having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provides substantial benefit that </a:t>
            </a:r>
            <a:r>
              <a:rPr lang="en-US" altLang="ko-KR" sz="2000" dirty="0" smtClean="0"/>
              <a:t>outweighs </a:t>
            </a:r>
            <a:r>
              <a:rPr lang="en-US" altLang="ko-KR" sz="2000" dirty="0"/>
              <a:t>the overhead required to create and maintain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860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3:</a:t>
            </a:r>
            <a:br>
              <a:rPr lang="en-US" altLang="ko-KR" dirty="0" smtClean="0"/>
            </a:br>
            <a:r>
              <a:rPr lang="en-US" altLang="ko-KR" dirty="0" smtClean="0"/>
              <a:t>Synchronization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Synchronization Procedure includes the following sub-procedures:</a:t>
            </a:r>
          </a:p>
          <a:p>
            <a:pPr lvl="1"/>
            <a:r>
              <a:rPr lang="en-US" altLang="ko-KR" dirty="0" smtClean="0"/>
              <a:t>Initial Synchronization procedure</a:t>
            </a:r>
          </a:p>
          <a:p>
            <a:pPr lvl="1"/>
            <a:r>
              <a:rPr lang="en-US" altLang="ko-KR" dirty="0" smtClean="0"/>
              <a:t>Maintaining Synchronization procedure</a:t>
            </a:r>
          </a:p>
          <a:p>
            <a:pPr lvl="1"/>
            <a:r>
              <a:rPr lang="en-US" altLang="ko-KR" dirty="0" smtClean="0"/>
              <a:t>Re-Synchronization procedure</a:t>
            </a:r>
          </a:p>
          <a:p>
            <a:r>
              <a:rPr lang="en-US" altLang="ko-KR" dirty="0" smtClean="0"/>
              <a:t>A PD starts Initial Synchronization procedure if the PD does not have its own reference timing.</a:t>
            </a:r>
          </a:p>
          <a:p>
            <a:pPr lvl="1"/>
            <a:r>
              <a:rPr lang="en-US" altLang="ko-KR" dirty="0"/>
              <a:t>e</a:t>
            </a:r>
            <a:r>
              <a:rPr lang="en-US" altLang="ko-KR" dirty="0" smtClean="0"/>
              <a:t>.g. when the PD powers on, etc.</a:t>
            </a:r>
            <a:endParaRPr lang="en-US" altLang="ko-KR" dirty="0"/>
          </a:p>
          <a:p>
            <a:r>
              <a:rPr lang="en-US" altLang="ko-KR" dirty="0" smtClean="0"/>
              <a:t>After successful Initial Synchronization procedure, a PD makes a transition to Maintaining Synchronization procedure.</a:t>
            </a:r>
          </a:p>
          <a:p>
            <a:r>
              <a:rPr lang="en-US" altLang="ko-KR" dirty="0" smtClean="0"/>
              <a:t>A </a:t>
            </a:r>
            <a:r>
              <a:rPr lang="en-US" altLang="ko-KR" dirty="0"/>
              <a:t>PD may </a:t>
            </a:r>
            <a:r>
              <a:rPr lang="en-US" altLang="ko-KR" dirty="0" smtClean="0"/>
              <a:t>make a transition to </a:t>
            </a:r>
            <a:r>
              <a:rPr lang="en-US" altLang="ko-KR" dirty="0"/>
              <a:t>Re-synchronization procedure from Maintaining Synchronization procedure according to a </a:t>
            </a:r>
            <a:r>
              <a:rPr lang="en-US" altLang="ko-KR" dirty="0" smtClean="0"/>
              <a:t>triggering </a:t>
            </a:r>
            <a:r>
              <a:rPr lang="en-US" altLang="ko-KR" dirty="0"/>
              <a:t>condition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TBD: a triggering condition</a:t>
            </a:r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16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4: </a:t>
            </a:r>
            <a:br>
              <a:rPr lang="en-US" altLang="ko-KR" dirty="0" smtClean="0"/>
            </a:br>
            <a:r>
              <a:rPr lang="en-US" altLang="ko-KR" dirty="0" smtClean="0"/>
              <a:t>Initial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To acquire </a:t>
            </a:r>
            <a:r>
              <a:rPr lang="en-US" altLang="ko-KR" dirty="0" smtClean="0"/>
              <a:t>a reference timing, </a:t>
            </a:r>
            <a:r>
              <a:rPr lang="en-US" altLang="ko-KR" dirty="0"/>
              <a:t>a PD scans for the existing synchronization </a:t>
            </a:r>
            <a:r>
              <a:rPr lang="en-US" altLang="ko-KR" dirty="0" smtClean="0"/>
              <a:t>signals during a TBD time. </a:t>
            </a:r>
            <a:endParaRPr lang="en-US" altLang="ko-KR" dirty="0"/>
          </a:p>
          <a:p>
            <a:r>
              <a:rPr lang="en-US" altLang="ko-KR" dirty="0"/>
              <a:t>If it </a:t>
            </a:r>
            <a:r>
              <a:rPr lang="en-US" altLang="ko-KR" dirty="0" smtClean="0"/>
              <a:t>detects the synchronized condition, it derives its own timing from the detected synchronization signal.</a:t>
            </a:r>
          </a:p>
          <a:p>
            <a:pPr lvl="1"/>
            <a:r>
              <a:rPr lang="en-US" altLang="ko-KR" dirty="0" smtClean="0"/>
              <a:t>The synchronized condition is determined from </a:t>
            </a:r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synchronization signal or multiple synchronization signals with the same timing </a:t>
            </a:r>
            <a:r>
              <a:rPr lang="en-US" altLang="ko-KR" dirty="0" smtClean="0"/>
              <a:t>detected during </a:t>
            </a:r>
            <a:r>
              <a:rPr lang="en-US" altLang="ko-KR" dirty="0"/>
              <a:t>the scanning </a:t>
            </a:r>
            <a:r>
              <a:rPr lang="en-US" altLang="ko-KR" dirty="0" smtClean="0"/>
              <a:t>period.</a:t>
            </a:r>
          </a:p>
          <a:p>
            <a:r>
              <a:rPr lang="en-US" altLang="ko-KR" dirty="0" smtClean="0"/>
              <a:t>If it detects multiple synchronization signals with different timing during the scanning period, it </a:t>
            </a:r>
            <a:r>
              <a:rPr lang="en-US" altLang="ko-KR" dirty="0"/>
              <a:t>performs </a:t>
            </a:r>
            <a:r>
              <a:rPr lang="en-US" altLang="ko-KR" dirty="0" smtClean="0"/>
              <a:t>a </a:t>
            </a:r>
            <a:r>
              <a:rPr lang="en-US" altLang="ko-KR" dirty="0"/>
              <a:t>synchronization procedure </a:t>
            </a:r>
            <a:r>
              <a:rPr lang="en-US" altLang="ko-KR" dirty="0" smtClean="0"/>
              <a:t>based on the timings derived from the </a:t>
            </a:r>
            <a:r>
              <a:rPr lang="en-US" altLang="ko-KR" dirty="0"/>
              <a:t>detected synchronization </a:t>
            </a:r>
            <a:r>
              <a:rPr lang="en-US" altLang="ko-KR" dirty="0" smtClean="0"/>
              <a:t>signals.</a:t>
            </a:r>
          </a:p>
          <a:p>
            <a:pPr lvl="1"/>
            <a:r>
              <a:rPr lang="en-US" altLang="ko-KR" dirty="0" smtClean="0"/>
              <a:t>The synchronization procedure includes at least adjusting its own timing based on the derived timings.</a:t>
            </a:r>
            <a:endParaRPr lang="en-US" altLang="ko-KR" dirty="0"/>
          </a:p>
          <a:p>
            <a:r>
              <a:rPr lang="en-US" altLang="ko-KR" dirty="0"/>
              <a:t>If it fails to detect any synchronization signal, it starts to send synchronization signal with </a:t>
            </a:r>
            <a:r>
              <a:rPr lang="en-US" altLang="ko-KR" dirty="0" smtClean="0"/>
              <a:t>its </a:t>
            </a:r>
            <a:r>
              <a:rPr lang="en-US" altLang="ko-KR" dirty="0"/>
              <a:t>own </a:t>
            </a:r>
            <a:r>
              <a:rPr lang="en-US" altLang="ko-KR" dirty="0" smtClean="0"/>
              <a:t>timing.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63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5:</a:t>
            </a:r>
            <a:br>
              <a:rPr lang="en-US" altLang="ko-KR" dirty="0" smtClean="0"/>
            </a:br>
            <a:r>
              <a:rPr lang="en-US" altLang="ko-KR" dirty="0" smtClean="0"/>
              <a:t>Maintaining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PD </a:t>
            </a:r>
            <a:r>
              <a:rPr lang="en-US" altLang="ko-KR" dirty="0"/>
              <a:t>maintains </a:t>
            </a:r>
            <a:r>
              <a:rPr lang="en-US" altLang="ko-KR" dirty="0" smtClean="0"/>
              <a:t>its own </a:t>
            </a:r>
            <a:r>
              <a:rPr lang="en-US" altLang="ko-KR" dirty="0"/>
              <a:t>timing reference based on measurement of synchronization </a:t>
            </a:r>
            <a:r>
              <a:rPr lang="en-US" altLang="ko-KR" dirty="0" smtClean="0"/>
              <a:t>signals.</a:t>
            </a:r>
            <a:endParaRPr lang="en-US" altLang="ko-KR" dirty="0"/>
          </a:p>
          <a:p>
            <a:r>
              <a:rPr lang="en-US" altLang="ko-KR" dirty="0"/>
              <a:t>Maintaining </a:t>
            </a:r>
            <a:r>
              <a:rPr lang="en-US" altLang="ko-KR" dirty="0" smtClean="0"/>
              <a:t>Synchronization procedure includes at least fine </a:t>
            </a:r>
            <a:r>
              <a:rPr lang="en-US" altLang="ko-KR" dirty="0"/>
              <a:t>adjustment of timing </a:t>
            </a:r>
            <a:r>
              <a:rPr lang="en-US" altLang="ko-KR" dirty="0" smtClean="0"/>
              <a:t>reference and triggering of Re-Synchronization procedure.</a:t>
            </a:r>
          </a:p>
          <a:p>
            <a:pPr lvl="1"/>
            <a:r>
              <a:rPr lang="en-US" altLang="ko-KR" dirty="0" smtClean="0"/>
              <a:t>If unsynchronized condition for fine adjustment is met, it adjusts its own timing based on the detected synchronization signal during Synchronization period. </a:t>
            </a:r>
            <a:endParaRPr lang="en-US" altLang="ko-KR" dirty="0"/>
          </a:p>
          <a:p>
            <a:pPr lvl="1"/>
            <a:r>
              <a:rPr lang="en-US" altLang="ko-KR" dirty="0" smtClean="0"/>
              <a:t>If unsynchronized condition for Re-Synchronization is met, </a:t>
            </a:r>
            <a:r>
              <a:rPr lang="en-US" altLang="ko-KR" dirty="0"/>
              <a:t>it </a:t>
            </a:r>
            <a:r>
              <a:rPr lang="en-US" altLang="ko-KR" dirty="0" smtClean="0"/>
              <a:t>makes a transition </a:t>
            </a:r>
            <a:r>
              <a:rPr lang="en-US" altLang="ko-KR" dirty="0"/>
              <a:t>to Re-Synchronization </a:t>
            </a:r>
            <a:r>
              <a:rPr lang="en-US" altLang="ko-KR" dirty="0" smtClean="0"/>
              <a:t>procedure.</a:t>
            </a:r>
          </a:p>
          <a:p>
            <a:pPr lvl="1"/>
            <a:r>
              <a:rPr lang="en-US" altLang="ko-KR" dirty="0" smtClean="0"/>
              <a:t>TBD: details of unsynchronized conditions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77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Motion6: PHY Discovery Signal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US" altLang="ko-KR" sz="2000" dirty="0" smtClean="0"/>
              <a:t>Discovery signal is transmitted via UWB, OFDM, or DFT-S OFDM .</a:t>
            </a:r>
            <a:endParaRPr lang="en-GB" altLang="ko-KR" sz="2000" dirty="0" smtClean="0"/>
          </a:p>
          <a:p>
            <a:r>
              <a:rPr lang="en-GB" altLang="ko-KR" sz="2000" dirty="0" smtClean="0"/>
              <a:t>DFT-S OFDM  or OFDM</a:t>
            </a:r>
          </a:p>
          <a:p>
            <a:pPr lvl="1"/>
            <a:r>
              <a:rPr lang="en-GB" altLang="ko-KR" sz="1400" dirty="0" smtClean="0"/>
              <a:t>Discovery information bits are mapped onto one or more </a:t>
            </a:r>
            <a:r>
              <a:rPr lang="en-GB" sz="1400" dirty="0" smtClean="0"/>
              <a:t>discovery </a:t>
            </a:r>
            <a:r>
              <a:rPr lang="en-GB" sz="1400" dirty="0"/>
              <a:t>resource </a:t>
            </a:r>
            <a:r>
              <a:rPr lang="en-GB" sz="1400" dirty="0" smtClean="0"/>
              <a:t>blocks </a:t>
            </a:r>
            <a:r>
              <a:rPr lang="en-GB" sz="1400" dirty="0"/>
              <a:t>(</a:t>
            </a:r>
            <a:r>
              <a:rPr lang="en-GB" sz="1400" dirty="0" smtClean="0"/>
              <a:t>DRBs). The preambles are included (not shown).</a:t>
            </a:r>
          </a:p>
          <a:p>
            <a:pPr lvl="1"/>
            <a:r>
              <a:rPr lang="en-GB" sz="1400" dirty="0" smtClean="0"/>
              <a:t>A Discovery Resource Block comprises one or multiple of time resources or time and frequency resources.</a:t>
            </a:r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r>
              <a:rPr lang="en-GB" altLang="ko-KR" sz="2000" dirty="0" smtClean="0"/>
              <a:t>UWB (TBD)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r>
              <a:rPr lang="en-US" altLang="ko-KR" sz="2000" dirty="0" smtClean="0">
                <a:sym typeface="Wingdings" panose="05000000000000000000" pitchFamily="2" charset="2"/>
              </a:rPr>
              <a:t>Fairness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PDs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2638400" cy="2128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5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Motion7</a:t>
            </a:r>
            <a:r>
              <a:rPr lang="en-US" altLang="ko-KR" dirty="0"/>
              <a:t>: </a:t>
            </a:r>
            <a:r>
              <a:rPr lang="en-US" altLang="ko-KR" dirty="0" smtClean="0"/>
              <a:t>Information for Discovery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dirty="0"/>
              <a:t>For the purpose of discovery of PDs, the discovery information </a:t>
            </a:r>
            <a:r>
              <a:rPr lang="en-GB" dirty="0" smtClean="0"/>
              <a:t>represents one or more of the following IDs</a:t>
            </a:r>
          </a:p>
          <a:p>
            <a:pPr marL="400050" lvl="1" indent="0">
              <a:buNone/>
            </a:pPr>
            <a:r>
              <a:rPr lang="en-GB" dirty="0" smtClean="0"/>
              <a:t>Device </a:t>
            </a:r>
            <a:r>
              <a:rPr lang="en-GB" dirty="0"/>
              <a:t>ID, Device Group ID, Application type ID, Application-specific ID, Application-specific user ID, </a:t>
            </a:r>
            <a:r>
              <a:rPr lang="en-GB" dirty="0" smtClean="0"/>
              <a:t>Application-specific </a:t>
            </a:r>
            <a:r>
              <a:rPr lang="en-GB" dirty="0"/>
              <a:t>group </a:t>
            </a:r>
            <a:r>
              <a:rPr lang="en-GB" dirty="0" smtClean="0"/>
              <a:t>ID.</a:t>
            </a:r>
          </a:p>
          <a:p>
            <a:r>
              <a:rPr lang="en-GB" dirty="0" smtClean="0"/>
              <a:t>The discovery information is not limited to IDs mentioned above.</a:t>
            </a:r>
          </a:p>
        </p:txBody>
      </p:sp>
    </p:spTree>
    <p:extLst>
      <p:ext uri="{BB962C8B-B14F-4D97-AF65-F5344CB8AC3E}">
        <p14:creationId xmlns:p14="http://schemas.microsoft.com/office/powerpoint/2010/main" val="31985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77671</TotalTime>
  <Words>1653</Words>
  <Application>Microsoft Office PowerPoint</Application>
  <PresentationFormat>On-screen Show (4:3)</PresentationFormat>
  <Paragraphs>244</Paragraphs>
  <Slides>26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굴림</vt:lpstr>
      <vt:lpstr>맑은 고딕</vt:lpstr>
      <vt:lpstr>ＭＳ Ｐゴシック</vt:lpstr>
      <vt:lpstr>Arial</vt:lpstr>
      <vt:lpstr>Bookman Old Style</vt:lpstr>
      <vt:lpstr>Century</vt:lpstr>
      <vt:lpstr>Lao UI</vt:lpstr>
      <vt:lpstr>Narkisim</vt:lpstr>
      <vt:lpstr>Times New Roman</vt:lpstr>
      <vt:lpstr>Wingdings</vt:lpstr>
      <vt:lpstr>Blank Presentation</vt:lpstr>
      <vt:lpstr>Visio</vt:lpstr>
      <vt:lpstr>Proposed MAC Motions</vt:lpstr>
      <vt:lpstr>Motions in July Meeting</vt:lpstr>
      <vt:lpstr>Motion 1: Frame</vt:lpstr>
      <vt:lpstr> Motion2: Working Assumptions for a Superframe</vt:lpstr>
      <vt:lpstr>Motion 3: Synchronization Procedure</vt:lpstr>
      <vt:lpstr>Motion 4:  Initial Synchronization</vt:lpstr>
      <vt:lpstr>Motion 5: Maintaining Synchronization</vt:lpstr>
      <vt:lpstr>Motion6: PHY Discovery Signal</vt:lpstr>
      <vt:lpstr>Motion7: Information for Discovery</vt:lpstr>
      <vt:lpstr>Motion8: Discovery Type</vt:lpstr>
      <vt:lpstr>Motion9: MAC Discovery Messages</vt:lpstr>
      <vt:lpstr>Motion10: Re-Synchronization</vt:lpstr>
      <vt:lpstr>Motion11:  Peering /Re-peering/De-peering</vt:lpstr>
      <vt:lpstr>Motion12: Peering Messages</vt:lpstr>
      <vt:lpstr>Motion13: Re-peering Messages</vt:lpstr>
      <vt:lpstr>Motion14: De-peering Messages</vt:lpstr>
      <vt:lpstr>Motion15: Peering Procedure</vt:lpstr>
      <vt:lpstr>Motion16: Re-peering Procedure</vt:lpstr>
      <vt:lpstr>Motion17: De-peering Procedure</vt:lpstr>
      <vt:lpstr>Motion18: Working Assumption  PHY Peering Procedure</vt:lpstr>
      <vt:lpstr>Motion19:  Communication Period</vt:lpstr>
      <vt:lpstr>Motion20: CAP</vt:lpstr>
      <vt:lpstr>Motion21: CFP</vt:lpstr>
      <vt:lpstr>Motions in September Meeting</vt:lpstr>
      <vt:lpstr>Motion 22: Discovery Request Message</vt:lpstr>
      <vt:lpstr>Motion 23: Multi-hop Support</vt:lpstr>
    </vt:vector>
  </TitlesOfParts>
  <Company>Self: Consultant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Myung Lee</cp:lastModifiedBy>
  <cp:revision>2716</cp:revision>
  <cp:lastPrinted>1998-02-10T13:28:06Z</cp:lastPrinted>
  <dcterms:created xsi:type="dcterms:W3CDTF">1999-11-08T18:59:45Z</dcterms:created>
  <dcterms:modified xsi:type="dcterms:W3CDTF">2014-09-18T14:41:45Z</dcterms:modified>
</cp:coreProperties>
</file>